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4"/>
  </p:sldMasterIdLst>
  <p:notesMasterIdLst>
    <p:notesMasterId r:id="rId16"/>
  </p:notesMasterIdLst>
  <p:handoutMasterIdLst>
    <p:handoutMasterId r:id="rId17"/>
  </p:handoutMasterIdLst>
  <p:sldIdLst>
    <p:sldId id="259" r:id="rId5"/>
    <p:sldId id="260" r:id="rId6"/>
    <p:sldId id="264" r:id="rId7"/>
    <p:sldId id="261" r:id="rId8"/>
    <p:sldId id="267" r:id="rId9"/>
    <p:sldId id="265" r:id="rId10"/>
    <p:sldId id="268" r:id="rId11"/>
    <p:sldId id="269" r:id="rId12"/>
    <p:sldId id="270" r:id="rId13"/>
    <p:sldId id="271" r:id="rId14"/>
    <p:sldId id="272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7" autoAdjust="0"/>
    <p:restoredTop sz="94660"/>
  </p:normalViewPr>
  <p:slideViewPr>
    <p:cSldViewPr snapToGrid="0">
      <p:cViewPr varScale="1">
        <p:scale>
          <a:sx n="90" d="100"/>
          <a:sy n="90" d="100"/>
        </p:scale>
        <p:origin x="57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76" d="100"/>
          <a:sy n="76" d="100"/>
        </p:scale>
        <p:origin x="2724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-24"/>
        <c:axId val="516113312"/>
        <c:axId val="516099592"/>
      </c:barChart>
      <c:catAx>
        <c:axId val="5161133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lt1">
                <a:lumMod val="95000"/>
                <a:alpha val="54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noFill/>
                <a:latin typeface="+mn-lt"/>
                <a:ea typeface="+mn-ea"/>
                <a:cs typeface="+mn-cs"/>
              </a:defRPr>
            </a:pPr>
            <a:endParaRPr lang="en-US"/>
          </a:p>
        </c:txPr>
        <c:crossAx val="516099592"/>
        <c:crosses val="autoZero"/>
        <c:auto val="1"/>
        <c:lblAlgn val="ctr"/>
        <c:lblOffset val="100"/>
        <c:noMultiLvlLbl val="0"/>
      </c:catAx>
      <c:valAx>
        <c:axId val="51609959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noFill/>
                <a:latin typeface="+mn-lt"/>
                <a:ea typeface="+mn-ea"/>
                <a:cs typeface="+mn-cs"/>
              </a:defRPr>
            </a:pPr>
            <a:endParaRPr lang="en-US"/>
          </a:p>
        </c:txPr>
        <c:crossAx val="516113312"/>
        <c:crosses val="autoZero"/>
        <c:crossBetween val="between"/>
      </c:valAx>
      <c:spPr>
        <a:noFill/>
        <a:ln w="25400"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noFill/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>
          <a:noFill/>
        </a:defRPr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9">
  <cs:axisTitle>
    <cs:lnRef idx="0"/>
    <cs:fillRef idx="0"/>
    <cs:effectRef idx="0"/>
    <cs:fontRef idx="minor">
      <a:schemeClr val="lt1">
        <a:lumMod val="85000"/>
      </a:schemeClr>
    </cs:fontRef>
    <cs:defRPr sz="1197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 kern="1200"/>
  </cs:chartArea>
  <cs:dataLabel>
    <cs:lnRef idx="0"/>
    <cs:fillRef idx="0"/>
    <cs:effectRef idx="0"/>
    <cs:fontRef idx="minor">
      <a:schemeClr val="lt1">
        <a:lumMod val="8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lt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1197" kern="1200"/>
  </cs:trendlineLabel>
  <cs:upBar>
    <cs:lnRef idx="0"/>
    <cs:fillRef idx="0"/>
    <cs:effectRef idx="0"/>
    <cs:fontRef idx="minor">
      <a:schemeClr val="lt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FABAFA-9D90-4B6C-95A1-503043E46FAB}" type="datetimeFigureOut">
              <a:rPr lang="en-US" smtClean="0"/>
              <a:t>11/26/2019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CC7757-6264-420F-9201-02E9A21CB7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4295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15EB1F-8DE4-48C3-A804-A05846A4049F}" type="datetimeFigureOut">
              <a:rPr lang="en-US" smtClean="0"/>
              <a:t>11/26/2019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D115C9-E24C-4512-AA8B-319BB49F77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62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D115C9-E24C-4512-AA8B-319BB49F77B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5183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12192000" cy="4572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007889"/>
            <a:ext cx="10363200" cy="1470025"/>
          </a:xfrm>
        </p:spPr>
        <p:txBody>
          <a:bodyPr/>
          <a:lstStyle>
            <a:lvl1pPr algn="ctr">
              <a:defRPr sz="4400" b="1" baseline="0">
                <a:solidFill>
                  <a:schemeClr val="tx2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5600" y="3886200"/>
            <a:ext cx="85344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 baseline="0">
                <a:solidFill>
                  <a:schemeClr val="tx2">
                    <a:lumMod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E0A0C-FFF2-4105-9F07-796FCC3D8DE3}" type="datetime1">
              <a:rPr lang="en-US" smtClean="0"/>
              <a:t>11/26/2019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353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274638"/>
            <a:ext cx="10566400" cy="1143000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 hasCustomPrompt="1"/>
          </p:nvPr>
        </p:nvSpPr>
        <p:spPr>
          <a:xfrm>
            <a:off x="812800" y="1600200"/>
            <a:ext cx="10566400" cy="4114800"/>
          </a:xfrm>
        </p:spPr>
        <p:txBody>
          <a:bodyPr/>
          <a:lstStyle>
            <a:lvl1pPr>
              <a:buClr>
                <a:schemeClr val="tx2">
                  <a:lumMod val="50000"/>
                </a:schemeClr>
              </a:buClr>
              <a:defRPr>
                <a:solidFill>
                  <a:schemeClr val="tx2">
                    <a:lumMod val="50000"/>
                  </a:schemeClr>
                </a:solidFill>
              </a:defRPr>
            </a:lvl1pPr>
            <a:lvl2pPr>
              <a:buClr>
                <a:schemeClr val="tx2">
                  <a:lumMod val="50000"/>
                </a:schemeClr>
              </a:buClr>
              <a:defRPr>
                <a:solidFill>
                  <a:schemeClr val="tx2">
                    <a:lumMod val="50000"/>
                  </a:schemeClr>
                </a:solidFill>
              </a:defRPr>
            </a:lvl2pPr>
            <a:lvl3pPr>
              <a:buClr>
                <a:schemeClr val="tx2">
                  <a:lumMod val="50000"/>
                </a:schemeClr>
              </a:buClr>
              <a:defRPr>
                <a:solidFill>
                  <a:schemeClr val="tx2">
                    <a:lumMod val="50000"/>
                  </a:schemeClr>
                </a:solidFill>
              </a:defRPr>
            </a:lvl3pPr>
            <a:lvl4pPr>
              <a:buClr>
                <a:schemeClr val="tx2">
                  <a:lumMod val="50000"/>
                </a:schemeClr>
              </a:buClr>
              <a:defRPr>
                <a:solidFill>
                  <a:schemeClr val="tx2">
                    <a:lumMod val="50000"/>
                  </a:schemeClr>
                </a:solidFill>
              </a:defRPr>
            </a:lvl4pPr>
            <a:lvl5pPr>
              <a:buClr>
                <a:schemeClr val="tx2">
                  <a:lumMod val="50000"/>
                </a:schemeClr>
              </a:buClr>
              <a:defRPr>
                <a:solidFill>
                  <a:schemeClr val="tx2">
                    <a:lumMod val="50000"/>
                  </a:schemeClr>
                </a:solidFill>
              </a:defRPr>
            </a:lvl5pPr>
            <a:lvl6pPr>
              <a:buClr>
                <a:schemeClr val="tx2">
                  <a:lumMod val="50000"/>
                </a:schemeClr>
              </a:buClr>
              <a:defRPr>
                <a:solidFill>
                  <a:schemeClr val="tx2">
                    <a:lumMod val="50000"/>
                  </a:schemeClr>
                </a:solidFill>
              </a:defRPr>
            </a:lvl6pPr>
            <a:lvl7pPr>
              <a:buClr>
                <a:schemeClr val="tx2">
                  <a:lumMod val="50000"/>
                </a:schemeClr>
              </a:buClr>
              <a:defRPr>
                <a:solidFill>
                  <a:schemeClr val="tx2">
                    <a:lumMod val="50000"/>
                  </a:schemeClr>
                </a:solidFill>
              </a:defRPr>
            </a:lvl7pPr>
            <a:lvl8pPr>
              <a:buClr>
                <a:schemeClr val="tx2">
                  <a:lumMod val="50000"/>
                </a:schemeClr>
              </a:buClr>
              <a:defRPr>
                <a:solidFill>
                  <a:schemeClr val="tx2">
                    <a:lumMod val="50000"/>
                  </a:schemeClr>
                </a:solidFill>
              </a:defRPr>
            </a:lvl8pPr>
            <a:lvl9pPr>
              <a:buClr>
                <a:schemeClr val="tx2">
                  <a:lumMod val="50000"/>
                </a:schemeClr>
              </a:buClr>
              <a:defRPr>
                <a:solidFill>
                  <a:schemeClr val="tx2">
                    <a:lumMod val="50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F2905-D7E2-4171-961B-8EB802C66F9A}" type="datetime1">
              <a:rPr lang="en-US" smtClean="0"/>
              <a:t>11/26/2019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596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1" y="4962526"/>
            <a:ext cx="10513484" cy="1362075"/>
          </a:xfrm>
        </p:spPr>
        <p:txBody>
          <a:bodyPr anchor="t"/>
          <a:lstStyle>
            <a:lvl1pPr algn="l">
              <a:defRPr sz="4000" b="1" i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801" y="3462339"/>
            <a:ext cx="10513484" cy="1500187"/>
          </a:xfrm>
        </p:spPr>
        <p:txBody>
          <a:bodyPr anchor="b">
            <a:normAutofit/>
          </a:bodyPr>
          <a:lstStyle>
            <a:lvl1pPr marL="0" indent="0">
              <a:buNone/>
              <a:defRPr sz="2800" baseline="0">
                <a:solidFill>
                  <a:schemeClr val="tx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1B47C-16BC-4A9F-9E6E-9D1F33DC8ABD}" type="datetime1">
              <a:rPr lang="en-US" smtClean="0"/>
              <a:t>11/26/2019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572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274638"/>
            <a:ext cx="10566400" cy="1143000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 hasCustomPrompt="1"/>
          </p:nvPr>
        </p:nvSpPr>
        <p:spPr>
          <a:xfrm>
            <a:off x="812800" y="1600200"/>
            <a:ext cx="4978400" cy="4114800"/>
          </a:xfrm>
        </p:spPr>
        <p:txBody>
          <a:bodyPr/>
          <a:lstStyle>
            <a:lvl1pPr>
              <a:buClr>
                <a:schemeClr val="tx2">
                  <a:lumMod val="50000"/>
                </a:schemeClr>
              </a:buClr>
              <a:defRPr/>
            </a:lvl1pPr>
            <a:lvl2pPr>
              <a:buClr>
                <a:schemeClr val="tx2">
                  <a:lumMod val="50000"/>
                </a:schemeClr>
              </a:buClr>
              <a:defRPr/>
            </a:lvl2pPr>
            <a:lvl3pPr>
              <a:buClr>
                <a:schemeClr val="tx2">
                  <a:lumMod val="50000"/>
                </a:schemeClr>
              </a:buClr>
              <a:defRPr/>
            </a:lvl3pPr>
            <a:lvl4pPr>
              <a:buClr>
                <a:schemeClr val="tx2">
                  <a:lumMod val="50000"/>
                </a:schemeClr>
              </a:buClr>
              <a:defRPr/>
            </a:lvl4pPr>
            <a:lvl5pPr>
              <a:buClr>
                <a:schemeClr val="tx2">
                  <a:lumMod val="50000"/>
                </a:schemeClr>
              </a:buClr>
              <a:defRPr/>
            </a:lvl5pPr>
            <a:lvl6pPr>
              <a:buClr>
                <a:schemeClr val="tx2">
                  <a:lumMod val="50000"/>
                </a:schemeClr>
              </a:buClr>
              <a:buFont typeface="Arial" pitchFamily="34" charset="0"/>
              <a:buChar char="•"/>
              <a:defRPr/>
            </a:lvl6pPr>
            <a:lvl7pPr>
              <a:buClr>
                <a:schemeClr val="tx2">
                  <a:lumMod val="50000"/>
                </a:schemeClr>
              </a:buClr>
              <a:buFont typeface="Arial" pitchFamily="34" charset="0"/>
              <a:buChar char="•"/>
              <a:defRPr/>
            </a:lvl7pPr>
            <a:lvl8pPr>
              <a:buClr>
                <a:schemeClr val="tx2">
                  <a:lumMod val="50000"/>
                </a:schemeClr>
              </a:buClr>
              <a:buFont typeface="Arial" pitchFamily="34" charset="0"/>
              <a:buChar char="•"/>
              <a:defRPr/>
            </a:lvl8pPr>
            <a:lvl9pPr>
              <a:buClr>
                <a:schemeClr val="tx2">
                  <a:lumMod val="50000"/>
                </a:schemeClr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 hasCustomPrompt="1"/>
          </p:nvPr>
        </p:nvSpPr>
        <p:spPr>
          <a:xfrm>
            <a:off x="6400800" y="1600200"/>
            <a:ext cx="4978400" cy="4114800"/>
          </a:xfrm>
        </p:spPr>
        <p:txBody>
          <a:bodyPr/>
          <a:lstStyle>
            <a:lvl1pPr>
              <a:buClr>
                <a:schemeClr val="tx2">
                  <a:lumMod val="50000"/>
                </a:schemeClr>
              </a:buClr>
              <a:defRPr/>
            </a:lvl1pPr>
            <a:lvl2pPr>
              <a:buClr>
                <a:schemeClr val="tx2">
                  <a:lumMod val="50000"/>
                </a:schemeClr>
              </a:buClr>
              <a:defRPr/>
            </a:lvl2pPr>
            <a:lvl3pPr>
              <a:buClr>
                <a:schemeClr val="tx2">
                  <a:lumMod val="50000"/>
                </a:schemeClr>
              </a:buClr>
              <a:defRPr/>
            </a:lvl3pPr>
            <a:lvl4pPr>
              <a:buClr>
                <a:schemeClr val="tx2">
                  <a:lumMod val="50000"/>
                </a:schemeClr>
              </a:buClr>
              <a:defRPr/>
            </a:lvl4pPr>
            <a:lvl5pPr>
              <a:buClr>
                <a:schemeClr val="tx2">
                  <a:lumMod val="50000"/>
                </a:schemeClr>
              </a:buClr>
              <a:defRPr/>
            </a:lvl5pPr>
            <a:lvl6pPr>
              <a:buClr>
                <a:schemeClr val="tx2">
                  <a:lumMod val="50000"/>
                </a:schemeClr>
              </a:buClr>
              <a:defRPr/>
            </a:lvl6pPr>
            <a:lvl7pPr>
              <a:buClr>
                <a:schemeClr val="tx2">
                  <a:lumMod val="50000"/>
                </a:schemeClr>
              </a:buClr>
              <a:defRPr/>
            </a:lvl7pPr>
            <a:lvl8pPr>
              <a:buClr>
                <a:schemeClr val="tx2">
                  <a:lumMod val="50000"/>
                </a:schemeClr>
              </a:buClr>
              <a:defRPr/>
            </a:lvl8pPr>
            <a:lvl9pPr>
              <a:buClr>
                <a:schemeClr val="tx2">
                  <a:lumMod val="50000"/>
                </a:schemeClr>
              </a:buClr>
              <a:defRPr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73DF2-DD31-447B-89F4-CEF82A94D7A7}" type="datetime1">
              <a:rPr lang="en-US" smtClean="0"/>
              <a:t>11/26/2019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17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274638"/>
            <a:ext cx="10566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800" y="1600200"/>
            <a:ext cx="4978400" cy="574675"/>
          </a:xfrm>
        </p:spPr>
        <p:txBody>
          <a:bodyPr anchor="b">
            <a:noAutofit/>
          </a:bodyPr>
          <a:lstStyle>
            <a:lvl1pPr marL="0" indent="0">
              <a:buNone/>
              <a:defRPr sz="2400" b="0" i="0" baseline="0">
                <a:solidFill>
                  <a:schemeClr val="tx2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812800" y="2209800"/>
            <a:ext cx="4978400" cy="3505200"/>
          </a:xfrm>
        </p:spPr>
        <p:txBody>
          <a:bodyPr/>
          <a:lstStyle>
            <a:lvl1pPr>
              <a:buClr>
                <a:schemeClr val="tx2">
                  <a:lumMod val="50000"/>
                </a:schemeClr>
              </a:buClr>
              <a:defRPr sz="1800"/>
            </a:lvl1pPr>
            <a:lvl2pPr>
              <a:buClr>
                <a:schemeClr val="tx2">
                  <a:lumMod val="50000"/>
                </a:schemeClr>
              </a:buClr>
              <a:defRPr sz="1800"/>
            </a:lvl2pPr>
            <a:lvl3pPr>
              <a:buClr>
                <a:schemeClr val="tx2">
                  <a:lumMod val="50000"/>
                </a:schemeClr>
              </a:buClr>
              <a:defRPr sz="1800"/>
            </a:lvl3pPr>
            <a:lvl4pPr>
              <a:buClr>
                <a:schemeClr val="tx2">
                  <a:lumMod val="50000"/>
                </a:schemeClr>
              </a:buClr>
              <a:defRPr sz="1800"/>
            </a:lvl4pPr>
            <a:lvl5pPr>
              <a:buClr>
                <a:schemeClr val="tx2">
                  <a:lumMod val="50000"/>
                </a:schemeClr>
              </a:buClr>
              <a:defRPr sz="1800"/>
            </a:lvl5pPr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1600200"/>
            <a:ext cx="4978400" cy="574675"/>
          </a:xfrm>
        </p:spPr>
        <p:txBody>
          <a:bodyPr anchor="b">
            <a:noAutofit/>
          </a:bodyPr>
          <a:lstStyle>
            <a:lvl1pPr marL="0" indent="0">
              <a:buNone/>
              <a:defRPr sz="2400" b="0" i="0" baseline="0">
                <a:solidFill>
                  <a:schemeClr val="tx2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6400800" y="2209800"/>
            <a:ext cx="4978400" cy="3505200"/>
          </a:xfrm>
        </p:spPr>
        <p:txBody>
          <a:bodyPr/>
          <a:lstStyle>
            <a:lvl1pPr>
              <a:buClr>
                <a:schemeClr val="tx2">
                  <a:lumMod val="50000"/>
                </a:schemeClr>
              </a:buClr>
              <a:defRPr sz="1800"/>
            </a:lvl1pPr>
            <a:lvl2pPr>
              <a:buClr>
                <a:schemeClr val="tx2">
                  <a:lumMod val="50000"/>
                </a:schemeClr>
              </a:buClr>
              <a:defRPr sz="1800"/>
            </a:lvl2pPr>
            <a:lvl3pPr>
              <a:buClr>
                <a:schemeClr val="tx2">
                  <a:lumMod val="50000"/>
                </a:schemeClr>
              </a:buClr>
              <a:defRPr sz="1800"/>
            </a:lvl3pPr>
            <a:lvl4pPr>
              <a:buClr>
                <a:schemeClr val="tx2">
                  <a:lumMod val="50000"/>
                </a:schemeClr>
              </a:buClr>
              <a:defRPr sz="1800"/>
            </a:lvl4pPr>
            <a:lvl5pPr>
              <a:buClr>
                <a:schemeClr val="tx2">
                  <a:lumMod val="50000"/>
                </a:schemeClr>
              </a:buClr>
              <a:defRPr sz="1800"/>
            </a:lvl5pPr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1BB0C-CFA8-4A1F-9AAE-D6B32E8256E7}" type="datetime1">
              <a:rPr lang="en-US" smtClean="0"/>
              <a:t>11/26/2019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747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274638"/>
            <a:ext cx="10566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2348D-B72F-4FC3-A127-851C5E7B3A9E}" type="datetime1">
              <a:rPr lang="en-US" smtClean="0"/>
              <a:t>11/26/2019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309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6EB1B-704A-4D5E-8D5F-456104532486}" type="datetime1">
              <a:rPr lang="en-US" smtClean="0"/>
              <a:t>11/26/2019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0439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6864" y="1447800"/>
            <a:ext cx="3962400" cy="1097280"/>
          </a:xfrm>
        </p:spPr>
        <p:txBody>
          <a:bodyPr anchor="b"/>
          <a:lstStyle>
            <a:lvl1pPr algn="l">
              <a:defRPr sz="2600" b="1" i="0" cap="none" baseline="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5283200" y="1447800"/>
            <a:ext cx="6197600" cy="4267200"/>
          </a:xfrm>
        </p:spPr>
        <p:txBody>
          <a:bodyPr/>
          <a:lstStyle>
            <a:lvl1pPr>
              <a:buClr>
                <a:schemeClr val="tx2">
                  <a:lumMod val="50000"/>
                </a:schemeClr>
              </a:buClr>
              <a:defRPr/>
            </a:lvl1pPr>
            <a:lvl2pPr>
              <a:buClr>
                <a:schemeClr val="tx2">
                  <a:lumMod val="50000"/>
                </a:schemeClr>
              </a:buClr>
              <a:defRPr/>
            </a:lvl2pPr>
            <a:lvl3pPr>
              <a:buClr>
                <a:schemeClr val="tx2">
                  <a:lumMod val="50000"/>
                </a:schemeClr>
              </a:buClr>
              <a:defRPr/>
            </a:lvl3pPr>
            <a:lvl4pPr>
              <a:buClr>
                <a:schemeClr val="tx2">
                  <a:lumMod val="50000"/>
                </a:schemeClr>
              </a:buClr>
              <a:defRPr/>
            </a:lvl4pPr>
            <a:lvl5pPr>
              <a:buClr>
                <a:schemeClr val="tx2">
                  <a:lumMod val="50000"/>
                </a:schemeClr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6864" y="2547892"/>
            <a:ext cx="39624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AFBEB-CD4D-45C5-9851-D1FF1EB5AB85}" type="datetime1">
              <a:rPr lang="en-US" smtClean="0"/>
              <a:t>11/26/2019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800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1447800"/>
            <a:ext cx="3962400" cy="1097280"/>
          </a:xfrm>
        </p:spPr>
        <p:txBody>
          <a:bodyPr anchor="b"/>
          <a:lstStyle>
            <a:lvl1pPr algn="l">
              <a:defRPr sz="2600" b="1" i="0" cap="none" baseline="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 descr="An empty placeholder to add an image. Click on the placeholder and select the image that you wish to add"/>
          <p:cNvSpPr>
            <a:spLocks noGrp="1"/>
          </p:cNvSpPr>
          <p:nvPr>
            <p:ph type="pic" sz="quarter" idx="13"/>
          </p:nvPr>
        </p:nvSpPr>
        <p:spPr>
          <a:xfrm>
            <a:off x="6301232" y="1539240"/>
            <a:ext cx="4431538" cy="327279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800" y="2547891"/>
            <a:ext cx="39624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5B7EB-0ACD-4247-AA3F-1B0B49109B84}" type="datetime1">
              <a:rPr lang="en-US" smtClean="0"/>
              <a:t>11/26/2019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831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buClr>
                <a:schemeClr val="tx2">
                  <a:lumMod val="50000"/>
                </a:schemeClr>
              </a:buClr>
              <a:defRPr/>
            </a:lvl1pPr>
            <a:lvl2pPr>
              <a:buClr>
                <a:schemeClr val="tx2">
                  <a:lumMod val="50000"/>
                </a:schemeClr>
              </a:buClr>
              <a:defRPr/>
            </a:lvl2pPr>
            <a:lvl3pPr>
              <a:buClr>
                <a:schemeClr val="tx2">
                  <a:lumMod val="50000"/>
                </a:schemeClr>
              </a:buClr>
              <a:defRPr/>
            </a:lvl3pPr>
            <a:lvl4pPr>
              <a:buClr>
                <a:schemeClr val="tx2">
                  <a:lumMod val="50000"/>
                </a:schemeClr>
              </a:buClr>
              <a:defRPr/>
            </a:lvl4pPr>
            <a:lvl5pPr>
              <a:buClr>
                <a:schemeClr val="tx2">
                  <a:lumMod val="50000"/>
                </a:schemeClr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D68D4-D432-4190-8060-492B59F98A87}" type="datetime1">
              <a:rPr lang="en-US" smtClean="0"/>
              <a:t>11/26/2019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9676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>
            <a:lvl1pPr>
              <a:buClr>
                <a:schemeClr val="tx2">
                  <a:lumMod val="50000"/>
                </a:schemeClr>
              </a:buClr>
              <a:defRPr/>
            </a:lvl1pPr>
            <a:lvl2pPr>
              <a:buClr>
                <a:schemeClr val="tx2">
                  <a:lumMod val="50000"/>
                </a:schemeClr>
              </a:buClr>
              <a:defRPr/>
            </a:lvl2pPr>
            <a:lvl3pPr>
              <a:buClr>
                <a:schemeClr val="tx2">
                  <a:lumMod val="50000"/>
                </a:schemeClr>
              </a:buClr>
              <a:defRPr/>
            </a:lvl3pPr>
            <a:lvl4pPr>
              <a:buClr>
                <a:schemeClr val="tx2">
                  <a:lumMod val="50000"/>
                </a:schemeClr>
              </a:buClr>
              <a:defRPr/>
            </a:lvl4pPr>
            <a:lvl5pPr>
              <a:buClr>
                <a:schemeClr val="tx2">
                  <a:lumMod val="50000"/>
                </a:schemeClr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4EF83-7D73-495D-9915-41737B990DFC}" type="datetime1">
              <a:rPr lang="en-US" smtClean="0"/>
              <a:t>11/26/2019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533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13" cstate="email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harpenSoften amount="-50000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2800" y="274638"/>
            <a:ext cx="105664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800" y="1600201"/>
            <a:ext cx="105664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128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60" baseline="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20000" y="6356351"/>
            <a:ext cx="203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strike="noStrike" spc="60" baseline="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8254F2F0-E062-4E41-9176-AEE9734E64AC}" type="datetime1">
              <a:rPr lang="en-US" smtClean="0"/>
              <a:pPr/>
              <a:t>11/26/2019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058400" y="6356351"/>
            <a:ext cx="132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300" baseline="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401CF334-2D5C-4859-84A6-CA7E6E43FAE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6977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3600" b="1" kern="1200" cap="all" spc="50" baseline="0">
          <a:solidFill>
            <a:schemeClr val="tx2">
              <a:lumMod val="50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/>
        </a:buClr>
        <a:buFont typeface="Arial" pitchFamily="34" charset="0"/>
        <a:buChar char="•"/>
        <a:defRPr sz="2000" kern="1200" spc="30" baseline="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/>
        </a:buClr>
        <a:buFont typeface="Arial" pitchFamily="34" charset="0"/>
        <a:buChar char="•"/>
        <a:defRPr sz="2000" kern="1200" spc="30" baseline="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>
            <a:lumMod val="50000"/>
          </a:schemeClr>
        </a:buClr>
        <a:buFont typeface="Arial" pitchFamily="34" charset="0"/>
        <a:buChar char="•"/>
        <a:defRPr sz="2000" kern="1200" spc="30" baseline="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/>
        </a:buClr>
        <a:buFont typeface="Arial" pitchFamily="34" charset="0"/>
        <a:buChar char="•"/>
        <a:defRPr sz="2000" kern="1200" spc="30" baseline="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/>
        </a:buClr>
        <a:buFont typeface="Arial" pitchFamily="34" charset="0"/>
        <a:buChar char="•"/>
        <a:defRPr sz="2000" kern="1200" spc="30" baseline="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>
            <a:lumMod val="50000"/>
          </a:schemeClr>
        </a:buClr>
        <a:buFont typeface="Arial" pitchFamily="34" charset="0"/>
        <a:buChar char="•"/>
        <a:defRPr sz="17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>
            <a:lumMod val="50000"/>
          </a:schemeClr>
        </a:buClr>
        <a:buFont typeface="Arial" pitchFamily="34" charset="0"/>
        <a:buChar char="•"/>
        <a:defRPr sz="17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>
            <a:lumMod val="50000"/>
          </a:schemeClr>
        </a:buClr>
        <a:buFont typeface="Arial" pitchFamily="34" charset="0"/>
        <a:buChar char="•"/>
        <a:defRPr sz="17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>
            <a:lumMod val="50000"/>
          </a:schemeClr>
        </a:buClr>
        <a:buFont typeface="Arial" pitchFamily="34" charset="0"/>
        <a:buChar char="•"/>
        <a:defRPr sz="17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3200" dirty="0"/>
              <a:t>Pharmaceutical influence on mental health diagnoses and it’s effect in the therapy room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13994" y="5856790"/>
            <a:ext cx="8146005" cy="659756"/>
          </a:xfrm>
        </p:spPr>
        <p:txBody>
          <a:bodyPr/>
          <a:lstStyle/>
          <a:p>
            <a:r>
              <a:rPr lang="en-US" dirty="0"/>
              <a:t>Samantha Wardley</a:t>
            </a:r>
          </a:p>
          <a:p>
            <a:endParaRPr lang="en-US" dirty="0"/>
          </a:p>
        </p:txBody>
      </p:sp>
      <p:pic>
        <p:nvPicPr>
          <p:cNvPr id="5" name="Picture 4" descr="A picture containing man, young, standing, shirt&#10;&#10;Description automatically generated">
            <a:extLst>
              <a:ext uri="{FF2B5EF4-FFF2-40B4-BE49-F238E27FC236}">
                <a16:creationId xmlns:a16="http://schemas.microsoft.com/office/drawing/2014/main" id="{EDD49B59-5DA4-4275-9621-F50DE4534E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7700" y="4120587"/>
            <a:ext cx="3276600" cy="1235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448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alpha val="100000"/>
                <a:satMod val="180000"/>
              </a:schemeClr>
            </a:gs>
            <a:gs pos="41000">
              <a:schemeClr val="bg2">
                <a:tint val="100000"/>
                <a:shade val="100000"/>
                <a:alpha val="100000"/>
                <a:satMod val="150000"/>
              </a:schemeClr>
            </a:gs>
            <a:gs pos="100000">
              <a:schemeClr val="bg2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812800" y="274638"/>
            <a:ext cx="10566400" cy="1143000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r>
              <a:rPr lang="en-US" dirty="0"/>
              <a:t>Content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812800" y="1600200"/>
            <a:ext cx="4978400" cy="41148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/>
            <a:r>
              <a:rPr lang="en-US"/>
              <a:t>The DSM-5 and its diagnostic criteria.</a:t>
            </a:r>
          </a:p>
          <a:p>
            <a:pPr lvl="1"/>
            <a:r>
              <a:rPr lang="en-US"/>
              <a:t>Are doctors too quick to prescribe medication?</a:t>
            </a:r>
          </a:p>
          <a:p>
            <a:pPr lvl="2"/>
            <a:r>
              <a:rPr lang="en-US"/>
              <a:t>Prescribed drugs and the effect these can have in the therapy room.</a:t>
            </a:r>
          </a:p>
          <a:p>
            <a:pPr lvl="4"/>
            <a:r>
              <a:rPr lang="en-US"/>
              <a:t>Conclusion.</a:t>
            </a:r>
            <a:endParaRPr lang="en-US" dirty="0"/>
          </a:p>
        </p:txBody>
      </p:sp>
      <p:pic>
        <p:nvPicPr>
          <p:cNvPr id="5" name="Picture 4" descr="A close up of a persons hand&#10;&#10;Description automatically generated">
            <a:extLst>
              <a:ext uri="{FF2B5EF4-FFF2-40B4-BE49-F238E27FC236}">
                <a16:creationId xmlns:a16="http://schemas.microsoft.com/office/drawing/2014/main" id="{6D306AF6-74EA-41E1-9CD5-E476048AD6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487" b="-1"/>
          <a:stretch/>
        </p:blipFill>
        <p:spPr>
          <a:xfrm>
            <a:off x="7153510" y="2222338"/>
            <a:ext cx="4225689" cy="349266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33507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F8536-0B81-47FE-9D29-626C6ACE3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E298C-7B52-42F6-BCAF-BD3D47F1E25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The DSM was created to enable mental health professionals to communicate using a common diagnostic language.</a:t>
            </a:r>
          </a:p>
          <a:p>
            <a:r>
              <a:rPr lang="en-GB" dirty="0"/>
              <a:t>It was first published in1952 when the US armed forces wanted a guide on the diagnosis of servicemen </a:t>
            </a:r>
            <a:r>
              <a:rPr lang="en-GB" sz="1400" dirty="0"/>
              <a:t>(NHS, 2013).</a:t>
            </a:r>
          </a:p>
          <a:p>
            <a:r>
              <a:rPr lang="en-GB" dirty="0"/>
              <a:t>The first edition contained many suggestions that would be considered shocking in todays society </a:t>
            </a:r>
            <a:r>
              <a:rPr lang="en-GB" sz="1400" dirty="0"/>
              <a:t>(Strong, 2019).</a:t>
            </a:r>
          </a:p>
          <a:p>
            <a:r>
              <a:rPr lang="en-GB" dirty="0"/>
              <a:t>Because our understanding of mental health is evolving, the DSM is periodically updated.  Mental health conditions that are no longer valid are removed, while newly defined conditions are added.</a:t>
            </a:r>
          </a:p>
          <a:p>
            <a:pPr marL="0" indent="0">
              <a:buNone/>
            </a:pPr>
            <a:r>
              <a:rPr lang="en-GB" dirty="0"/>
              <a:t>     </a:t>
            </a:r>
            <a:r>
              <a:rPr lang="en-GB" sz="1400" dirty="0"/>
              <a:t>(NHS, 2013) </a:t>
            </a:r>
          </a:p>
        </p:txBody>
      </p:sp>
    </p:spTree>
    <p:extLst>
      <p:ext uri="{BB962C8B-B14F-4D97-AF65-F5344CB8AC3E}">
        <p14:creationId xmlns:p14="http://schemas.microsoft.com/office/powerpoint/2010/main" val="1665247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/>
              <a:t>DSM-I through to DSM-5</a:t>
            </a:r>
            <a:endParaRPr lang="en-US" sz="1600" dirty="0">
              <a:latin typeface="+mn-lt"/>
            </a:endParaRPr>
          </a:p>
        </p:txBody>
      </p:sp>
      <p:graphicFrame>
        <p:nvGraphicFramePr>
          <p:cNvPr id="6" name="Content Placeholder 5" descr="Clustered column chart showing the values of 3 series for 4 categories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411744508"/>
              </p:ext>
            </p:extLst>
          </p:nvPr>
        </p:nvGraphicFramePr>
        <p:xfrm>
          <a:off x="812800" y="1496002"/>
          <a:ext cx="10566400" cy="4571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EB3EDCC-4084-4E18-98EB-5BD35682C08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0353387"/>
              </p:ext>
            </p:extLst>
          </p:nvPr>
        </p:nvGraphicFramePr>
        <p:xfrm>
          <a:off x="812800" y="1875099"/>
          <a:ext cx="10566400" cy="37038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1600">
                  <a:extLst>
                    <a:ext uri="{9D8B030D-6E8A-4147-A177-3AD203B41FA5}">
                      <a16:colId xmlns:a16="http://schemas.microsoft.com/office/drawing/2014/main" val="2017941945"/>
                    </a:ext>
                  </a:extLst>
                </a:gridCol>
                <a:gridCol w="2622309">
                  <a:extLst>
                    <a:ext uri="{9D8B030D-6E8A-4147-A177-3AD203B41FA5}">
                      <a16:colId xmlns:a16="http://schemas.microsoft.com/office/drawing/2014/main" val="895230216"/>
                    </a:ext>
                  </a:extLst>
                </a:gridCol>
                <a:gridCol w="2660891">
                  <a:extLst>
                    <a:ext uri="{9D8B030D-6E8A-4147-A177-3AD203B41FA5}">
                      <a16:colId xmlns:a16="http://schemas.microsoft.com/office/drawing/2014/main" val="190572949"/>
                    </a:ext>
                  </a:extLst>
                </a:gridCol>
                <a:gridCol w="2641600">
                  <a:extLst>
                    <a:ext uri="{9D8B030D-6E8A-4147-A177-3AD203B41FA5}">
                      <a16:colId xmlns:a16="http://schemas.microsoft.com/office/drawing/2014/main" val="1695662303"/>
                    </a:ext>
                  </a:extLst>
                </a:gridCol>
              </a:tblGrid>
              <a:tr h="666074"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Edition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Publication date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Number of pages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Number of diagnoses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379355"/>
                  </a:ext>
                </a:extLst>
              </a:tr>
              <a:tr h="419705"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DSM-I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1952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7738371"/>
                  </a:ext>
                </a:extLst>
              </a:tr>
              <a:tr h="419705"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DSM-II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1968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90712"/>
                  </a:ext>
                </a:extLst>
              </a:tr>
              <a:tr h="419705"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DSM-III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494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228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4629987"/>
                  </a:ext>
                </a:extLst>
              </a:tr>
              <a:tr h="419705"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DSM-III-R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1987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5576947"/>
                  </a:ext>
                </a:extLst>
              </a:tr>
              <a:tr h="419705"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DSM-IV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1994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886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383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6514331"/>
                  </a:ext>
                </a:extLst>
              </a:tr>
              <a:tr h="419705"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DSM-IV-TR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943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383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7846043"/>
                  </a:ext>
                </a:extLst>
              </a:tr>
              <a:tr h="519500"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DSM-5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947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547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213112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194BFA9F-EC55-4AA2-B49C-1EE8402A272E}"/>
              </a:ext>
            </a:extLst>
          </p:cNvPr>
          <p:cNvSpPr txBox="1"/>
          <p:nvPr/>
        </p:nvSpPr>
        <p:spPr>
          <a:xfrm>
            <a:off x="8633637" y="6019125"/>
            <a:ext cx="2062716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 anchorCtr="1">
            <a:spAutoFit/>
          </a:bodyPr>
          <a:lstStyle/>
          <a:p>
            <a:r>
              <a:rPr lang="en-GB" sz="1400" dirty="0"/>
              <a:t>(Blashfield </a:t>
            </a:r>
            <a:r>
              <a:rPr lang="en-GB" sz="1400" i="1" dirty="0"/>
              <a:t>et al</a:t>
            </a:r>
            <a:r>
              <a:rPr lang="en-GB" sz="1400" dirty="0"/>
              <a:t>, 2014)</a:t>
            </a:r>
            <a:br>
              <a:rPr lang="en-GB" sz="1400" dirty="0"/>
            </a:b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6974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F60CE-FA82-4F2C-AD26-4E745DE977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/>
              <a:t>The dsm-5 was released in 2013 to much criticism…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0E7F6E-5392-4436-B1A7-8F182FA5D7E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An unhealthy influence of the pharmaceutical industry on the revision process </a:t>
            </a:r>
            <a:r>
              <a:rPr lang="en-GB" sz="1200" dirty="0"/>
              <a:t>(NHS, 2013).</a:t>
            </a:r>
            <a:r>
              <a:rPr lang="en-GB" sz="1400" dirty="0"/>
              <a:t> </a:t>
            </a:r>
          </a:p>
          <a:p>
            <a:r>
              <a:rPr lang="en-GB" dirty="0"/>
              <a:t>An increase in treatment to ‘medicalize’ patterns of behaviour and mood that are not considered to be particularly extreme</a:t>
            </a:r>
            <a:r>
              <a:rPr lang="en-GB" sz="1050" dirty="0">
                <a:solidFill>
                  <a:srgbClr val="44546A">
                    <a:lumMod val="50000"/>
                  </a:srgbClr>
                </a:solidFill>
              </a:rPr>
              <a:t> </a:t>
            </a:r>
            <a:r>
              <a:rPr lang="en-GB" sz="1200" dirty="0">
                <a:solidFill>
                  <a:srgbClr val="44546A">
                    <a:lumMod val="50000"/>
                  </a:srgbClr>
                </a:solidFill>
              </a:rPr>
              <a:t>(Frances, 2013).</a:t>
            </a:r>
          </a:p>
          <a:p>
            <a:r>
              <a:rPr lang="en-GB" dirty="0"/>
              <a:t>Disorders removed and placed under a larger, umbrella term, e.g. Asperger's Syndrome </a:t>
            </a:r>
            <a:r>
              <a:rPr lang="en-GB" sz="1200" dirty="0"/>
              <a:t>(Fritscher, 2019).</a:t>
            </a:r>
          </a:p>
          <a:p>
            <a:endParaRPr lang="en-GB" sz="1050" dirty="0"/>
          </a:p>
          <a:p>
            <a:r>
              <a:rPr lang="en-GB" dirty="0"/>
              <a:t>What exactly is normal behaviour? </a:t>
            </a:r>
          </a:p>
          <a:p>
            <a:r>
              <a:rPr lang="en-GB" dirty="0"/>
              <a:t>Changes to criteria of Major Depressive Mood Disorder </a:t>
            </a:r>
            <a:r>
              <a:rPr lang="en-GB" sz="1200" dirty="0"/>
              <a:t>(NHS, 2013).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7169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D109B-1B4C-4DC9-A547-F2CB8D25B6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of the dsm-5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FFA774-B18E-4BE3-93C8-6D66D002D033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base"/>
            <a:r>
              <a:rPr lang="en-GB" dirty="0"/>
              <a:t>Standardizes billing and coding.</a:t>
            </a:r>
          </a:p>
          <a:p>
            <a:pPr fontAlgn="base"/>
            <a:r>
              <a:rPr lang="en-GB" dirty="0"/>
              <a:t>Standardizes diagnoses and treatment.</a:t>
            </a:r>
          </a:p>
          <a:p>
            <a:pPr fontAlgn="base"/>
            <a:r>
              <a:rPr lang="en-GB" dirty="0"/>
              <a:t>Guides research.</a:t>
            </a:r>
          </a:p>
          <a:p>
            <a:pPr fontAlgn="base"/>
            <a:r>
              <a:rPr lang="en-GB" dirty="0"/>
              <a:t>Guides therapy.</a:t>
            </a:r>
          </a:p>
          <a:p>
            <a:pPr fontAlgn="base"/>
            <a:endParaRPr lang="en-GB" dirty="0"/>
          </a:p>
          <a:p>
            <a:pPr marL="0" indent="0" fontAlgn="base">
              <a:buNone/>
            </a:pPr>
            <a:r>
              <a:rPr lang="en-GB" sz="1400" dirty="0"/>
              <a:t>       (Fritscher, 2019)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1944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7F78B-AF92-4338-838B-9B20CECEF2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pill for every ill…..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D4C4BF-3B2C-4C95-84E6-B6962BF9E3F3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Prescribing medicines has become the dominant form of health care in Western societies </a:t>
            </a:r>
            <a:r>
              <a:rPr lang="en-GB" sz="1400" dirty="0"/>
              <a:t>(Busfield, 2009).</a:t>
            </a:r>
          </a:p>
          <a:p>
            <a:r>
              <a:rPr lang="en-GB" dirty="0"/>
              <a:t>Are doctors diagnosing too much and prescribing too often? </a:t>
            </a:r>
            <a:r>
              <a:rPr lang="en-GB" sz="1400" dirty="0"/>
              <a:t>(Pym, 2016).</a:t>
            </a:r>
            <a:r>
              <a:rPr lang="en-GB" dirty="0"/>
              <a:t> </a:t>
            </a:r>
          </a:p>
          <a:p>
            <a:r>
              <a:rPr lang="en-GB" dirty="0"/>
              <a:t>A prescription to treat a mental health disorder may not always be the safest or most effective route for patients </a:t>
            </a:r>
            <a:r>
              <a:rPr lang="en-GB" sz="1400" dirty="0"/>
              <a:t>(Smith, 2012).</a:t>
            </a:r>
          </a:p>
          <a:p>
            <a:r>
              <a:rPr lang="en-GB" dirty="0"/>
              <a:t>Indicates a severe lack of alternatives </a:t>
            </a:r>
            <a:r>
              <a:rPr lang="en-GB" sz="1400" dirty="0"/>
              <a:t>(Triggle, 2019).</a:t>
            </a:r>
          </a:p>
          <a:p>
            <a:r>
              <a:rPr lang="en-GB" dirty="0"/>
              <a:t>57% of people in the UK with mental health issues are being treated solely with medications, without any form of psychotherapy </a:t>
            </a:r>
            <a:r>
              <a:rPr lang="en-GB" sz="1400" dirty="0"/>
              <a:t>(Davey, 2014)</a:t>
            </a:r>
            <a:r>
              <a:rPr lang="en-GB" dirty="0"/>
              <a:t>.</a:t>
            </a:r>
          </a:p>
          <a:p>
            <a:r>
              <a:rPr lang="en-GB" dirty="0"/>
              <a:t>Patient time is limited with GP’s </a:t>
            </a:r>
            <a:r>
              <a:rPr lang="en-GB" sz="1400" dirty="0"/>
              <a:t>(Davey, 2014).</a:t>
            </a:r>
          </a:p>
          <a:p>
            <a:r>
              <a:rPr lang="en-GB" dirty="0"/>
              <a:t>Medication is quicker and easier to prescribe </a:t>
            </a:r>
            <a:r>
              <a:rPr lang="en-GB" sz="1400" dirty="0"/>
              <a:t>(Davey, 2014).</a:t>
            </a:r>
          </a:p>
        </p:txBody>
      </p:sp>
      <p:pic>
        <p:nvPicPr>
          <p:cNvPr id="5" name="Picture 4" descr="A drawing of a person&#10;&#10;Description automatically generated">
            <a:extLst>
              <a:ext uri="{FF2B5EF4-FFF2-40B4-BE49-F238E27FC236}">
                <a16:creationId xmlns:a16="http://schemas.microsoft.com/office/drawing/2014/main" id="{35CA2194-D10F-408B-8DC7-84AE4D184E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6362" y="4497387"/>
            <a:ext cx="2200275" cy="2085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362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CD32A-97C5-4E4D-88A7-9C7B81FC8B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/>
              <a:t>Prescribed drugs and the effect they can have in the therapy room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C874B3-810A-45DF-8747-EFE39EA07972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Some drugs prescribed can treat the immediate issue, however bring a range of other equally distressing symptoms </a:t>
            </a:r>
            <a:r>
              <a:rPr lang="en-GB" sz="1400" dirty="0"/>
              <a:t>(Moncrieff </a:t>
            </a:r>
            <a:r>
              <a:rPr lang="en-GB" sz="1400" i="1" dirty="0"/>
              <a:t>et al</a:t>
            </a:r>
            <a:r>
              <a:rPr lang="en-GB" sz="1400" dirty="0"/>
              <a:t>, 2013).</a:t>
            </a:r>
          </a:p>
          <a:p>
            <a:r>
              <a:rPr lang="en-GB" dirty="0"/>
              <a:t>Persistent use of any drug that alters normal mental and physical states could have long term consequences </a:t>
            </a:r>
            <a:r>
              <a:rPr lang="en-GB" sz="1400" dirty="0"/>
              <a:t>(Moncrieff </a:t>
            </a:r>
            <a:r>
              <a:rPr lang="en-GB" sz="1400" i="1" dirty="0"/>
              <a:t>et al</a:t>
            </a:r>
            <a:r>
              <a:rPr lang="en-GB" sz="1400" dirty="0"/>
              <a:t>, 2013). </a:t>
            </a:r>
          </a:p>
          <a:p>
            <a:r>
              <a:rPr lang="en-GB" dirty="0"/>
              <a:t>Are presenting issues caused by emotional factors or side effects of medication? </a:t>
            </a:r>
            <a:r>
              <a:rPr lang="en-GB" sz="1400" dirty="0"/>
              <a:t>(Seligman, 2004).</a:t>
            </a:r>
          </a:p>
          <a:p>
            <a:r>
              <a:rPr lang="en-GB" dirty="0"/>
              <a:t>Consequences of a medical model of mental health </a:t>
            </a:r>
            <a:r>
              <a:rPr lang="en-GB" sz="1400" dirty="0"/>
              <a:t>(Davey, 2014).</a:t>
            </a:r>
          </a:p>
          <a:p>
            <a:r>
              <a:rPr lang="en-GB" dirty="0"/>
              <a:t>Awareness of a client withdrawing from prescription drugs </a:t>
            </a:r>
            <a:r>
              <a:rPr lang="en-GB" sz="1400" dirty="0"/>
              <a:t>(BACP, 2017).</a:t>
            </a:r>
          </a:p>
          <a:p>
            <a:r>
              <a:rPr lang="en-GB" dirty="0"/>
              <a:t>Ethical Considerations?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793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alpha val="100000"/>
                <a:satMod val="180000"/>
              </a:schemeClr>
            </a:gs>
            <a:gs pos="41000">
              <a:schemeClr val="bg2">
                <a:tint val="100000"/>
                <a:shade val="100000"/>
                <a:alpha val="100000"/>
                <a:satMod val="150000"/>
              </a:schemeClr>
            </a:gs>
            <a:gs pos="100000">
              <a:schemeClr val="bg2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7631E-0517-4283-B785-BCFF45FB0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800" y="274638"/>
            <a:ext cx="10566400" cy="1143000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r>
              <a:rPr lang="en-GB" dirty="0"/>
              <a:t>To Conclude….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5B0A5C-6164-4D32-918C-5CB0A32B024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96" r="-2" b="-2"/>
          <a:stretch/>
        </p:blipFill>
        <p:spPr>
          <a:xfrm>
            <a:off x="812800" y="1600200"/>
            <a:ext cx="4978400" cy="411480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5ABD4B-7E83-489F-8D10-31768102AF3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400800" y="1600200"/>
            <a:ext cx="4978400" cy="41148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/>
              <a:t>Drugs before alternative therapies.</a:t>
            </a:r>
          </a:p>
          <a:p>
            <a:r>
              <a:rPr lang="en-GB"/>
              <a:t>Should the DSM-5 be treated as the ‘all knowing’ doctors bible?</a:t>
            </a:r>
          </a:p>
          <a:p>
            <a:r>
              <a:rPr lang="en-GB"/>
              <a:t>GP’s and primary care agencies trained in more depth on mental health disorders.</a:t>
            </a:r>
          </a:p>
          <a:p>
            <a:r>
              <a:rPr lang="en-GB"/>
              <a:t>As patients, we need to be made more aware of the prescription drugs that are offered to us.</a:t>
            </a:r>
          </a:p>
        </p:txBody>
      </p:sp>
    </p:spTree>
    <p:extLst>
      <p:ext uri="{BB962C8B-B14F-4D97-AF65-F5344CB8AC3E}">
        <p14:creationId xmlns:p14="http://schemas.microsoft.com/office/powerpoint/2010/main" val="3884486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896053-2EFA-45DB-A955-8158AE3AB5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010BA6F-312C-43C2-855B-BB7B791FFFA9}"/>
              </a:ext>
            </a:extLst>
          </p:cNvPr>
          <p:cNvSpPr>
            <a:spLocks noGrp="1" noChangeArrowheads="1"/>
          </p:cNvSpPr>
          <p:nvPr>
            <p:ph sz="quarter" idx="13"/>
          </p:nvPr>
        </p:nvSpPr>
        <p:spPr bwMode="auto">
          <a:xfrm>
            <a:off x="812800" y="1941747"/>
            <a:ext cx="10618613" cy="34317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BACP. (2017</a:t>
            </a:r>
            <a:r>
              <a:rPr lang="en-US" alt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the Doctor Ordered.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https://www.bacp.co.uk/bacp-journals/therapy-today/2017/september-2017/what-the-doctor-ordered/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27 November 2019].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Blashfield, R., Keeley, J., Flanagan, E. &amp; Miles, S. (2014</a:t>
            </a:r>
            <a:r>
              <a:rPr lang="en-US" alt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‘The Cycle of Classification: DSM-I through DSM-5’,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Annual Review of Clinical Psychology,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Volume 10, pp. 25-51.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Busfield, J. (2010</a:t>
            </a:r>
            <a:r>
              <a:rPr lang="en-US" alt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'A Pill for Every Ill': Explaining the Expansion in Medicine Use.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Science and Medicine,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70(6), pp. 934-941.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Davey, G. (2014</a:t>
            </a:r>
            <a:r>
              <a:rPr lang="en-US" alt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Overprescribing Drugs to Treat Mental Health Problems.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https://www.psychologytoday.com/gb/blog/why-we-worry/201401/overprescribing-drugs-treat-mental-health-problems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27 November 2019].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Frances, A. (2013</a:t>
            </a:r>
            <a:r>
              <a:rPr lang="en-US" alt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Saving Normal.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York: Harper Collins Publishers.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Fritscher, L. (2019</a:t>
            </a:r>
            <a:r>
              <a:rPr lang="en-US" alt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Advantages and Disadvantages of Diagnostic Statistical Manual.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https://www.verywellmind.com/dsm-friend-or-foe-2671930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25 November 2019].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96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9EC56-DECF-48AD-9517-C9B4F2013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86C0A-D3B4-4F51-BAB6-051E0C77F15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Moncrieff, J., Cohen, D. &amp; Porter, S. (2013) ‘The Psychoactive Effects of Psychiatric Medication: The Elephant in the Room’, </a:t>
            </a:r>
            <a:r>
              <a:rPr lang="en-US" altLang="en-US" sz="11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Psychoactive Drugs, </a:t>
            </a:r>
            <a:r>
              <a:rPr lang="en-US" alt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45(5), pp. 409-415.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en-GB" altLang="en-US" sz="1100" dirty="0">
              <a:solidFill>
                <a:schemeClr val="tx1"/>
              </a:solidFill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NHS. (2013) </a:t>
            </a:r>
            <a:r>
              <a:rPr lang="en-US" altLang="en-US" sz="11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News analysis: Controversial mental health guide DSM-5. </a:t>
            </a:r>
            <a:r>
              <a:rPr lang="en-US" alt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100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https://www.nhs.uk/news/mental-health/news-analysis-controversial-mental-health-guide-dsm-5/</a:t>
            </a:r>
            <a:br>
              <a:rPr lang="en-US" alt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24 November 2019].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en-GB" altLang="en-US" sz="1100" dirty="0">
              <a:solidFill>
                <a:schemeClr val="tx1"/>
              </a:solidFill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Pym, H. (2016) </a:t>
            </a:r>
            <a:r>
              <a:rPr lang="en-US" altLang="en-US" sz="11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Are doctors prescribing too many drugs?. </a:t>
            </a:r>
            <a:r>
              <a:rPr lang="en-US" alt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100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https://www.bbc.co.uk/news/health-37746761</a:t>
            </a:r>
            <a:br>
              <a:rPr lang="en-US" alt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25 November 2019].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en-GB" altLang="en-US" sz="1100" dirty="0">
              <a:solidFill>
                <a:schemeClr val="tx1"/>
              </a:solidFill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Seligman, L. (2004) </a:t>
            </a:r>
            <a:r>
              <a:rPr lang="en-US" altLang="en-US" sz="11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Diagnosis and Treatment Planning in Counseling. </a:t>
            </a:r>
            <a:r>
              <a:rPr lang="en-US" alt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3rd ed. New York: Springer.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en-GB" altLang="en-US" sz="1100" dirty="0">
              <a:solidFill>
                <a:schemeClr val="tx1"/>
              </a:solidFill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Triggle, N. (2019) </a:t>
            </a:r>
            <a:r>
              <a:rPr lang="en-US" altLang="en-US" sz="11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Too many hooked on prescription drugs - health chiefs. </a:t>
            </a:r>
            <a:r>
              <a:rPr lang="en-US" alt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100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https://www.bbc.co.uk/news/health-49639914</a:t>
            </a:r>
            <a:br>
              <a:rPr lang="en-US" alt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26 November 2019].</a:t>
            </a:r>
            <a:endParaRPr lang="en-GB" altLang="en-US" sz="11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4283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cean design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>
    <a:spDef>
      <a:spPr/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/>
      <a:bodyPr/>
      <a:lstStyle/>
      <a:style>
        <a:lnRef idx="1">
          <a:schemeClr val="accent2"/>
        </a:lnRef>
        <a:fillRef idx="0">
          <a:schemeClr val="accent2"/>
        </a:fillRef>
        <a:effectRef idx="0">
          <a:schemeClr val="accent2"/>
        </a:effectRef>
        <a:fontRef idx="minor">
          <a:schemeClr val="tx1"/>
        </a:fontRef>
      </a:style>
    </a:lnDef>
    <a:txDef>
      <a:spPr>
        <a:noFill/>
        <a:ln>
          <a:solidFill>
            <a:schemeClr val="accent1">
              <a:lumMod val="20000"/>
              <a:lumOff val="80000"/>
            </a:schemeClr>
          </a:solidFill>
        </a:ln>
      </a:spPr>
      <a:bodyPr wrap="square" rtlCol="0" anchor="ctr" anchorCtr="1">
        <a:spAutoFit/>
      </a:bodyPr>
      <a:lstStyle>
        <a:defPPr>
          <a:defRPr dirty="0"/>
        </a:defPPr>
      </a:lstStyle>
    </a:txDef>
  </a:objectDefaults>
  <a:extraClrSchemeLst/>
  <a:extLst>
    <a:ext uri="{05A4C25C-085E-4340-85A3-A5531E510DB2}">
      <thm15:themeFamily xmlns:thm15="http://schemas.microsoft.com/office/thememl/2012/main" name="Ocean design template.potx" id="{466E1E68-C1A8-4BB0-BC55-494FA3A4D8AF}" vid="{0F04AA04-35D5-4457-B275-01E58ADDD78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8DC6412-8CE7-4C8A-96E9-2669F16D17E8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40262f94-9f35-4ac3-9a90-690165a166b7"/>
    <ds:schemaRef ds:uri="a4f35948-e619-41b3-aa29-22878b09cfd2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BED6C63E-22D9-40FD-AF90-6F5632A4309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F195433-C13C-4992-BB9A-17B0DB253FA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677</Words>
  <Application>Microsoft Office PowerPoint</Application>
  <PresentationFormat>Widescreen</PresentationFormat>
  <Paragraphs>108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Ocean design template</vt:lpstr>
      <vt:lpstr>Pharmaceutical influence on mental health diagnoses and it’s effect in the therapy room</vt:lpstr>
      <vt:lpstr>Content</vt:lpstr>
      <vt:lpstr>The DSm</vt:lpstr>
      <vt:lpstr>DSM-I through to DSM-5</vt:lpstr>
      <vt:lpstr>The dsm-5 was released in 2013 to much criticism… </vt:lpstr>
      <vt:lpstr>Advantages of the dsm-5</vt:lpstr>
      <vt:lpstr>A pill for every ill…..</vt:lpstr>
      <vt:lpstr>Prescribed drugs and the effect they can have in the therapy room</vt:lpstr>
      <vt:lpstr>To Conclude….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Pharmaceutical influence on mental health diagnoses and it’s effect in the therapy room</dc:title>
  <dc:creator>Samantha Wardley</dc:creator>
  <cp:lastModifiedBy>Samantha Wardley</cp:lastModifiedBy>
  <cp:revision>3</cp:revision>
  <dcterms:created xsi:type="dcterms:W3CDTF">2019-11-28T21:33:40Z</dcterms:created>
  <dcterms:modified xsi:type="dcterms:W3CDTF">2019-11-28T21:37:37Z</dcterms:modified>
</cp:coreProperties>
</file>