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39"/>
  </p:notesMasterIdLst>
  <p:handoutMasterIdLst>
    <p:handoutMasterId r:id="rId40"/>
  </p:handoutMasterIdLst>
  <p:sldIdLst>
    <p:sldId id="314" r:id="rId2"/>
    <p:sldId id="546" r:id="rId3"/>
    <p:sldId id="492" r:id="rId4"/>
    <p:sldId id="558" r:id="rId5"/>
    <p:sldId id="559" r:id="rId6"/>
    <p:sldId id="560" r:id="rId7"/>
    <p:sldId id="561" r:id="rId8"/>
    <p:sldId id="562" r:id="rId9"/>
    <p:sldId id="563" r:id="rId10"/>
    <p:sldId id="564" r:id="rId11"/>
    <p:sldId id="565" r:id="rId12"/>
    <p:sldId id="566" r:id="rId13"/>
    <p:sldId id="567" r:id="rId14"/>
    <p:sldId id="568" r:id="rId15"/>
    <p:sldId id="569" r:id="rId16"/>
    <p:sldId id="570" r:id="rId17"/>
    <p:sldId id="571" r:id="rId18"/>
    <p:sldId id="572" r:id="rId19"/>
    <p:sldId id="573" r:id="rId20"/>
    <p:sldId id="574" r:id="rId21"/>
    <p:sldId id="609" r:id="rId22"/>
    <p:sldId id="627" r:id="rId23"/>
    <p:sldId id="628" r:id="rId24"/>
    <p:sldId id="629" r:id="rId25"/>
    <p:sldId id="626" r:id="rId26"/>
    <p:sldId id="630" r:id="rId27"/>
    <p:sldId id="632" r:id="rId28"/>
    <p:sldId id="631" r:id="rId29"/>
    <p:sldId id="610" r:id="rId30"/>
    <p:sldId id="611" r:id="rId31"/>
    <p:sldId id="613" r:id="rId32"/>
    <p:sldId id="614" r:id="rId33"/>
    <p:sldId id="615" r:id="rId34"/>
    <p:sldId id="616" r:id="rId35"/>
    <p:sldId id="619" r:id="rId36"/>
    <p:sldId id="618" r:id="rId37"/>
    <p:sldId id="612" r:id="rId38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546"/>
            <p14:sldId id="492"/>
            <p14:sldId id="558"/>
            <p14:sldId id="559"/>
            <p14:sldId id="560"/>
            <p14:sldId id="561"/>
            <p14:sldId id="562"/>
            <p14:sldId id="563"/>
            <p14:sldId id="564"/>
            <p14:sldId id="565"/>
            <p14:sldId id="566"/>
            <p14:sldId id="567"/>
            <p14:sldId id="568"/>
            <p14:sldId id="569"/>
            <p14:sldId id="570"/>
            <p14:sldId id="571"/>
            <p14:sldId id="572"/>
            <p14:sldId id="573"/>
            <p14:sldId id="574"/>
            <p14:sldId id="609"/>
            <p14:sldId id="627"/>
            <p14:sldId id="628"/>
            <p14:sldId id="629"/>
            <p14:sldId id="626"/>
            <p14:sldId id="630"/>
            <p14:sldId id="632"/>
            <p14:sldId id="631"/>
            <p14:sldId id="610"/>
            <p14:sldId id="611"/>
            <p14:sldId id="613"/>
            <p14:sldId id="614"/>
            <p14:sldId id="615"/>
            <p14:sldId id="616"/>
            <p14:sldId id="619"/>
            <p14:sldId id="618"/>
            <p14:sldId id="612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000000"/>
    <a:srgbClr val="008080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00" autoAdjust="0"/>
    <p:restoredTop sz="96433" autoAdjust="0"/>
  </p:normalViewPr>
  <p:slideViewPr>
    <p:cSldViewPr snapToGrid="0">
      <p:cViewPr varScale="1">
        <p:scale>
          <a:sx n="162" d="100"/>
          <a:sy n="162" d="100"/>
        </p:scale>
        <p:origin x="2406" y="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/>
              <a:t>WEB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/>
              <a:t>DOCKER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  <a:p>
            <a:pPr>
              <a:buFont typeface="Monotype Sorts" pitchFamily="2" charset="2"/>
              <a:buNone/>
            </a:pPr>
            <a:r>
              <a:rPr lang="en-US" altLang="en-US" sz="3200" dirty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8262" y="4532894"/>
            <a:ext cx="1365129" cy="16853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59965" y="5848906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https://github.com/wsargent/docker-cheat-sheet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709" y="1135781"/>
            <a:ext cx="7560645" cy="470304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/>
              <a:t>DOCKER</a:t>
            </a:r>
          </a:p>
          <a:p>
            <a:pPr marL="0" indent="0" algn="ctr">
              <a:buNone/>
            </a:pPr>
            <a:r>
              <a:rPr lang="en-GB" sz="9600" dirty="0"/>
              <a:t>IMAGES (AGAIN)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65541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Multistage Image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0600"/>
            <a:ext cx="7029450" cy="4848225"/>
          </a:xfrm>
        </p:spPr>
        <p:txBody>
          <a:bodyPr/>
          <a:lstStyle/>
          <a:p>
            <a:r>
              <a:rPr lang="en-GB" dirty="0"/>
              <a:t>You can build a multistage image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75990" y="3526205"/>
            <a:ext cx="3973830" cy="64633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>
                <a:solidFill>
                  <a:schemeClr val="accent4">
                    <a:lumMod val="75000"/>
                    <a:lumOff val="25000"/>
                  </a:schemeClr>
                </a:solidFill>
              </a:rPr>
              <a:t>my_ubuntu</a:t>
            </a:r>
            <a:endParaRPr lang="en-GB" dirty="0">
              <a:solidFill>
                <a:schemeClr val="accent4">
                  <a:lumMod val="75000"/>
                  <a:lumOff val="25000"/>
                </a:schemeClr>
              </a:solidFill>
            </a:endParaRPr>
          </a:p>
          <a:p>
            <a:r>
              <a:rPr lang="en-GB" dirty="0"/>
              <a:t>…..</a:t>
            </a:r>
            <a:r>
              <a:rPr lang="en-GB" dirty="0" err="1"/>
              <a:t>etc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60775" y="4987746"/>
            <a:ext cx="3550920" cy="64633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>
                <a:solidFill>
                  <a:schemeClr val="accent4">
                    <a:lumMod val="75000"/>
                    <a:lumOff val="25000"/>
                  </a:schemeClr>
                </a:solidFill>
              </a:rPr>
              <a:t>my_apache</a:t>
            </a:r>
            <a:endParaRPr lang="en-GB" dirty="0">
              <a:solidFill>
                <a:schemeClr val="accent4">
                  <a:lumMod val="75000"/>
                  <a:lumOff val="25000"/>
                </a:schemeClr>
              </a:solidFill>
            </a:endParaRPr>
          </a:p>
          <a:p>
            <a:r>
              <a:rPr lang="en-GB" dirty="0"/>
              <a:t>…..</a:t>
            </a:r>
            <a:r>
              <a:rPr lang="en-GB" dirty="0" err="1"/>
              <a:t>etc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75990" y="1896265"/>
            <a:ext cx="3920490" cy="64633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r>
              <a:rPr lang="en-GB" dirty="0"/>
              <a:t>…..</a:t>
            </a:r>
            <a:r>
              <a:rPr lang="en-GB" dirty="0" err="1"/>
              <a:t>etc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4505636" y="3156873"/>
            <a:ext cx="4352474" cy="3139321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b="1" u="sng" dirty="0"/>
              <a:t>ALTERNATIVE APPROACH</a:t>
            </a:r>
          </a:p>
          <a:p>
            <a:r>
              <a:rPr lang="en-GB" b="1" u="sng" dirty="0"/>
              <a:t>Single </a:t>
            </a:r>
            <a:r>
              <a:rPr lang="en-GB" b="1" u="sng" dirty="0" err="1"/>
              <a:t>dockerfile</a:t>
            </a:r>
            <a:endParaRPr lang="en-GB" b="1" u="sng" dirty="0"/>
          </a:p>
          <a:p>
            <a:endParaRPr lang="en-GB" dirty="0"/>
          </a:p>
          <a:p>
            <a:r>
              <a:rPr lang="en-GB" dirty="0"/>
              <a:t>FROM ubuntu AS </a:t>
            </a:r>
            <a:r>
              <a:rPr lang="en-GB" dirty="0" err="1">
                <a:solidFill>
                  <a:srgbClr val="FF0000"/>
                </a:solidFill>
              </a:rPr>
              <a:t>my_ubuntu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RUN apt-get update &amp;&amp; apt-get install git</a:t>
            </a:r>
          </a:p>
          <a:p>
            <a:br>
              <a:rPr lang="en-GB" dirty="0"/>
            </a:br>
            <a:r>
              <a:rPr lang="en-GB" dirty="0"/>
              <a:t>FROM </a:t>
            </a:r>
            <a:r>
              <a:rPr lang="en-GB" dirty="0" err="1">
                <a:solidFill>
                  <a:srgbClr val="FF0000"/>
                </a:solidFill>
              </a:rPr>
              <a:t>my_ubuntu</a:t>
            </a:r>
            <a:r>
              <a:rPr lang="en-GB" dirty="0"/>
              <a:t> AS </a:t>
            </a:r>
            <a:r>
              <a:rPr lang="en-GB" dirty="0" err="1">
                <a:solidFill>
                  <a:srgbClr val="00B0F0"/>
                </a:solidFill>
              </a:rPr>
              <a:t>my_apache</a:t>
            </a:r>
            <a:endParaRPr lang="en-GB" dirty="0">
              <a:solidFill>
                <a:srgbClr val="00B0F0"/>
              </a:solidFill>
            </a:endParaRPr>
          </a:p>
          <a:p>
            <a:r>
              <a:rPr lang="en-GB" dirty="0"/>
              <a:t>RUN git clone …</a:t>
            </a:r>
          </a:p>
          <a:p>
            <a:br>
              <a:rPr lang="en-GB" dirty="0"/>
            </a:br>
            <a:r>
              <a:rPr lang="en-GB" dirty="0"/>
              <a:t>FROM </a:t>
            </a:r>
            <a:r>
              <a:rPr lang="en-GB" dirty="0" err="1">
                <a:solidFill>
                  <a:srgbClr val="00B0F0"/>
                </a:solidFill>
              </a:rPr>
              <a:t>my_apache</a:t>
            </a:r>
            <a:r>
              <a:rPr lang="en-GB" dirty="0"/>
              <a:t> as </a:t>
            </a:r>
            <a:r>
              <a:rPr lang="en-GB" dirty="0" err="1"/>
              <a:t>my_app</a:t>
            </a:r>
            <a:endParaRPr lang="en-GB" dirty="0"/>
          </a:p>
          <a:p>
            <a:r>
              <a:rPr lang="en-GB" dirty="0"/>
              <a:t>RUN git clone …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9802" y="3144908"/>
            <a:ext cx="3005951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/>
              <a:t>dockerfile</a:t>
            </a:r>
            <a:r>
              <a:rPr lang="en-GB" dirty="0"/>
              <a:t>: </a:t>
            </a:r>
            <a:r>
              <a:rPr lang="en-GB" dirty="0" err="1"/>
              <a:t>secondimagefile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175990" y="1526933"/>
            <a:ext cx="2634054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/>
              <a:t>dockerfile</a:t>
            </a:r>
            <a:r>
              <a:rPr lang="en-GB" dirty="0"/>
              <a:t>: </a:t>
            </a:r>
            <a:r>
              <a:rPr lang="en-GB" dirty="0" err="1"/>
              <a:t>firstimagefile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399729" y="4606930"/>
            <a:ext cx="2710999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/>
              <a:t>dockerfile</a:t>
            </a:r>
            <a:r>
              <a:rPr lang="en-GB" dirty="0"/>
              <a:t>: </a:t>
            </a:r>
            <a:r>
              <a:rPr lang="en-GB" dirty="0" err="1"/>
              <a:t>thirdimagefile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4600575" y="6296194"/>
            <a:ext cx="2454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See multi-stage builds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149820" y="1698853"/>
            <a:ext cx="49936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 build –t </a:t>
            </a:r>
            <a:r>
              <a:rPr lang="en-GB" dirty="0" err="1">
                <a:solidFill>
                  <a:schemeClr val="accent4">
                    <a:lumMod val="75000"/>
                    <a:lumOff val="25000"/>
                  </a:schemeClr>
                </a:solidFill>
              </a:rPr>
              <a:t>my_ubuntu</a:t>
            </a:r>
            <a:r>
              <a:rPr lang="en-GB" dirty="0">
                <a:solidFill>
                  <a:schemeClr val="accent4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/>
              <a:t>./</a:t>
            </a:r>
            <a:r>
              <a:rPr lang="en-GB" dirty="0" err="1"/>
              <a:t>firstimagefile</a:t>
            </a:r>
            <a:endParaRPr lang="en-GB" dirty="0"/>
          </a:p>
          <a:p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 build –t </a:t>
            </a:r>
            <a:r>
              <a:rPr lang="en-GB" dirty="0" err="1">
                <a:solidFill>
                  <a:schemeClr val="accent4">
                    <a:lumMod val="75000"/>
                    <a:lumOff val="25000"/>
                  </a:schemeClr>
                </a:solidFill>
              </a:rPr>
              <a:t>my_apache</a:t>
            </a:r>
            <a:r>
              <a:rPr lang="en-GB" dirty="0">
                <a:solidFill>
                  <a:schemeClr val="accent4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/>
              <a:t>./</a:t>
            </a:r>
            <a:r>
              <a:rPr lang="en-GB" dirty="0" err="1"/>
              <a:t>secondimagefile</a:t>
            </a:r>
            <a:endParaRPr lang="en-GB" dirty="0"/>
          </a:p>
          <a:p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 build –t </a:t>
            </a:r>
            <a:r>
              <a:rPr lang="en-GB" dirty="0" err="1"/>
              <a:t>my_app</a:t>
            </a:r>
            <a:r>
              <a:rPr lang="en-GB" dirty="0"/>
              <a:t> ./</a:t>
            </a:r>
            <a:r>
              <a:rPr lang="en-GB" dirty="0" err="1"/>
              <a:t>thirdimagefile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6376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/>
              <a:t>SHIPPING IMAGES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352179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 Ship Run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012" y="813380"/>
            <a:ext cx="8239125" cy="41243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81011" y="5101339"/>
            <a:ext cx="81865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Build and destroy container images rapidly.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Developers can include the container building steps as a part of their development cycle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17369" y="4610446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Swarm cluster</a:t>
            </a:r>
          </a:p>
        </p:txBody>
      </p:sp>
    </p:spTree>
    <p:extLst>
      <p:ext uri="{BB962C8B-B14F-4D97-AF65-F5344CB8AC3E}">
        <p14:creationId xmlns:p14="http://schemas.microsoft.com/office/powerpoint/2010/main" val="17453528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00870"/>
          </a:xfrm>
        </p:spPr>
        <p:txBody>
          <a:bodyPr/>
          <a:lstStyle/>
          <a:p>
            <a:r>
              <a:rPr lang="en-GB" dirty="0"/>
              <a:t>Overview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7150" y="472440"/>
            <a:ext cx="8385409" cy="5851358"/>
          </a:xfrm>
        </p:spPr>
        <p:txBody>
          <a:bodyPr/>
          <a:lstStyle/>
          <a:p>
            <a:pPr marL="0" indent="0">
              <a:buNone/>
            </a:pPr>
            <a:r>
              <a:rPr lang="en-GB" i="1" dirty="0"/>
              <a:t>docker info</a:t>
            </a:r>
            <a:br>
              <a:rPr lang="en-GB" i="1" dirty="0"/>
            </a:br>
            <a:r>
              <a:rPr lang="en-GB" i="1" dirty="0">
                <a:solidFill>
                  <a:srgbClr val="FF0000"/>
                </a:solidFill>
              </a:rPr>
              <a:t>PULL AND RUN THE “registry” IMAGE FROM THE </a:t>
            </a:r>
            <a:r>
              <a:rPr lang="en-GB" i="1" dirty="0" err="1">
                <a:solidFill>
                  <a:srgbClr val="FF0000"/>
                </a:solidFill>
              </a:rPr>
              <a:t>DockerHub</a:t>
            </a:r>
            <a:r>
              <a:rPr lang="en-GB" i="1" dirty="0">
                <a:solidFill>
                  <a:srgbClr val="FF0000"/>
                </a:solidFill>
              </a:rPr>
              <a:t> PUBLIC REPO</a:t>
            </a:r>
            <a:br>
              <a:rPr lang="en-GB" i="1" dirty="0"/>
            </a:br>
            <a:r>
              <a:rPr lang="en-GB" i="1" dirty="0"/>
              <a:t>docker container run --name=registry -d -p5000:5000 registry:2</a:t>
            </a:r>
            <a:br>
              <a:rPr lang="en-GB" i="1" dirty="0"/>
            </a:br>
            <a:r>
              <a:rPr lang="en-GB" i="1" dirty="0"/>
              <a:t>docker container ls --filter name=registry</a:t>
            </a:r>
            <a:br>
              <a:rPr lang="en-GB" i="1" dirty="0"/>
            </a:br>
            <a:r>
              <a:rPr lang="en-GB" b="1" i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CREATE </a:t>
            </a:r>
            <a:r>
              <a:rPr lang="en-GB" b="1" i="1" dirty="0" err="1">
                <a:solidFill>
                  <a:schemeClr val="tx1">
                    <a:lumMod val="60000"/>
                    <a:lumOff val="40000"/>
                  </a:schemeClr>
                </a:solidFill>
              </a:rPr>
              <a:t>dockerfile</a:t>
            </a:r>
            <a:r>
              <a:rPr lang="en-GB" b="1" i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 (see next slide) </a:t>
            </a:r>
            <a:r>
              <a:rPr lang="en-GB" i="1" dirty="0">
                <a:solidFill>
                  <a:srgbClr val="FF0000"/>
                </a:solidFill>
              </a:rPr>
              <a:t>THEN BUILD IT GIVING IT A “LOCAL” IMAGE NAME (AND OPTIONAL TAG)</a:t>
            </a:r>
            <a:br>
              <a:rPr lang="en-GB" i="1" dirty="0"/>
            </a:br>
            <a:r>
              <a:rPr lang="en-GB" i="1" dirty="0"/>
              <a:t>docker image build -t my-nginx </a:t>
            </a:r>
            <a:r>
              <a:rPr lang="en-GB" b="1" i="1" dirty="0"/>
              <a:t>.</a:t>
            </a:r>
          </a:p>
          <a:p>
            <a:pPr marL="0" indent="0">
              <a:buNone/>
            </a:pPr>
            <a:r>
              <a:rPr lang="en-GB" i="1" dirty="0">
                <a:solidFill>
                  <a:srgbClr val="FF0000"/>
                </a:solidFill>
              </a:rPr>
              <a:t>TAG AND PUSH THE IMAGE my-</a:t>
            </a:r>
            <a:r>
              <a:rPr lang="en-GB" i="1" dirty="0" err="1">
                <a:solidFill>
                  <a:srgbClr val="FF0000"/>
                </a:solidFill>
              </a:rPr>
              <a:t>nginx</a:t>
            </a:r>
            <a:r>
              <a:rPr lang="en-GB" i="1" dirty="0">
                <a:solidFill>
                  <a:srgbClr val="FF0000"/>
                </a:solidFill>
              </a:rPr>
              <a:t> TO THE PRIVATE REPO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image tag my-</a:t>
            </a:r>
            <a:r>
              <a:rPr lang="en-GB" i="1" dirty="0" err="1"/>
              <a:t>nginx</a:t>
            </a:r>
            <a:r>
              <a:rPr lang="en-GB" i="1" dirty="0"/>
              <a:t> 127.0.0.1:5000/my-</a:t>
            </a:r>
            <a:r>
              <a:rPr lang="en-GB" i="1" dirty="0" err="1"/>
              <a:t>nginx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image push 127.0.0.1:5000/my-</a:t>
            </a:r>
            <a:r>
              <a:rPr lang="en-GB" i="1" dirty="0" err="1"/>
              <a:t>nginx</a:t>
            </a:r>
            <a:endParaRPr lang="en-GB" i="1" dirty="0"/>
          </a:p>
          <a:p>
            <a:pPr marL="0" indent="0">
              <a:buNone/>
            </a:pPr>
            <a:r>
              <a:rPr lang="en-GB" i="1" strike="sngStrike" dirty="0">
                <a:solidFill>
                  <a:srgbClr val="FF0000"/>
                </a:solidFill>
              </a:rPr>
              <a:t>TAG AND PUSH THE IMAGE TO THE </a:t>
            </a:r>
            <a:r>
              <a:rPr lang="en-GB" i="1" strike="sngStrike" dirty="0" err="1">
                <a:solidFill>
                  <a:srgbClr val="FF0000"/>
                </a:solidFill>
              </a:rPr>
              <a:t>DockerHub</a:t>
            </a:r>
            <a:r>
              <a:rPr lang="en-GB" i="1" strike="sngStrike" dirty="0">
                <a:solidFill>
                  <a:srgbClr val="FF0000"/>
                </a:solidFill>
              </a:rPr>
              <a:t> PUBLIC REPO</a:t>
            </a:r>
            <a:br>
              <a:rPr lang="en-GB" i="1" strike="sngStrike" dirty="0"/>
            </a:br>
            <a:r>
              <a:rPr lang="en-GB" i="1" strike="sngStrike" dirty="0" err="1"/>
              <a:t>docker</a:t>
            </a:r>
            <a:r>
              <a:rPr lang="en-GB" i="1" strike="sngStrike" dirty="0"/>
              <a:t> login</a:t>
            </a:r>
            <a:br>
              <a:rPr lang="en-GB" i="1" strike="sngStrike" dirty="0"/>
            </a:br>
            <a:r>
              <a:rPr lang="en-GB" i="1" strike="sngStrike" dirty="0" err="1"/>
              <a:t>docker</a:t>
            </a:r>
            <a:r>
              <a:rPr lang="en-GB" i="1" strike="sngStrike" dirty="0"/>
              <a:t> image tag my-</a:t>
            </a:r>
            <a:r>
              <a:rPr lang="en-GB" i="1" strike="sngStrike" dirty="0" err="1"/>
              <a:t>nginx</a:t>
            </a:r>
            <a:r>
              <a:rPr lang="en-GB" i="1" strike="sngStrike" dirty="0"/>
              <a:t> YOUR_DOCKER_ID/my-</a:t>
            </a:r>
            <a:r>
              <a:rPr lang="en-GB" i="1" strike="sngStrike" dirty="0" err="1"/>
              <a:t>nginx</a:t>
            </a:r>
            <a:br>
              <a:rPr lang="en-GB" i="1" strike="sngStrike" dirty="0"/>
            </a:br>
            <a:r>
              <a:rPr lang="en-GB" i="1" strike="sngStrike" dirty="0" err="1"/>
              <a:t>docker</a:t>
            </a:r>
            <a:r>
              <a:rPr lang="en-GB" i="1" strike="sngStrike" dirty="0"/>
              <a:t> push YOUR_DOCKER_ID/my-</a:t>
            </a:r>
            <a:r>
              <a:rPr lang="en-GB" i="1" strike="sngStrike" dirty="0" err="1"/>
              <a:t>nginx</a:t>
            </a:r>
            <a:endParaRPr lang="en-GB" i="1" strike="sngStrike" dirty="0"/>
          </a:p>
          <a:p>
            <a:pPr marL="0" indent="0">
              <a:buNone/>
            </a:pPr>
            <a:r>
              <a:rPr lang="en-GB" i="1" dirty="0">
                <a:solidFill>
                  <a:srgbClr val="FF0000"/>
                </a:solidFill>
              </a:rPr>
              <a:t>RUN THE </a:t>
            </a:r>
            <a:r>
              <a:rPr lang="en-GB" i="1" dirty="0" err="1">
                <a:solidFill>
                  <a:srgbClr val="FF0000"/>
                </a:solidFill>
              </a:rPr>
              <a:t>THE</a:t>
            </a:r>
            <a:r>
              <a:rPr lang="en-GB" i="1" dirty="0">
                <a:solidFill>
                  <a:srgbClr val="FF0000"/>
                </a:solidFill>
              </a:rPr>
              <a:t> IMAGE ON THE PRIVATE REPO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container run --name=my-</a:t>
            </a:r>
            <a:r>
              <a:rPr lang="en-GB" i="1" dirty="0" err="1"/>
              <a:t>nginx</a:t>
            </a:r>
            <a:r>
              <a:rPr lang="en-GB" i="1" dirty="0"/>
              <a:t> -d -p8080:80 my-</a:t>
            </a:r>
            <a:r>
              <a:rPr lang="en-GB" i="1" dirty="0" err="1"/>
              <a:t>nginx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container ls</a:t>
            </a:r>
          </a:p>
          <a:p>
            <a:pPr marL="0" indent="0">
              <a:buNone/>
            </a:pPr>
            <a:r>
              <a:rPr lang="en-GB" i="1" dirty="0">
                <a:solidFill>
                  <a:srgbClr val="FF0000"/>
                </a:solidFill>
              </a:rPr>
              <a:t>REMOVE BOTH THE RUNNING CONTAINERS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err="1"/>
              <a:t>rm</a:t>
            </a:r>
            <a:r>
              <a:rPr lang="en-GB" i="1" dirty="0"/>
              <a:t> -f my-</a:t>
            </a:r>
            <a:r>
              <a:rPr lang="en-GB" i="1" dirty="0" err="1"/>
              <a:t>nginx</a:t>
            </a:r>
            <a:r>
              <a:rPr lang="en-GB" i="1" dirty="0"/>
              <a:t> registry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Left Brace 4"/>
          <p:cNvSpPr/>
          <p:nvPr/>
        </p:nvSpPr>
        <p:spPr bwMode="auto">
          <a:xfrm>
            <a:off x="365760" y="4012137"/>
            <a:ext cx="301391" cy="1173480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rot="16200000">
            <a:off x="-43714" y="4414210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FYI</a:t>
            </a:r>
          </a:p>
        </p:txBody>
      </p:sp>
      <p:sp>
        <p:nvSpPr>
          <p:cNvPr id="7" name="Left Brace 6"/>
          <p:cNvSpPr/>
          <p:nvPr/>
        </p:nvSpPr>
        <p:spPr bwMode="auto">
          <a:xfrm>
            <a:off x="365760" y="836206"/>
            <a:ext cx="301391" cy="1173480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 rot="16200000">
            <a:off x="-793918" y="1238279"/>
            <a:ext cx="2044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Do this just once</a:t>
            </a:r>
          </a:p>
        </p:txBody>
      </p:sp>
    </p:spTree>
    <p:extLst>
      <p:ext uri="{BB962C8B-B14F-4D97-AF65-F5344CB8AC3E}">
        <p14:creationId xmlns:p14="http://schemas.microsoft.com/office/powerpoint/2010/main" val="23220331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Registries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9154"/>
            <a:ext cx="7029450" cy="4789671"/>
          </a:xfrm>
        </p:spPr>
        <p:txBody>
          <a:bodyPr/>
          <a:lstStyle/>
          <a:p>
            <a:r>
              <a:rPr lang="en-GB" dirty="0"/>
              <a:t>Typically ship Docker images via a Docker registry</a:t>
            </a:r>
          </a:p>
          <a:p>
            <a:r>
              <a:rPr lang="en-GB" dirty="0"/>
              <a:t>The public registry hosted by Docker Inc. is called </a:t>
            </a:r>
            <a:r>
              <a:rPr lang="en-GB" b="1" dirty="0"/>
              <a:t>Docker Hub</a:t>
            </a:r>
          </a:p>
          <a:p>
            <a:r>
              <a:rPr lang="en-GB" dirty="0"/>
              <a:t>To ship a Docker image to a registry use: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image push</a:t>
            </a:r>
          </a:p>
          <a:p>
            <a:r>
              <a:rPr lang="en-GB" dirty="0"/>
              <a:t>To download an image from a registry use: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 image pull</a:t>
            </a:r>
            <a:r>
              <a:rPr lang="en-GB" dirty="0"/>
              <a:t>	</a:t>
            </a:r>
            <a:r>
              <a:rPr lang="en-GB" dirty="0">
                <a:sym typeface="Wingdings" panose="05000000000000000000" pitchFamily="2" charset="2"/>
              </a:rPr>
              <a:t> Manually pulling image</a:t>
            </a:r>
            <a:endParaRPr lang="en-GB" i="1" dirty="0"/>
          </a:p>
          <a:p>
            <a:pPr lvl="1"/>
            <a:r>
              <a:rPr lang="en-GB" dirty="0"/>
              <a:t>However, running a container causes its image to be </a:t>
            </a:r>
            <a:r>
              <a:rPr lang="en-GB" u="sng" dirty="0"/>
              <a:t>automatically</a:t>
            </a:r>
            <a:r>
              <a:rPr lang="en-GB" dirty="0"/>
              <a:t> checked and downloaded to the host before running i.e.  </a:t>
            </a:r>
            <a:r>
              <a:rPr lang="en-GB" i="1" dirty="0" err="1"/>
              <a:t>docker</a:t>
            </a:r>
            <a:r>
              <a:rPr lang="en-GB" i="1" dirty="0"/>
              <a:t> run image</a:t>
            </a:r>
            <a:endParaRPr lang="en-GB" dirty="0"/>
          </a:p>
          <a:p>
            <a:endParaRPr lang="en-GB" dirty="0"/>
          </a:p>
          <a:p>
            <a:r>
              <a:rPr lang="en-GB" b="1" u="sng" dirty="0">
                <a:solidFill>
                  <a:srgbClr val="FF0000"/>
                </a:solidFill>
              </a:rPr>
              <a:t>A private registry is an instance of the registry image, and runs within Docker</a:t>
            </a:r>
            <a:r>
              <a:rPr lang="en-GB" dirty="0"/>
              <a:t>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737983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207" y="5707781"/>
            <a:ext cx="7749416" cy="96634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Developers pull images from the Docker public registry (</a:t>
            </a:r>
            <a:r>
              <a:rPr lang="en-GB" b="1" dirty="0"/>
              <a:t>Docker Hub</a:t>
            </a:r>
            <a:r>
              <a:rPr lang="en-GB" dirty="0"/>
              <a:t>) then push and pull images from their own Docker private registry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535" y="921497"/>
            <a:ext cx="6974080" cy="4709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0986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</a:t>
            </a:r>
            <a:br>
              <a:rPr lang="en-GB" dirty="0"/>
            </a:br>
            <a:r>
              <a:rPr lang="en-GB" dirty="0"/>
              <a:t>Start Local (Private) Docker Registry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844550"/>
            <a:ext cx="7475421" cy="2553169"/>
          </a:xfrm>
        </p:spPr>
        <p:txBody>
          <a:bodyPr/>
          <a:lstStyle/>
          <a:p>
            <a:r>
              <a:rPr lang="en-GB" dirty="0"/>
              <a:t>A registry is an instance of the registry image, and runs within Docker.</a:t>
            </a:r>
          </a:p>
          <a:p>
            <a:r>
              <a:rPr lang="en-GB" dirty="0"/>
              <a:t>The registry image uses port 5000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--name=registry --detach </a:t>
            </a:r>
            <a:br>
              <a:rPr lang="en-GB" i="1" dirty="0"/>
            </a:br>
            <a:r>
              <a:rPr lang="en-GB" i="1" dirty="0"/>
              <a:t>--publish 5000:5000 registry:2</a:t>
            </a:r>
          </a:p>
          <a:p>
            <a:pPr marL="0" indent="0">
              <a:buNone/>
            </a:pPr>
            <a:r>
              <a:rPr lang="en-GB" dirty="0"/>
              <a:t>OR SHORTHAND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--name=registry -d -p 5000:5000 registry:2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3873" y="4191803"/>
            <a:ext cx="230445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--name </a:t>
            </a:r>
            <a:r>
              <a:rPr lang="en-GB" dirty="0"/>
              <a:t>= “registry”</a:t>
            </a:r>
          </a:p>
          <a:p>
            <a:r>
              <a:rPr lang="en-GB" dirty="0"/>
              <a:t>How to identify the container later</a:t>
            </a:r>
          </a:p>
          <a:p>
            <a:r>
              <a:rPr lang="en-GB" dirty="0"/>
              <a:t>(instead of UUID)</a:t>
            </a:r>
            <a:br>
              <a:rPr lang="en-GB" dirty="0"/>
            </a:br>
            <a:r>
              <a:rPr lang="en-GB" dirty="0"/>
              <a:t>Here, the container is called “registry”</a:t>
            </a:r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1939491" y="3436219"/>
            <a:ext cx="1809549" cy="68820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2689452" y="4401779"/>
            <a:ext cx="228680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--detach</a:t>
            </a:r>
            <a:br>
              <a:rPr lang="en-GB" b="1" dirty="0"/>
            </a:br>
            <a:r>
              <a:rPr lang="en-GB" b="1" dirty="0"/>
              <a:t>-d</a:t>
            </a:r>
          </a:p>
          <a:p>
            <a:r>
              <a:rPr lang="en-GB" dirty="0"/>
              <a:t>Start container in detached mode i.e. exit when the root process used to run the container exits</a:t>
            </a:r>
          </a:p>
          <a:p>
            <a:r>
              <a:rPr lang="en-GB" dirty="0"/>
              <a:t>(i.e. as a daemon)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867969" y="4291086"/>
            <a:ext cx="255792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--publish</a:t>
            </a:r>
            <a:br>
              <a:rPr lang="en-GB" b="1" dirty="0"/>
            </a:br>
            <a:r>
              <a:rPr lang="en-GB" b="1" dirty="0"/>
              <a:t>-p 5000:5000</a:t>
            </a:r>
          </a:p>
          <a:p>
            <a:r>
              <a:rPr lang="en-GB" dirty="0"/>
              <a:t>Publish a container's port or a range of ports to the host</a:t>
            </a:r>
          </a:p>
          <a:p>
            <a:r>
              <a:rPr lang="en-GB" i="1" dirty="0" err="1"/>
              <a:t>hostport</a:t>
            </a:r>
            <a:r>
              <a:rPr lang="en-GB" i="1" dirty="0"/>
              <a:t> : </a:t>
            </a:r>
            <a:r>
              <a:rPr lang="en-GB" i="1" dirty="0" err="1"/>
              <a:t>containerport</a:t>
            </a:r>
            <a:endParaRPr lang="en-GB" i="1" dirty="0"/>
          </a:p>
          <a:p>
            <a:r>
              <a:rPr lang="en-GB" dirty="0"/>
              <a:t>The exposed container port 5000 is mapped to the host port 5000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975902" y="3861160"/>
            <a:ext cx="22868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b="1" dirty="0"/>
              <a:t>registry:2</a:t>
            </a:r>
          </a:p>
          <a:p>
            <a:r>
              <a:rPr lang="en-GB" dirty="0"/>
              <a:t>Registry V2 image</a:t>
            </a:r>
          </a:p>
        </p:txBody>
      </p:sp>
      <p:cxnSp>
        <p:nvCxnSpPr>
          <p:cNvPr id="14" name="Straight Arrow Connector 13"/>
          <p:cNvCxnSpPr/>
          <p:nvPr/>
        </p:nvCxnSpPr>
        <p:spPr bwMode="auto">
          <a:xfrm flipV="1">
            <a:off x="3946358" y="3397719"/>
            <a:ext cx="1496728" cy="72670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/>
          <p:nvPr/>
        </p:nvCxnSpPr>
        <p:spPr bwMode="auto">
          <a:xfrm flipV="1">
            <a:off x="5938787" y="3513222"/>
            <a:ext cx="101066" cy="67858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/>
          <p:cNvCxnSpPr/>
          <p:nvPr/>
        </p:nvCxnSpPr>
        <p:spPr bwMode="auto">
          <a:xfrm flipH="1" flipV="1">
            <a:off x="7709836" y="3513221"/>
            <a:ext cx="69775" cy="27432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5784353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</a:t>
            </a:r>
            <a:br>
              <a:rPr lang="en-GB" dirty="0"/>
            </a:br>
            <a:r>
              <a:rPr lang="en-GB" dirty="0"/>
              <a:t>Check Registry is Running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42" y="1724025"/>
            <a:ext cx="7738712" cy="4114800"/>
          </a:xfrm>
        </p:spPr>
        <p:txBody>
          <a:bodyPr/>
          <a:lstStyle/>
          <a:p>
            <a:r>
              <a:rPr lang="en-GB" dirty="0"/>
              <a:t>List (ls) the running containers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ls</a:t>
            </a:r>
            <a:r>
              <a:rPr lang="en-GB" dirty="0"/>
              <a:t> 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container ls --all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ls --filter name=registry            </a:t>
            </a:r>
            <a:r>
              <a:rPr lang="en-GB" dirty="0">
                <a:sym typeface="Wingdings" panose="05000000000000000000" pitchFamily="2" charset="2"/>
              </a:rPr>
              <a:t> list just “</a:t>
            </a:r>
            <a:r>
              <a:rPr lang="en-GB" i="1" dirty="0">
                <a:sym typeface="Wingdings" panose="05000000000000000000" pitchFamily="2" charset="2"/>
              </a:rPr>
              <a:t>registry</a:t>
            </a:r>
            <a:r>
              <a:rPr lang="en-GB" dirty="0">
                <a:sym typeface="Wingdings" panose="05000000000000000000" pitchFamily="2" charset="2"/>
              </a:rPr>
              <a:t>”</a:t>
            </a:r>
            <a:endParaRPr lang="en-GB" dirty="0"/>
          </a:p>
          <a:p>
            <a:endParaRPr lang="en-GB" dirty="0"/>
          </a:p>
          <a:p>
            <a:r>
              <a:rPr lang="en-GB" dirty="0"/>
              <a:t>NOTE: if registry has exited start it again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start registry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80667" y="5264745"/>
            <a:ext cx="2763308" cy="92333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Do not forget </a:t>
            </a: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err="1"/>
              <a:t>ps</a:t>
            </a:r>
            <a:r>
              <a:rPr lang="en-GB" i="1" dirty="0"/>
              <a:t> </a:t>
            </a:r>
            <a:r>
              <a:rPr lang="en-GB" dirty="0"/>
              <a:t>and </a:t>
            </a:r>
            <a:r>
              <a:rPr lang="en-GB" i="1" dirty="0" err="1"/>
              <a:t>docker</a:t>
            </a:r>
            <a:r>
              <a:rPr lang="en-GB" i="1" dirty="0"/>
              <a:t> container ls </a:t>
            </a:r>
            <a:r>
              <a:rPr lang="en-GB" dirty="0"/>
              <a:t>are identical</a:t>
            </a:r>
          </a:p>
        </p:txBody>
      </p:sp>
    </p:spTree>
    <p:extLst>
      <p:ext uri="{BB962C8B-B14F-4D97-AF65-F5344CB8AC3E}">
        <p14:creationId xmlns:p14="http://schemas.microsoft.com/office/powerpoint/2010/main" val="17299613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Registries (Repositories)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38977"/>
            <a:ext cx="7029450" cy="4399848"/>
          </a:xfrm>
        </p:spPr>
        <p:txBody>
          <a:bodyPr/>
          <a:lstStyle/>
          <a:p>
            <a:r>
              <a:rPr lang="en-GB" dirty="0"/>
              <a:t>Images are stored in repositories in Docker registries e.g. you can create a repository in </a:t>
            </a:r>
            <a:r>
              <a:rPr lang="en-GB" dirty="0" err="1"/>
              <a:t>DockerHub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 single Docker Hub repository can hold many Docker images (stored as </a:t>
            </a:r>
            <a:r>
              <a:rPr lang="en-GB" b="1" dirty="0"/>
              <a:t>tags</a:t>
            </a:r>
            <a:r>
              <a:rPr lang="en-GB" dirty="0"/>
              <a:t>).</a:t>
            </a:r>
          </a:p>
          <a:p>
            <a:r>
              <a:rPr lang="en-GB" dirty="0"/>
              <a:t>You can push and pull repositories as well as individual images</a:t>
            </a:r>
            <a:br>
              <a:rPr lang="en-GB" dirty="0"/>
            </a:br>
            <a:r>
              <a:rPr lang="en-GB" dirty="0"/>
              <a:t>	</a:t>
            </a:r>
            <a:r>
              <a:rPr lang="en-GB" i="1" dirty="0"/>
              <a:t>docker image pull some-repo-name  </a:t>
            </a:r>
            <a:r>
              <a:rPr lang="en-GB" i="1" dirty="0">
                <a:sym typeface="Wingdings" panose="05000000000000000000" pitchFamily="2" charset="2"/>
              </a:rPr>
              <a:t> :latest image</a:t>
            </a:r>
            <a:br>
              <a:rPr lang="en-GB" i="1" dirty="0"/>
            </a:br>
            <a:r>
              <a:rPr lang="en-GB" i="1" dirty="0"/>
              <a:t>        docker image pull </a:t>
            </a:r>
            <a:r>
              <a:rPr lang="en-GB" i="1" dirty="0" err="1"/>
              <a:t>some-repo-name:tagname</a:t>
            </a:r>
            <a:br>
              <a:rPr lang="en-GB" i="1" dirty="0"/>
            </a:br>
            <a:r>
              <a:rPr lang="en-GB" i="1" dirty="0"/>
              <a:t>        docker image pull --all-tags some-repo-name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7926" y="2349593"/>
            <a:ext cx="3236019" cy="1452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465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67891"/>
          </a:xfrm>
        </p:spPr>
        <p:txBody>
          <a:bodyPr/>
          <a:lstStyle/>
          <a:p>
            <a:r>
              <a:rPr lang="en-GB" dirty="0"/>
              <a:t>Image Naming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747" y="761016"/>
            <a:ext cx="8772228" cy="5627985"/>
          </a:xfrm>
          <a:noFill/>
          <a:ln>
            <a:solidFill>
              <a:srgbClr val="0070C0"/>
            </a:solidFill>
          </a:ln>
        </p:spPr>
        <p:txBody>
          <a:bodyPr/>
          <a:lstStyle/>
          <a:p>
            <a:r>
              <a:rPr lang="en-GB" dirty="0"/>
              <a:t>An image name is made up of slash-separated name components</a:t>
            </a:r>
          </a:p>
          <a:p>
            <a:pPr lvl="1"/>
            <a:r>
              <a:rPr lang="en-GB" dirty="0"/>
              <a:t>optionally prefixed by a registry hostname.</a:t>
            </a:r>
            <a:br>
              <a:rPr lang="en-GB" dirty="0"/>
            </a:br>
            <a:r>
              <a:rPr lang="en-GB" dirty="0" err="1"/>
              <a:t>DockerHub</a:t>
            </a:r>
            <a:r>
              <a:rPr lang="en-GB" dirty="0"/>
              <a:t> is used by default. </a:t>
            </a:r>
          </a:p>
          <a:p>
            <a:r>
              <a:rPr lang="en-GB" dirty="0" err="1"/>
              <a:t>DockerHub</a:t>
            </a:r>
            <a:r>
              <a:rPr lang="en-GB" dirty="0"/>
              <a:t> specify your </a:t>
            </a:r>
            <a:r>
              <a:rPr lang="en-GB" dirty="0" err="1"/>
              <a:t>DockerID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	</a:t>
            </a:r>
            <a:r>
              <a:rPr lang="en-GB" i="1" dirty="0"/>
              <a:t>&lt;</a:t>
            </a:r>
            <a:r>
              <a:rPr lang="en-GB" i="1" dirty="0" err="1"/>
              <a:t>DockerID</a:t>
            </a:r>
            <a:r>
              <a:rPr lang="en-GB" i="1" dirty="0"/>
              <a:t>&gt; / </a:t>
            </a:r>
            <a:r>
              <a:rPr lang="en-GB" i="1" dirty="0" err="1"/>
              <a:t>reponame</a:t>
            </a:r>
            <a:r>
              <a:rPr lang="en-GB" i="1" dirty="0"/>
              <a:t> : tag</a:t>
            </a:r>
          </a:p>
          <a:p>
            <a:pPr marL="0" indent="0">
              <a:buNone/>
            </a:pPr>
            <a:r>
              <a:rPr lang="en-GB" b="1" dirty="0" err="1"/>
              <a:t>reponame</a:t>
            </a:r>
            <a:r>
              <a:rPr lang="en-GB" dirty="0"/>
              <a:t>: repository name…contains tagged versions of same image</a:t>
            </a:r>
            <a:endParaRPr lang="en-GB" b="1" dirty="0"/>
          </a:p>
          <a:p>
            <a:r>
              <a:rPr lang="en-GB" dirty="0"/>
              <a:t>When specifying private repository:</a:t>
            </a:r>
            <a:br>
              <a:rPr lang="en-GB" dirty="0"/>
            </a:br>
            <a:r>
              <a:rPr lang="en-GB" dirty="0"/>
              <a:t>	</a:t>
            </a:r>
            <a:r>
              <a:rPr lang="en-GB" i="1" dirty="0" err="1">
                <a:solidFill>
                  <a:srgbClr val="0070C0"/>
                </a:solidFill>
              </a:rPr>
              <a:t>hostregistry:port</a:t>
            </a:r>
            <a:r>
              <a:rPr lang="en-GB" i="1" dirty="0"/>
              <a:t>/</a:t>
            </a:r>
            <a:r>
              <a:rPr lang="en-GB" i="1" dirty="0" err="1"/>
              <a:t>reponame</a:t>
            </a:r>
            <a:r>
              <a:rPr lang="en-GB" i="1" dirty="0"/>
              <a:t>/</a:t>
            </a:r>
            <a:r>
              <a:rPr lang="en-GB" i="1" dirty="0" err="1"/>
              <a:t>imagename:tag</a:t>
            </a:r>
            <a:endParaRPr lang="en-GB" i="1" dirty="0"/>
          </a:p>
          <a:p>
            <a:pPr marL="0" indent="0">
              <a:buNone/>
            </a:pPr>
            <a:r>
              <a:rPr lang="en-GB" b="1" dirty="0" err="1"/>
              <a:t>hostregistry</a:t>
            </a:r>
            <a:r>
              <a:rPr lang="en-GB" dirty="0"/>
              <a:t>: the </a:t>
            </a:r>
            <a:r>
              <a:rPr lang="en-GB" u="sng" dirty="0"/>
              <a:t>optional</a:t>
            </a:r>
            <a:r>
              <a:rPr lang="en-GB" dirty="0"/>
              <a:t> hostname must comply with standard DNS rules, but may not contain underscores</a:t>
            </a:r>
          </a:p>
          <a:p>
            <a:pPr marL="0" indent="0">
              <a:buNone/>
            </a:pPr>
            <a:r>
              <a:rPr lang="en-GB" b="1" dirty="0"/>
              <a:t>port</a:t>
            </a:r>
            <a:r>
              <a:rPr lang="en-GB" dirty="0"/>
              <a:t>: </a:t>
            </a:r>
            <a:r>
              <a:rPr lang="en-GB" u="sng" dirty="0"/>
              <a:t>optional</a:t>
            </a:r>
            <a:r>
              <a:rPr lang="en-GB" dirty="0"/>
              <a:t> host port number  </a:t>
            </a:r>
          </a:p>
          <a:p>
            <a:pPr marL="0" indent="0">
              <a:buNone/>
            </a:pPr>
            <a:r>
              <a:rPr lang="en-GB" b="1" dirty="0" err="1"/>
              <a:t>reponame</a:t>
            </a:r>
            <a:r>
              <a:rPr lang="en-GB" dirty="0"/>
              <a:t>: the </a:t>
            </a:r>
            <a:r>
              <a:rPr lang="en-GB" u="sng" dirty="0"/>
              <a:t>optional</a:t>
            </a:r>
            <a:r>
              <a:rPr lang="en-GB" dirty="0"/>
              <a:t> name of the repository</a:t>
            </a:r>
            <a:r>
              <a:rPr lang="en-GB" dirty="0">
                <a:solidFill>
                  <a:srgbClr val="FF0000"/>
                </a:solidFill>
              </a:rPr>
              <a:t>, if omitted the </a:t>
            </a:r>
            <a:r>
              <a:rPr lang="en-GB" dirty="0" err="1">
                <a:solidFill>
                  <a:srgbClr val="FF0000"/>
                </a:solidFill>
              </a:rPr>
              <a:t>the</a:t>
            </a:r>
            <a:r>
              <a:rPr lang="en-GB" dirty="0">
                <a:solidFill>
                  <a:srgbClr val="FF0000"/>
                </a:solidFill>
              </a:rPr>
              <a:t> image and repo name are essentially the same since there is only one image in the repository</a:t>
            </a:r>
          </a:p>
          <a:p>
            <a:pPr marL="0" indent="0">
              <a:buNone/>
            </a:pPr>
            <a:r>
              <a:rPr lang="en-GB" b="1" dirty="0" err="1"/>
              <a:t>imagename</a:t>
            </a:r>
            <a:r>
              <a:rPr lang="en-GB" dirty="0"/>
              <a:t>: the name given by you to your image</a:t>
            </a:r>
          </a:p>
          <a:p>
            <a:pPr marL="0" indent="0">
              <a:buNone/>
            </a:pPr>
            <a:r>
              <a:rPr lang="en-GB" b="1" dirty="0"/>
              <a:t>tag</a:t>
            </a:r>
            <a:r>
              <a:rPr lang="en-GB" dirty="0"/>
              <a:t>: the </a:t>
            </a:r>
            <a:r>
              <a:rPr lang="en-GB" u="sng" dirty="0"/>
              <a:t>optional</a:t>
            </a:r>
            <a:r>
              <a:rPr lang="en-GB" dirty="0"/>
              <a:t> tag name given by you or if not provided the default is “latest”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051359" y="1248598"/>
            <a:ext cx="2664906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Essentially image naming adopts a convention which some Docker operations rely on to identify where things should be stored</a:t>
            </a:r>
          </a:p>
        </p:txBody>
      </p:sp>
    </p:spTree>
    <p:extLst>
      <p:ext uri="{BB962C8B-B14F-4D97-AF65-F5344CB8AC3E}">
        <p14:creationId xmlns:p14="http://schemas.microsoft.com/office/powerpoint/2010/main" val="26538226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Tagging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69018"/>
            <a:ext cx="7029450" cy="1769769"/>
          </a:xfrm>
        </p:spPr>
        <p:txBody>
          <a:bodyPr/>
          <a:lstStyle/>
          <a:p>
            <a:r>
              <a:rPr lang="en-GB" dirty="0"/>
              <a:t>Tag Naming conventions </a:t>
            </a:r>
            <a:r>
              <a:rPr lang="en-GB" dirty="0">
                <a:sym typeface="Wingdings" panose="05000000000000000000" pitchFamily="2" charset="2"/>
              </a:rPr>
              <a:t> n</a:t>
            </a:r>
            <a:r>
              <a:rPr lang="en-GB" dirty="0"/>
              <a:t>ame after either a</a:t>
            </a:r>
          </a:p>
          <a:p>
            <a:pPr lvl="1"/>
            <a:r>
              <a:rPr lang="en-GB" dirty="0"/>
              <a:t>Git Commit Hash </a:t>
            </a:r>
            <a:r>
              <a:rPr lang="en-GB" dirty="0">
                <a:sym typeface="Wingdings" panose="05000000000000000000" pitchFamily="2" charset="2"/>
              </a:rPr>
              <a:t> to easily find associated changes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Names e.g. OS and version date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Version numbering of your choice</a:t>
            </a:r>
          </a:p>
          <a:p>
            <a:pPr lvl="1"/>
            <a:endParaRPr lang="en-GB" dirty="0">
              <a:sym typeface="Wingdings" panose="05000000000000000000" pitchFamily="2" charset="2"/>
            </a:endParaRPr>
          </a:p>
          <a:p>
            <a:pPr lvl="1"/>
            <a:endParaRPr lang="en-GB" dirty="0">
              <a:sym typeface="Wingdings" panose="05000000000000000000" pitchFamily="2" charset="2"/>
            </a:endParaRPr>
          </a:p>
          <a:p>
            <a:pPr lvl="1"/>
            <a:endParaRPr lang="en-GB" dirty="0">
              <a:sym typeface="Wingdings" panose="05000000000000000000" pitchFamily="2" charset="2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47750" y="3112460"/>
            <a:ext cx="7148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docker</a:t>
            </a:r>
            <a:r>
              <a:rPr lang="en-GB" dirty="0"/>
              <a:t>  image    tag    </a:t>
            </a:r>
            <a:r>
              <a:rPr lang="en-GB" dirty="0" err="1"/>
              <a:t>imagename</a:t>
            </a:r>
            <a:r>
              <a:rPr lang="en-GB" dirty="0"/>
              <a:t>    </a:t>
            </a:r>
            <a:r>
              <a:rPr lang="en-GB" dirty="0" err="1"/>
              <a:t>repositoryname</a:t>
            </a:r>
            <a:r>
              <a:rPr lang="en-GB" dirty="0"/>
              <a:t>/</a:t>
            </a:r>
            <a:r>
              <a:rPr lang="en-GB" dirty="0" err="1"/>
              <a:t>imagename:tag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403592" y="3745992"/>
            <a:ext cx="41643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Defaults to version tag=“latest” when </a:t>
            </a:r>
            <a:r>
              <a:rPr lang="en-GB" dirty="0" err="1"/>
              <a:t>tagname</a:t>
            </a:r>
            <a:r>
              <a:rPr lang="en-GB" dirty="0"/>
              <a:t> not specified i.e.</a:t>
            </a:r>
          </a:p>
          <a:p>
            <a:r>
              <a:rPr lang="en-GB" dirty="0" err="1"/>
              <a:t>imagename:latest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 flipV="1">
            <a:off x="4506897" y="3438745"/>
            <a:ext cx="117125" cy="26430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1047750" y="4693892"/>
            <a:ext cx="577594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EXAMPLES: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image tag   0e5574283393     fedora/</a:t>
            </a:r>
            <a:r>
              <a:rPr lang="en-GB" i="1" dirty="0" err="1"/>
              <a:t>httpd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tag   0e5574283393     fedora/httpd:version1.0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tag   httpd:version1.0   fedora/httpd:version2.0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tag   </a:t>
            </a:r>
            <a:r>
              <a:rPr lang="en-GB" i="1" dirty="0" err="1"/>
              <a:t>httpd:latest</a:t>
            </a:r>
            <a:r>
              <a:rPr lang="en-GB" i="1" dirty="0"/>
              <a:t>           fedora/httpd:version3.0</a:t>
            </a:r>
          </a:p>
          <a:p>
            <a:r>
              <a:rPr lang="en-GB" i="1" dirty="0" err="1"/>
              <a:t>docker</a:t>
            </a:r>
            <a:r>
              <a:rPr lang="en-GB" i="1" dirty="0"/>
              <a:t> tag   </a:t>
            </a:r>
            <a:r>
              <a:rPr lang="en-GB" i="1" dirty="0" err="1"/>
              <a:t>httpd</a:t>
            </a:r>
            <a:r>
              <a:rPr lang="en-GB" i="1" dirty="0"/>
              <a:t>                     fedora/httpd:version4.0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823690" y="5024598"/>
            <a:ext cx="20697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“fedora” repository</a:t>
            </a:r>
            <a:br>
              <a:rPr lang="en-GB" dirty="0"/>
            </a:br>
            <a:r>
              <a:rPr lang="en-GB" dirty="0"/>
              <a:t>“</a:t>
            </a:r>
            <a:r>
              <a:rPr lang="en-GB" dirty="0" err="1"/>
              <a:t>httpd</a:t>
            </a:r>
            <a:r>
              <a:rPr lang="en-GB" dirty="0"/>
              <a:t>” image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57623" y="2435192"/>
            <a:ext cx="79688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An image can have multiple tags, in essence we are giving it multiple names</a:t>
            </a:r>
            <a:br>
              <a:rPr lang="en-GB" dirty="0"/>
            </a:br>
            <a:r>
              <a:rPr lang="en-GB" dirty="0"/>
              <a:t>…… which we will want to do when pushing images to repositories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35262" y="23446"/>
            <a:ext cx="2399248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It’s a bit confusing, but we tag an image with </a:t>
            </a:r>
            <a:r>
              <a:rPr lang="en-GB" i="1" dirty="0" err="1"/>
              <a:t>name:tag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373549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Note: The “latest” tag name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tag name “latest” is just like any other tag name.</a:t>
            </a:r>
          </a:p>
          <a:p>
            <a:r>
              <a:rPr lang="en-GB" dirty="0"/>
              <a:t>The onus is on the developer to tag the images properly such that “latest” always points to the latest stable release of the image.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58482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Private Registry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835" y="1400476"/>
            <a:ext cx="8740140" cy="4438349"/>
          </a:xfrm>
        </p:spPr>
        <p:txBody>
          <a:bodyPr/>
          <a:lstStyle/>
          <a:p>
            <a:r>
              <a:rPr lang="en-GB" dirty="0"/>
              <a:t>Tag the image by creating an alias TARGET_IMAGE to the source image SOURCE_IMAGE i.e. it just refers to the SOURCE_IMAGE 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image tag SOURCE_IMAGE[:TAG] TARGET_IMAGE[:TAG]</a:t>
            </a:r>
          </a:p>
          <a:p>
            <a:pPr marL="0" indent="0">
              <a:buNone/>
            </a:pPr>
            <a:endParaRPr lang="en-GB" i="1" dirty="0"/>
          </a:p>
          <a:p>
            <a:r>
              <a:rPr lang="en-GB" b="1" dirty="0"/>
              <a:t>Before pushing </a:t>
            </a:r>
            <a:r>
              <a:rPr lang="en-GB" dirty="0"/>
              <a:t>an image to a private registry and not the central Docker registry </a:t>
            </a:r>
            <a:r>
              <a:rPr lang="en-GB" b="1" dirty="0"/>
              <a:t>you must tag it </a:t>
            </a:r>
            <a:r>
              <a:rPr lang="en-GB" dirty="0"/>
              <a:t>with the registry hostname and port (if needed) </a:t>
            </a:r>
            <a:r>
              <a:rPr lang="en-GB" dirty="0">
                <a:sym typeface="Wingdings" panose="05000000000000000000" pitchFamily="2" charset="2"/>
              </a:rPr>
              <a:t> so Docker knows the registry to use when pulling it later</a:t>
            </a:r>
            <a:endParaRPr lang="en-GB" dirty="0"/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image tag 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dirty="0"/>
              <a:t> 	IMAGE_NAME</a:t>
            </a:r>
            <a:endParaRPr lang="en-GB" i="1" dirty="0"/>
          </a:p>
          <a:p>
            <a:pPr marL="0" indent="0">
              <a:buNone/>
            </a:pPr>
            <a:r>
              <a:rPr lang="en-GB" i="1" dirty="0"/>
              <a:t> 		</a:t>
            </a:r>
            <a:r>
              <a:rPr lang="en-GB" i="1" dirty="0" err="1">
                <a:solidFill>
                  <a:srgbClr val="FF0000"/>
                </a:solidFill>
              </a:rPr>
              <a:t>registryhostname:port</a:t>
            </a:r>
            <a:r>
              <a:rPr lang="en-GB" i="1" dirty="0">
                <a:solidFill>
                  <a:srgbClr val="FF0000"/>
                </a:solidFill>
              </a:rPr>
              <a:t>/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TARGET_IMAGE</a:t>
            </a:r>
            <a:r>
              <a:rPr lang="en-GB" i="1" dirty="0"/>
              <a:t>[:</a:t>
            </a:r>
            <a:r>
              <a:rPr lang="en-GB" i="1" dirty="0" err="1"/>
              <a:t>tagname</a:t>
            </a:r>
            <a:r>
              <a:rPr lang="en-GB" i="1" dirty="0"/>
              <a:t>]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89892" y="5773616"/>
            <a:ext cx="4352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When you are not pushing to </a:t>
            </a:r>
            <a:r>
              <a:rPr lang="en-GB" i="1" dirty="0" err="1"/>
              <a:t>DockerHub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4681909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Tag Image for Private Registry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1724025"/>
            <a:ext cx="7446545" cy="4114800"/>
          </a:xfrm>
        </p:spPr>
        <p:txBody>
          <a:bodyPr/>
          <a:lstStyle/>
          <a:p>
            <a:r>
              <a:rPr lang="en-GB" dirty="0"/>
              <a:t>Take the image </a:t>
            </a:r>
            <a:r>
              <a:rPr lang="en-GB" dirty="0">
                <a:solidFill>
                  <a:srgbClr val="FF0000"/>
                </a:solidFill>
              </a:rPr>
              <a:t>my-</a:t>
            </a:r>
            <a:r>
              <a:rPr lang="en-GB" dirty="0" err="1">
                <a:solidFill>
                  <a:srgbClr val="FF0000"/>
                </a:solidFill>
              </a:rPr>
              <a:t>nginx</a:t>
            </a:r>
            <a:r>
              <a:rPr lang="en-GB" dirty="0"/>
              <a:t> and tag it with the registry hostname and port, where the registry is 127.0.0.1:5000 and the target image name is </a:t>
            </a:r>
            <a:r>
              <a:rPr lang="en-GB" dirty="0">
                <a:solidFill>
                  <a:srgbClr val="0070C0"/>
                </a:solidFill>
              </a:rPr>
              <a:t>my-</a:t>
            </a:r>
            <a:r>
              <a:rPr lang="en-GB" dirty="0" err="1">
                <a:solidFill>
                  <a:srgbClr val="0070C0"/>
                </a:solidFill>
              </a:rPr>
              <a:t>nginx</a:t>
            </a:r>
            <a:br>
              <a:rPr lang="en-GB" dirty="0">
                <a:solidFill>
                  <a:srgbClr val="0070C0"/>
                </a:solidFill>
              </a:rPr>
            </a:br>
            <a:br>
              <a:rPr lang="en-GB" dirty="0">
                <a:solidFill>
                  <a:srgbClr val="0070C0"/>
                </a:solidFill>
              </a:rPr>
            </a:b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image tag </a:t>
            </a:r>
            <a:r>
              <a:rPr lang="en-GB" i="1" dirty="0">
                <a:solidFill>
                  <a:srgbClr val="FF0000"/>
                </a:solidFill>
              </a:rPr>
              <a:t>my-</a:t>
            </a:r>
            <a:r>
              <a:rPr lang="en-GB" i="1" dirty="0" err="1">
                <a:solidFill>
                  <a:srgbClr val="FF0000"/>
                </a:solidFill>
              </a:rPr>
              <a:t>nginx</a:t>
            </a:r>
            <a:r>
              <a:rPr lang="en-GB" i="1" dirty="0"/>
              <a:t> 127.0.0.1:5000/</a:t>
            </a:r>
            <a:r>
              <a:rPr lang="en-GB" i="1" dirty="0">
                <a:solidFill>
                  <a:srgbClr val="0070C0"/>
                </a:solidFill>
              </a:rPr>
              <a:t>my-</a:t>
            </a:r>
            <a:r>
              <a:rPr lang="en-GB" i="1" dirty="0" err="1">
                <a:solidFill>
                  <a:srgbClr val="0070C0"/>
                </a:solidFill>
              </a:rPr>
              <a:t>nginx</a:t>
            </a:r>
            <a:br>
              <a:rPr lang="en-GB" i="1" dirty="0">
                <a:solidFill>
                  <a:srgbClr val="0070C0"/>
                </a:solidFill>
              </a:rPr>
            </a:br>
            <a:r>
              <a:rPr lang="en-GB" i="1" dirty="0">
                <a:solidFill>
                  <a:srgbClr val="0070C0"/>
                </a:solidFill>
              </a:rPr>
              <a:t>	</a:t>
            </a:r>
            <a:r>
              <a:rPr lang="en-GB" i="1" dirty="0" err="1"/>
              <a:t>docker</a:t>
            </a:r>
            <a:r>
              <a:rPr lang="en-GB" i="1" dirty="0"/>
              <a:t> image ls 127.0.0.1:5000/my-</a:t>
            </a:r>
            <a:r>
              <a:rPr lang="en-GB" i="1" dirty="0" err="1"/>
              <a:t>nginx</a:t>
            </a:r>
            <a:r>
              <a:rPr lang="en-GB" dirty="0"/>
              <a:t>  </a:t>
            </a:r>
            <a:r>
              <a:rPr lang="en-GB" dirty="0">
                <a:sym typeface="Wingdings" panose="05000000000000000000" pitchFamily="2" charset="2"/>
              </a:rPr>
              <a:t> check it??</a:t>
            </a:r>
            <a:endParaRPr lang="en-GB" i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932115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</a:t>
            </a:r>
            <a:br>
              <a:rPr lang="en-GB" dirty="0"/>
            </a:br>
            <a:r>
              <a:rPr lang="en-GB" dirty="0"/>
              <a:t>Pushing Image to Private Registry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942173"/>
          </a:xfrm>
        </p:spPr>
        <p:txBody>
          <a:bodyPr/>
          <a:lstStyle/>
          <a:p>
            <a:r>
              <a:rPr lang="en-GB" dirty="0"/>
              <a:t>Push the tagged image into the private repository</a:t>
            </a:r>
          </a:p>
          <a:p>
            <a:pPr marL="0" indent="0">
              <a:buNone/>
            </a:pPr>
            <a:r>
              <a:rPr lang="en-GB" dirty="0"/>
              <a:t>	 </a:t>
            </a:r>
            <a:r>
              <a:rPr lang="en-GB" i="1" dirty="0" err="1"/>
              <a:t>docker</a:t>
            </a:r>
            <a:r>
              <a:rPr lang="en-GB" i="1" dirty="0"/>
              <a:t> image </a:t>
            </a:r>
            <a:r>
              <a:rPr lang="en-GB" i="1" dirty="0">
                <a:solidFill>
                  <a:srgbClr val="FF0000"/>
                </a:solidFill>
              </a:rPr>
              <a:t>push</a:t>
            </a:r>
            <a:r>
              <a:rPr lang="en-GB" i="1" dirty="0"/>
              <a:t> 127.0.0.1:5000/my-</a:t>
            </a:r>
            <a:r>
              <a:rPr lang="en-GB" i="1" dirty="0" err="1"/>
              <a:t>nginx</a:t>
            </a:r>
            <a:endParaRPr lang="en-GB" i="1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94611" y="2902802"/>
            <a:ext cx="8411277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C:\zzzzzz\DockerImages\my-nginx&gt;</a:t>
            </a:r>
            <a:r>
              <a:rPr lang="en-GB" dirty="0">
                <a:solidFill>
                  <a:srgbClr val="FF0000"/>
                </a:solidFill>
              </a:rPr>
              <a:t>docker image push 127.0.0.1:5000/my-</a:t>
            </a:r>
            <a:r>
              <a:rPr lang="en-GB" dirty="0" err="1">
                <a:solidFill>
                  <a:srgbClr val="FF0000"/>
                </a:solidFill>
              </a:rPr>
              <a:t>nginx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 push refers to repository [127.0.0.1:5000/my-</a:t>
            </a:r>
            <a:r>
              <a:rPr lang="en-GB" dirty="0" err="1">
                <a:solidFill>
                  <a:schemeClr val="bg1"/>
                </a:solidFill>
              </a:rPr>
              <a:t>nginx</a:t>
            </a:r>
            <a:r>
              <a:rPr lang="en-GB" dirty="0">
                <a:solidFill>
                  <a:schemeClr val="bg1"/>
                </a:solidFill>
              </a:rPr>
              <a:t>]</a:t>
            </a:r>
          </a:p>
          <a:p>
            <a:r>
              <a:rPr lang="en-GB" dirty="0">
                <a:solidFill>
                  <a:schemeClr val="bg1"/>
                </a:solidFill>
              </a:rPr>
              <a:t>63e07c6142fc: Pushed</a:t>
            </a:r>
          </a:p>
          <a:p>
            <a:r>
              <a:rPr lang="en-GB" dirty="0">
                <a:solidFill>
                  <a:schemeClr val="bg1"/>
                </a:solidFill>
              </a:rPr>
              <a:t>b57c79f4a9f3: Pushed</a:t>
            </a:r>
          </a:p>
          <a:p>
            <a:r>
              <a:rPr lang="en-GB" dirty="0">
                <a:solidFill>
                  <a:schemeClr val="bg1"/>
                </a:solidFill>
              </a:rPr>
              <a:t>d60e01b37e74: Pushed</a:t>
            </a:r>
          </a:p>
          <a:p>
            <a:r>
              <a:rPr lang="en-GB" dirty="0">
                <a:solidFill>
                  <a:schemeClr val="bg1"/>
                </a:solidFill>
              </a:rPr>
              <a:t>e45cfbc98a50: Pushed</a:t>
            </a:r>
          </a:p>
          <a:p>
            <a:r>
              <a:rPr lang="en-GB" dirty="0">
                <a:solidFill>
                  <a:schemeClr val="bg1"/>
                </a:solidFill>
              </a:rPr>
              <a:t>762d8e1a6054: Pushed</a:t>
            </a:r>
          </a:p>
          <a:p>
            <a:r>
              <a:rPr lang="en-GB" dirty="0">
                <a:solidFill>
                  <a:schemeClr val="bg1"/>
                </a:solidFill>
              </a:rPr>
              <a:t>latest: digest: sha256:949da15e66152c14e43b26704714ff49a57 size: 1362</a:t>
            </a:r>
          </a:p>
        </p:txBody>
      </p:sp>
    </p:spTree>
    <p:extLst>
      <p:ext uri="{BB962C8B-B14F-4D97-AF65-F5344CB8AC3E}">
        <p14:creationId xmlns:p14="http://schemas.microsoft.com/office/powerpoint/2010/main" val="5782131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Pushing Image to Public Docker Registry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80" y="1219005"/>
            <a:ext cx="7989944" cy="2945492"/>
          </a:xfrm>
        </p:spPr>
        <p:txBody>
          <a:bodyPr/>
          <a:lstStyle/>
          <a:p>
            <a:r>
              <a:rPr lang="en-GB" dirty="0"/>
              <a:t>Push using your </a:t>
            </a:r>
            <a:r>
              <a:rPr lang="en-GB" dirty="0" err="1"/>
              <a:t>DockerId</a:t>
            </a:r>
            <a:endParaRPr lang="en-GB" dirty="0"/>
          </a:p>
          <a:p>
            <a:r>
              <a:rPr lang="en-GB" dirty="0"/>
              <a:t>If you haven’t logged in then type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 login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dirty="0"/>
              <a:t>Enter </a:t>
            </a:r>
            <a:r>
              <a:rPr lang="en-GB" dirty="0" err="1"/>
              <a:t>docker</a:t>
            </a:r>
            <a:r>
              <a:rPr lang="en-GB" dirty="0"/>
              <a:t> Id and password</a:t>
            </a:r>
            <a:endParaRPr lang="en-GB" i="1" dirty="0"/>
          </a:p>
          <a:p>
            <a:r>
              <a:rPr lang="en-GB" dirty="0"/>
              <a:t>Tag and then push image because in the repository your repository name must start with your Docker Id</a:t>
            </a:r>
          </a:p>
          <a:p>
            <a:pPr marL="0" indent="0">
              <a:buNone/>
            </a:pPr>
            <a:r>
              <a:rPr lang="en-GB" i="1" dirty="0"/>
              <a:t>docker image tag </a:t>
            </a:r>
            <a:r>
              <a:rPr lang="en-GB" i="1" dirty="0" err="1"/>
              <a:t>imagename</a:t>
            </a:r>
            <a:r>
              <a:rPr lang="en-GB" i="1" dirty="0"/>
              <a:t>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</a:t>
            </a:r>
            <a:r>
              <a:rPr lang="en-GB" i="1" dirty="0" err="1"/>
              <a:t>reponame</a:t>
            </a:r>
            <a:endParaRPr lang="en-GB" i="1" dirty="0"/>
          </a:p>
          <a:p>
            <a:pPr marL="0" indent="0">
              <a:buNone/>
            </a:pPr>
            <a:r>
              <a:rPr lang="en-GB" i="1" dirty="0"/>
              <a:t>docker push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</a:t>
            </a:r>
            <a:r>
              <a:rPr lang="en-GB" i="1" dirty="0" err="1"/>
              <a:t>reponame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03709" y="4391290"/>
            <a:ext cx="27924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Your Docker Id goes here</a:t>
            </a:r>
          </a:p>
          <a:p>
            <a:r>
              <a:rPr lang="en-GB" dirty="0"/>
              <a:t>i.e. your username</a:t>
            </a:r>
          </a:p>
        </p:txBody>
      </p:sp>
      <p:cxnSp>
        <p:nvCxnSpPr>
          <p:cNvPr id="7" name="Straight Arrow Connector 6"/>
          <p:cNvCxnSpPr>
            <a:stCxn id="5" idx="0"/>
          </p:cNvCxnSpPr>
          <p:nvPr/>
        </p:nvCxnSpPr>
        <p:spPr bwMode="auto">
          <a:xfrm flipV="1">
            <a:off x="2199925" y="4016836"/>
            <a:ext cx="478671" cy="37445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1527175" y="5464926"/>
            <a:ext cx="3664394" cy="92333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Type </a:t>
            </a:r>
            <a:r>
              <a:rPr lang="en-GB" b="1" i="1" dirty="0" err="1"/>
              <a:t>docker</a:t>
            </a:r>
            <a:r>
              <a:rPr lang="en-GB" b="1" i="1" dirty="0"/>
              <a:t> logout </a:t>
            </a:r>
            <a:r>
              <a:rPr lang="en-GB" dirty="0"/>
              <a:t>regularly to clear username and password for security reasons</a:t>
            </a:r>
          </a:p>
        </p:txBody>
      </p:sp>
      <p:cxnSp>
        <p:nvCxnSpPr>
          <p:cNvPr id="11" name="Straight Arrow Connector 10"/>
          <p:cNvCxnSpPr>
            <a:stCxn id="5" idx="0"/>
          </p:cNvCxnSpPr>
          <p:nvPr/>
        </p:nvCxnSpPr>
        <p:spPr bwMode="auto">
          <a:xfrm flipV="1">
            <a:off x="2199925" y="3703331"/>
            <a:ext cx="2744792" cy="68795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" name="TextBox 13"/>
          <p:cNvSpPr txBox="1"/>
          <p:nvPr/>
        </p:nvSpPr>
        <p:spPr>
          <a:xfrm>
            <a:off x="5521186" y="978510"/>
            <a:ext cx="30662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Tag image with your Docker Id so that Docker can associate the image with your registry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6CB764-4BB6-4926-A293-9DCD616AF8D3}"/>
              </a:ext>
            </a:extLst>
          </p:cNvPr>
          <p:cNvSpPr txBox="1"/>
          <p:nvPr/>
        </p:nvSpPr>
        <p:spPr>
          <a:xfrm>
            <a:off x="6215529" y="4297467"/>
            <a:ext cx="2728446" cy="23083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Usually make the </a:t>
            </a:r>
            <a:r>
              <a:rPr lang="en-GB" i="1" dirty="0" err="1"/>
              <a:t>reponame</a:t>
            </a:r>
            <a:r>
              <a:rPr lang="en-GB" dirty="0"/>
              <a:t> the same </a:t>
            </a:r>
            <a:r>
              <a:rPr lang="en-GB" dirty="0" err="1"/>
              <a:t>same</a:t>
            </a:r>
            <a:r>
              <a:rPr lang="en-GB" dirty="0"/>
              <a:t> as the </a:t>
            </a:r>
            <a:r>
              <a:rPr lang="en-GB" i="1" dirty="0" err="1"/>
              <a:t>imagename</a:t>
            </a:r>
            <a:r>
              <a:rPr lang="en-GB" i="1" dirty="0"/>
              <a:t>.</a:t>
            </a:r>
          </a:p>
          <a:p>
            <a:r>
              <a:rPr lang="en-GB" dirty="0"/>
              <a:t>A repository contains different tagged (versions) of the same image.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197CA78-8E3C-46F0-8E74-044E39E4A96B}"/>
              </a:ext>
            </a:extLst>
          </p:cNvPr>
          <p:cNvCxnSpPr/>
          <p:nvPr/>
        </p:nvCxnSpPr>
        <p:spPr bwMode="auto">
          <a:xfrm flipH="1" flipV="1">
            <a:off x="5701554" y="3956425"/>
            <a:ext cx="1386540" cy="34104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2F42C5F-1B07-491A-84DF-DD7EEEFBE595}"/>
              </a:ext>
            </a:extLst>
          </p:cNvPr>
          <p:cNvCxnSpPr/>
          <p:nvPr/>
        </p:nvCxnSpPr>
        <p:spPr bwMode="auto">
          <a:xfrm flipV="1">
            <a:off x="7088095" y="3703331"/>
            <a:ext cx="322729" cy="5941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4490452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Note: Build and Tag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build and tag an image for a repository in one step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 build –t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/my-</a:t>
            </a:r>
            <a:r>
              <a:rPr lang="en-GB" i="1" dirty="0" err="1"/>
              <a:t>nginx</a:t>
            </a:r>
            <a:r>
              <a:rPr lang="en-GB" i="1" dirty="0"/>
              <a:t>  .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push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/my-</a:t>
            </a:r>
            <a:r>
              <a:rPr lang="en-GB" i="1" dirty="0" err="1"/>
              <a:t>nginx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82062" y="4475747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Note the dot</a:t>
            </a:r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 flipV="1">
            <a:off x="7392202" y="3161899"/>
            <a:ext cx="611204" cy="122722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2306887" y="4389120"/>
            <a:ext cx="24465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Repository “my-</a:t>
            </a:r>
            <a:r>
              <a:rPr lang="en-GB" dirty="0" err="1"/>
              <a:t>nginx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378793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</a:t>
            </a:r>
            <a:r>
              <a:rPr lang="en-GB" dirty="0" err="1"/>
              <a:t>DockerHub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an account on </a:t>
            </a:r>
            <a:r>
              <a:rPr lang="en-GB" dirty="0" err="1"/>
              <a:t>DockerHub</a:t>
            </a:r>
            <a:endParaRPr lang="en-GB" dirty="0"/>
          </a:p>
          <a:p>
            <a:r>
              <a:rPr lang="en-GB" dirty="0"/>
              <a:t>Create a repository</a:t>
            </a:r>
          </a:p>
          <a:p>
            <a:r>
              <a:rPr lang="en-GB" dirty="0"/>
              <a:t>Push an image to your repository (e.g. my-</a:t>
            </a:r>
            <a:r>
              <a:rPr lang="en-GB" dirty="0" err="1"/>
              <a:t>nginx</a:t>
            </a:r>
            <a:r>
              <a:rPr lang="en-GB" dirty="0"/>
              <a:t>-repo)</a:t>
            </a:r>
          </a:p>
          <a:p>
            <a:r>
              <a:rPr lang="en-GB" dirty="0"/>
              <a:t>Remember </a:t>
            </a:r>
            <a:r>
              <a:rPr lang="en-GB" i="1" dirty="0" err="1"/>
              <a:t>docker</a:t>
            </a:r>
            <a:r>
              <a:rPr lang="en-GB" i="1" dirty="0"/>
              <a:t> run</a:t>
            </a:r>
            <a:r>
              <a:rPr lang="en-GB" dirty="0"/>
              <a:t> will automatically pull your image from the repository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06929" y="4061914"/>
            <a:ext cx="786208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login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image ls  </a:t>
            </a:r>
            <a:r>
              <a:rPr lang="en-GB" i="1" dirty="0">
                <a:sym typeface="Wingdings" panose="05000000000000000000" pitchFamily="2" charset="2"/>
              </a:rPr>
              <a:t> pick any image</a:t>
            </a:r>
            <a:endParaRPr lang="en-GB" i="1" dirty="0"/>
          </a:p>
          <a:p>
            <a:pPr marL="0" indent="0">
              <a:buNone/>
            </a:pPr>
            <a:r>
              <a:rPr lang="en-GB" i="1" dirty="0"/>
              <a:t>docker image tag </a:t>
            </a:r>
            <a:r>
              <a:rPr lang="en-GB" i="1" dirty="0" err="1"/>
              <a:t>imagename</a:t>
            </a:r>
            <a:r>
              <a:rPr lang="en-GB" i="1" dirty="0"/>
              <a:t>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</a:t>
            </a:r>
            <a:r>
              <a:rPr lang="en-GB" i="1" dirty="0" err="1"/>
              <a:t>repoimagename</a:t>
            </a:r>
            <a:endParaRPr lang="en-GB" i="1" dirty="0"/>
          </a:p>
          <a:p>
            <a:pPr marL="0" indent="0">
              <a:buNone/>
            </a:pPr>
            <a:r>
              <a:rPr lang="en-GB" i="1" dirty="0"/>
              <a:t>docker push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</a:t>
            </a:r>
            <a:r>
              <a:rPr lang="en-GB" i="1" dirty="0" err="1"/>
              <a:t>repoimagename</a:t>
            </a:r>
            <a:endParaRPr lang="en-GB" i="1" dirty="0"/>
          </a:p>
          <a:p>
            <a:pPr marL="0" indent="0">
              <a:buNone/>
            </a:pPr>
            <a:r>
              <a:rPr lang="en-GB" i="1" dirty="0"/>
              <a:t>docker run -d --name </a:t>
            </a:r>
            <a:r>
              <a:rPr lang="en-GB" i="1" dirty="0" err="1"/>
              <a:t>containername</a:t>
            </a:r>
            <a:r>
              <a:rPr lang="en-GB" i="1" dirty="0"/>
              <a:t>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</a:t>
            </a:r>
            <a:r>
              <a:rPr lang="en-GB" i="1" dirty="0" err="1"/>
              <a:t>repoimagename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90710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4501"/>
            <a:ext cx="7029450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/>
              <a:t>ADVANCEDDOCKER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804435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Layers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7675" y="2027789"/>
            <a:ext cx="7029450" cy="3630998"/>
          </a:xfrm>
        </p:spPr>
        <p:txBody>
          <a:bodyPr/>
          <a:lstStyle/>
          <a:p>
            <a:r>
              <a:rPr lang="en-GB" dirty="0"/>
              <a:t>A Docker image is built up from a series of layers. Each layer represents an instruction in the image’s </a:t>
            </a:r>
            <a:r>
              <a:rPr lang="en-GB" dirty="0" err="1"/>
              <a:t>dockerfile</a:t>
            </a:r>
            <a:r>
              <a:rPr lang="en-GB" dirty="0"/>
              <a:t>. </a:t>
            </a:r>
          </a:p>
          <a:p>
            <a:r>
              <a:rPr lang="en-GB" dirty="0"/>
              <a:t>Each layer except the very last one is read-only</a:t>
            </a:r>
          </a:p>
          <a:p>
            <a:r>
              <a:rPr lang="en-GB" dirty="0"/>
              <a:t>Each layer is only a set of differences from the layer before it.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857227" y="4865746"/>
            <a:ext cx="49167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https://docs.docker.com/storage/storagedriver/</a:t>
            </a:r>
          </a:p>
        </p:txBody>
      </p:sp>
    </p:spTree>
    <p:extLst>
      <p:ext uri="{BB962C8B-B14F-4D97-AF65-F5344CB8AC3E}">
        <p14:creationId xmlns:p14="http://schemas.microsoft.com/office/powerpoint/2010/main" val="31699940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Containers and Layers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52995"/>
            <a:ext cx="7029450" cy="3179080"/>
          </a:xfrm>
        </p:spPr>
        <p:txBody>
          <a:bodyPr/>
          <a:lstStyle/>
          <a:p>
            <a:r>
              <a:rPr lang="en-GB" dirty="0"/>
              <a:t>The layers are stacked on top of each other. When you create a new container, you add a new writable layer on top of the underlying layers aka the “</a:t>
            </a:r>
            <a:r>
              <a:rPr lang="en-GB" b="1" dirty="0"/>
              <a:t>container layer</a:t>
            </a:r>
            <a:r>
              <a:rPr lang="en-GB" dirty="0"/>
              <a:t>”. </a:t>
            </a:r>
          </a:p>
          <a:p>
            <a:r>
              <a:rPr lang="en-GB" dirty="0"/>
              <a:t>All changes made to the running container, such as writing new files, modifying existing files, and deleting files, are written to this thin writable container layer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584942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Layers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767" y="1397483"/>
            <a:ext cx="5850806" cy="4065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900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Layer Sharing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you use FROM in a </a:t>
            </a:r>
            <a:r>
              <a:rPr lang="en-GB" dirty="0" err="1"/>
              <a:t>dockerfile</a:t>
            </a:r>
            <a:r>
              <a:rPr lang="en-GB" dirty="0"/>
              <a:t> to pull in a parent image</a:t>
            </a:r>
          </a:p>
          <a:p>
            <a:r>
              <a:rPr lang="en-GB" dirty="0"/>
              <a:t>The image you are creating contains all the layers from the parent image, plus new layers for the instructions in the </a:t>
            </a:r>
            <a:r>
              <a:rPr lang="en-GB" dirty="0" err="1"/>
              <a:t>dockerfile</a:t>
            </a:r>
            <a:r>
              <a:rPr lang="en-GB" dirty="0"/>
              <a:t>, and a read-write container layer. </a:t>
            </a:r>
          </a:p>
          <a:p>
            <a:r>
              <a:rPr lang="en-GB" dirty="0"/>
              <a:t>Docker already has all the layers from the parent image, so it does not need to pull them again. </a:t>
            </a:r>
          </a:p>
          <a:p>
            <a:r>
              <a:rPr lang="en-GB" dirty="0"/>
              <a:t>The two images share any layers they have in common</a:t>
            </a:r>
          </a:p>
          <a:p>
            <a:endParaRPr lang="en-GB" dirty="0"/>
          </a:p>
          <a:p>
            <a:r>
              <a:rPr lang="en-GB" dirty="0"/>
              <a:t>Remember:</a:t>
            </a:r>
            <a:br>
              <a:rPr lang="en-GB" dirty="0"/>
            </a:br>
            <a:r>
              <a:rPr lang="en-GB" dirty="0"/>
              <a:t>These layers are used in the container with the addition of a writable container layer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408640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Container vs Image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major difference between a container and an image is the top writable container layer. </a:t>
            </a:r>
          </a:p>
          <a:p>
            <a:pPr lvl="1"/>
            <a:r>
              <a:rPr lang="en-GB" dirty="0"/>
              <a:t>All writes to the container that add new or modify existing data are stored in this writable layer. </a:t>
            </a:r>
          </a:p>
          <a:p>
            <a:pPr lvl="1"/>
            <a:r>
              <a:rPr lang="en-GB" dirty="0"/>
              <a:t>When the container is deleted, the writable layer is also deleted. </a:t>
            </a:r>
          </a:p>
          <a:p>
            <a:pPr lvl="1"/>
            <a:r>
              <a:rPr lang="en-GB" dirty="0"/>
              <a:t>The underlying image remains unchanged.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5099214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Container vs Image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2321"/>
            <a:ext cx="7029450" cy="4796504"/>
          </a:xfrm>
        </p:spPr>
        <p:txBody>
          <a:bodyPr/>
          <a:lstStyle/>
          <a:p>
            <a:r>
              <a:rPr lang="en-GB" dirty="0"/>
              <a:t>Each container has its own writable container layer, and all changes are stored in this container layer, </a:t>
            </a:r>
            <a:r>
              <a:rPr lang="en-GB" b="1" dirty="0"/>
              <a:t>multiple containers can share access to the same underlying image</a:t>
            </a:r>
            <a:r>
              <a:rPr lang="en-GB" dirty="0"/>
              <a:t> and yet have their own data state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grpSp>
        <p:nvGrpSpPr>
          <p:cNvPr id="9" name="Group 8"/>
          <p:cNvGrpSpPr/>
          <p:nvPr/>
        </p:nvGrpSpPr>
        <p:grpSpPr>
          <a:xfrm>
            <a:off x="826794" y="2660354"/>
            <a:ext cx="7250406" cy="3669814"/>
            <a:chOff x="257175" y="869456"/>
            <a:chExt cx="7250406" cy="3669814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17368" y="900972"/>
              <a:ext cx="5890213" cy="3638298"/>
            </a:xfrm>
            <a:prstGeom prst="rect">
              <a:avLst/>
            </a:prstGeom>
          </p:spPr>
        </p:pic>
        <p:sp>
          <p:nvSpPr>
            <p:cNvPr id="11" name="TextBox 10"/>
            <p:cNvSpPr txBox="1"/>
            <p:nvPr/>
          </p:nvSpPr>
          <p:spPr>
            <a:xfrm>
              <a:off x="257175" y="869456"/>
              <a:ext cx="136835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Containers using same image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876967" y="2971284"/>
              <a:ext cx="125040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Shared read only “image” layers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27499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Storage Drivers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563482"/>
            <a:ext cx="7029450" cy="4813629"/>
          </a:xfrm>
        </p:spPr>
        <p:txBody>
          <a:bodyPr/>
          <a:lstStyle/>
          <a:p>
            <a:r>
              <a:rPr lang="en-GB" dirty="0"/>
              <a:t>Docker uses storage drivers to manage the contents of the image layers and the writable container layer. </a:t>
            </a:r>
          </a:p>
          <a:p>
            <a:r>
              <a:rPr lang="en-GB" dirty="0"/>
              <a:t>Each storage driver handles the implementation differently, but all drivers use stackable image layers and the copy-on-write (</a:t>
            </a:r>
            <a:r>
              <a:rPr lang="en-GB" dirty="0" err="1"/>
              <a:t>CoW</a:t>
            </a:r>
            <a:r>
              <a:rPr lang="en-GB" dirty="0"/>
              <a:t>) strategy.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88738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Layers and Cache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95739"/>
            <a:ext cx="7029450" cy="1941584"/>
          </a:xfrm>
        </p:spPr>
        <p:txBody>
          <a:bodyPr/>
          <a:lstStyle/>
          <a:p>
            <a:r>
              <a:rPr lang="en-GB" dirty="0"/>
              <a:t>Each line of a </a:t>
            </a:r>
            <a:r>
              <a:rPr lang="en-GB" dirty="0" err="1"/>
              <a:t>dockerfile</a:t>
            </a:r>
            <a:r>
              <a:rPr lang="en-GB" dirty="0"/>
              <a:t> aka “step” is a Docker layer</a:t>
            </a:r>
          </a:p>
          <a:p>
            <a:r>
              <a:rPr lang="en-GB" dirty="0"/>
              <a:t>A Docker layer is cached when executed and only re-executed during an image build if required e.g. source code changes mean that the newly “compiled” application must be copied into the image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-2318" y="2430448"/>
            <a:ext cx="4562475" cy="171526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dirty="0"/>
              <a:t>FROM </a:t>
            </a:r>
            <a:r>
              <a:rPr lang="en-GB" sz="1800" dirty="0" err="1"/>
              <a:t>ubuntu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RUN apt-get update &amp;&amp; \</a:t>
            </a:r>
          </a:p>
          <a:p>
            <a:pPr marL="0" indent="0">
              <a:buNone/>
            </a:pPr>
            <a:r>
              <a:rPr lang="en-GB" sz="1800" dirty="0"/>
              <a:t>apt-get install -y </a:t>
            </a:r>
            <a:r>
              <a:rPr lang="en-GB" sz="1800" dirty="0" err="1"/>
              <a:t>nginx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EXPOSE 80</a:t>
            </a:r>
          </a:p>
          <a:p>
            <a:pPr marL="0" indent="0">
              <a:buNone/>
            </a:pPr>
            <a:r>
              <a:rPr lang="en-GB" sz="1800" dirty="0"/>
              <a:t>ENTRYPOINT ["</a:t>
            </a:r>
            <a:r>
              <a:rPr lang="en-GB" sz="1800" dirty="0" err="1"/>
              <a:t>nginx</a:t>
            </a:r>
            <a:r>
              <a:rPr lang="en-GB" sz="1800" dirty="0"/>
              <a:t>", "-g", "daemon off;"]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562475" y="2422898"/>
            <a:ext cx="4544834" cy="424731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C:\....s\my-nginx&gt;docker image build .</a:t>
            </a:r>
          </a:p>
          <a:p>
            <a:r>
              <a:rPr lang="en-GB" dirty="0"/>
              <a:t>Sending build … Docker daemon  2.048kB</a:t>
            </a:r>
          </a:p>
          <a:p>
            <a:r>
              <a:rPr lang="en-GB" dirty="0"/>
              <a:t>Step </a:t>
            </a:r>
            <a:r>
              <a:rPr lang="en-GB" dirty="0">
                <a:solidFill>
                  <a:srgbClr val="FF0000"/>
                </a:solidFill>
              </a:rPr>
              <a:t>1</a:t>
            </a:r>
            <a:r>
              <a:rPr lang="en-GB" dirty="0"/>
              <a:t>/4 : </a:t>
            </a:r>
            <a:r>
              <a:rPr lang="en-GB" b="1" dirty="0"/>
              <a:t>FROM </a:t>
            </a:r>
            <a:r>
              <a:rPr lang="en-GB" b="1" dirty="0" err="1"/>
              <a:t>ubuntu</a:t>
            </a:r>
            <a:endParaRPr lang="en-GB" b="1" dirty="0"/>
          </a:p>
          <a:p>
            <a:r>
              <a:rPr lang="en-GB" dirty="0"/>
              <a:t> ---&gt; 94e814e2efa8</a:t>
            </a:r>
          </a:p>
          <a:p>
            <a:r>
              <a:rPr lang="en-GB" dirty="0"/>
              <a:t>Step </a:t>
            </a:r>
            <a:r>
              <a:rPr lang="en-GB" dirty="0">
                <a:solidFill>
                  <a:srgbClr val="FF0000"/>
                </a:solidFill>
              </a:rPr>
              <a:t>2</a:t>
            </a:r>
            <a:r>
              <a:rPr lang="en-GB" dirty="0"/>
              <a:t>/4 : </a:t>
            </a:r>
            <a:r>
              <a:rPr lang="en-GB" b="1" dirty="0"/>
              <a:t>RUN apt-get update </a:t>
            </a:r>
          </a:p>
          <a:p>
            <a:r>
              <a:rPr lang="en-GB" b="1" dirty="0"/>
              <a:t>&amp;&amp; apt-get install -y </a:t>
            </a:r>
            <a:r>
              <a:rPr lang="en-GB" b="1" dirty="0" err="1"/>
              <a:t>nginx</a:t>
            </a:r>
            <a:endParaRPr lang="en-GB" b="1" dirty="0"/>
          </a:p>
          <a:p>
            <a:r>
              <a:rPr lang="en-GB" dirty="0"/>
              <a:t> ---&gt; </a:t>
            </a:r>
            <a:r>
              <a:rPr lang="en-GB" dirty="0">
                <a:solidFill>
                  <a:srgbClr val="FF0000"/>
                </a:solidFill>
              </a:rPr>
              <a:t>Using cache</a:t>
            </a:r>
          </a:p>
          <a:p>
            <a:r>
              <a:rPr lang="en-GB" dirty="0"/>
              <a:t> ---&gt; 1f6c36df2501</a:t>
            </a:r>
          </a:p>
          <a:p>
            <a:r>
              <a:rPr lang="en-GB" dirty="0"/>
              <a:t>Step </a:t>
            </a:r>
            <a:r>
              <a:rPr lang="en-GB" dirty="0">
                <a:solidFill>
                  <a:srgbClr val="FF0000"/>
                </a:solidFill>
              </a:rPr>
              <a:t>3</a:t>
            </a:r>
            <a:r>
              <a:rPr lang="en-GB" dirty="0"/>
              <a:t>/4 : </a:t>
            </a:r>
            <a:r>
              <a:rPr lang="en-GB" b="1" dirty="0"/>
              <a:t>EXPOSE 80</a:t>
            </a:r>
          </a:p>
          <a:p>
            <a:r>
              <a:rPr lang="en-GB" dirty="0"/>
              <a:t> ---&gt; </a:t>
            </a:r>
            <a:r>
              <a:rPr lang="en-GB" dirty="0">
                <a:solidFill>
                  <a:srgbClr val="FF0000"/>
                </a:solidFill>
              </a:rPr>
              <a:t>Using cache</a:t>
            </a:r>
          </a:p>
          <a:p>
            <a:r>
              <a:rPr lang="en-GB" dirty="0"/>
              <a:t> ---&gt; 4a70adaf147c</a:t>
            </a:r>
          </a:p>
          <a:p>
            <a:r>
              <a:rPr lang="en-GB" dirty="0"/>
              <a:t>Step </a:t>
            </a:r>
            <a:r>
              <a:rPr lang="en-GB" dirty="0">
                <a:solidFill>
                  <a:srgbClr val="FF0000"/>
                </a:solidFill>
              </a:rPr>
              <a:t>4</a:t>
            </a:r>
            <a:r>
              <a:rPr lang="en-GB" dirty="0"/>
              <a:t>/4 : </a:t>
            </a:r>
            <a:r>
              <a:rPr lang="en-GB" b="1" dirty="0"/>
              <a:t>ENTRYPOINT ["</a:t>
            </a:r>
            <a:r>
              <a:rPr lang="en-GB" b="1" dirty="0" err="1"/>
              <a:t>nginx</a:t>
            </a:r>
            <a:r>
              <a:rPr lang="en-GB" b="1" dirty="0"/>
              <a:t>……;"]</a:t>
            </a:r>
          </a:p>
          <a:p>
            <a:r>
              <a:rPr lang="en-GB" dirty="0"/>
              <a:t> ---&gt; </a:t>
            </a:r>
            <a:r>
              <a:rPr lang="en-GB" dirty="0">
                <a:solidFill>
                  <a:srgbClr val="FF0000"/>
                </a:solidFill>
              </a:rPr>
              <a:t>Using cache</a:t>
            </a:r>
          </a:p>
          <a:p>
            <a:r>
              <a:rPr lang="en-GB" dirty="0"/>
              <a:t> ---&gt; a92653b4dbfb</a:t>
            </a:r>
          </a:p>
          <a:p>
            <a:r>
              <a:rPr lang="en-GB" dirty="0"/>
              <a:t>Successfully built a92653b4dbfb</a:t>
            </a:r>
          </a:p>
        </p:txBody>
      </p:sp>
      <p:grpSp>
        <p:nvGrpSpPr>
          <p:cNvPr id="16" name="Group 15"/>
          <p:cNvGrpSpPr/>
          <p:nvPr/>
        </p:nvGrpSpPr>
        <p:grpSpPr>
          <a:xfrm>
            <a:off x="457015" y="4290844"/>
            <a:ext cx="3146153" cy="2026016"/>
            <a:chOff x="461753" y="4665132"/>
            <a:chExt cx="3146153" cy="2026016"/>
          </a:xfrm>
        </p:grpSpPr>
        <p:sp>
          <p:nvSpPr>
            <p:cNvPr id="7" name="Rectangle 6"/>
            <p:cNvSpPr/>
            <p:nvPr/>
          </p:nvSpPr>
          <p:spPr bwMode="auto">
            <a:xfrm>
              <a:off x="1416326" y="5061128"/>
              <a:ext cx="2191580" cy="407505"/>
            </a:xfrm>
            <a:prstGeom prst="rect">
              <a:avLst/>
            </a:prstGeom>
            <a:solidFill>
              <a:schemeClr val="bg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en-GB"/>
                <a:t>94e814e2efa8</a:t>
              </a: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8" name="Rectangle 7"/>
            <p:cNvSpPr/>
            <p:nvPr/>
          </p:nvSpPr>
          <p:spPr bwMode="auto">
            <a:xfrm>
              <a:off x="1416325" y="5466215"/>
              <a:ext cx="2191580" cy="407505"/>
            </a:xfrm>
            <a:prstGeom prst="rect">
              <a:avLst/>
            </a:prstGeom>
            <a:solidFill>
              <a:schemeClr val="bg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en-GB"/>
                <a:t>1f6c36df2501</a:t>
              </a: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9" name="Rectangle 8"/>
            <p:cNvSpPr/>
            <p:nvPr/>
          </p:nvSpPr>
          <p:spPr bwMode="auto">
            <a:xfrm>
              <a:off x="1416325" y="5876138"/>
              <a:ext cx="2191580" cy="407505"/>
            </a:xfrm>
            <a:prstGeom prst="rect">
              <a:avLst/>
            </a:prstGeom>
            <a:solidFill>
              <a:schemeClr val="bg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en-GB"/>
                <a:t>4a70adaf147c</a:t>
              </a: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10" name="Rectangle 9"/>
            <p:cNvSpPr/>
            <p:nvPr/>
          </p:nvSpPr>
          <p:spPr bwMode="auto">
            <a:xfrm>
              <a:off x="1416324" y="6283643"/>
              <a:ext cx="2191580" cy="407505"/>
            </a:xfrm>
            <a:prstGeom prst="rect">
              <a:avLst/>
            </a:prstGeom>
            <a:solidFill>
              <a:schemeClr val="bg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en-GB"/>
                <a:t>a92653b4dbfb</a:t>
              </a: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416324" y="4665132"/>
              <a:ext cx="16722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Docker Layers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461757" y="5080214"/>
              <a:ext cx="85151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Step 1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461755" y="5485301"/>
              <a:ext cx="85151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Step 2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461754" y="5895224"/>
              <a:ext cx="85151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Step 3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461753" y="6300883"/>
              <a:ext cx="85151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Step 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551537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Caching Good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9943"/>
            <a:ext cx="7029450" cy="4103914"/>
          </a:xfrm>
        </p:spPr>
        <p:txBody>
          <a:bodyPr/>
          <a:lstStyle/>
          <a:p>
            <a:r>
              <a:rPr lang="en-GB" dirty="0"/>
              <a:t>The order of the steps is important for caching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If a step is rebuilt then any following steps are also rebuilt</a:t>
            </a:r>
          </a:p>
          <a:p>
            <a:r>
              <a:rPr lang="en-GB" dirty="0"/>
              <a:t>Good practice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“</a:t>
            </a:r>
            <a:r>
              <a:rPr lang="en-GB" b="1" dirty="0"/>
              <a:t>Order steps from least to most frequently changing</a:t>
            </a:r>
            <a:r>
              <a:rPr lang="en-GB" dirty="0"/>
              <a:t>”</a:t>
            </a:r>
            <a:br>
              <a:rPr lang="en-GB" dirty="0"/>
            </a:br>
            <a:br>
              <a:rPr lang="en-GB" dirty="0"/>
            </a:br>
            <a:r>
              <a:rPr lang="en-GB" dirty="0"/>
              <a:t>e.g. load code as one of the last steps because code changes are quite likely to happen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761171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Caching Good Practice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73515" y="861322"/>
            <a:ext cx="23073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node</a:t>
            </a:r>
          </a:p>
          <a:p>
            <a:r>
              <a:rPr lang="en-GB" dirty="0"/>
              <a:t>WORKDIR /app</a:t>
            </a:r>
          </a:p>
          <a:p>
            <a:r>
              <a:rPr lang="en-GB" b="1" dirty="0"/>
              <a:t>COPY . .</a:t>
            </a:r>
          </a:p>
          <a:p>
            <a:r>
              <a:rPr lang="en-GB" dirty="0"/>
              <a:t>RUN </a:t>
            </a:r>
            <a:r>
              <a:rPr lang="en-GB" dirty="0" err="1"/>
              <a:t>npm</a:t>
            </a:r>
            <a:r>
              <a:rPr lang="en-GB" dirty="0"/>
              <a:t> install</a:t>
            </a:r>
          </a:p>
          <a:p>
            <a:r>
              <a:rPr lang="en-GB" dirty="0"/>
              <a:t>CMD node index.js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900233" y="861322"/>
            <a:ext cx="261618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node</a:t>
            </a:r>
          </a:p>
          <a:p>
            <a:r>
              <a:rPr lang="en-GB" dirty="0"/>
              <a:t>WORKDIR /app</a:t>
            </a:r>
          </a:p>
          <a:p>
            <a:r>
              <a:rPr lang="en-GB" dirty="0"/>
              <a:t>COPY package*.</a:t>
            </a:r>
            <a:r>
              <a:rPr lang="en-GB" dirty="0" err="1"/>
              <a:t>json</a:t>
            </a:r>
            <a:r>
              <a:rPr lang="en-GB" dirty="0"/>
              <a:t> ./</a:t>
            </a:r>
          </a:p>
          <a:p>
            <a:r>
              <a:rPr lang="en-GB" dirty="0"/>
              <a:t>RUN </a:t>
            </a:r>
            <a:r>
              <a:rPr lang="en-GB" dirty="0" err="1"/>
              <a:t>npm</a:t>
            </a:r>
            <a:r>
              <a:rPr lang="en-GB" dirty="0"/>
              <a:t> install</a:t>
            </a:r>
          </a:p>
          <a:p>
            <a:r>
              <a:rPr lang="en-GB" b="1" dirty="0"/>
              <a:t>COPY . .</a:t>
            </a:r>
          </a:p>
          <a:p>
            <a:r>
              <a:rPr lang="en-GB" dirty="0"/>
              <a:t>CMD node index.js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73515" y="2766326"/>
            <a:ext cx="3180679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Step 1/5 : FROM node</a:t>
            </a:r>
          </a:p>
          <a:p>
            <a:r>
              <a:rPr lang="en-GB" dirty="0">
                <a:sym typeface="Wingdings" panose="05000000000000000000" pitchFamily="2" charset="2"/>
              </a:rPr>
              <a:t></a:t>
            </a:r>
            <a:r>
              <a:rPr lang="en-GB" dirty="0"/>
              <a:t>169b062cafbd0</a:t>
            </a:r>
          </a:p>
          <a:p>
            <a:r>
              <a:rPr lang="en-GB" dirty="0"/>
              <a:t>Step 2/5 : WORKDIR /app</a:t>
            </a:r>
          </a:p>
          <a:p>
            <a:r>
              <a:rPr lang="en-GB" dirty="0">
                <a:sym typeface="Wingdings" panose="05000000000000000000" pitchFamily="2" charset="2"/>
              </a:rPr>
              <a:t></a:t>
            </a:r>
            <a:r>
              <a:rPr lang="en-GB" dirty="0"/>
              <a:t> 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Using cache</a:t>
            </a:r>
          </a:p>
          <a:p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/>
              <a:t>d54b72644e6</a:t>
            </a:r>
          </a:p>
          <a:p>
            <a:r>
              <a:rPr lang="en-GB" dirty="0"/>
              <a:t>Step 3/5 COPY . .</a:t>
            </a:r>
          </a:p>
          <a:p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/>
              <a:t>a26b950ff3b</a:t>
            </a:r>
          </a:p>
          <a:p>
            <a:r>
              <a:rPr lang="en-GB" dirty="0"/>
              <a:t>Step 4/5 : RUN </a:t>
            </a:r>
            <a:r>
              <a:rPr lang="en-GB" dirty="0" err="1"/>
              <a:t>npm</a:t>
            </a:r>
            <a:r>
              <a:rPr lang="en-GB" dirty="0"/>
              <a:t> install</a:t>
            </a:r>
          </a:p>
          <a:p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/>
              <a:t>Running in b370e414ab9d</a:t>
            </a:r>
            <a:br>
              <a:rPr lang="en-GB" dirty="0"/>
            </a:br>
            <a:r>
              <a:rPr lang="en-GB" dirty="0"/>
              <a:t>    </a:t>
            </a:r>
            <a:r>
              <a:rPr lang="en-GB" b="1" dirty="0"/>
              <a:t>DELAY here while </a:t>
            </a:r>
            <a:br>
              <a:rPr lang="en-GB" b="1" dirty="0"/>
            </a:br>
            <a:r>
              <a:rPr lang="en-GB" b="1" dirty="0"/>
              <a:t>    installing dependencies</a:t>
            </a:r>
          </a:p>
          <a:p>
            <a:r>
              <a:rPr lang="en-GB" dirty="0"/>
              <a:t>Step 5/5 CMD node index.js</a:t>
            </a:r>
          </a:p>
          <a:p>
            <a:r>
              <a:rPr lang="en-GB" dirty="0">
                <a:sym typeface="Wingdings" panose="05000000000000000000" pitchFamily="2" charset="2"/>
              </a:rPr>
              <a:t></a:t>
            </a:r>
            <a:r>
              <a:rPr lang="en-GB" dirty="0"/>
              <a:t> Running in 0a6c8a00510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900234" y="2766326"/>
            <a:ext cx="305724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Step 1/5 : FROM node</a:t>
            </a:r>
          </a:p>
          <a:p>
            <a:r>
              <a:rPr lang="en-GB" dirty="0">
                <a:sym typeface="Wingdings" panose="05000000000000000000" pitchFamily="2" charset="2"/>
              </a:rPr>
              <a:t></a:t>
            </a:r>
            <a:r>
              <a:rPr lang="en-GB" dirty="0"/>
              <a:t>169b062cafbd0</a:t>
            </a:r>
          </a:p>
          <a:p>
            <a:r>
              <a:rPr lang="en-GB" dirty="0"/>
              <a:t>Step 2/5 : WORKDIR /app</a:t>
            </a:r>
          </a:p>
          <a:p>
            <a:r>
              <a:rPr lang="en-GB" dirty="0">
                <a:sym typeface="Wingdings" panose="05000000000000000000" pitchFamily="2" charset="2"/>
              </a:rPr>
              <a:t></a:t>
            </a:r>
            <a:r>
              <a:rPr lang="en-GB" dirty="0"/>
              <a:t> 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Using cache</a:t>
            </a:r>
          </a:p>
          <a:p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/>
              <a:t>d54b72644e6</a:t>
            </a:r>
          </a:p>
          <a:p>
            <a:r>
              <a:rPr lang="en-GB" dirty="0"/>
              <a:t>Step 3/5 : RUN </a:t>
            </a:r>
            <a:r>
              <a:rPr lang="en-GB" dirty="0" err="1"/>
              <a:t>npm</a:t>
            </a:r>
            <a:r>
              <a:rPr lang="en-GB" dirty="0"/>
              <a:t> install</a:t>
            </a:r>
            <a:br>
              <a:rPr lang="en-GB" dirty="0"/>
            </a:br>
            <a:r>
              <a:rPr lang="en-GB" dirty="0">
                <a:sym typeface="Wingdings" panose="05000000000000000000" pitchFamily="2" charset="2"/>
              </a:rPr>
              <a:t></a:t>
            </a:r>
            <a:r>
              <a:rPr lang="en-GB" dirty="0"/>
              <a:t> 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Using cache</a:t>
            </a:r>
          </a:p>
          <a:p>
            <a:pPr marL="285750" indent="-285750">
              <a:buFont typeface="Wingdings" panose="05000000000000000000" pitchFamily="2" charset="2"/>
              <a:buChar char="à"/>
            </a:pPr>
            <a:r>
              <a:rPr lang="en-GB" dirty="0"/>
              <a:t>b370e414ab9d</a:t>
            </a:r>
          </a:p>
          <a:p>
            <a:r>
              <a:rPr lang="en-GB" dirty="0"/>
              <a:t>Step 4/5 COPY . .</a:t>
            </a:r>
          </a:p>
          <a:p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/>
              <a:t>a26b950ff3b</a:t>
            </a:r>
          </a:p>
          <a:p>
            <a:r>
              <a:rPr lang="en-GB" dirty="0"/>
              <a:t>Step 5/5 CMD node index.js</a:t>
            </a:r>
          </a:p>
          <a:p>
            <a:r>
              <a:rPr lang="en-GB" dirty="0">
                <a:sym typeface="Wingdings" panose="05000000000000000000" pitchFamily="2" charset="2"/>
              </a:rPr>
              <a:t></a:t>
            </a:r>
            <a:r>
              <a:rPr lang="en-GB" dirty="0"/>
              <a:t> Running in 0a6c8a00510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680835" y="1046842"/>
            <a:ext cx="19077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Move the copy down</a:t>
            </a:r>
          </a:p>
        </p:txBody>
      </p:sp>
      <p:sp>
        <p:nvSpPr>
          <p:cNvPr id="12" name="Rectangle 11"/>
          <p:cNvSpPr/>
          <p:nvPr/>
        </p:nvSpPr>
        <p:spPr bwMode="auto">
          <a:xfrm rot="16200000">
            <a:off x="5910734" y="2608305"/>
            <a:ext cx="5332454" cy="960395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en-GB" dirty="0"/>
              <a:t>Note: We have add an extra step because </a:t>
            </a:r>
            <a:r>
              <a:rPr lang="en-GB" dirty="0" err="1"/>
              <a:t>package.json</a:t>
            </a:r>
            <a:r>
              <a:rPr lang="en-GB" dirty="0"/>
              <a:t> contains the list of dependencies to install and has to copied before calling </a:t>
            </a:r>
            <a:r>
              <a:rPr lang="en-GB" dirty="0" err="1"/>
              <a:t>npm</a:t>
            </a:r>
            <a:r>
              <a:rPr lang="en-GB" dirty="0"/>
              <a:t> install</a:t>
            </a:r>
          </a:p>
        </p:txBody>
      </p:sp>
      <p:sp>
        <p:nvSpPr>
          <p:cNvPr id="13" name="Right Arrow 12"/>
          <p:cNvSpPr/>
          <p:nvPr/>
        </p:nvSpPr>
        <p:spPr bwMode="auto">
          <a:xfrm rot="10800000">
            <a:off x="7717970" y="1387046"/>
            <a:ext cx="371889" cy="425879"/>
          </a:xfrm>
          <a:prstGeom prst="rightArrow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4" name="Right Arrow 13"/>
          <p:cNvSpPr/>
          <p:nvPr/>
        </p:nvSpPr>
        <p:spPr bwMode="auto">
          <a:xfrm rot="609296">
            <a:off x="2067007" y="1699277"/>
            <a:ext cx="2820710" cy="388965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037020" y="3891093"/>
            <a:ext cx="18632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Now </a:t>
            </a:r>
            <a:r>
              <a:rPr lang="en-GB" dirty="0" err="1"/>
              <a:t>npm</a:t>
            </a:r>
            <a:r>
              <a:rPr lang="en-GB" dirty="0"/>
              <a:t> install is cached</a:t>
            </a:r>
          </a:p>
        </p:txBody>
      </p:sp>
      <p:cxnSp>
        <p:nvCxnSpPr>
          <p:cNvPr id="17" name="Straight Arrow Connector 16"/>
          <p:cNvCxnSpPr/>
          <p:nvPr/>
        </p:nvCxnSpPr>
        <p:spPr bwMode="auto">
          <a:xfrm>
            <a:off x="4316361" y="4331110"/>
            <a:ext cx="577511" cy="20631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0594237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 Copying Good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62112"/>
            <a:ext cx="7029450" cy="1373920"/>
          </a:xfrm>
        </p:spPr>
        <p:txBody>
          <a:bodyPr/>
          <a:lstStyle/>
          <a:p>
            <a:r>
              <a:rPr lang="en-GB" dirty="0"/>
              <a:t>Be specific about what you are copying/adding to the image</a:t>
            </a:r>
          </a:p>
          <a:p>
            <a:pPr lvl="1"/>
            <a:r>
              <a:rPr lang="en-GB" dirty="0"/>
              <a:t>Do not add content that is not required to execute the application (keep the image as small as possible)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604055" y="3453594"/>
            <a:ext cx="274183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node</a:t>
            </a:r>
          </a:p>
          <a:p>
            <a:r>
              <a:rPr lang="en-GB" dirty="0"/>
              <a:t>WORKDIR /app</a:t>
            </a:r>
          </a:p>
          <a:p>
            <a:r>
              <a:rPr lang="en-GB" dirty="0"/>
              <a:t>COPY package*.</a:t>
            </a:r>
            <a:r>
              <a:rPr lang="en-GB" dirty="0" err="1"/>
              <a:t>json</a:t>
            </a:r>
            <a:r>
              <a:rPr lang="en-GB" dirty="0"/>
              <a:t> ./</a:t>
            </a:r>
          </a:p>
          <a:p>
            <a:r>
              <a:rPr lang="en-GB" dirty="0"/>
              <a:t>RUN </a:t>
            </a:r>
            <a:r>
              <a:rPr lang="en-GB" dirty="0" err="1"/>
              <a:t>npm</a:t>
            </a:r>
            <a:r>
              <a:rPr lang="en-GB" dirty="0"/>
              <a:t> install</a:t>
            </a:r>
          </a:p>
          <a:p>
            <a:r>
              <a:rPr lang="en-GB" b="1" dirty="0"/>
              <a:t>COPY . .</a:t>
            </a:r>
          </a:p>
          <a:p>
            <a:r>
              <a:rPr lang="en-GB" dirty="0"/>
              <a:t>CMD node index.js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575856" y="3453594"/>
            <a:ext cx="276361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node</a:t>
            </a:r>
          </a:p>
          <a:p>
            <a:r>
              <a:rPr lang="en-GB" dirty="0"/>
              <a:t>WORKDIR /app</a:t>
            </a:r>
          </a:p>
          <a:p>
            <a:r>
              <a:rPr lang="en-GB" dirty="0"/>
              <a:t>COPY package*.</a:t>
            </a:r>
            <a:r>
              <a:rPr lang="en-GB" dirty="0" err="1"/>
              <a:t>json</a:t>
            </a:r>
            <a:r>
              <a:rPr lang="en-GB" dirty="0"/>
              <a:t> ./</a:t>
            </a:r>
          </a:p>
          <a:p>
            <a:r>
              <a:rPr lang="en-GB" dirty="0"/>
              <a:t>RUN </a:t>
            </a:r>
            <a:r>
              <a:rPr lang="en-GB" dirty="0" err="1"/>
              <a:t>npm</a:t>
            </a:r>
            <a:r>
              <a:rPr lang="en-GB" dirty="0"/>
              <a:t> install</a:t>
            </a:r>
          </a:p>
          <a:p>
            <a:r>
              <a:rPr lang="en-GB" b="1" dirty="0"/>
              <a:t>COPY index.js .</a:t>
            </a:r>
          </a:p>
          <a:p>
            <a:r>
              <a:rPr lang="en-GB" dirty="0"/>
              <a:t>CMD node index.js</a:t>
            </a:r>
          </a:p>
        </p:txBody>
      </p:sp>
    </p:spTree>
    <p:extLst>
      <p:ext uri="{BB962C8B-B14F-4D97-AF65-F5344CB8AC3E}">
        <p14:creationId xmlns:p14="http://schemas.microsoft.com/office/powerpoint/2010/main" val="307262940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Multi-Stage Builds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2011" y="803001"/>
            <a:ext cx="8118201" cy="4056780"/>
          </a:xfrm>
        </p:spPr>
        <p:txBody>
          <a:bodyPr/>
          <a:lstStyle/>
          <a:p>
            <a:r>
              <a:rPr lang="en-GB" dirty="0"/>
              <a:t>Essentially we can build more complex Docker layers “stages” one reliant on another</a:t>
            </a:r>
          </a:p>
          <a:p>
            <a:r>
              <a:rPr lang="en-GB" dirty="0"/>
              <a:t>Good practice is to build your source code in a </a:t>
            </a:r>
            <a:r>
              <a:rPr lang="en-GB" dirty="0" err="1"/>
              <a:t>dockerfile</a:t>
            </a:r>
            <a:r>
              <a:rPr lang="en-GB" dirty="0"/>
              <a:t> so that the code build and image are self contained</a:t>
            </a:r>
          </a:p>
          <a:p>
            <a:r>
              <a:rPr lang="en-GB" dirty="0"/>
              <a:t>However, in the final production image we do not what to keep the source code, intermediate builds, etc., that are required for development </a:t>
            </a:r>
          </a:p>
          <a:p>
            <a:r>
              <a:rPr lang="en-GB" dirty="0"/>
              <a:t>Multi-stage builds solve this problem by allowing these processes to be added as separate stages</a:t>
            </a:r>
          </a:p>
          <a:p>
            <a:r>
              <a:rPr lang="en-GB" b="1" dirty="0"/>
              <a:t>Stages should be named </a:t>
            </a:r>
            <a:r>
              <a:rPr lang="en-GB" dirty="0"/>
              <a:t>using “as”</a:t>
            </a:r>
            <a:r>
              <a:rPr lang="en-GB" b="1" dirty="0"/>
              <a:t> </a:t>
            </a:r>
            <a:r>
              <a:rPr lang="en-GB" dirty="0"/>
              <a:t>(otherwise they are just numbered starting with 0 for the first FROM statement)</a:t>
            </a:r>
            <a:endParaRPr lang="en-GB" b="1" dirty="0"/>
          </a:p>
          <a:p>
            <a:r>
              <a:rPr lang="en-GB" b="1" dirty="0"/>
              <a:t>Previous stages can be as the starting point of a next stage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79384" y="4966539"/>
            <a:ext cx="36343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/>
              <a:t>ubuntu</a:t>
            </a:r>
            <a:r>
              <a:rPr lang="en-GB" dirty="0"/>
              <a:t> </a:t>
            </a:r>
            <a:r>
              <a:rPr lang="en-GB" b="1" dirty="0"/>
              <a:t>as</a:t>
            </a:r>
            <a:r>
              <a:rPr lang="en-GB" dirty="0"/>
              <a:t> </a:t>
            </a:r>
            <a:r>
              <a:rPr lang="en-GB" dirty="0" err="1"/>
              <a:t>nodeenv</a:t>
            </a:r>
            <a:br>
              <a:rPr lang="en-GB" dirty="0"/>
            </a:br>
            <a:r>
              <a:rPr lang="en-GB" dirty="0"/>
              <a:t>RUN apt-get install -y </a:t>
            </a:r>
            <a:r>
              <a:rPr lang="en-GB" dirty="0" err="1"/>
              <a:t>nodejs</a:t>
            </a:r>
            <a:r>
              <a:rPr lang="en-GB" dirty="0"/>
              <a:t> </a:t>
            </a:r>
            <a:r>
              <a:rPr lang="en-GB" dirty="0" err="1"/>
              <a:t>npm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979384" y="5689858"/>
            <a:ext cx="268535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>
                <a:solidFill>
                  <a:srgbClr val="FF0000"/>
                </a:solidFill>
              </a:rPr>
              <a:t>nodeenv</a:t>
            </a:r>
            <a:r>
              <a:rPr lang="en-GB" dirty="0"/>
              <a:t> </a:t>
            </a:r>
            <a:r>
              <a:rPr lang="en-GB" b="1" dirty="0"/>
              <a:t>as </a:t>
            </a:r>
            <a:r>
              <a:rPr lang="en-GB" dirty="0"/>
              <a:t>build</a:t>
            </a:r>
          </a:p>
          <a:p>
            <a:r>
              <a:rPr lang="en-GB" dirty="0"/>
              <a:t>WORKDIR /</a:t>
            </a:r>
            <a:r>
              <a:rPr lang="en-GB" dirty="0" err="1"/>
              <a:t>var</a:t>
            </a:r>
            <a:r>
              <a:rPr lang="en-GB" dirty="0"/>
              <a:t>/build</a:t>
            </a:r>
            <a:br>
              <a:rPr lang="en-GB" dirty="0"/>
            </a:br>
            <a:r>
              <a:rPr lang="en-GB" dirty="0"/>
              <a:t>COPY . .</a:t>
            </a:r>
            <a:br>
              <a:rPr lang="en-GB" dirty="0"/>
            </a:br>
            <a:r>
              <a:rPr lang="en-GB" dirty="0"/>
              <a:t>RUN </a:t>
            </a:r>
            <a:r>
              <a:rPr lang="en-GB" dirty="0" err="1"/>
              <a:t>npm</a:t>
            </a:r>
            <a:r>
              <a:rPr lang="en-GB" dirty="0"/>
              <a:t> run build</a:t>
            </a:r>
          </a:p>
        </p:txBody>
      </p:sp>
      <p:sp>
        <p:nvSpPr>
          <p:cNvPr id="9" name="Arc 8"/>
          <p:cNvSpPr/>
          <p:nvPr/>
        </p:nvSpPr>
        <p:spPr bwMode="auto">
          <a:xfrm>
            <a:off x="1893781" y="5068653"/>
            <a:ext cx="1290374" cy="691603"/>
          </a:xfrm>
          <a:prstGeom prst="arc">
            <a:avLst>
              <a:gd name="adj1" fmla="val 20762407"/>
              <a:gd name="adj2" fmla="val 3646556"/>
            </a:avLst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169998" y="5336321"/>
            <a:ext cx="36493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>
                <a:solidFill>
                  <a:srgbClr val="FF0000"/>
                </a:solidFill>
              </a:rPr>
              <a:t>nodeenv</a:t>
            </a:r>
            <a:r>
              <a:rPr lang="en-GB" dirty="0"/>
              <a:t> </a:t>
            </a:r>
            <a:r>
              <a:rPr lang="en-GB" b="1" dirty="0"/>
              <a:t>as </a:t>
            </a:r>
            <a:r>
              <a:rPr lang="en-GB" dirty="0"/>
              <a:t>app</a:t>
            </a:r>
            <a:br>
              <a:rPr lang="en-GB" dirty="0"/>
            </a:br>
            <a:r>
              <a:rPr lang="en-GB" dirty="0"/>
              <a:t>COPY --from=build /</a:t>
            </a:r>
            <a:r>
              <a:rPr lang="en-GB" dirty="0" err="1"/>
              <a:t>var</a:t>
            </a:r>
            <a:r>
              <a:rPr lang="en-GB" dirty="0"/>
              <a:t>/build/*.</a:t>
            </a:r>
            <a:r>
              <a:rPr lang="en-GB" dirty="0" err="1"/>
              <a:t>js</a:t>
            </a:r>
            <a:r>
              <a:rPr lang="en-GB" dirty="0"/>
              <a:t> .</a:t>
            </a:r>
            <a:br>
              <a:rPr lang="en-GB" dirty="0"/>
            </a:br>
            <a:r>
              <a:rPr lang="en-GB" dirty="0"/>
              <a:t>CMD </a:t>
            </a:r>
            <a:r>
              <a:rPr lang="en-GB" dirty="0" err="1"/>
              <a:t>npm</a:t>
            </a:r>
            <a:r>
              <a:rPr lang="en-GB" dirty="0"/>
              <a:t> run start</a:t>
            </a:r>
          </a:p>
        </p:txBody>
      </p:sp>
    </p:spTree>
    <p:extLst>
      <p:ext uri="{BB962C8B-B14F-4D97-AF65-F5344CB8AC3E}">
        <p14:creationId xmlns:p14="http://schemas.microsoft.com/office/powerpoint/2010/main" val="212478355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Multi-Stage Builds (</a:t>
            </a:r>
            <a:r>
              <a:rPr lang="en-GB" dirty="0" err="1"/>
              <a:t>Cont</a:t>
            </a:r>
            <a:r>
              <a:rPr lang="en-GB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73969"/>
            <a:ext cx="7029450" cy="4377749"/>
          </a:xfrm>
        </p:spPr>
        <p:txBody>
          <a:bodyPr/>
          <a:lstStyle/>
          <a:p>
            <a:r>
              <a:rPr lang="en-GB" dirty="0"/>
              <a:t>You can start building at a specific stage </a:t>
            </a:r>
            <a:r>
              <a:rPr lang="en-GB" i="1" dirty="0"/>
              <a:t>(</a:t>
            </a:r>
            <a:r>
              <a:rPr lang="en-GB" i="1" dirty="0" err="1"/>
              <a:t>stagename</a:t>
            </a:r>
            <a:r>
              <a:rPr lang="en-GB" dirty="0"/>
              <a:t>)</a:t>
            </a:r>
            <a:r>
              <a:rPr lang="en-GB" i="1" dirty="0"/>
              <a:t>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the </a:t>
            </a:r>
            <a:r>
              <a:rPr lang="en-GB" dirty="0" err="1"/>
              <a:t>dockerfile</a:t>
            </a:r>
            <a:r>
              <a:rPr lang="en-GB" dirty="0"/>
              <a:t> you can copy an artefact from a previous stage</a:t>
            </a:r>
          </a:p>
          <a:p>
            <a:pPr lvl="1"/>
            <a:r>
              <a:rPr lang="en-GB" dirty="0"/>
              <a:t>You can use the </a:t>
            </a:r>
            <a:r>
              <a:rPr lang="en-GB" b="1" dirty="0"/>
              <a:t>COPY --from </a:t>
            </a:r>
            <a:r>
              <a:rPr lang="en-GB" dirty="0"/>
              <a:t>instruction to copy from a separate image, either using the local image name, a tag available locally or on a Docker registry, or a tag ID</a:t>
            </a:r>
          </a:p>
          <a:p>
            <a:pPr lvl="1"/>
            <a:r>
              <a:rPr lang="en-GB" dirty="0"/>
              <a:t>Artefacts can be specific files or the contents of a directory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1336869" y="4888297"/>
            <a:ext cx="7150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COPY </a:t>
            </a:r>
            <a:r>
              <a:rPr lang="en-GB" b="1" dirty="0"/>
              <a:t>--from=</a:t>
            </a:r>
            <a:r>
              <a:rPr lang="en-GB" i="1" dirty="0" err="1"/>
              <a:t>imagename</a:t>
            </a:r>
            <a:r>
              <a:rPr lang="en-GB" dirty="0"/>
              <a:t> </a:t>
            </a:r>
            <a:r>
              <a:rPr lang="en-GB" i="1" dirty="0"/>
              <a:t>/</a:t>
            </a:r>
            <a:r>
              <a:rPr lang="en-GB" i="1" dirty="0" err="1"/>
              <a:t>srcpath</a:t>
            </a:r>
            <a:r>
              <a:rPr lang="en-GB" i="1" dirty="0"/>
              <a:t>/</a:t>
            </a:r>
            <a:r>
              <a:rPr lang="en-GB" i="1" dirty="0" err="1"/>
              <a:t>srcfilename</a:t>
            </a:r>
            <a:r>
              <a:rPr lang="en-GB" dirty="0"/>
              <a:t> </a:t>
            </a:r>
            <a:r>
              <a:rPr lang="en-GB" i="1" dirty="0"/>
              <a:t>/</a:t>
            </a:r>
            <a:r>
              <a:rPr lang="en-GB" i="1" dirty="0" err="1"/>
              <a:t>dstpath</a:t>
            </a:r>
            <a:r>
              <a:rPr lang="en-GB" i="1" dirty="0"/>
              <a:t>/</a:t>
            </a:r>
            <a:r>
              <a:rPr lang="en-GB" i="1" dirty="0" err="1"/>
              <a:t>dstfilename</a:t>
            </a:r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1527175" y="1643090"/>
            <a:ext cx="4605748" cy="1165291"/>
            <a:chOff x="1527175" y="1756797"/>
            <a:chExt cx="4605748" cy="1165291"/>
          </a:xfrm>
        </p:grpSpPr>
        <p:sp>
          <p:nvSpPr>
            <p:cNvPr id="5" name="TextBox 4"/>
            <p:cNvSpPr txBox="1"/>
            <p:nvPr/>
          </p:nvSpPr>
          <p:spPr>
            <a:xfrm>
              <a:off x="1527175" y="1756797"/>
              <a:ext cx="4605748" cy="95410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$ </a:t>
              </a:r>
              <a:r>
                <a:rPr lang="en-GB" dirty="0" err="1"/>
                <a:t>docker</a:t>
              </a:r>
              <a:r>
                <a:rPr lang="en-GB" dirty="0"/>
                <a:t> image build </a:t>
              </a:r>
              <a:r>
                <a:rPr lang="en-GB" b="1" dirty="0"/>
                <a:t>--target </a:t>
              </a:r>
              <a:r>
                <a:rPr lang="en-GB" i="1" dirty="0" err="1"/>
                <a:t>stagename</a:t>
              </a:r>
              <a:r>
                <a:rPr lang="en-GB" dirty="0"/>
                <a:t>  </a:t>
              </a:r>
              <a:r>
                <a:rPr lang="en-GB" sz="2800" b="1" dirty="0"/>
                <a:t>.</a:t>
              </a:r>
            </a:p>
            <a:p>
              <a:endParaRPr lang="en-GB" sz="2800" b="1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527175" y="2121869"/>
              <a:ext cx="3272050" cy="80021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GB" dirty="0"/>
            </a:p>
            <a:p>
              <a:r>
                <a:rPr lang="en-GB" dirty="0"/>
                <a:t>$ </a:t>
              </a:r>
              <a:r>
                <a:rPr lang="en-GB" dirty="0" err="1"/>
                <a:t>docker</a:t>
              </a:r>
              <a:r>
                <a:rPr lang="en-GB" dirty="0"/>
                <a:t> build </a:t>
              </a:r>
              <a:r>
                <a:rPr lang="en-GB" b="1" dirty="0"/>
                <a:t>-t </a:t>
              </a:r>
              <a:r>
                <a:rPr lang="en-GB" i="1" dirty="0" err="1"/>
                <a:t>stagename</a:t>
              </a:r>
              <a:r>
                <a:rPr lang="en-GB" dirty="0"/>
                <a:t>  </a:t>
              </a:r>
              <a:r>
                <a:rPr lang="en-GB" sz="2800" b="1" dirty="0"/>
                <a:t>.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527175" y="2219174"/>
              <a:ext cx="162095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OR shorthand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3767685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710674" y="1473463"/>
            <a:ext cx="2766890" cy="805825"/>
          </a:xfrm>
          <a:prstGeom prst="rect">
            <a:avLst/>
          </a:prstGeom>
          <a:solidFill>
            <a:schemeClr val="bg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Build</a:t>
            </a:r>
            <a:r>
              <a:rPr kumimoji="0" lang="en-GB" sz="1800" b="0" i="0" u="none" strike="noStrike" cap="none" normalizeH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 the shared OS environment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4311568" y="2743380"/>
            <a:ext cx="3562844" cy="1214101"/>
          </a:xfrm>
          <a:prstGeom prst="rect">
            <a:avLst/>
          </a:prstGeom>
          <a:solidFill>
            <a:schemeClr val="bg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Build Environment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Add required libraries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/>
              <a:t>Copy source code into the image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Build</a:t>
            </a:r>
            <a:r>
              <a:rPr kumimoji="0" lang="en-GB" sz="1800" b="0" i="0" u="none" strike="noStrike" cap="none" normalizeH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 the image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4311568" y="4287302"/>
            <a:ext cx="3562844" cy="1214101"/>
          </a:xfrm>
          <a:prstGeom prst="rect">
            <a:avLst/>
          </a:prstGeom>
          <a:solidFill>
            <a:schemeClr val="bg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Application Environment</a:t>
            </a:r>
            <a:b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</a:b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Copy built</a:t>
            </a:r>
            <a:r>
              <a:rPr kumimoji="0" lang="en-GB" sz="1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app (e.g. binaries) from the build</a:t>
            </a:r>
            <a:endParaRPr lang="en-GB" dirty="0"/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>
                <a:solidFill>
                  <a:srgbClr val="FF0000"/>
                </a:solidFill>
              </a:rPr>
              <a:t>Run the application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</a:endParaRPr>
          </a:p>
        </p:txBody>
      </p:sp>
      <p:cxnSp>
        <p:nvCxnSpPr>
          <p:cNvPr id="10" name="Elbow Connector 9"/>
          <p:cNvCxnSpPr>
            <a:stCxn id="5" idx="2"/>
            <a:endCxn id="7" idx="1"/>
          </p:cNvCxnSpPr>
          <p:nvPr/>
        </p:nvCxnSpPr>
        <p:spPr bwMode="auto">
          <a:xfrm rot="16200000" flipH="1">
            <a:off x="2667272" y="1706134"/>
            <a:ext cx="1071143" cy="2217449"/>
          </a:xfrm>
          <a:prstGeom prst="bentConnector2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Elbow Connector 11"/>
          <p:cNvCxnSpPr>
            <a:stCxn id="5" idx="2"/>
            <a:endCxn id="8" idx="1"/>
          </p:cNvCxnSpPr>
          <p:nvPr/>
        </p:nvCxnSpPr>
        <p:spPr bwMode="auto">
          <a:xfrm rot="16200000" flipH="1">
            <a:off x="1895311" y="2478095"/>
            <a:ext cx="2615065" cy="2217449"/>
          </a:xfrm>
          <a:prstGeom prst="bentConnector2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U-Turn Arrow 12"/>
          <p:cNvSpPr/>
          <p:nvPr/>
        </p:nvSpPr>
        <p:spPr bwMode="auto">
          <a:xfrm rot="5400000">
            <a:off x="7327156" y="3784301"/>
            <a:ext cx="1890392" cy="765232"/>
          </a:xfrm>
          <a:prstGeom prst="uturnArrow">
            <a:avLst>
              <a:gd name="adj1" fmla="val 29080"/>
              <a:gd name="adj2" fmla="val 23298"/>
              <a:gd name="adj3" fmla="val 23762"/>
              <a:gd name="adj4" fmla="val 43750"/>
              <a:gd name="adj5" fmla="val 100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Built App</a:t>
            </a:r>
          </a:p>
        </p:txBody>
      </p:sp>
      <p:sp>
        <p:nvSpPr>
          <p:cNvPr id="9" name="TextBox 8"/>
          <p:cNvSpPr txBox="1"/>
          <p:nvPr/>
        </p:nvSpPr>
        <p:spPr>
          <a:xfrm rot="5400000">
            <a:off x="8234340" y="3982251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uses</a:t>
            </a:r>
          </a:p>
        </p:txBody>
      </p:sp>
    </p:spTree>
    <p:extLst>
      <p:ext uri="{BB962C8B-B14F-4D97-AF65-F5344CB8AC3E}">
        <p14:creationId xmlns:p14="http://schemas.microsoft.com/office/powerpoint/2010/main" val="283434672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4149001" cy="720149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7821" y="1096783"/>
            <a:ext cx="3339376" cy="1477328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# The OS setup</a:t>
            </a:r>
          </a:p>
          <a:p>
            <a:r>
              <a:rPr lang="en-GB" dirty="0"/>
              <a:t>FROM </a:t>
            </a:r>
            <a:r>
              <a:rPr lang="en-GB" dirty="0" err="1">
                <a:solidFill>
                  <a:srgbClr val="FF0000"/>
                </a:solidFill>
              </a:rPr>
              <a:t>ubuntu</a:t>
            </a:r>
            <a:r>
              <a:rPr lang="en-GB" dirty="0"/>
              <a:t> as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developer-</a:t>
            </a:r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os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/>
              <a:t>MAINTAINER mike </a:t>
            </a:r>
          </a:p>
          <a:p>
            <a:r>
              <a:rPr lang="en-GB" dirty="0"/>
              <a:t>Install software tools</a:t>
            </a:r>
          </a:p>
          <a:p>
            <a:r>
              <a:rPr lang="en-GB" dirty="0"/>
              <a:t>RUN apt-get clean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9385" y="2616811"/>
            <a:ext cx="3355481" cy="1754326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# Setup for node.js</a:t>
            </a:r>
          </a:p>
          <a:p>
            <a:r>
              <a:rPr lang="en-GB" dirty="0"/>
              <a:t>FROM </a:t>
            </a:r>
            <a:r>
              <a:rPr lang="en-GB" dirty="0">
                <a:solidFill>
                  <a:srgbClr val="FF0000"/>
                </a:solidFill>
              </a:rPr>
              <a:t>developer-</a:t>
            </a:r>
            <a:r>
              <a:rPr lang="en-GB" dirty="0" err="1">
                <a:solidFill>
                  <a:srgbClr val="FF0000"/>
                </a:solidFill>
              </a:rPr>
              <a:t>os</a:t>
            </a:r>
            <a:r>
              <a:rPr lang="en-GB" dirty="0"/>
              <a:t> as </a:t>
            </a:r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nodeenv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/>
              <a:t>WORKDIR /</a:t>
            </a:r>
            <a:r>
              <a:rPr lang="en-GB" dirty="0" err="1"/>
              <a:t>var</a:t>
            </a:r>
            <a:r>
              <a:rPr lang="en-GB" dirty="0"/>
              <a:t>/www/node</a:t>
            </a:r>
          </a:p>
          <a:p>
            <a:r>
              <a:rPr lang="en-GB" dirty="0"/>
              <a:t>Install specific software </a:t>
            </a:r>
            <a:r>
              <a:rPr lang="en-GB" dirty="0" err="1"/>
              <a:t>librariries</a:t>
            </a:r>
            <a:r>
              <a:rPr lang="en-GB" dirty="0"/>
              <a:t> for node.js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36254" y="418481"/>
            <a:ext cx="3929281" cy="1200329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>
                <a:solidFill>
                  <a:srgbClr val="FF0000"/>
                </a:solidFill>
              </a:rPr>
              <a:t>nodeenv</a:t>
            </a:r>
            <a:r>
              <a:rPr lang="en-GB" dirty="0"/>
              <a:t> as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webserv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er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-build</a:t>
            </a:r>
          </a:p>
          <a:p>
            <a:r>
              <a:rPr lang="en-GB" dirty="0"/>
              <a:t>WORKDIR /</a:t>
            </a:r>
            <a:r>
              <a:rPr lang="en-GB" dirty="0" err="1"/>
              <a:t>var</a:t>
            </a:r>
            <a:r>
              <a:rPr lang="en-GB" dirty="0"/>
              <a:t>/www/node</a:t>
            </a:r>
          </a:p>
          <a:p>
            <a:r>
              <a:rPr lang="en-GB" dirty="0"/>
              <a:t>Copy </a:t>
            </a:r>
            <a:r>
              <a:rPr lang="en-GB" b="1" dirty="0"/>
              <a:t>server</a:t>
            </a:r>
            <a:r>
              <a:rPr lang="en-GB" dirty="0"/>
              <a:t> source code into image</a:t>
            </a:r>
          </a:p>
          <a:p>
            <a:r>
              <a:rPr lang="en-GB" dirty="0"/>
              <a:t>RUN </a:t>
            </a:r>
            <a:r>
              <a:rPr lang="en-GB" dirty="0" err="1"/>
              <a:t>npm</a:t>
            </a:r>
            <a:r>
              <a:rPr lang="en-GB" dirty="0"/>
              <a:t> run build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636255" y="1701079"/>
            <a:ext cx="4398775" cy="1754326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>
                <a:solidFill>
                  <a:srgbClr val="FF0000"/>
                </a:solidFill>
              </a:rPr>
              <a:t>nodeenv</a:t>
            </a:r>
            <a:r>
              <a:rPr lang="en-GB" dirty="0"/>
              <a:t> as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webserv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er</a:t>
            </a:r>
          </a:p>
          <a:p>
            <a:r>
              <a:rPr lang="en-GB" dirty="0"/>
              <a:t>EXPOSE 80</a:t>
            </a:r>
          </a:p>
          <a:p>
            <a:r>
              <a:rPr lang="en-GB" dirty="0"/>
              <a:t>WORKDIR /</a:t>
            </a:r>
            <a:r>
              <a:rPr lang="en-GB" dirty="0" err="1"/>
              <a:t>var</a:t>
            </a:r>
            <a:r>
              <a:rPr lang="en-GB" dirty="0"/>
              <a:t>/www/node</a:t>
            </a:r>
          </a:p>
          <a:p>
            <a:r>
              <a:rPr lang="en-GB" dirty="0"/>
              <a:t>COPY --from=webserver-build /</a:t>
            </a:r>
            <a:r>
              <a:rPr lang="en-GB" dirty="0" err="1"/>
              <a:t>var</a:t>
            </a:r>
            <a:r>
              <a:rPr lang="en-GB" dirty="0"/>
              <a:t>/www/node/</a:t>
            </a:r>
            <a:r>
              <a:rPr lang="en-GB" dirty="0" err="1"/>
              <a:t>dist</a:t>
            </a:r>
            <a:r>
              <a:rPr lang="en-GB" dirty="0"/>
              <a:t> ./</a:t>
            </a:r>
          </a:p>
          <a:p>
            <a:r>
              <a:rPr lang="en-GB" dirty="0"/>
              <a:t>ENTRYPOINT ["</a:t>
            </a:r>
            <a:r>
              <a:rPr lang="en-GB" dirty="0" err="1"/>
              <a:t>npm</a:t>
            </a:r>
            <a:r>
              <a:rPr lang="en-GB" dirty="0"/>
              <a:t>", "run", "start"]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654665" y="3545521"/>
            <a:ext cx="4031873" cy="1200329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>
                <a:solidFill>
                  <a:srgbClr val="FF0000"/>
                </a:solidFill>
              </a:rPr>
              <a:t>nodeenv</a:t>
            </a:r>
            <a:r>
              <a:rPr lang="en-GB" dirty="0"/>
              <a:t> as </a:t>
            </a:r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webserv</a:t>
            </a:r>
            <a:r>
              <a:rPr lang="en-GB" b="1" dirty="0" err="1">
                <a:solidFill>
                  <a:schemeClr val="accent1">
                    <a:lumMod val="25000"/>
                  </a:schemeClr>
                </a:solidFill>
              </a:rPr>
              <a:t>ice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-build</a:t>
            </a:r>
          </a:p>
          <a:p>
            <a:r>
              <a:rPr lang="en-GB" dirty="0"/>
              <a:t>WORKDIR /</a:t>
            </a:r>
            <a:r>
              <a:rPr lang="en-GB" dirty="0" err="1"/>
              <a:t>var</a:t>
            </a:r>
            <a:r>
              <a:rPr lang="en-GB" dirty="0"/>
              <a:t>/www/node</a:t>
            </a:r>
          </a:p>
          <a:p>
            <a:r>
              <a:rPr lang="en-GB" dirty="0"/>
              <a:t>Copy </a:t>
            </a:r>
            <a:r>
              <a:rPr lang="en-GB" b="1" dirty="0"/>
              <a:t>service</a:t>
            </a:r>
            <a:r>
              <a:rPr lang="en-GB" dirty="0"/>
              <a:t> source code into image</a:t>
            </a:r>
          </a:p>
          <a:p>
            <a:r>
              <a:rPr lang="en-GB" dirty="0"/>
              <a:t>RUN </a:t>
            </a:r>
            <a:r>
              <a:rPr lang="en-GB" dirty="0" err="1"/>
              <a:t>npm</a:t>
            </a:r>
            <a:r>
              <a:rPr lang="en-GB" dirty="0"/>
              <a:t> run build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654666" y="4828119"/>
            <a:ext cx="4242967" cy="1754326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>
                <a:solidFill>
                  <a:srgbClr val="FF0000"/>
                </a:solidFill>
              </a:rPr>
              <a:t>nodeenv</a:t>
            </a:r>
            <a:r>
              <a:rPr lang="en-GB" dirty="0"/>
              <a:t> as </a:t>
            </a:r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webserv</a:t>
            </a:r>
            <a:r>
              <a:rPr lang="en-GB" b="1" dirty="0" err="1">
                <a:solidFill>
                  <a:schemeClr val="accent1">
                    <a:lumMod val="25000"/>
                  </a:schemeClr>
                </a:solidFill>
              </a:rPr>
              <a:t>ice</a:t>
            </a:r>
            <a:endParaRPr lang="en-GB" b="1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/>
              <a:t>EXPOSE 1339</a:t>
            </a:r>
          </a:p>
          <a:p>
            <a:r>
              <a:rPr lang="en-GB" dirty="0"/>
              <a:t>WORKDIR /</a:t>
            </a:r>
            <a:r>
              <a:rPr lang="en-GB" dirty="0" err="1"/>
              <a:t>var</a:t>
            </a:r>
            <a:r>
              <a:rPr lang="en-GB" dirty="0"/>
              <a:t>/www/node</a:t>
            </a:r>
          </a:p>
          <a:p>
            <a:r>
              <a:rPr lang="en-GB" dirty="0"/>
              <a:t>COPY --from=</a:t>
            </a:r>
            <a:r>
              <a:rPr lang="en-GB" dirty="0" err="1"/>
              <a:t>webservice</a:t>
            </a:r>
            <a:r>
              <a:rPr lang="en-GB" dirty="0"/>
              <a:t>-build /</a:t>
            </a:r>
            <a:r>
              <a:rPr lang="en-GB" dirty="0" err="1"/>
              <a:t>var</a:t>
            </a:r>
            <a:r>
              <a:rPr lang="en-GB" dirty="0"/>
              <a:t>/www/node/</a:t>
            </a:r>
            <a:r>
              <a:rPr lang="en-GB" dirty="0" err="1"/>
              <a:t>dist</a:t>
            </a:r>
            <a:r>
              <a:rPr lang="en-GB" dirty="0"/>
              <a:t> ./</a:t>
            </a:r>
          </a:p>
          <a:p>
            <a:r>
              <a:rPr lang="en-GB" dirty="0"/>
              <a:t>ENTRYPOINT ["</a:t>
            </a:r>
            <a:r>
              <a:rPr lang="en-GB" dirty="0" err="1"/>
              <a:t>npm</a:t>
            </a:r>
            <a:r>
              <a:rPr lang="en-GB" dirty="0"/>
              <a:t>", "run", "start"]</a:t>
            </a:r>
          </a:p>
        </p:txBody>
      </p:sp>
      <p:grpSp>
        <p:nvGrpSpPr>
          <p:cNvPr id="22" name="Group 21"/>
          <p:cNvGrpSpPr/>
          <p:nvPr/>
        </p:nvGrpSpPr>
        <p:grpSpPr>
          <a:xfrm flipH="1">
            <a:off x="318763" y="1550039"/>
            <a:ext cx="563802" cy="1525579"/>
            <a:chOff x="5254247" y="1179717"/>
            <a:chExt cx="511686" cy="1525579"/>
          </a:xfrm>
        </p:grpSpPr>
        <p:cxnSp>
          <p:nvCxnSpPr>
            <p:cNvPr id="17" name="Elbow Connector 16"/>
            <p:cNvCxnSpPr/>
            <p:nvPr/>
          </p:nvCxnSpPr>
          <p:spPr bwMode="auto">
            <a:xfrm rot="5400000">
              <a:off x="4811261" y="1750625"/>
              <a:ext cx="1525579" cy="383764"/>
            </a:xfrm>
            <a:prstGeom prst="bentConnector3">
              <a:avLst>
                <a:gd name="adj1" fmla="val 100311"/>
              </a:avLst>
            </a:prstGeom>
            <a:solidFill>
              <a:schemeClr val="accent1"/>
            </a:solidFill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1" name="Straight Connector 20"/>
            <p:cNvCxnSpPr/>
            <p:nvPr/>
          </p:nvCxnSpPr>
          <p:spPr bwMode="auto">
            <a:xfrm flipH="1">
              <a:off x="5254247" y="1184456"/>
              <a:ext cx="502209" cy="4738"/>
            </a:xfrm>
            <a:prstGeom prst="line">
              <a:avLst/>
            </a:prstGeom>
            <a:solidFill>
              <a:schemeClr val="accent1"/>
            </a:solidFill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cxnSp>
        <p:nvCxnSpPr>
          <p:cNvPr id="33" name="Elbow Connector 32"/>
          <p:cNvCxnSpPr>
            <a:stCxn id="6" idx="3"/>
            <a:endCxn id="7" idx="1"/>
          </p:cNvCxnSpPr>
          <p:nvPr/>
        </p:nvCxnSpPr>
        <p:spPr bwMode="auto">
          <a:xfrm flipV="1">
            <a:off x="4114866" y="1018646"/>
            <a:ext cx="521388" cy="2475328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5" name="Elbow Connector 34"/>
          <p:cNvCxnSpPr>
            <a:stCxn id="6" idx="3"/>
            <a:endCxn id="8" idx="1"/>
          </p:cNvCxnSpPr>
          <p:nvPr/>
        </p:nvCxnSpPr>
        <p:spPr bwMode="auto">
          <a:xfrm flipV="1">
            <a:off x="4114866" y="2578242"/>
            <a:ext cx="521389" cy="915732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7" name="Elbow Connector 36"/>
          <p:cNvCxnSpPr>
            <a:stCxn id="6" idx="3"/>
            <a:endCxn id="12" idx="1"/>
          </p:cNvCxnSpPr>
          <p:nvPr/>
        </p:nvCxnSpPr>
        <p:spPr bwMode="auto">
          <a:xfrm>
            <a:off x="4114866" y="3493974"/>
            <a:ext cx="539799" cy="651712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9" name="Elbow Connector 38"/>
          <p:cNvCxnSpPr>
            <a:stCxn id="6" idx="3"/>
            <a:endCxn id="13" idx="1"/>
          </p:cNvCxnSpPr>
          <p:nvPr/>
        </p:nvCxnSpPr>
        <p:spPr bwMode="auto">
          <a:xfrm>
            <a:off x="4114866" y="3493974"/>
            <a:ext cx="539800" cy="2211308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2" name="TextBox 41"/>
          <p:cNvSpPr txBox="1"/>
          <p:nvPr/>
        </p:nvSpPr>
        <p:spPr>
          <a:xfrm>
            <a:off x="318763" y="4894172"/>
            <a:ext cx="351891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Build webserver</a:t>
            </a:r>
            <a:br>
              <a:rPr lang="en-GB" dirty="0"/>
            </a:br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 build -t </a:t>
            </a:r>
            <a:r>
              <a:rPr lang="en-GB" dirty="0">
                <a:solidFill>
                  <a:srgbClr val="FF0000"/>
                </a:solidFill>
              </a:rPr>
              <a:t>webserver-build</a:t>
            </a:r>
          </a:p>
          <a:p>
            <a:endParaRPr lang="en-GB" dirty="0"/>
          </a:p>
          <a:p>
            <a:r>
              <a:rPr lang="en-GB" b="1" u="sng" dirty="0"/>
              <a:t>Run the server</a:t>
            </a:r>
          </a:p>
          <a:p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 build -t </a:t>
            </a:r>
            <a:r>
              <a:rPr lang="en-GB" dirty="0">
                <a:solidFill>
                  <a:srgbClr val="FF0000"/>
                </a:solidFill>
              </a:rPr>
              <a:t>webserver</a:t>
            </a:r>
          </a:p>
        </p:txBody>
      </p:sp>
    </p:spTree>
    <p:extLst>
      <p:ext uri="{BB962C8B-B14F-4D97-AF65-F5344CB8AC3E}">
        <p14:creationId xmlns:p14="http://schemas.microsoft.com/office/powerpoint/2010/main" val="194213746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Youtube</a:t>
            </a:r>
            <a:r>
              <a:rPr lang="en-GB" dirty="0"/>
              <a:t>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Docker Tutorial - Improve Docker builds with Caching and Layers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dockerfile</a:t>
            </a:r>
            <a:r>
              <a:rPr lang="en-GB" dirty="0"/>
              <a:t> Best Practices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73978103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57848</TotalTime>
  <Words>3052</Words>
  <Application>Microsoft Office PowerPoint</Application>
  <PresentationFormat>On-screen Show (4:3)</PresentationFormat>
  <Paragraphs>401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5" baseType="lpstr">
      <vt:lpstr>Helvetica-Narrow</vt:lpstr>
      <vt:lpstr>Monotype Sorts</vt:lpstr>
      <vt:lpstr>Arial</vt:lpstr>
      <vt:lpstr>Helvetica</vt:lpstr>
      <vt:lpstr>Impact</vt:lpstr>
      <vt:lpstr>Times New Roman</vt:lpstr>
      <vt:lpstr>Wingdings</vt:lpstr>
      <vt:lpstr>os-slides</vt:lpstr>
      <vt:lpstr>DOCKER</vt:lpstr>
      <vt:lpstr>PowerPoint Presentation</vt:lpstr>
      <vt:lpstr>Building Multistage Image</vt:lpstr>
      <vt:lpstr>PowerPoint Presentation</vt:lpstr>
      <vt:lpstr>Build Ship Run</vt:lpstr>
      <vt:lpstr>Overview Example</vt:lpstr>
      <vt:lpstr>Docker Registries</vt:lpstr>
      <vt:lpstr>Example</vt:lpstr>
      <vt:lpstr>Exercise: Start Local (Private) Docker Registry</vt:lpstr>
      <vt:lpstr>Exercise: Check Registry is Running</vt:lpstr>
      <vt:lpstr>Image Registries (Repositories)</vt:lpstr>
      <vt:lpstr>Image Naming</vt:lpstr>
      <vt:lpstr>Tagging</vt:lpstr>
      <vt:lpstr>Note: The “latest” tag name</vt:lpstr>
      <vt:lpstr>Using Private Registry</vt:lpstr>
      <vt:lpstr>Exercise: Tag Image for Private Registry</vt:lpstr>
      <vt:lpstr>Exercise: Pushing Image to Private Registry</vt:lpstr>
      <vt:lpstr>Pushing Image to Public Docker Registry</vt:lpstr>
      <vt:lpstr>Note: Build and Tag</vt:lpstr>
      <vt:lpstr>Exercise: DockerHub</vt:lpstr>
      <vt:lpstr>PowerPoint Presentation</vt:lpstr>
      <vt:lpstr>Docker Layers</vt:lpstr>
      <vt:lpstr>Containers and Layers</vt:lpstr>
      <vt:lpstr>Docker Layers</vt:lpstr>
      <vt:lpstr>Docker Layer Sharing</vt:lpstr>
      <vt:lpstr>Container vs Image</vt:lpstr>
      <vt:lpstr>Container vs Image (Cont)</vt:lpstr>
      <vt:lpstr>Storage Drivers</vt:lpstr>
      <vt:lpstr>Docker Layers and Cache</vt:lpstr>
      <vt:lpstr>Caching Good Practice</vt:lpstr>
      <vt:lpstr>Caching Good Practice</vt:lpstr>
      <vt:lpstr>File Copying Good Practice</vt:lpstr>
      <vt:lpstr>Multi-Stage Builds</vt:lpstr>
      <vt:lpstr>Multi-Stage Builds (Cont)</vt:lpstr>
      <vt:lpstr>Example</vt:lpstr>
      <vt:lpstr>Example</vt:lpstr>
      <vt:lpstr>Links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1415</cp:revision>
  <cp:lastPrinted>2001-06-14T13:58:17Z</cp:lastPrinted>
  <dcterms:created xsi:type="dcterms:W3CDTF">1999-06-25T18:38:26Z</dcterms:created>
  <dcterms:modified xsi:type="dcterms:W3CDTF">2022-02-24T16:58:06Z</dcterms:modified>
</cp:coreProperties>
</file>