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59" r:id="rId4"/>
    <p:sldId id="266" r:id="rId5"/>
    <p:sldId id="267" r:id="rId6"/>
    <p:sldId id="258" r:id="rId7"/>
    <p:sldId id="260" r:id="rId8"/>
    <p:sldId id="261" r:id="rId9"/>
    <p:sldId id="268" r:id="rId10"/>
    <p:sldId id="262" r:id="rId11"/>
    <p:sldId id="263" r:id="rId12"/>
    <p:sldId id="264" r:id="rId13"/>
    <p:sldId id="265" r:id="rId14"/>
    <p:sldId id="270" r:id="rId15"/>
    <p:sldId id="269" r:id="rId16"/>
    <p:sldId id="271" r:id="rId17"/>
    <p:sldId id="272" r:id="rId18"/>
    <p:sldId id="273" r:id="rId19"/>
    <p:sldId id="274" r:id="rId20"/>
    <p:sldId id="275" r:id="rId21"/>
    <p:sldId id="276" r:id="rId22"/>
    <p:sldId id="277" r:id="rId23"/>
    <p:sldId id="279" r:id="rId24"/>
    <p:sldId id="27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53326"/>
    <a:srgbClr val="8D927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9424" autoAdjust="0"/>
  </p:normalViewPr>
  <p:slideViewPr>
    <p:cSldViewPr snapToGrid="0">
      <p:cViewPr varScale="1">
        <p:scale>
          <a:sx n="102" d="100"/>
          <a:sy n="102" d="100"/>
        </p:scale>
        <p:origin x="89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E38C14-5C48-4530-973A-D5F54B403B66}" type="datetimeFigureOut">
              <a:rPr lang="en-GB" smtClean="0"/>
              <a:t>15/05/2020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FBC958-2F18-4A5A-97AD-A6F25ED94630}" type="slidenum">
              <a:rPr lang="en-GB" smtClean="0"/>
              <a:t>‹#›</a:t>
            </a:fld>
            <a:endParaRPr lang="en-GB"/>
          </a:p>
        </p:txBody>
      </p:sp>
    </p:spTree>
    <p:extLst>
      <p:ext uri="{BB962C8B-B14F-4D97-AF65-F5344CB8AC3E}">
        <p14:creationId xmlns:p14="http://schemas.microsoft.com/office/powerpoint/2010/main" val="1399261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ivorymix.com/free-courses/"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contrado.co.uk/blog/social-media-marketing-for-artists/"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FBC958-2F18-4A5A-97AD-A6F25ED94630}" type="slidenum">
              <a:rPr lang="en-GB" smtClean="0"/>
              <a:t>6</a:t>
            </a:fld>
            <a:endParaRPr lang="en-GB"/>
          </a:p>
        </p:txBody>
      </p:sp>
    </p:spTree>
    <p:extLst>
      <p:ext uri="{BB962C8B-B14F-4D97-AF65-F5344CB8AC3E}">
        <p14:creationId xmlns:p14="http://schemas.microsoft.com/office/powerpoint/2010/main" val="2116853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researching branding and social medias I found </a:t>
            </a:r>
            <a:r>
              <a:rPr lang="en-GB" dirty="0" err="1"/>
              <a:t>IvoryMix’s</a:t>
            </a:r>
            <a:r>
              <a:rPr lang="en-GB" dirty="0"/>
              <a:t> Instagram Growth course, found at </a:t>
            </a:r>
            <a:r>
              <a:rPr lang="en-GB" dirty="0">
                <a:hlinkClick r:id="rId3"/>
              </a:rPr>
              <a:t>https://ivorymix.com/free-courses/</a:t>
            </a:r>
            <a:r>
              <a:rPr lang="en-GB" dirty="0"/>
              <a:t>. This was immensely helpful in establishing who I was as a designer and how I was able to work my Instagram to portray me best. This also benefitted my </a:t>
            </a:r>
            <a:r>
              <a:rPr lang="en-GB" dirty="0" err="1"/>
              <a:t>facebook</a:t>
            </a:r>
            <a:r>
              <a:rPr lang="en-GB" dirty="0"/>
              <a:t> page, with the convenient tips about posting, researching your market and developing a brand identity. </a:t>
            </a:r>
            <a:r>
              <a:rPr lang="en-GB" dirty="0" err="1"/>
              <a:t>Contrado</a:t>
            </a:r>
            <a:r>
              <a:rPr lang="en-GB" dirty="0"/>
              <a:t> also had a wonderful article on social media at </a:t>
            </a:r>
            <a:r>
              <a:rPr lang="en-GB" dirty="0">
                <a:hlinkClick r:id="rId4"/>
              </a:rPr>
              <a:t>https://www.contrado.co.uk/blog/social-media-marketing-for-artists/</a:t>
            </a:r>
            <a:r>
              <a:rPr lang="en-GB" dirty="0"/>
              <a:t> that helped me to decide to choose Facebook as my second social media, for its convenience. It also was helpful that I already had a following of supporters from family and friends who were eager to like the page and share my content. </a:t>
            </a:r>
          </a:p>
        </p:txBody>
      </p:sp>
      <p:sp>
        <p:nvSpPr>
          <p:cNvPr id="4" name="Slide Number Placeholder 3"/>
          <p:cNvSpPr>
            <a:spLocks noGrp="1"/>
          </p:cNvSpPr>
          <p:nvPr>
            <p:ph type="sldNum" sz="quarter" idx="5"/>
          </p:nvPr>
        </p:nvSpPr>
        <p:spPr/>
        <p:txBody>
          <a:bodyPr/>
          <a:lstStyle/>
          <a:p>
            <a:fld id="{7EFBC958-2F18-4A5A-97AD-A6F25ED94630}" type="slidenum">
              <a:rPr lang="en-GB" smtClean="0"/>
              <a:t>8</a:t>
            </a:fld>
            <a:endParaRPr lang="en-GB"/>
          </a:p>
        </p:txBody>
      </p:sp>
    </p:spTree>
    <p:extLst>
      <p:ext uri="{BB962C8B-B14F-4D97-AF65-F5344CB8AC3E}">
        <p14:creationId xmlns:p14="http://schemas.microsoft.com/office/powerpoint/2010/main" val="3984901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Logo was an extensive process, I knew I wanted it to look professional and sophisticated, to match my style of design. I mocked up a few ideas on paper before deciding to move to photoshop and downloading fonts, as I didn’t like how the hand-drawn effect worked. </a:t>
            </a:r>
          </a:p>
        </p:txBody>
      </p:sp>
      <p:sp>
        <p:nvSpPr>
          <p:cNvPr id="4" name="Slide Number Placeholder 3"/>
          <p:cNvSpPr>
            <a:spLocks noGrp="1"/>
          </p:cNvSpPr>
          <p:nvPr>
            <p:ph type="sldNum" sz="quarter" idx="5"/>
          </p:nvPr>
        </p:nvSpPr>
        <p:spPr/>
        <p:txBody>
          <a:bodyPr/>
          <a:lstStyle/>
          <a:p>
            <a:fld id="{7EFBC958-2F18-4A5A-97AD-A6F25ED94630}" type="slidenum">
              <a:rPr lang="en-GB" smtClean="0"/>
              <a:t>9</a:t>
            </a:fld>
            <a:endParaRPr lang="en-GB"/>
          </a:p>
        </p:txBody>
      </p:sp>
    </p:spTree>
    <p:extLst>
      <p:ext uri="{BB962C8B-B14F-4D97-AF65-F5344CB8AC3E}">
        <p14:creationId xmlns:p14="http://schemas.microsoft.com/office/powerpoint/2010/main" val="3091884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wanted to keep the logo short and succinct, so kept it to Naomi Elizabeth Design, but found I liked the incorporation of Design for Interiors. It immediately allows the reader to distinguish what I am passionate about, and I found that the Mrs Eaves Font was close to what I was looking for but not quite. I tried </a:t>
            </a:r>
            <a:r>
              <a:rPr lang="en-GB" dirty="0" err="1"/>
              <a:t>Wix’s</a:t>
            </a:r>
            <a:r>
              <a:rPr lang="en-GB" dirty="0"/>
              <a:t> logo designer software that is included in their website facilities, but felt that it was too impersonal and they were too stiff. </a:t>
            </a:r>
          </a:p>
        </p:txBody>
      </p:sp>
      <p:sp>
        <p:nvSpPr>
          <p:cNvPr id="4" name="Slide Number Placeholder 3"/>
          <p:cNvSpPr>
            <a:spLocks noGrp="1"/>
          </p:cNvSpPr>
          <p:nvPr>
            <p:ph type="sldNum" sz="quarter" idx="5"/>
          </p:nvPr>
        </p:nvSpPr>
        <p:spPr/>
        <p:txBody>
          <a:bodyPr/>
          <a:lstStyle/>
          <a:p>
            <a:fld id="{7EFBC958-2F18-4A5A-97AD-A6F25ED94630}" type="slidenum">
              <a:rPr lang="en-GB" smtClean="0"/>
              <a:t>10</a:t>
            </a:fld>
            <a:endParaRPr lang="en-GB"/>
          </a:p>
        </p:txBody>
      </p:sp>
    </p:spTree>
    <p:extLst>
      <p:ext uri="{BB962C8B-B14F-4D97-AF65-F5344CB8AC3E}">
        <p14:creationId xmlns:p14="http://schemas.microsoft.com/office/powerpoint/2010/main" val="2150561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design I finally settled on. I have used two fonts in this design, and I like the contrast of thin to thick composition. They pair well with the accents I have incorporated into my design, and I love how the whole design feels. I have produced a series of alternative designs that can be used on different platforms, as profile image dimensions deviate on social medias. </a:t>
            </a:r>
          </a:p>
        </p:txBody>
      </p:sp>
      <p:sp>
        <p:nvSpPr>
          <p:cNvPr id="4" name="Slide Number Placeholder 3"/>
          <p:cNvSpPr>
            <a:spLocks noGrp="1"/>
          </p:cNvSpPr>
          <p:nvPr>
            <p:ph type="sldNum" sz="quarter" idx="5"/>
          </p:nvPr>
        </p:nvSpPr>
        <p:spPr/>
        <p:txBody>
          <a:bodyPr/>
          <a:lstStyle/>
          <a:p>
            <a:fld id="{7EFBC958-2F18-4A5A-97AD-A6F25ED94630}" type="slidenum">
              <a:rPr lang="en-GB" smtClean="0"/>
              <a:t>11</a:t>
            </a:fld>
            <a:endParaRPr lang="en-GB"/>
          </a:p>
        </p:txBody>
      </p:sp>
    </p:spTree>
    <p:extLst>
      <p:ext uri="{BB962C8B-B14F-4D97-AF65-F5344CB8AC3E}">
        <p14:creationId xmlns:p14="http://schemas.microsoft.com/office/powerpoint/2010/main" val="3115709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my Brand Identity Board, where I have explored the variations for my logo as well as my colour palette. My supporting font is perfectly paired with the main body font, in contrast as a thin line and wide letters. I have also developed some graphics to use for my social medias for when I am posting a quote, artist promotion or a simple message, so that I can continue to push my brand identity whenever I post.</a:t>
            </a:r>
          </a:p>
          <a:p>
            <a:endParaRPr lang="en-GB" dirty="0"/>
          </a:p>
        </p:txBody>
      </p:sp>
      <p:sp>
        <p:nvSpPr>
          <p:cNvPr id="4" name="Slide Number Placeholder 3"/>
          <p:cNvSpPr>
            <a:spLocks noGrp="1"/>
          </p:cNvSpPr>
          <p:nvPr>
            <p:ph type="sldNum" sz="quarter" idx="5"/>
          </p:nvPr>
        </p:nvSpPr>
        <p:spPr/>
        <p:txBody>
          <a:bodyPr/>
          <a:lstStyle/>
          <a:p>
            <a:fld id="{7EFBC958-2F18-4A5A-97AD-A6F25ED94630}" type="slidenum">
              <a:rPr lang="en-GB" smtClean="0"/>
              <a:t>12</a:t>
            </a:fld>
            <a:endParaRPr lang="en-GB"/>
          </a:p>
        </p:txBody>
      </p:sp>
    </p:spTree>
    <p:extLst>
      <p:ext uri="{BB962C8B-B14F-4D97-AF65-F5344CB8AC3E}">
        <p14:creationId xmlns:p14="http://schemas.microsoft.com/office/powerpoint/2010/main" val="35101462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I have been pushing my posting plan and taking part in more design challenges, artist shares and general following of other designers, I have seen my likes and views shoot up from an average of ten per post to around 50, and I am now consistently getting comments on my posts. I really feel the benefits of utilising my posting plan, and will continue to adhere to my 30 days selection when I am posting.</a:t>
            </a:r>
          </a:p>
        </p:txBody>
      </p:sp>
      <p:sp>
        <p:nvSpPr>
          <p:cNvPr id="4" name="Slide Number Placeholder 3"/>
          <p:cNvSpPr>
            <a:spLocks noGrp="1"/>
          </p:cNvSpPr>
          <p:nvPr>
            <p:ph type="sldNum" sz="quarter" idx="5"/>
          </p:nvPr>
        </p:nvSpPr>
        <p:spPr/>
        <p:txBody>
          <a:bodyPr/>
          <a:lstStyle/>
          <a:p>
            <a:fld id="{7EFBC958-2F18-4A5A-97AD-A6F25ED94630}" type="slidenum">
              <a:rPr lang="en-GB" smtClean="0"/>
              <a:t>15</a:t>
            </a:fld>
            <a:endParaRPr lang="en-GB"/>
          </a:p>
        </p:txBody>
      </p:sp>
    </p:spTree>
    <p:extLst>
      <p:ext uri="{BB962C8B-B14F-4D97-AF65-F5344CB8AC3E}">
        <p14:creationId xmlns:p14="http://schemas.microsoft.com/office/powerpoint/2010/main" val="4020037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some of my main concepts for my business cards. I loved my Orange Blossom Repeat and felt it would be a perfect immediate portrayal of my talents with hand painting and digital manipulation, but I also tried my birds and berries repeat as a potential idea. I disliked this as it was very dark, and I worried it would not translate well. The most difficult part was the reverse side, as I wanted to keep it simple but also still include my design flair. </a:t>
            </a:r>
          </a:p>
        </p:txBody>
      </p:sp>
      <p:sp>
        <p:nvSpPr>
          <p:cNvPr id="4" name="Slide Number Placeholder 3"/>
          <p:cNvSpPr>
            <a:spLocks noGrp="1"/>
          </p:cNvSpPr>
          <p:nvPr>
            <p:ph type="sldNum" sz="quarter" idx="5"/>
          </p:nvPr>
        </p:nvSpPr>
        <p:spPr/>
        <p:txBody>
          <a:bodyPr/>
          <a:lstStyle/>
          <a:p>
            <a:fld id="{7EFBC958-2F18-4A5A-97AD-A6F25ED94630}" type="slidenum">
              <a:rPr lang="en-GB" smtClean="0"/>
              <a:t>18</a:t>
            </a:fld>
            <a:endParaRPr lang="en-GB"/>
          </a:p>
        </p:txBody>
      </p:sp>
    </p:spTree>
    <p:extLst>
      <p:ext uri="{BB962C8B-B14F-4D97-AF65-F5344CB8AC3E}">
        <p14:creationId xmlns:p14="http://schemas.microsoft.com/office/powerpoint/2010/main" val="27301544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my final designs for my business cards. They have a </a:t>
            </a:r>
            <a:r>
              <a:rPr lang="en-GB" dirty="0" err="1"/>
              <a:t>spotglass</a:t>
            </a:r>
            <a:r>
              <a:rPr lang="en-GB" dirty="0"/>
              <a:t> UV resin finish over the orange motifs and the flower motifs, which gives them a luxe, professional finish. I chose to have the three designs as a variety of concepts, as it fully demonstrates my colour palette as a brand as well. I am so pleased with how these came out, and was thankful to have ordered sample packs from Moo, Vistaprint and </a:t>
            </a:r>
            <a:r>
              <a:rPr lang="en-GB" dirty="0" err="1"/>
              <a:t>InstantPrint</a:t>
            </a:r>
            <a:r>
              <a:rPr lang="en-GB" dirty="0"/>
              <a:t> to compare quality and finish. It was definitely worth the research and time.</a:t>
            </a:r>
          </a:p>
          <a:p>
            <a:endParaRPr lang="en-GB" dirty="0"/>
          </a:p>
        </p:txBody>
      </p:sp>
      <p:sp>
        <p:nvSpPr>
          <p:cNvPr id="4" name="Slide Number Placeholder 3"/>
          <p:cNvSpPr>
            <a:spLocks noGrp="1"/>
          </p:cNvSpPr>
          <p:nvPr>
            <p:ph type="sldNum" sz="quarter" idx="5"/>
          </p:nvPr>
        </p:nvSpPr>
        <p:spPr/>
        <p:txBody>
          <a:bodyPr/>
          <a:lstStyle/>
          <a:p>
            <a:fld id="{7EFBC958-2F18-4A5A-97AD-A6F25ED94630}" type="slidenum">
              <a:rPr lang="en-GB" smtClean="0"/>
              <a:t>19</a:t>
            </a:fld>
            <a:endParaRPr lang="en-GB"/>
          </a:p>
        </p:txBody>
      </p:sp>
    </p:spTree>
    <p:extLst>
      <p:ext uri="{BB962C8B-B14F-4D97-AF65-F5344CB8AC3E}">
        <p14:creationId xmlns:p14="http://schemas.microsoft.com/office/powerpoint/2010/main" val="40308335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FBC958-2F18-4A5A-97AD-A6F25ED94630}" type="slidenum">
              <a:rPr lang="en-GB" smtClean="0"/>
              <a:t>20</a:t>
            </a:fld>
            <a:endParaRPr lang="en-GB"/>
          </a:p>
        </p:txBody>
      </p:sp>
    </p:spTree>
    <p:extLst>
      <p:ext uri="{BB962C8B-B14F-4D97-AF65-F5344CB8AC3E}">
        <p14:creationId xmlns:p14="http://schemas.microsoft.com/office/powerpoint/2010/main" val="10506386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virtual representation of my ideas for my </a:t>
            </a:r>
            <a:r>
              <a:rPr lang="en-GB" dirty="0" err="1"/>
              <a:t>presspack</a:t>
            </a:r>
            <a:r>
              <a:rPr lang="en-GB" dirty="0"/>
              <a:t>, created using a </a:t>
            </a:r>
            <a:r>
              <a:rPr lang="en-GB" dirty="0" err="1"/>
              <a:t>mockup</a:t>
            </a:r>
            <a:r>
              <a:rPr lang="en-GB" dirty="0"/>
              <a:t>. I used my Atlas Moth Repeat that was aimed at </a:t>
            </a:r>
            <a:r>
              <a:rPr lang="en-GB" dirty="0" err="1"/>
              <a:t>screenprint</a:t>
            </a:r>
            <a:r>
              <a:rPr lang="en-GB" dirty="0"/>
              <a:t> to create this design on the box, and it is held shut with a sticker that bears my logo in a sage green tone. Whilst my initial concept was more of a folder, with slots for my business card, CV, Cover Letter and Samples, I feel that this is a wonderful representation of how it could have taken shape.</a:t>
            </a:r>
          </a:p>
        </p:txBody>
      </p:sp>
      <p:sp>
        <p:nvSpPr>
          <p:cNvPr id="4" name="Slide Number Placeholder 3"/>
          <p:cNvSpPr>
            <a:spLocks noGrp="1"/>
          </p:cNvSpPr>
          <p:nvPr>
            <p:ph type="sldNum" sz="quarter" idx="5"/>
          </p:nvPr>
        </p:nvSpPr>
        <p:spPr/>
        <p:txBody>
          <a:bodyPr/>
          <a:lstStyle/>
          <a:p>
            <a:fld id="{7EFBC958-2F18-4A5A-97AD-A6F25ED94630}" type="slidenum">
              <a:rPr lang="en-GB" smtClean="0"/>
              <a:t>22</a:t>
            </a:fld>
            <a:endParaRPr lang="en-GB"/>
          </a:p>
        </p:txBody>
      </p:sp>
    </p:spTree>
    <p:extLst>
      <p:ext uri="{BB962C8B-B14F-4D97-AF65-F5344CB8AC3E}">
        <p14:creationId xmlns:p14="http://schemas.microsoft.com/office/powerpoint/2010/main" val="33394066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chose a neutral contrasting colour print for the interior side of the box, and paired with my small a5 postcard, demonstrates my skill with hand drawing and graphite illustration. I feel that the tissue paper is a nice touch, and adds a more professional touch to the whole pack. In reality, these elements would all be screen-printed and assembled by hand, which will further demonstrate my skills and capability to my potential employer.</a:t>
            </a:r>
          </a:p>
        </p:txBody>
      </p:sp>
      <p:sp>
        <p:nvSpPr>
          <p:cNvPr id="4" name="Slide Number Placeholder 3"/>
          <p:cNvSpPr>
            <a:spLocks noGrp="1"/>
          </p:cNvSpPr>
          <p:nvPr>
            <p:ph type="sldNum" sz="quarter" idx="5"/>
          </p:nvPr>
        </p:nvSpPr>
        <p:spPr/>
        <p:txBody>
          <a:bodyPr/>
          <a:lstStyle/>
          <a:p>
            <a:fld id="{7EFBC958-2F18-4A5A-97AD-A6F25ED94630}" type="slidenum">
              <a:rPr lang="en-GB" smtClean="0"/>
              <a:t>23</a:t>
            </a:fld>
            <a:endParaRPr lang="en-GB"/>
          </a:p>
        </p:txBody>
      </p:sp>
    </p:spTree>
    <p:extLst>
      <p:ext uri="{BB962C8B-B14F-4D97-AF65-F5344CB8AC3E}">
        <p14:creationId xmlns:p14="http://schemas.microsoft.com/office/powerpoint/2010/main" val="30873277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my final slide of my Professional Promotion submission, and it details the whole contents of my press pack, including a concept for a closer to reality sleeve to fit these designs in. I am very pleased with the outcome of this project, and feel that I have successfully exhibited my brand and design flair throughout my social media and promotional materials. I am excited to continue to develop on these as I progress into my 4</a:t>
            </a:r>
            <a:r>
              <a:rPr lang="en-GB" baseline="30000" dirty="0"/>
              <a:t>th</a:t>
            </a:r>
            <a:r>
              <a:rPr lang="en-GB" dirty="0"/>
              <a:t> year at SPD.</a:t>
            </a:r>
          </a:p>
        </p:txBody>
      </p:sp>
      <p:sp>
        <p:nvSpPr>
          <p:cNvPr id="4" name="Slide Number Placeholder 3"/>
          <p:cNvSpPr>
            <a:spLocks noGrp="1"/>
          </p:cNvSpPr>
          <p:nvPr>
            <p:ph type="sldNum" sz="quarter" idx="5"/>
          </p:nvPr>
        </p:nvSpPr>
        <p:spPr/>
        <p:txBody>
          <a:bodyPr/>
          <a:lstStyle/>
          <a:p>
            <a:fld id="{7EFBC958-2F18-4A5A-97AD-A6F25ED94630}" type="slidenum">
              <a:rPr lang="en-GB" smtClean="0"/>
              <a:t>24</a:t>
            </a:fld>
            <a:endParaRPr lang="en-GB"/>
          </a:p>
        </p:txBody>
      </p:sp>
    </p:spTree>
    <p:extLst>
      <p:ext uri="{BB962C8B-B14F-4D97-AF65-F5344CB8AC3E}">
        <p14:creationId xmlns:p14="http://schemas.microsoft.com/office/powerpoint/2010/main" val="9387792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FBD0C-3F4F-444B-8EF8-EC3A0FBE709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C6F490-0EE8-4FE0-B90B-4136E210BB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FFC4923-8CD7-42FE-8B1D-359210E94344}"/>
              </a:ext>
            </a:extLst>
          </p:cNvPr>
          <p:cNvSpPr>
            <a:spLocks noGrp="1"/>
          </p:cNvSpPr>
          <p:nvPr>
            <p:ph type="dt" sz="half" idx="10"/>
          </p:nvPr>
        </p:nvSpPr>
        <p:spPr/>
        <p:txBody>
          <a:bodyPr/>
          <a:lstStyle/>
          <a:p>
            <a:fld id="{85EB3A10-928F-484C-B625-6EC3EB494668}" type="datetimeFigureOut">
              <a:rPr lang="en-GB" smtClean="0"/>
              <a:t>15/05/2020</a:t>
            </a:fld>
            <a:endParaRPr lang="en-GB"/>
          </a:p>
        </p:txBody>
      </p:sp>
      <p:sp>
        <p:nvSpPr>
          <p:cNvPr id="5" name="Footer Placeholder 4">
            <a:extLst>
              <a:ext uri="{FF2B5EF4-FFF2-40B4-BE49-F238E27FC236}">
                <a16:creationId xmlns:a16="http://schemas.microsoft.com/office/drawing/2014/main" id="{C40F0382-39F7-4E3D-BFB0-8AD343D4AB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3ECD6F-5761-4B8D-8802-A32E9AFCA3A6}"/>
              </a:ext>
            </a:extLst>
          </p:cNvPr>
          <p:cNvSpPr>
            <a:spLocks noGrp="1"/>
          </p:cNvSpPr>
          <p:nvPr>
            <p:ph type="sldNum" sz="quarter" idx="12"/>
          </p:nvPr>
        </p:nvSpPr>
        <p:spPr/>
        <p:txBody>
          <a:bodyPr/>
          <a:lstStyle/>
          <a:p>
            <a:fld id="{9F54BE6A-1C97-47AA-AC56-D817921DB14A}" type="slidenum">
              <a:rPr lang="en-GB" smtClean="0"/>
              <a:t>‹#›</a:t>
            </a:fld>
            <a:endParaRPr lang="en-GB"/>
          </a:p>
        </p:txBody>
      </p:sp>
    </p:spTree>
    <p:extLst>
      <p:ext uri="{BB962C8B-B14F-4D97-AF65-F5344CB8AC3E}">
        <p14:creationId xmlns:p14="http://schemas.microsoft.com/office/powerpoint/2010/main" val="3071085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B0EAC-EF95-4F11-95D5-5AE9CAF06D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4DDC97-854B-440C-8DD3-58D55C68C93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7B847A-A276-476A-8050-0327E65F95B9}"/>
              </a:ext>
            </a:extLst>
          </p:cNvPr>
          <p:cNvSpPr>
            <a:spLocks noGrp="1"/>
          </p:cNvSpPr>
          <p:nvPr>
            <p:ph type="dt" sz="half" idx="10"/>
          </p:nvPr>
        </p:nvSpPr>
        <p:spPr/>
        <p:txBody>
          <a:bodyPr/>
          <a:lstStyle/>
          <a:p>
            <a:fld id="{85EB3A10-928F-484C-B625-6EC3EB494668}" type="datetimeFigureOut">
              <a:rPr lang="en-GB" smtClean="0"/>
              <a:t>15/05/2020</a:t>
            </a:fld>
            <a:endParaRPr lang="en-GB"/>
          </a:p>
        </p:txBody>
      </p:sp>
      <p:sp>
        <p:nvSpPr>
          <p:cNvPr id="5" name="Footer Placeholder 4">
            <a:extLst>
              <a:ext uri="{FF2B5EF4-FFF2-40B4-BE49-F238E27FC236}">
                <a16:creationId xmlns:a16="http://schemas.microsoft.com/office/drawing/2014/main" id="{65EDA994-C69A-453A-9E2E-21D03183F2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42D7E8-918B-44CC-832B-EE39636B6BF1}"/>
              </a:ext>
            </a:extLst>
          </p:cNvPr>
          <p:cNvSpPr>
            <a:spLocks noGrp="1"/>
          </p:cNvSpPr>
          <p:nvPr>
            <p:ph type="sldNum" sz="quarter" idx="12"/>
          </p:nvPr>
        </p:nvSpPr>
        <p:spPr/>
        <p:txBody>
          <a:bodyPr/>
          <a:lstStyle/>
          <a:p>
            <a:fld id="{9F54BE6A-1C97-47AA-AC56-D817921DB14A}" type="slidenum">
              <a:rPr lang="en-GB" smtClean="0"/>
              <a:t>‹#›</a:t>
            </a:fld>
            <a:endParaRPr lang="en-GB"/>
          </a:p>
        </p:txBody>
      </p:sp>
    </p:spTree>
    <p:extLst>
      <p:ext uri="{BB962C8B-B14F-4D97-AF65-F5344CB8AC3E}">
        <p14:creationId xmlns:p14="http://schemas.microsoft.com/office/powerpoint/2010/main" val="1662473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40FA7-D76D-4C02-8CC3-A74A9D000A3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F699C5-4689-40C9-BBEA-5CBF631B940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AA5EF2-AF46-4B5A-B674-DCC2F89B49E0}"/>
              </a:ext>
            </a:extLst>
          </p:cNvPr>
          <p:cNvSpPr>
            <a:spLocks noGrp="1"/>
          </p:cNvSpPr>
          <p:nvPr>
            <p:ph type="dt" sz="half" idx="10"/>
          </p:nvPr>
        </p:nvSpPr>
        <p:spPr/>
        <p:txBody>
          <a:bodyPr/>
          <a:lstStyle/>
          <a:p>
            <a:fld id="{85EB3A10-928F-484C-B625-6EC3EB494668}" type="datetimeFigureOut">
              <a:rPr lang="en-GB" smtClean="0"/>
              <a:t>15/05/2020</a:t>
            </a:fld>
            <a:endParaRPr lang="en-GB"/>
          </a:p>
        </p:txBody>
      </p:sp>
      <p:sp>
        <p:nvSpPr>
          <p:cNvPr id="5" name="Footer Placeholder 4">
            <a:extLst>
              <a:ext uri="{FF2B5EF4-FFF2-40B4-BE49-F238E27FC236}">
                <a16:creationId xmlns:a16="http://schemas.microsoft.com/office/drawing/2014/main" id="{60EDE73E-8A53-4B9A-A48D-6B029AA905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D01471-374E-4130-ADCD-3DFB58268BF4}"/>
              </a:ext>
            </a:extLst>
          </p:cNvPr>
          <p:cNvSpPr>
            <a:spLocks noGrp="1"/>
          </p:cNvSpPr>
          <p:nvPr>
            <p:ph type="sldNum" sz="quarter" idx="12"/>
          </p:nvPr>
        </p:nvSpPr>
        <p:spPr/>
        <p:txBody>
          <a:bodyPr/>
          <a:lstStyle/>
          <a:p>
            <a:fld id="{9F54BE6A-1C97-47AA-AC56-D817921DB14A}" type="slidenum">
              <a:rPr lang="en-GB" smtClean="0"/>
              <a:t>‹#›</a:t>
            </a:fld>
            <a:endParaRPr lang="en-GB"/>
          </a:p>
        </p:txBody>
      </p:sp>
    </p:spTree>
    <p:extLst>
      <p:ext uri="{BB962C8B-B14F-4D97-AF65-F5344CB8AC3E}">
        <p14:creationId xmlns:p14="http://schemas.microsoft.com/office/powerpoint/2010/main" val="1908075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91557-03F8-4649-8169-6F29E96990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CD49D4-EA61-439F-BA14-BEBF0B39307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D14F3E-5E6B-4622-B0DD-559E33091C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155EBB-E6B5-41C2-8D6A-C2D69591DE99}"/>
              </a:ext>
            </a:extLst>
          </p:cNvPr>
          <p:cNvSpPr>
            <a:spLocks noGrp="1"/>
          </p:cNvSpPr>
          <p:nvPr>
            <p:ph type="dt" sz="half" idx="10"/>
          </p:nvPr>
        </p:nvSpPr>
        <p:spPr/>
        <p:txBody>
          <a:bodyPr/>
          <a:lstStyle/>
          <a:p>
            <a:fld id="{85EB3A10-928F-484C-B625-6EC3EB494668}" type="datetimeFigureOut">
              <a:rPr lang="en-GB" smtClean="0"/>
              <a:t>15/05/2020</a:t>
            </a:fld>
            <a:endParaRPr lang="en-GB"/>
          </a:p>
        </p:txBody>
      </p:sp>
      <p:sp>
        <p:nvSpPr>
          <p:cNvPr id="6" name="Footer Placeholder 5">
            <a:extLst>
              <a:ext uri="{FF2B5EF4-FFF2-40B4-BE49-F238E27FC236}">
                <a16:creationId xmlns:a16="http://schemas.microsoft.com/office/drawing/2014/main" id="{88089FDD-F8C8-44E6-8B56-12801B59E8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885AEC-15B2-4658-84FF-753C0DDE510E}"/>
              </a:ext>
            </a:extLst>
          </p:cNvPr>
          <p:cNvSpPr>
            <a:spLocks noGrp="1"/>
          </p:cNvSpPr>
          <p:nvPr>
            <p:ph type="sldNum" sz="quarter" idx="12"/>
          </p:nvPr>
        </p:nvSpPr>
        <p:spPr/>
        <p:txBody>
          <a:bodyPr/>
          <a:lstStyle/>
          <a:p>
            <a:fld id="{9F54BE6A-1C97-47AA-AC56-D817921DB14A}" type="slidenum">
              <a:rPr lang="en-GB" smtClean="0"/>
              <a:t>‹#›</a:t>
            </a:fld>
            <a:endParaRPr lang="en-GB"/>
          </a:p>
        </p:txBody>
      </p:sp>
    </p:spTree>
    <p:extLst>
      <p:ext uri="{BB962C8B-B14F-4D97-AF65-F5344CB8AC3E}">
        <p14:creationId xmlns:p14="http://schemas.microsoft.com/office/powerpoint/2010/main" val="1794655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80CC4-568A-4033-86DF-5006F82DD11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3E23F4-9397-487F-85BC-4C6C4967120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72E88C0-D130-466B-A368-665655CD3A3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C04C38-CBB1-4798-9851-8BE796E29B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CF3471-BB2A-481F-931C-A865A4BEB9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1CFFAB-B020-4F00-B7A8-954A6A05094F}"/>
              </a:ext>
            </a:extLst>
          </p:cNvPr>
          <p:cNvSpPr>
            <a:spLocks noGrp="1"/>
          </p:cNvSpPr>
          <p:nvPr>
            <p:ph type="dt" sz="half" idx="10"/>
          </p:nvPr>
        </p:nvSpPr>
        <p:spPr/>
        <p:txBody>
          <a:bodyPr/>
          <a:lstStyle/>
          <a:p>
            <a:fld id="{85EB3A10-928F-484C-B625-6EC3EB494668}" type="datetimeFigureOut">
              <a:rPr lang="en-GB" smtClean="0"/>
              <a:t>15/05/2020</a:t>
            </a:fld>
            <a:endParaRPr lang="en-GB"/>
          </a:p>
        </p:txBody>
      </p:sp>
      <p:sp>
        <p:nvSpPr>
          <p:cNvPr id="8" name="Footer Placeholder 7">
            <a:extLst>
              <a:ext uri="{FF2B5EF4-FFF2-40B4-BE49-F238E27FC236}">
                <a16:creationId xmlns:a16="http://schemas.microsoft.com/office/drawing/2014/main" id="{97499F28-74B4-4EB8-B278-97DF60AD9A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CF1E9C-666C-4F71-8B65-14143BBCF239}"/>
              </a:ext>
            </a:extLst>
          </p:cNvPr>
          <p:cNvSpPr>
            <a:spLocks noGrp="1"/>
          </p:cNvSpPr>
          <p:nvPr>
            <p:ph type="sldNum" sz="quarter" idx="12"/>
          </p:nvPr>
        </p:nvSpPr>
        <p:spPr/>
        <p:txBody>
          <a:bodyPr/>
          <a:lstStyle/>
          <a:p>
            <a:fld id="{9F54BE6A-1C97-47AA-AC56-D817921DB14A}" type="slidenum">
              <a:rPr lang="en-GB" smtClean="0"/>
              <a:t>‹#›</a:t>
            </a:fld>
            <a:endParaRPr lang="en-GB"/>
          </a:p>
        </p:txBody>
      </p:sp>
    </p:spTree>
    <p:extLst>
      <p:ext uri="{BB962C8B-B14F-4D97-AF65-F5344CB8AC3E}">
        <p14:creationId xmlns:p14="http://schemas.microsoft.com/office/powerpoint/2010/main" val="260646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9079D-69FB-4332-991A-DCFC9B728B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E76F68-B0D2-450E-BD2C-EEB8DAF26B78}"/>
              </a:ext>
            </a:extLst>
          </p:cNvPr>
          <p:cNvSpPr>
            <a:spLocks noGrp="1"/>
          </p:cNvSpPr>
          <p:nvPr>
            <p:ph type="dt" sz="half" idx="10"/>
          </p:nvPr>
        </p:nvSpPr>
        <p:spPr/>
        <p:txBody>
          <a:bodyPr/>
          <a:lstStyle/>
          <a:p>
            <a:fld id="{85EB3A10-928F-484C-B625-6EC3EB494668}" type="datetimeFigureOut">
              <a:rPr lang="en-GB" smtClean="0"/>
              <a:t>15/05/2020</a:t>
            </a:fld>
            <a:endParaRPr lang="en-GB"/>
          </a:p>
        </p:txBody>
      </p:sp>
      <p:sp>
        <p:nvSpPr>
          <p:cNvPr id="4" name="Footer Placeholder 3">
            <a:extLst>
              <a:ext uri="{FF2B5EF4-FFF2-40B4-BE49-F238E27FC236}">
                <a16:creationId xmlns:a16="http://schemas.microsoft.com/office/drawing/2014/main" id="{14FFF6C1-21B2-4262-9FA1-6671DE1E65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46B671-7C74-412E-A12F-20CDC14859CA}"/>
              </a:ext>
            </a:extLst>
          </p:cNvPr>
          <p:cNvSpPr>
            <a:spLocks noGrp="1"/>
          </p:cNvSpPr>
          <p:nvPr>
            <p:ph type="sldNum" sz="quarter" idx="12"/>
          </p:nvPr>
        </p:nvSpPr>
        <p:spPr/>
        <p:txBody>
          <a:bodyPr/>
          <a:lstStyle/>
          <a:p>
            <a:fld id="{9F54BE6A-1C97-47AA-AC56-D817921DB14A}" type="slidenum">
              <a:rPr lang="en-GB" smtClean="0"/>
              <a:t>‹#›</a:t>
            </a:fld>
            <a:endParaRPr lang="en-GB"/>
          </a:p>
        </p:txBody>
      </p:sp>
    </p:spTree>
    <p:extLst>
      <p:ext uri="{BB962C8B-B14F-4D97-AF65-F5344CB8AC3E}">
        <p14:creationId xmlns:p14="http://schemas.microsoft.com/office/powerpoint/2010/main" val="3107527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A53E7A-431B-4DF3-8C99-6ABC3B8268D9}"/>
              </a:ext>
            </a:extLst>
          </p:cNvPr>
          <p:cNvSpPr>
            <a:spLocks noGrp="1"/>
          </p:cNvSpPr>
          <p:nvPr>
            <p:ph type="dt" sz="half" idx="10"/>
          </p:nvPr>
        </p:nvSpPr>
        <p:spPr/>
        <p:txBody>
          <a:bodyPr/>
          <a:lstStyle/>
          <a:p>
            <a:fld id="{85EB3A10-928F-484C-B625-6EC3EB494668}" type="datetimeFigureOut">
              <a:rPr lang="en-GB" smtClean="0"/>
              <a:t>15/05/2020</a:t>
            </a:fld>
            <a:endParaRPr lang="en-GB"/>
          </a:p>
        </p:txBody>
      </p:sp>
      <p:sp>
        <p:nvSpPr>
          <p:cNvPr id="3" name="Footer Placeholder 2">
            <a:extLst>
              <a:ext uri="{FF2B5EF4-FFF2-40B4-BE49-F238E27FC236}">
                <a16:creationId xmlns:a16="http://schemas.microsoft.com/office/drawing/2014/main" id="{AE4A242B-0025-468D-8879-1D81C99F22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A618B2-23C0-4E6E-9A1C-059B5B8114F6}"/>
              </a:ext>
            </a:extLst>
          </p:cNvPr>
          <p:cNvSpPr>
            <a:spLocks noGrp="1"/>
          </p:cNvSpPr>
          <p:nvPr>
            <p:ph type="sldNum" sz="quarter" idx="12"/>
          </p:nvPr>
        </p:nvSpPr>
        <p:spPr/>
        <p:txBody>
          <a:bodyPr/>
          <a:lstStyle/>
          <a:p>
            <a:fld id="{9F54BE6A-1C97-47AA-AC56-D817921DB14A}" type="slidenum">
              <a:rPr lang="en-GB" smtClean="0"/>
              <a:t>‹#›</a:t>
            </a:fld>
            <a:endParaRPr lang="en-GB"/>
          </a:p>
        </p:txBody>
      </p:sp>
    </p:spTree>
    <p:extLst>
      <p:ext uri="{BB962C8B-B14F-4D97-AF65-F5344CB8AC3E}">
        <p14:creationId xmlns:p14="http://schemas.microsoft.com/office/powerpoint/2010/main" val="2078947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18E62-690D-4E33-BF07-2861172B86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3F0FD5-1F67-42EF-B4FB-9E98838D31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97D14D-3909-4885-BAAD-F9A6F0223D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64CED8-FE4B-4455-9474-0CDB549D707A}"/>
              </a:ext>
            </a:extLst>
          </p:cNvPr>
          <p:cNvSpPr>
            <a:spLocks noGrp="1"/>
          </p:cNvSpPr>
          <p:nvPr>
            <p:ph type="dt" sz="half" idx="10"/>
          </p:nvPr>
        </p:nvSpPr>
        <p:spPr/>
        <p:txBody>
          <a:bodyPr/>
          <a:lstStyle/>
          <a:p>
            <a:fld id="{85EB3A10-928F-484C-B625-6EC3EB494668}" type="datetimeFigureOut">
              <a:rPr lang="en-GB" smtClean="0"/>
              <a:t>15/05/2020</a:t>
            </a:fld>
            <a:endParaRPr lang="en-GB"/>
          </a:p>
        </p:txBody>
      </p:sp>
      <p:sp>
        <p:nvSpPr>
          <p:cNvPr id="6" name="Footer Placeholder 5">
            <a:extLst>
              <a:ext uri="{FF2B5EF4-FFF2-40B4-BE49-F238E27FC236}">
                <a16:creationId xmlns:a16="http://schemas.microsoft.com/office/drawing/2014/main" id="{EF851F18-5BDB-4D96-8AD9-F216C56BB7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1C6107-DAA0-402F-B1F2-87EB9EED8975}"/>
              </a:ext>
            </a:extLst>
          </p:cNvPr>
          <p:cNvSpPr>
            <a:spLocks noGrp="1"/>
          </p:cNvSpPr>
          <p:nvPr>
            <p:ph type="sldNum" sz="quarter" idx="12"/>
          </p:nvPr>
        </p:nvSpPr>
        <p:spPr/>
        <p:txBody>
          <a:bodyPr/>
          <a:lstStyle/>
          <a:p>
            <a:fld id="{9F54BE6A-1C97-47AA-AC56-D817921DB14A}" type="slidenum">
              <a:rPr lang="en-GB" smtClean="0"/>
              <a:t>‹#›</a:t>
            </a:fld>
            <a:endParaRPr lang="en-GB"/>
          </a:p>
        </p:txBody>
      </p:sp>
    </p:spTree>
    <p:extLst>
      <p:ext uri="{BB962C8B-B14F-4D97-AF65-F5344CB8AC3E}">
        <p14:creationId xmlns:p14="http://schemas.microsoft.com/office/powerpoint/2010/main" val="631543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7963B-35B3-4320-9652-EBFB80E885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AF73EC-D154-4747-9BE1-9B51A6A690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D33739-2507-4DE3-8DAD-1C3F66549D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4ECE0F-DE11-412A-BAF9-92F0E5FD054B}"/>
              </a:ext>
            </a:extLst>
          </p:cNvPr>
          <p:cNvSpPr>
            <a:spLocks noGrp="1"/>
          </p:cNvSpPr>
          <p:nvPr>
            <p:ph type="dt" sz="half" idx="10"/>
          </p:nvPr>
        </p:nvSpPr>
        <p:spPr/>
        <p:txBody>
          <a:bodyPr/>
          <a:lstStyle/>
          <a:p>
            <a:fld id="{85EB3A10-928F-484C-B625-6EC3EB494668}" type="datetimeFigureOut">
              <a:rPr lang="en-GB" smtClean="0"/>
              <a:t>15/05/2020</a:t>
            </a:fld>
            <a:endParaRPr lang="en-GB"/>
          </a:p>
        </p:txBody>
      </p:sp>
      <p:sp>
        <p:nvSpPr>
          <p:cNvPr id="6" name="Footer Placeholder 5">
            <a:extLst>
              <a:ext uri="{FF2B5EF4-FFF2-40B4-BE49-F238E27FC236}">
                <a16:creationId xmlns:a16="http://schemas.microsoft.com/office/drawing/2014/main" id="{A3F04F75-FA81-4D2E-9F77-25E8382B21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886580-263F-4D02-8EBA-6EF63E234C3B}"/>
              </a:ext>
            </a:extLst>
          </p:cNvPr>
          <p:cNvSpPr>
            <a:spLocks noGrp="1"/>
          </p:cNvSpPr>
          <p:nvPr>
            <p:ph type="sldNum" sz="quarter" idx="12"/>
          </p:nvPr>
        </p:nvSpPr>
        <p:spPr/>
        <p:txBody>
          <a:bodyPr/>
          <a:lstStyle/>
          <a:p>
            <a:fld id="{9F54BE6A-1C97-47AA-AC56-D817921DB14A}" type="slidenum">
              <a:rPr lang="en-GB" smtClean="0"/>
              <a:t>‹#›</a:t>
            </a:fld>
            <a:endParaRPr lang="en-GB"/>
          </a:p>
        </p:txBody>
      </p:sp>
    </p:spTree>
    <p:extLst>
      <p:ext uri="{BB962C8B-B14F-4D97-AF65-F5344CB8AC3E}">
        <p14:creationId xmlns:p14="http://schemas.microsoft.com/office/powerpoint/2010/main" val="2090273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F0566-71EA-48CC-8E4F-094A9EFC2B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096D02-4B80-46D6-A322-F5758544F9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72B8CA-2D4F-4DC5-BBE9-B8A6285B6E8B}"/>
              </a:ext>
            </a:extLst>
          </p:cNvPr>
          <p:cNvSpPr>
            <a:spLocks noGrp="1"/>
          </p:cNvSpPr>
          <p:nvPr>
            <p:ph type="dt" sz="half" idx="10"/>
          </p:nvPr>
        </p:nvSpPr>
        <p:spPr/>
        <p:txBody>
          <a:bodyPr/>
          <a:lstStyle/>
          <a:p>
            <a:fld id="{85EB3A10-928F-484C-B625-6EC3EB494668}" type="datetimeFigureOut">
              <a:rPr lang="en-GB" smtClean="0"/>
              <a:t>15/05/2020</a:t>
            </a:fld>
            <a:endParaRPr lang="en-GB"/>
          </a:p>
        </p:txBody>
      </p:sp>
      <p:sp>
        <p:nvSpPr>
          <p:cNvPr id="5" name="Footer Placeholder 4">
            <a:extLst>
              <a:ext uri="{FF2B5EF4-FFF2-40B4-BE49-F238E27FC236}">
                <a16:creationId xmlns:a16="http://schemas.microsoft.com/office/drawing/2014/main" id="{2B64A761-4242-4B81-8D48-F6564ADC2A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E9469B-402B-4CC7-8042-1D7BFAA464FB}"/>
              </a:ext>
            </a:extLst>
          </p:cNvPr>
          <p:cNvSpPr>
            <a:spLocks noGrp="1"/>
          </p:cNvSpPr>
          <p:nvPr>
            <p:ph type="sldNum" sz="quarter" idx="12"/>
          </p:nvPr>
        </p:nvSpPr>
        <p:spPr/>
        <p:txBody>
          <a:bodyPr/>
          <a:lstStyle/>
          <a:p>
            <a:fld id="{9F54BE6A-1C97-47AA-AC56-D817921DB14A}" type="slidenum">
              <a:rPr lang="en-GB" smtClean="0"/>
              <a:t>‹#›</a:t>
            </a:fld>
            <a:endParaRPr lang="en-GB"/>
          </a:p>
        </p:txBody>
      </p:sp>
    </p:spTree>
    <p:extLst>
      <p:ext uri="{BB962C8B-B14F-4D97-AF65-F5344CB8AC3E}">
        <p14:creationId xmlns:p14="http://schemas.microsoft.com/office/powerpoint/2010/main" val="2984405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05D040-C9F3-44E4-A00F-E866E4B4D7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C29977-26A9-427C-B696-3A3474E261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F054CA-8CBA-4540-9ABB-DA0549E8DB15}"/>
              </a:ext>
            </a:extLst>
          </p:cNvPr>
          <p:cNvSpPr>
            <a:spLocks noGrp="1"/>
          </p:cNvSpPr>
          <p:nvPr>
            <p:ph type="dt" sz="half" idx="10"/>
          </p:nvPr>
        </p:nvSpPr>
        <p:spPr/>
        <p:txBody>
          <a:bodyPr/>
          <a:lstStyle/>
          <a:p>
            <a:fld id="{85EB3A10-928F-484C-B625-6EC3EB494668}" type="datetimeFigureOut">
              <a:rPr lang="en-GB" smtClean="0"/>
              <a:t>15/05/2020</a:t>
            </a:fld>
            <a:endParaRPr lang="en-GB"/>
          </a:p>
        </p:txBody>
      </p:sp>
      <p:sp>
        <p:nvSpPr>
          <p:cNvPr id="5" name="Footer Placeholder 4">
            <a:extLst>
              <a:ext uri="{FF2B5EF4-FFF2-40B4-BE49-F238E27FC236}">
                <a16:creationId xmlns:a16="http://schemas.microsoft.com/office/drawing/2014/main" id="{3FE6D0D2-0FBD-4F5E-8415-244C722B25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4720D2-4002-45AE-9D6B-CF5EB9E98FC8}"/>
              </a:ext>
            </a:extLst>
          </p:cNvPr>
          <p:cNvSpPr>
            <a:spLocks noGrp="1"/>
          </p:cNvSpPr>
          <p:nvPr>
            <p:ph type="sldNum" sz="quarter" idx="12"/>
          </p:nvPr>
        </p:nvSpPr>
        <p:spPr/>
        <p:txBody>
          <a:bodyPr/>
          <a:lstStyle/>
          <a:p>
            <a:fld id="{9F54BE6A-1C97-47AA-AC56-D817921DB14A}" type="slidenum">
              <a:rPr lang="en-GB" smtClean="0"/>
              <a:t>‹#›</a:t>
            </a:fld>
            <a:endParaRPr lang="en-GB"/>
          </a:p>
        </p:txBody>
      </p:sp>
    </p:spTree>
    <p:extLst>
      <p:ext uri="{BB962C8B-B14F-4D97-AF65-F5344CB8AC3E}">
        <p14:creationId xmlns:p14="http://schemas.microsoft.com/office/powerpoint/2010/main" val="3194874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3613B3-190F-425B-BDF0-B67A9EA4A1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63908A-0C7B-4C62-A173-5531F1C3DC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960DAD-AC47-419F-8A5E-C4D296D142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EB3A10-928F-484C-B625-6EC3EB494668}" type="datetimeFigureOut">
              <a:rPr lang="en-GB" smtClean="0"/>
              <a:t>15/05/2020</a:t>
            </a:fld>
            <a:endParaRPr lang="en-GB"/>
          </a:p>
        </p:txBody>
      </p:sp>
      <p:sp>
        <p:nvSpPr>
          <p:cNvPr id="5" name="Footer Placeholder 4">
            <a:extLst>
              <a:ext uri="{FF2B5EF4-FFF2-40B4-BE49-F238E27FC236}">
                <a16:creationId xmlns:a16="http://schemas.microsoft.com/office/drawing/2014/main" id="{C5E93DDE-52CD-4BF1-944B-58B8CC657E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B9A323-C455-4F0B-9A6E-8316DE43AF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54BE6A-1C97-47AA-AC56-D817921DB14A}" type="slidenum">
              <a:rPr lang="en-GB" smtClean="0"/>
              <a:t>‹#›</a:t>
            </a:fld>
            <a:endParaRPr lang="en-GB"/>
          </a:p>
        </p:txBody>
      </p:sp>
    </p:spTree>
    <p:extLst>
      <p:ext uri="{BB962C8B-B14F-4D97-AF65-F5344CB8AC3E}">
        <p14:creationId xmlns:p14="http://schemas.microsoft.com/office/powerpoint/2010/main" val="3057237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pinterest.ca/naomielizabethdesign/naomi-seaward-personal-major-rj/"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hyperlink" Target="https://www.instagram.com/naomi.elizabeth.design/" TargetMode="External"/><Relationship Id="rId2" Type="http://schemas.openxmlformats.org/officeDocument/2006/relationships/hyperlink" Target="https://www.facebook.com/Naomi-Elizabeth-Design-108452410843909/"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A595633-4BF3-442F-BF34-2A16DCEBE4B3}"/>
              </a:ext>
            </a:extLst>
          </p:cNvPr>
          <p:cNvSpPr/>
          <p:nvPr/>
        </p:nvSpPr>
        <p:spPr>
          <a:xfrm>
            <a:off x="1524000" y="707010"/>
            <a:ext cx="9316825" cy="5024487"/>
          </a:xfrm>
          <a:prstGeom prst="rect">
            <a:avLst/>
          </a:prstGeom>
          <a:solidFill>
            <a:srgbClr val="25332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CE58C8B-8804-4919-8B74-B6A91B1716FD}"/>
              </a:ext>
            </a:extLst>
          </p:cNvPr>
          <p:cNvSpPr>
            <a:spLocks noGrp="1"/>
          </p:cNvSpPr>
          <p:nvPr>
            <p:ph type="ctrTitle"/>
          </p:nvPr>
        </p:nvSpPr>
        <p:spPr>
          <a:xfrm>
            <a:off x="1524000" y="3034718"/>
            <a:ext cx="9144000" cy="2387600"/>
          </a:xfrm>
        </p:spPr>
        <p:txBody>
          <a:bodyPr>
            <a:normAutofit fontScale="90000"/>
          </a:bodyPr>
          <a:lstStyle/>
          <a:p>
            <a:r>
              <a:rPr lang="en-US" dirty="0">
                <a:solidFill>
                  <a:schemeClr val="bg1"/>
                </a:solidFill>
                <a:latin typeface="Constantia" panose="02030602050306030303" pitchFamily="18" charset="0"/>
              </a:rPr>
              <a:t>Naomi Seaward</a:t>
            </a:r>
            <a:br>
              <a:rPr lang="en-US" dirty="0">
                <a:solidFill>
                  <a:schemeClr val="bg1"/>
                </a:solidFill>
                <a:latin typeface="Constantia" panose="02030602050306030303" pitchFamily="18" charset="0"/>
              </a:rPr>
            </a:br>
            <a:r>
              <a:rPr lang="en-US" dirty="0">
                <a:solidFill>
                  <a:schemeClr val="bg1"/>
                </a:solidFill>
                <a:latin typeface="Constantia" panose="02030602050306030303" pitchFamily="18" charset="0"/>
              </a:rPr>
              <a:t>1706436</a:t>
            </a:r>
            <a:br>
              <a:rPr lang="en-US" dirty="0">
                <a:solidFill>
                  <a:schemeClr val="bg1"/>
                </a:solidFill>
                <a:latin typeface="Constantia" panose="02030602050306030303" pitchFamily="18" charset="0"/>
              </a:rPr>
            </a:br>
            <a:r>
              <a:rPr lang="en-GB" dirty="0">
                <a:solidFill>
                  <a:schemeClr val="bg1"/>
                </a:solidFill>
                <a:latin typeface="Constantia" panose="02030602050306030303" pitchFamily="18" charset="0"/>
              </a:rPr>
              <a:t>Professional Promotion ADAD6002</a:t>
            </a:r>
            <a:br>
              <a:rPr lang="en-US" dirty="0">
                <a:solidFill>
                  <a:schemeClr val="tx1">
                    <a:lumMod val="85000"/>
                    <a:lumOff val="15000"/>
                  </a:schemeClr>
                </a:solidFill>
                <a:latin typeface="Mrs Eaves OT" panose="02000606060000090003" pitchFamily="2" charset="77"/>
              </a:rPr>
            </a:br>
            <a:endParaRPr lang="en-GB" dirty="0"/>
          </a:p>
        </p:txBody>
      </p:sp>
    </p:spTree>
    <p:extLst>
      <p:ext uri="{BB962C8B-B14F-4D97-AF65-F5344CB8AC3E}">
        <p14:creationId xmlns:p14="http://schemas.microsoft.com/office/powerpoint/2010/main" val="23782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B430FE-84EC-47EE-ADCA-D725C9AC1B58}"/>
              </a:ext>
            </a:extLst>
          </p:cNvPr>
          <p:cNvSpPr/>
          <p:nvPr/>
        </p:nvSpPr>
        <p:spPr>
          <a:xfrm>
            <a:off x="1752600" y="2028039"/>
            <a:ext cx="8686800" cy="1569660"/>
          </a:xfrm>
          <a:prstGeom prst="rect">
            <a:avLst/>
          </a:prstGeom>
        </p:spPr>
        <p:txBody>
          <a:bodyPr wrap="square">
            <a:spAutoFit/>
          </a:bodyPr>
          <a:lstStyle/>
          <a:p>
            <a:pPr algn="ctr"/>
            <a:r>
              <a:rPr lang="en-GB" sz="3200" dirty="0">
                <a:solidFill>
                  <a:schemeClr val="tx1">
                    <a:lumMod val="85000"/>
                    <a:lumOff val="15000"/>
                  </a:schemeClr>
                </a:solidFill>
                <a:latin typeface="Mrs Eaves OT" panose="02000606060000090003" pitchFamily="2" charset="77"/>
              </a:rPr>
              <a:t>Pinterest Board: </a:t>
            </a:r>
            <a:r>
              <a:rPr lang="en-GB" sz="3200" dirty="0">
                <a:latin typeface="Mrs Eaves All Petite Caps OT" panose="02000603080000020003" pitchFamily="50" charset="0"/>
                <a:hlinkClick r:id="rId2"/>
              </a:rPr>
              <a:t>https://www.pinterest.ca/naomielizabethdesign/naomi-seaward-personal-major-rj/</a:t>
            </a:r>
            <a:endParaRPr lang="en-GB" sz="3200" dirty="0">
              <a:latin typeface="Mrs Eaves All Petite Caps OT" panose="02000603080000020003" pitchFamily="50" charset="0"/>
            </a:endParaRPr>
          </a:p>
        </p:txBody>
      </p:sp>
    </p:spTree>
    <p:extLst>
      <p:ext uri="{BB962C8B-B14F-4D97-AF65-F5344CB8AC3E}">
        <p14:creationId xmlns:p14="http://schemas.microsoft.com/office/powerpoint/2010/main" val="2925256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4AB033C1-C370-41D9-BB1F-D91F550EC11C}"/>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379197" y="0"/>
            <a:ext cx="51435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39E0A18E-03F6-4CA2-9586-605553D926CD}"/>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90979" y="0"/>
            <a:ext cx="5143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134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B36F23B5-438D-4400-9CC0-35E42C5E79CA}"/>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54807" y="0"/>
            <a:ext cx="51435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7FFB4D40-7D92-4985-8AC8-084C55AD9878}"/>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493695" y="0"/>
            <a:ext cx="5143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7355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8B7759EF-1A5E-4B66-BB1A-27799C8E7C02}"/>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6844" y="0"/>
            <a:ext cx="51435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4AA4ACEF-F5C1-4F8C-B154-572FD57FA510}"/>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324010" y="0"/>
            <a:ext cx="5143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8060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newspaper, cat, refrigerator&#10;&#10;Description automatically generated">
            <a:extLst>
              <a:ext uri="{FF2B5EF4-FFF2-40B4-BE49-F238E27FC236}">
                <a16:creationId xmlns:a16="http://schemas.microsoft.com/office/drawing/2014/main" id="{F0EB86F0-3491-44F7-8307-F5577D1E988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8146923" cy="6858000"/>
          </a:xfrm>
          <a:prstGeom prst="rect">
            <a:avLst/>
          </a:prstGeom>
        </p:spPr>
      </p:pic>
    </p:spTree>
    <p:extLst>
      <p:ext uri="{BB962C8B-B14F-4D97-AF65-F5344CB8AC3E}">
        <p14:creationId xmlns:p14="http://schemas.microsoft.com/office/powerpoint/2010/main" val="901333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15B5DD3-8A40-4B9B-8B5F-BD0F3FC59E6E}"/>
              </a:ext>
            </a:extLst>
          </p:cNvPr>
          <p:cNvSpPr/>
          <p:nvPr/>
        </p:nvSpPr>
        <p:spPr>
          <a:xfrm>
            <a:off x="0" y="-1556"/>
            <a:ext cx="3384223" cy="6859555"/>
          </a:xfrm>
          <a:prstGeom prst="rect">
            <a:avLst/>
          </a:prstGeom>
          <a:solidFill>
            <a:srgbClr val="25332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122" name="Picture 2">
            <a:extLst>
              <a:ext uri="{FF2B5EF4-FFF2-40B4-BE49-F238E27FC236}">
                <a16:creationId xmlns:a16="http://schemas.microsoft.com/office/drawing/2014/main" id="{26A88155-EB4D-473E-B5AC-2FBD81BF98A7}"/>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rot="16200000">
            <a:off x="4707018" y="-543612"/>
            <a:ext cx="5940654" cy="79452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5333DC8-F87B-4BAC-913A-D2A679F90E89}"/>
              </a:ext>
            </a:extLst>
          </p:cNvPr>
          <p:cNvSpPr txBox="1"/>
          <p:nvPr/>
        </p:nvSpPr>
        <p:spPr>
          <a:xfrm>
            <a:off x="433632" y="618927"/>
            <a:ext cx="2498103" cy="1200329"/>
          </a:xfrm>
          <a:prstGeom prst="rect">
            <a:avLst/>
          </a:prstGeom>
          <a:noFill/>
        </p:spPr>
        <p:txBody>
          <a:bodyPr wrap="square" rtlCol="0">
            <a:spAutoFit/>
          </a:bodyPr>
          <a:lstStyle/>
          <a:p>
            <a:pPr algn="ctr"/>
            <a:r>
              <a:rPr lang="en-GB" sz="3600" dirty="0">
                <a:solidFill>
                  <a:schemeClr val="bg1"/>
                </a:solidFill>
                <a:latin typeface="Constantia" panose="02030602050306030303" pitchFamily="18" charset="0"/>
              </a:rPr>
              <a:t>A Letter </a:t>
            </a:r>
          </a:p>
          <a:p>
            <a:pPr algn="ctr"/>
            <a:r>
              <a:rPr lang="en-GB" sz="3600" dirty="0">
                <a:solidFill>
                  <a:schemeClr val="bg1"/>
                </a:solidFill>
                <a:latin typeface="Constantia" panose="02030602050306030303" pitchFamily="18" charset="0"/>
              </a:rPr>
              <a:t>To Myself </a:t>
            </a:r>
          </a:p>
        </p:txBody>
      </p:sp>
    </p:spTree>
    <p:extLst>
      <p:ext uri="{BB962C8B-B14F-4D97-AF65-F5344CB8AC3E}">
        <p14:creationId xmlns:p14="http://schemas.microsoft.com/office/powerpoint/2010/main" val="2195703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31EB625E-C69C-42AB-A9D7-6C072466146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42508" y="476493"/>
            <a:ext cx="6865709" cy="620239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727781C-AE28-4BAA-993F-AA82C2E27764}"/>
              </a:ext>
            </a:extLst>
          </p:cNvPr>
          <p:cNvSpPr txBox="1"/>
          <p:nvPr/>
        </p:nvSpPr>
        <p:spPr>
          <a:xfrm>
            <a:off x="8446416" y="292076"/>
            <a:ext cx="2498103" cy="646331"/>
          </a:xfrm>
          <a:prstGeom prst="rect">
            <a:avLst/>
          </a:prstGeom>
          <a:noFill/>
        </p:spPr>
        <p:txBody>
          <a:bodyPr wrap="square" rtlCol="0">
            <a:spAutoFit/>
          </a:bodyPr>
          <a:lstStyle/>
          <a:p>
            <a:pPr algn="ctr"/>
            <a:r>
              <a:rPr lang="en-GB" sz="3600" dirty="0">
                <a:solidFill>
                  <a:srgbClr val="253326"/>
                </a:solidFill>
                <a:latin typeface="Constantia" panose="02030602050306030303" pitchFamily="18" charset="0"/>
              </a:rPr>
              <a:t>Research</a:t>
            </a:r>
          </a:p>
        </p:txBody>
      </p:sp>
      <p:pic>
        <p:nvPicPr>
          <p:cNvPr id="6148" name="Picture 4" descr="Contrado Blog">
            <a:extLst>
              <a:ext uri="{FF2B5EF4-FFF2-40B4-BE49-F238E27FC236}">
                <a16:creationId xmlns:a16="http://schemas.microsoft.com/office/drawing/2014/main" id="{AECB353E-22D4-4AD5-9224-DFD1A2C400E8}"/>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529607" y="4961741"/>
            <a:ext cx="3810000" cy="742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3128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DE166246-22CD-4E63-B823-F66D50AA99DB}"/>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929603" y="0"/>
            <a:ext cx="51435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90D01821-BBC2-4595-AEB8-C2706496646A}"/>
              </a:ext>
            </a:extLst>
          </p:cNvPr>
          <p:cNvSpPr/>
          <p:nvPr/>
        </p:nvSpPr>
        <p:spPr>
          <a:xfrm>
            <a:off x="0" y="-1556"/>
            <a:ext cx="3384223" cy="6859555"/>
          </a:xfrm>
          <a:prstGeom prst="rect">
            <a:avLst/>
          </a:prstGeom>
          <a:solidFill>
            <a:srgbClr val="25332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E458EE5-9A5B-4C65-8258-9F859A333D36}"/>
              </a:ext>
            </a:extLst>
          </p:cNvPr>
          <p:cNvSpPr txBox="1"/>
          <p:nvPr/>
        </p:nvSpPr>
        <p:spPr>
          <a:xfrm>
            <a:off x="433632" y="618927"/>
            <a:ext cx="2498103" cy="1200329"/>
          </a:xfrm>
          <a:prstGeom prst="rect">
            <a:avLst/>
          </a:prstGeom>
          <a:noFill/>
        </p:spPr>
        <p:txBody>
          <a:bodyPr wrap="square" rtlCol="0">
            <a:spAutoFit/>
          </a:bodyPr>
          <a:lstStyle/>
          <a:p>
            <a:pPr algn="ctr"/>
            <a:r>
              <a:rPr lang="en-GB" sz="3600" dirty="0">
                <a:solidFill>
                  <a:schemeClr val="bg1"/>
                </a:solidFill>
                <a:latin typeface="Constantia" panose="02030602050306030303" pitchFamily="18" charset="0"/>
              </a:rPr>
              <a:t>Logo Design</a:t>
            </a:r>
          </a:p>
        </p:txBody>
      </p:sp>
    </p:spTree>
    <p:extLst>
      <p:ext uri="{BB962C8B-B14F-4D97-AF65-F5344CB8AC3E}">
        <p14:creationId xmlns:p14="http://schemas.microsoft.com/office/powerpoint/2010/main" val="648723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431FBE8-0ABC-4D55-803A-DFC982D7CEB8}"/>
              </a:ext>
            </a:extLst>
          </p:cNvPr>
          <p:cNvSpPr/>
          <p:nvPr/>
        </p:nvSpPr>
        <p:spPr>
          <a:xfrm>
            <a:off x="0" y="-1556"/>
            <a:ext cx="3384223" cy="6859555"/>
          </a:xfrm>
          <a:prstGeom prst="rect">
            <a:avLst/>
          </a:prstGeom>
          <a:solidFill>
            <a:srgbClr val="25332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0E0F8E4-86C0-465D-B5F2-133CFDD3950F}"/>
              </a:ext>
            </a:extLst>
          </p:cNvPr>
          <p:cNvSpPr txBox="1"/>
          <p:nvPr/>
        </p:nvSpPr>
        <p:spPr>
          <a:xfrm>
            <a:off x="433632" y="618927"/>
            <a:ext cx="2498103" cy="1200329"/>
          </a:xfrm>
          <a:prstGeom prst="rect">
            <a:avLst/>
          </a:prstGeom>
          <a:noFill/>
        </p:spPr>
        <p:txBody>
          <a:bodyPr wrap="square" rtlCol="0">
            <a:spAutoFit/>
          </a:bodyPr>
          <a:lstStyle/>
          <a:p>
            <a:pPr algn="ctr"/>
            <a:r>
              <a:rPr lang="en-GB" sz="3600" dirty="0">
                <a:solidFill>
                  <a:schemeClr val="bg1"/>
                </a:solidFill>
                <a:latin typeface="Constantia" panose="02030602050306030303" pitchFamily="18" charset="0"/>
              </a:rPr>
              <a:t>Logo Design</a:t>
            </a:r>
          </a:p>
        </p:txBody>
      </p:sp>
      <p:pic>
        <p:nvPicPr>
          <p:cNvPr id="7" name="Picture 6" descr="A screenshot of a cell phone&#10;&#10;Description automatically generated">
            <a:extLst>
              <a:ext uri="{FF2B5EF4-FFF2-40B4-BE49-F238E27FC236}">
                <a16:creationId xmlns:a16="http://schemas.microsoft.com/office/drawing/2014/main" id="{A55A8337-849B-4375-B6D9-A7F4D9DD396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587008" y="156343"/>
            <a:ext cx="3384224" cy="4787039"/>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2DEEC676-5204-4CAD-A79B-F917E836025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433789" y="301659"/>
            <a:ext cx="3661559" cy="5179334"/>
          </a:xfrm>
          <a:prstGeom prst="rect">
            <a:avLst/>
          </a:prstGeom>
        </p:spPr>
      </p:pic>
    </p:spTree>
    <p:extLst>
      <p:ext uri="{BB962C8B-B14F-4D97-AF65-F5344CB8AC3E}">
        <p14:creationId xmlns:p14="http://schemas.microsoft.com/office/powerpoint/2010/main" val="84295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rawing of a face&#10;&#10;Description automatically generated">
            <a:extLst>
              <a:ext uri="{FF2B5EF4-FFF2-40B4-BE49-F238E27FC236}">
                <a16:creationId xmlns:a16="http://schemas.microsoft.com/office/drawing/2014/main" id="{6846069E-8789-4580-A982-87779D328B9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76884" y="548640"/>
            <a:ext cx="10238232" cy="5760720"/>
          </a:xfrm>
          <a:prstGeom prst="rect">
            <a:avLst/>
          </a:prstGeom>
        </p:spPr>
      </p:pic>
    </p:spTree>
    <p:extLst>
      <p:ext uri="{BB962C8B-B14F-4D97-AF65-F5344CB8AC3E}">
        <p14:creationId xmlns:p14="http://schemas.microsoft.com/office/powerpoint/2010/main" val="693980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64BF0C08-7BCD-49A3-BBB3-355B1F6A3E3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70409" y="732933"/>
            <a:ext cx="6193928" cy="4967925"/>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065C5B47-CC3E-485C-BBF1-10F0F6ED4A19}"/>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720593" y="732933"/>
            <a:ext cx="6173839" cy="5392133"/>
          </a:xfrm>
          <a:prstGeom prst="rect">
            <a:avLst/>
          </a:prstGeom>
        </p:spPr>
      </p:pic>
    </p:spTree>
    <p:extLst>
      <p:ext uri="{BB962C8B-B14F-4D97-AF65-F5344CB8AC3E}">
        <p14:creationId xmlns:p14="http://schemas.microsoft.com/office/powerpoint/2010/main" val="2164274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C1B2175-878D-4836-9937-B15FE8C58EDB}"/>
              </a:ext>
            </a:extLst>
          </p:cNvPr>
          <p:cNvSpPr txBox="1"/>
          <p:nvPr/>
        </p:nvSpPr>
        <p:spPr>
          <a:xfrm>
            <a:off x="1659118" y="1259950"/>
            <a:ext cx="9332537" cy="3416320"/>
          </a:xfrm>
          <a:prstGeom prst="rect">
            <a:avLst/>
          </a:prstGeom>
          <a:noFill/>
        </p:spPr>
        <p:txBody>
          <a:bodyPr wrap="square" rtlCol="0">
            <a:spAutoFit/>
          </a:bodyPr>
          <a:lstStyle/>
          <a:p>
            <a:pPr algn="ctr"/>
            <a:r>
              <a:rPr lang="en-GB" sz="3600" dirty="0">
                <a:solidFill>
                  <a:srgbClr val="253326"/>
                </a:solidFill>
                <a:latin typeface="Constantia" panose="02030602050306030303" pitchFamily="18" charset="0"/>
              </a:rPr>
              <a:t>Facebook; </a:t>
            </a:r>
            <a:r>
              <a:rPr lang="en-GB" sz="3600" dirty="0">
                <a:solidFill>
                  <a:srgbClr val="253326"/>
                </a:solidFill>
                <a:latin typeface="Constantia" panose="02030602050306030303" pitchFamily="18" charset="0"/>
                <a:hlinkClick r:id="rId2">
                  <a:extLst>
                    <a:ext uri="{A12FA001-AC4F-418D-AE19-62706E023703}">
                      <ahyp:hlinkClr xmlns:ahyp="http://schemas.microsoft.com/office/drawing/2018/hyperlinkcolor" val="tx"/>
                    </a:ext>
                  </a:extLst>
                </a:hlinkClick>
              </a:rPr>
              <a:t>https://www.facebook.com/Naomi-Elizabeth-Design-108452410843909/</a:t>
            </a:r>
            <a:endParaRPr lang="en-GB" sz="3600" dirty="0">
              <a:solidFill>
                <a:srgbClr val="253326"/>
              </a:solidFill>
              <a:latin typeface="Constantia" panose="02030602050306030303" pitchFamily="18" charset="0"/>
            </a:endParaRPr>
          </a:p>
          <a:p>
            <a:pPr algn="ctr"/>
            <a:endParaRPr lang="en-GB" sz="3600" dirty="0">
              <a:solidFill>
                <a:srgbClr val="253326"/>
              </a:solidFill>
              <a:latin typeface="Constantia" panose="02030602050306030303" pitchFamily="18" charset="0"/>
            </a:endParaRPr>
          </a:p>
          <a:p>
            <a:pPr algn="ctr"/>
            <a:r>
              <a:rPr lang="en-GB" sz="3600" dirty="0">
                <a:solidFill>
                  <a:srgbClr val="253326"/>
                </a:solidFill>
                <a:latin typeface="Constantia" panose="02030602050306030303" pitchFamily="18" charset="0"/>
              </a:rPr>
              <a:t>Instagram; </a:t>
            </a:r>
            <a:r>
              <a:rPr lang="en-GB" sz="3600" dirty="0">
                <a:solidFill>
                  <a:srgbClr val="253326"/>
                </a:solidFill>
                <a:latin typeface="Constantia" panose="02030602050306030303" pitchFamily="18" charset="0"/>
                <a:hlinkClick r:id="rId3">
                  <a:extLst>
                    <a:ext uri="{A12FA001-AC4F-418D-AE19-62706E023703}">
                      <ahyp:hlinkClr xmlns:ahyp="http://schemas.microsoft.com/office/drawing/2018/hyperlinkcolor" val="tx"/>
                    </a:ext>
                  </a:extLst>
                </a:hlinkClick>
              </a:rPr>
              <a:t>https://www.instagram.com/naomi.elizabeth.design/</a:t>
            </a:r>
            <a:endParaRPr lang="en-GB" sz="3600" dirty="0">
              <a:solidFill>
                <a:srgbClr val="253326"/>
              </a:solidFill>
              <a:latin typeface="Constantia" panose="02030602050306030303" pitchFamily="18" charset="0"/>
            </a:endParaRPr>
          </a:p>
        </p:txBody>
      </p:sp>
    </p:spTree>
    <p:extLst>
      <p:ext uri="{BB962C8B-B14F-4D97-AF65-F5344CB8AC3E}">
        <p14:creationId xmlns:p14="http://schemas.microsoft.com/office/powerpoint/2010/main" val="1439474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B4F7AFF-FECB-4155-B834-8DA162F88C7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667000" y="0"/>
            <a:ext cx="6858000" cy="6858000"/>
          </a:xfrm>
          <a:prstGeom prst="rect">
            <a:avLst/>
          </a:prstGeom>
        </p:spPr>
      </p:pic>
    </p:spTree>
    <p:extLst>
      <p:ext uri="{BB962C8B-B14F-4D97-AF65-F5344CB8AC3E}">
        <p14:creationId xmlns:p14="http://schemas.microsoft.com/office/powerpoint/2010/main" val="2040437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18C459AF-4069-4711-AB02-9F2147EDE50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25954" y="0"/>
            <a:ext cx="385286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a:extLst>
              <a:ext uri="{FF2B5EF4-FFF2-40B4-BE49-F238E27FC236}">
                <a16:creationId xmlns:a16="http://schemas.microsoft.com/office/drawing/2014/main" id="{9EC39E99-5AF7-410B-89D8-B222AEA0C146}"/>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591463" y="0"/>
            <a:ext cx="38528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8883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6FD9BD-DB60-4A20-B087-78D43DF0C7F2}"/>
              </a:ext>
            </a:extLst>
          </p:cNvPr>
          <p:cNvSpPr txBox="1"/>
          <p:nvPr/>
        </p:nvSpPr>
        <p:spPr>
          <a:xfrm>
            <a:off x="424206" y="141402"/>
            <a:ext cx="11293312" cy="6740307"/>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Constantia" panose="02030602050306030303" pitchFamily="18" charset="0"/>
              </a:rPr>
              <a:t>Sanderson – Their emphasis on inhouse designing and beautifully hand rendered repeats, as well as their general design process is admirable, and I feel I would thrive in this environment.</a:t>
            </a:r>
          </a:p>
          <a:p>
            <a:endParaRPr lang="en-GB" dirty="0">
              <a:latin typeface="Constantia" panose="02030602050306030303" pitchFamily="18" charset="0"/>
            </a:endParaRPr>
          </a:p>
          <a:p>
            <a:pPr marL="285750" indent="-285750">
              <a:buFont typeface="Arial" panose="020B0604020202020204" pitchFamily="34" charset="0"/>
              <a:buChar char="•"/>
            </a:pPr>
            <a:r>
              <a:rPr lang="en-GB" dirty="0">
                <a:latin typeface="Constantia" panose="02030602050306030303" pitchFamily="18" charset="0"/>
              </a:rPr>
              <a:t>Emma J Shipley – They have a quirky and inviting ethos, with designs I connect with and emulate in my own work. This would be perfect experience for me to continue to develop my design signature.</a:t>
            </a:r>
          </a:p>
          <a:p>
            <a:pPr marL="285750" indent="-285750">
              <a:buFont typeface="Arial" panose="020B0604020202020204" pitchFamily="34" charset="0"/>
              <a:buChar char="•"/>
            </a:pPr>
            <a:endParaRPr lang="en-GB" dirty="0">
              <a:latin typeface="Constantia" panose="02030602050306030303" pitchFamily="18" charset="0"/>
            </a:endParaRPr>
          </a:p>
          <a:p>
            <a:pPr marL="285750" indent="-285750">
              <a:buFont typeface="Arial" panose="020B0604020202020204" pitchFamily="34" charset="0"/>
              <a:buChar char="•"/>
            </a:pPr>
            <a:r>
              <a:rPr lang="en-GB" dirty="0">
                <a:latin typeface="Constantia" panose="02030602050306030303" pitchFamily="18" charset="0"/>
              </a:rPr>
              <a:t>Timorous Beasties – Very similar to Emma Shipley, but the allure of screen-print on a large scale is inviting. They do a lot of bespoke orders and commissions, and I would love to experience that side of design.</a:t>
            </a:r>
          </a:p>
          <a:p>
            <a:pPr marL="285750" indent="-285750">
              <a:buFont typeface="Arial" panose="020B0604020202020204" pitchFamily="34" charset="0"/>
              <a:buChar char="•"/>
            </a:pPr>
            <a:endParaRPr lang="en-GB" dirty="0">
              <a:latin typeface="Constantia" panose="02030602050306030303" pitchFamily="18" charset="0"/>
            </a:endParaRPr>
          </a:p>
          <a:p>
            <a:pPr marL="285750" indent="-285750">
              <a:buFont typeface="Arial" panose="020B0604020202020204" pitchFamily="34" charset="0"/>
              <a:buChar char="•"/>
            </a:pPr>
            <a:r>
              <a:rPr lang="en-GB" dirty="0">
                <a:latin typeface="Constantia" panose="02030602050306030303" pitchFamily="18" charset="0"/>
              </a:rPr>
              <a:t>Kit Miles – The focus on hand drawn imagery, and their variety of motifs and inspiration draw me to Kit miles, It would allow me to diversify my talents and explore areas of design I have not tried before.</a:t>
            </a:r>
          </a:p>
          <a:p>
            <a:pPr marL="285750" indent="-285750">
              <a:buFont typeface="Arial" panose="020B0604020202020204" pitchFamily="34" charset="0"/>
              <a:buChar char="•"/>
            </a:pPr>
            <a:endParaRPr lang="en-GB" dirty="0">
              <a:latin typeface="Constantia" panose="02030602050306030303" pitchFamily="18" charset="0"/>
            </a:endParaRPr>
          </a:p>
          <a:p>
            <a:pPr marL="285750" indent="-285750">
              <a:buFont typeface="Arial" panose="020B0604020202020204" pitchFamily="34" charset="0"/>
              <a:buChar char="•"/>
            </a:pPr>
            <a:r>
              <a:rPr lang="en-GB" dirty="0">
                <a:latin typeface="Constantia" panose="02030602050306030303" pitchFamily="18" charset="0"/>
              </a:rPr>
              <a:t>Graham And Brown – It would be a dream to be able to work for Graham and Brown, as their designs are a huge inspiration for my own work. Their mood boarding and visualisations are impeccable, and I feel that I would learn a lot working there.</a:t>
            </a:r>
          </a:p>
          <a:p>
            <a:pPr marL="285750" indent="-285750">
              <a:buFont typeface="Arial" panose="020B0604020202020204" pitchFamily="34" charset="0"/>
              <a:buChar char="•"/>
            </a:pPr>
            <a:endParaRPr lang="en-GB" dirty="0">
              <a:latin typeface="Constantia" panose="02030602050306030303" pitchFamily="18" charset="0"/>
            </a:endParaRPr>
          </a:p>
          <a:p>
            <a:pPr marL="285750" indent="-285750">
              <a:buFont typeface="Arial" panose="020B0604020202020204" pitchFamily="34" charset="0"/>
              <a:buChar char="•"/>
            </a:pPr>
            <a:r>
              <a:rPr lang="en-GB" dirty="0" err="1">
                <a:latin typeface="Constantia" panose="02030602050306030303" pitchFamily="18" charset="0"/>
              </a:rPr>
              <a:t>Arte</a:t>
            </a:r>
            <a:r>
              <a:rPr lang="en-GB" dirty="0">
                <a:latin typeface="Constantia" panose="02030602050306030303" pitchFamily="18" charset="0"/>
              </a:rPr>
              <a:t> – After seeing their showroom in Chelsea Harbour, It is difficult to not want to be involved. Their experimental approach to wallpaper is inspiring, and their out of the box thinking and designs are in line with my own ideas.</a:t>
            </a:r>
          </a:p>
          <a:p>
            <a:pPr marL="285750" indent="-285750">
              <a:buFont typeface="Arial" panose="020B0604020202020204" pitchFamily="34" charset="0"/>
              <a:buChar char="•"/>
            </a:pPr>
            <a:endParaRPr lang="en-GB" dirty="0">
              <a:latin typeface="Constantia" panose="02030602050306030303" pitchFamily="18" charset="0"/>
            </a:endParaRPr>
          </a:p>
          <a:p>
            <a:pPr marL="285750" indent="-285750">
              <a:buFont typeface="Arial" panose="020B0604020202020204" pitchFamily="34" charset="0"/>
              <a:buChar char="•"/>
            </a:pPr>
            <a:r>
              <a:rPr lang="en-GB" dirty="0">
                <a:latin typeface="Constantia" panose="02030602050306030303" pitchFamily="18" charset="0"/>
              </a:rPr>
              <a:t>House of Hackney – House of Hackney has a unique and wonderful brand that speaks to my heart, working as a designer for them would allow me to push the limits of my abilities and grow in new ways, with their complicated repeats and well developed collections.</a:t>
            </a:r>
          </a:p>
          <a:p>
            <a:endParaRPr lang="en-GB" dirty="0">
              <a:latin typeface="Constantia" panose="02030602050306030303" pitchFamily="18" charset="0"/>
            </a:endParaRPr>
          </a:p>
        </p:txBody>
      </p:sp>
    </p:spTree>
    <p:extLst>
      <p:ext uri="{BB962C8B-B14F-4D97-AF65-F5344CB8AC3E}">
        <p14:creationId xmlns:p14="http://schemas.microsoft.com/office/powerpoint/2010/main" val="16456346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51B5C50-533A-4B3C-A2A5-D7A1131AAD04}"/>
              </a:ext>
            </a:extLst>
          </p:cNvPr>
          <p:cNvSpPr txBox="1"/>
          <p:nvPr/>
        </p:nvSpPr>
        <p:spPr>
          <a:xfrm>
            <a:off x="424206" y="141402"/>
            <a:ext cx="11293312" cy="3693319"/>
          </a:xfrm>
          <a:prstGeom prst="rect">
            <a:avLst/>
          </a:prstGeom>
          <a:noFill/>
        </p:spPr>
        <p:txBody>
          <a:bodyPr wrap="square" rtlCol="0">
            <a:spAutoFit/>
          </a:bodyPr>
          <a:lstStyle/>
          <a:p>
            <a:r>
              <a:rPr lang="en-GB" dirty="0">
                <a:latin typeface="Constantia" panose="02030602050306030303" pitchFamily="18" charset="0"/>
              </a:rPr>
              <a:t>Cole &amp; Son – After completing the </a:t>
            </a:r>
            <a:r>
              <a:rPr lang="en-GB" dirty="0" err="1">
                <a:latin typeface="Constantia" panose="02030602050306030303" pitchFamily="18" charset="0"/>
              </a:rPr>
              <a:t>Idott</a:t>
            </a:r>
            <a:r>
              <a:rPr lang="en-GB" dirty="0">
                <a:latin typeface="Constantia" panose="02030602050306030303" pitchFamily="18" charset="0"/>
              </a:rPr>
              <a:t> submission, I know that I would be able to provide new and unique approaches to conversational outstanding designs, and would leap at the opportunity to learn from them.</a:t>
            </a:r>
          </a:p>
          <a:p>
            <a:endParaRPr lang="en-GB" dirty="0">
              <a:latin typeface="Constantia" panose="02030602050306030303" pitchFamily="18" charset="0"/>
            </a:endParaRPr>
          </a:p>
          <a:p>
            <a:r>
              <a:rPr lang="en-GB" dirty="0">
                <a:latin typeface="Constantia" panose="02030602050306030303" pitchFamily="18" charset="0"/>
              </a:rPr>
              <a:t>Graduates Collection – This is a very different choice, but I am still very drawn to it. They facilitate graduates to produce their own wallpaper collection and the market to sell to. I feel that I would excel supported by this company, and would be able to develop my portfolio further in wonderful ways.</a:t>
            </a:r>
          </a:p>
          <a:p>
            <a:endParaRPr lang="en-GB" dirty="0">
              <a:latin typeface="Constantia" panose="02030602050306030303" pitchFamily="18" charset="0"/>
            </a:endParaRPr>
          </a:p>
          <a:p>
            <a:r>
              <a:rPr lang="en-GB" dirty="0">
                <a:latin typeface="Constantia" panose="02030602050306030303" pitchFamily="18" charset="0"/>
              </a:rPr>
              <a:t>Lush Designs – After undertaking an internship with them this January, I would love to apply for their intern scheme run by Cockpit Arts. Their design style and process is astounding, as well as the area in Greenwich that is full of designers such as Jen Rowland. Doing this would allow me to grow in confidence as a designer and hopefully put me on the path to being a solo designer.</a:t>
            </a:r>
          </a:p>
          <a:p>
            <a:endParaRPr lang="en-GB" dirty="0">
              <a:latin typeface="Constantia" panose="02030602050306030303" pitchFamily="18" charset="0"/>
            </a:endParaRPr>
          </a:p>
          <a:p>
            <a:endParaRPr lang="en-GB" dirty="0">
              <a:latin typeface="Constantia" panose="02030602050306030303" pitchFamily="18" charset="0"/>
            </a:endParaRPr>
          </a:p>
        </p:txBody>
      </p:sp>
    </p:spTree>
    <p:extLst>
      <p:ext uri="{BB962C8B-B14F-4D97-AF65-F5344CB8AC3E}">
        <p14:creationId xmlns:p14="http://schemas.microsoft.com/office/powerpoint/2010/main" val="33208756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food, fruit&#10;&#10;Description automatically generated">
            <a:extLst>
              <a:ext uri="{FF2B5EF4-FFF2-40B4-BE49-F238E27FC236}">
                <a16:creationId xmlns:a16="http://schemas.microsoft.com/office/drawing/2014/main" id="{D22AB486-7785-4DDD-9EF5-33B81CAB329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41044" y="-197377"/>
            <a:ext cx="5754956" cy="8140478"/>
          </a:xfrm>
          <a:prstGeom prst="rect">
            <a:avLst/>
          </a:prstGeom>
        </p:spPr>
      </p:pic>
    </p:spTree>
    <p:extLst>
      <p:ext uri="{BB962C8B-B14F-4D97-AF65-F5344CB8AC3E}">
        <p14:creationId xmlns:p14="http://schemas.microsoft.com/office/powerpoint/2010/main" val="10906130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vase of flowers on a plant&#10;&#10;Description automatically generated">
            <a:extLst>
              <a:ext uri="{FF2B5EF4-FFF2-40B4-BE49-F238E27FC236}">
                <a16:creationId xmlns:a16="http://schemas.microsoft.com/office/drawing/2014/main" id="{B42F71C6-2F18-4261-9614-EC43DADDFD3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36490" y="179753"/>
            <a:ext cx="3166872" cy="2124456"/>
          </a:xfrm>
          <a:prstGeom prst="rect">
            <a:avLst/>
          </a:prstGeom>
        </p:spPr>
      </p:pic>
      <p:pic>
        <p:nvPicPr>
          <p:cNvPr id="7" name="Picture 6" descr="A close up of a flower&#10;&#10;Description automatically generated">
            <a:extLst>
              <a:ext uri="{FF2B5EF4-FFF2-40B4-BE49-F238E27FC236}">
                <a16:creationId xmlns:a16="http://schemas.microsoft.com/office/drawing/2014/main" id="{31A243E9-42C4-497B-B81C-04A5F6C4095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36490" y="2366772"/>
            <a:ext cx="3166872" cy="2124456"/>
          </a:xfrm>
          <a:prstGeom prst="rect">
            <a:avLst/>
          </a:prstGeom>
        </p:spPr>
      </p:pic>
      <p:pic>
        <p:nvPicPr>
          <p:cNvPr id="9" name="Picture 8" descr="A vase of flowers on a table&#10;&#10;Description automatically generated">
            <a:extLst>
              <a:ext uri="{FF2B5EF4-FFF2-40B4-BE49-F238E27FC236}">
                <a16:creationId xmlns:a16="http://schemas.microsoft.com/office/drawing/2014/main" id="{3289C0C0-2DA3-4DDD-BD9F-1F0A3D5D8D9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36490" y="4553791"/>
            <a:ext cx="3166872" cy="2124456"/>
          </a:xfrm>
          <a:prstGeom prst="rect">
            <a:avLst/>
          </a:prstGeom>
        </p:spPr>
      </p:pic>
      <p:pic>
        <p:nvPicPr>
          <p:cNvPr id="12290" name="Picture 2">
            <a:extLst>
              <a:ext uri="{FF2B5EF4-FFF2-40B4-BE49-F238E27FC236}">
                <a16:creationId xmlns:a16="http://schemas.microsoft.com/office/drawing/2014/main" id="{D1BF30B1-C6CF-4E0E-A4A4-6D05358E752E}"/>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4872871" y="697583"/>
            <a:ext cx="5462833" cy="5462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74892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text on a white background&#10;&#10;Description automatically generated">
            <a:extLst>
              <a:ext uri="{FF2B5EF4-FFF2-40B4-BE49-F238E27FC236}">
                <a16:creationId xmlns:a16="http://schemas.microsoft.com/office/drawing/2014/main" id="{2AEEAFF3-1294-4AEA-9816-3EDBF1A15F4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1895" y="0"/>
            <a:ext cx="4848301" cy="6858000"/>
          </a:xfrm>
          <a:prstGeom prst="rect">
            <a:avLst/>
          </a:prstGeom>
        </p:spPr>
      </p:pic>
      <p:pic>
        <p:nvPicPr>
          <p:cNvPr id="7" name="Picture 6" descr="A close up of text on a white background&#10;&#10;Description automatically generated">
            <a:extLst>
              <a:ext uri="{FF2B5EF4-FFF2-40B4-BE49-F238E27FC236}">
                <a16:creationId xmlns:a16="http://schemas.microsoft.com/office/drawing/2014/main" id="{8F1C6673-8D59-4964-97C9-B01867E57F2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245366" y="0"/>
            <a:ext cx="4848301" cy="6858000"/>
          </a:xfrm>
          <a:prstGeom prst="rect">
            <a:avLst/>
          </a:prstGeom>
        </p:spPr>
      </p:pic>
    </p:spTree>
    <p:extLst>
      <p:ext uri="{BB962C8B-B14F-4D97-AF65-F5344CB8AC3E}">
        <p14:creationId xmlns:p14="http://schemas.microsoft.com/office/powerpoint/2010/main" val="33004138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9F17DF-93BE-4BEC-A832-2805B48C081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213"/>
            <a:ext cx="12192000" cy="6857573"/>
          </a:xfrm>
          <a:prstGeom prst="rect">
            <a:avLst/>
          </a:prstGeom>
        </p:spPr>
      </p:pic>
    </p:spTree>
    <p:extLst>
      <p:ext uri="{BB962C8B-B14F-4D97-AF65-F5344CB8AC3E}">
        <p14:creationId xmlns:p14="http://schemas.microsoft.com/office/powerpoint/2010/main" val="12560265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logo&#10;&#10;Description automatically generated">
            <a:extLst>
              <a:ext uri="{FF2B5EF4-FFF2-40B4-BE49-F238E27FC236}">
                <a16:creationId xmlns:a16="http://schemas.microsoft.com/office/drawing/2014/main" id="{FDF02B59-2581-40BF-86A4-1D5EF643F735}"/>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1218654" y="246168"/>
            <a:ext cx="9547302" cy="6365664"/>
          </a:xfrm>
        </p:spPr>
      </p:pic>
    </p:spTree>
    <p:extLst>
      <p:ext uri="{BB962C8B-B14F-4D97-AF65-F5344CB8AC3E}">
        <p14:creationId xmlns:p14="http://schemas.microsoft.com/office/powerpoint/2010/main" val="6706061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sitting, clock&#10;&#10;Description automatically generated">
            <a:extLst>
              <a:ext uri="{FF2B5EF4-FFF2-40B4-BE49-F238E27FC236}">
                <a16:creationId xmlns:a16="http://schemas.microsoft.com/office/drawing/2014/main" id="{B513C7F5-41C8-42CE-92D2-B3D485724E9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53143" y="0"/>
            <a:ext cx="10285714" cy="6858000"/>
          </a:xfrm>
          <a:prstGeom prst="rect">
            <a:avLst/>
          </a:prstGeom>
        </p:spPr>
      </p:pic>
    </p:spTree>
    <p:extLst>
      <p:ext uri="{BB962C8B-B14F-4D97-AF65-F5344CB8AC3E}">
        <p14:creationId xmlns:p14="http://schemas.microsoft.com/office/powerpoint/2010/main" val="22532833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65FD8192-78A2-46C0-BBA8-4B2D1E73F0F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0220" y="0"/>
            <a:ext cx="9971559" cy="6858000"/>
          </a:xfrm>
          <a:prstGeom prst="rect">
            <a:avLst/>
          </a:prstGeom>
        </p:spPr>
      </p:pic>
    </p:spTree>
    <p:extLst>
      <p:ext uri="{BB962C8B-B14F-4D97-AF65-F5344CB8AC3E}">
        <p14:creationId xmlns:p14="http://schemas.microsoft.com/office/powerpoint/2010/main" val="6346644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TotalTime>
  <Words>1534</Words>
  <Application>Microsoft Office PowerPoint</Application>
  <PresentationFormat>Widescreen</PresentationFormat>
  <Paragraphs>52</Paragraphs>
  <Slides>24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Calibri Light</vt:lpstr>
      <vt:lpstr>Constantia</vt:lpstr>
      <vt:lpstr>Mrs Eaves All Petite Caps OT</vt:lpstr>
      <vt:lpstr>Mrs Eaves OT</vt:lpstr>
      <vt:lpstr>Office Theme</vt:lpstr>
      <vt:lpstr>Naomi Seaward 1706436 Professional Promotion ADAD6002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Naomi Seaward 1706436 Professional Promotion ADAD6002</dc:title>
  <dc:creator>luke</dc:creator>
  <cp:lastModifiedBy>luke</cp:lastModifiedBy>
  <cp:revision>12</cp:revision>
  <dcterms:created xsi:type="dcterms:W3CDTF">2020-05-15T13:24:36Z</dcterms:created>
  <dcterms:modified xsi:type="dcterms:W3CDTF">2020-05-15T15:01:17Z</dcterms:modified>
</cp:coreProperties>
</file>