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7" r:id="rId2"/>
    <p:sldId id="286" r:id="rId3"/>
    <p:sldId id="287" r:id="rId4"/>
    <p:sldId id="294" r:id="rId5"/>
    <p:sldId id="288" r:id="rId6"/>
    <p:sldId id="289" r:id="rId7"/>
    <p:sldId id="290" r:id="rId8"/>
    <p:sldId id="291" r:id="rId9"/>
    <p:sldId id="295" r:id="rId10"/>
    <p:sldId id="293" r:id="rId11"/>
    <p:sldId id="292" r:id="rId12"/>
    <p:sldId id="298" r:id="rId13"/>
    <p:sldId id="296" r:id="rId14"/>
    <p:sldId id="297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930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814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5665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179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845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366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09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379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748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878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983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09532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6544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820241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0728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8750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177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749"/>
            <a:ext cx="1952272" cy="6852504"/>
            <a:chOff x="6627813" y="196102"/>
            <a:chExt cx="1952625" cy="5677649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610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75FE07-2356-49EF-99B7-56593DD5F16E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260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moodlearchive.uwtsd.ac.uk/moodle1819/mod/resource/view.php?id=20511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extLst/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dirty="0" smtClean="0">
                <a:solidFill>
                  <a:schemeClr val="tx2">
                    <a:satMod val="130000"/>
                  </a:schemeClr>
                </a:solidFill>
              </a:rPr>
              <a:t/>
            </a:r>
            <a:br>
              <a:rPr lang="en-US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en-US" sz="4400" b="1" dirty="0" smtClean="0">
                <a:solidFill>
                  <a:schemeClr val="tx2">
                    <a:satMod val="130000"/>
                  </a:schemeClr>
                </a:solidFill>
              </a:rPr>
              <a:t>Assessment REVIEW &amp; GUIDANCE</a:t>
            </a:r>
            <a:br>
              <a:rPr lang="en-US" sz="4400" b="1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en-US" sz="2800" b="1" dirty="0" smtClean="0">
                <a:solidFill>
                  <a:schemeClr val="tx2">
                    <a:satMod val="130000"/>
                  </a:schemeClr>
                </a:solidFill>
              </a:rPr>
              <a:t>Constructing the framework</a:t>
            </a:r>
            <a:endParaRPr lang="en-US" sz="4400" dirty="0" smtClean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Week </a:t>
            </a:r>
            <a:r>
              <a:rPr lang="en-GB" b="1" dirty="0" smtClean="0">
                <a:solidFill>
                  <a:srgbClr val="002060"/>
                </a:solidFill>
              </a:rPr>
              <a:t>9 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AutoShape 2" descr="Image result for free image of a framework"/>
          <p:cNvSpPr>
            <a:spLocks noChangeAspect="1" noChangeArrowheads="1"/>
          </p:cNvSpPr>
          <p:nvPr/>
        </p:nvSpPr>
        <p:spPr bwMode="auto">
          <a:xfrm>
            <a:off x="63500" y="-876300"/>
            <a:ext cx="1876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4048" y="116632"/>
            <a:ext cx="3752850" cy="2758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9407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7" y="624110"/>
            <a:ext cx="7058744" cy="1280890"/>
          </a:xfrm>
        </p:spPr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Schedule for Today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9" y="2133600"/>
            <a:ext cx="7130752" cy="3959696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 smtClean="0">
                <a:solidFill>
                  <a:srgbClr val="002060"/>
                </a:solidFill>
              </a:rPr>
              <a:t>Check – in </a:t>
            </a:r>
            <a:endParaRPr lang="en-GB" sz="2800" dirty="0" smtClean="0">
              <a:solidFill>
                <a:srgbClr val="002060"/>
              </a:solidFill>
            </a:endParaRPr>
          </a:p>
          <a:p>
            <a:r>
              <a:rPr lang="en-GB" sz="2800" dirty="0" smtClean="0">
                <a:solidFill>
                  <a:srgbClr val="002060"/>
                </a:solidFill>
              </a:rPr>
              <a:t>Review – </a:t>
            </a:r>
            <a:r>
              <a:rPr lang="en-GB" sz="2800" dirty="0" smtClean="0">
                <a:solidFill>
                  <a:srgbClr val="FF0000"/>
                </a:solidFill>
              </a:rPr>
              <a:t>Highlighting Moodle Information </a:t>
            </a:r>
          </a:p>
          <a:p>
            <a:r>
              <a:rPr lang="en-GB" sz="2800" dirty="0" smtClean="0">
                <a:solidFill>
                  <a:srgbClr val="002060"/>
                </a:solidFill>
              </a:rPr>
              <a:t>Structure and Guidance – Class Tutorials </a:t>
            </a:r>
          </a:p>
          <a:p>
            <a:r>
              <a:rPr lang="en-GB" sz="2800" b="1" dirty="0" smtClean="0">
                <a:solidFill>
                  <a:srgbClr val="002060"/>
                </a:solidFill>
              </a:rPr>
              <a:t>Next week  5</a:t>
            </a:r>
            <a:r>
              <a:rPr lang="en-GB" sz="2800" b="1" baseline="30000" dirty="0" smtClean="0">
                <a:solidFill>
                  <a:srgbClr val="002060"/>
                </a:solidFill>
              </a:rPr>
              <a:t>th</a:t>
            </a:r>
            <a:r>
              <a:rPr lang="en-GB" sz="2800" b="1" dirty="0" smtClean="0">
                <a:solidFill>
                  <a:srgbClr val="002060"/>
                </a:solidFill>
              </a:rPr>
              <a:t> December 9:30-11:30 Counselling pathways, careers and employability Mark Thomas</a:t>
            </a:r>
          </a:p>
          <a:p>
            <a:r>
              <a:rPr lang="en-GB" sz="2800" b="1" dirty="0" smtClean="0">
                <a:solidFill>
                  <a:srgbClr val="002060"/>
                </a:solidFill>
              </a:rPr>
              <a:t>12</a:t>
            </a:r>
            <a:r>
              <a:rPr lang="en-GB" sz="2800" b="1" baseline="30000" dirty="0" smtClean="0">
                <a:solidFill>
                  <a:srgbClr val="002060"/>
                </a:solidFill>
              </a:rPr>
              <a:t>th</a:t>
            </a:r>
            <a:r>
              <a:rPr lang="en-GB" sz="2800" b="1" dirty="0" smtClean="0">
                <a:solidFill>
                  <a:srgbClr val="002060"/>
                </a:solidFill>
              </a:rPr>
              <a:t> December – IP Tutorials/PT Tutorials 9-12pm </a:t>
            </a:r>
            <a:endParaRPr lang="en-GB" sz="2800" b="1" dirty="0" smtClean="0">
              <a:solidFill>
                <a:srgbClr val="002060"/>
              </a:solidFill>
            </a:endParaRPr>
          </a:p>
          <a:p>
            <a:endParaRPr lang="en-GB" sz="24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sz="3600" dirty="0" smtClean="0">
              <a:solidFill>
                <a:srgbClr val="00206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05296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Questions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5" y="2133600"/>
            <a:ext cx="7346776" cy="3959696"/>
          </a:xfrm>
        </p:spPr>
        <p:txBody>
          <a:bodyPr/>
          <a:lstStyle/>
          <a:p>
            <a:r>
              <a:rPr lang="en-GB" sz="2800" dirty="0" smtClean="0">
                <a:solidFill>
                  <a:srgbClr val="002060"/>
                </a:solidFill>
              </a:rPr>
              <a:t>What is the purpose of Ethical Frameworks?</a:t>
            </a:r>
          </a:p>
          <a:p>
            <a:r>
              <a:rPr lang="en-GB" sz="2800" dirty="0" smtClean="0">
                <a:solidFill>
                  <a:srgbClr val="002060"/>
                </a:solidFill>
              </a:rPr>
              <a:t>Why do professions have them?</a:t>
            </a:r>
          </a:p>
          <a:p>
            <a:r>
              <a:rPr lang="en-GB" sz="2800" dirty="0" smtClean="0">
                <a:solidFill>
                  <a:srgbClr val="002060"/>
                </a:solidFill>
              </a:rPr>
              <a:t>Why might this be relevant to your programme/or future profession?</a:t>
            </a:r>
          </a:p>
          <a:p>
            <a:r>
              <a:rPr lang="en-GB" sz="2800" dirty="0" smtClean="0">
                <a:solidFill>
                  <a:srgbClr val="002060"/>
                </a:solidFill>
              </a:rPr>
              <a:t>Do ethics matter? </a:t>
            </a:r>
          </a:p>
          <a:p>
            <a:pPr marL="0" indent="0">
              <a:buNone/>
            </a:pPr>
            <a:endParaRPr lang="en-GB" sz="28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sz="2800" dirty="0" smtClean="0">
              <a:solidFill>
                <a:srgbClr val="002060"/>
              </a:solidFill>
            </a:endParaRP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188640"/>
            <a:ext cx="2088232" cy="1858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4388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75655" y="476672"/>
            <a:ext cx="7058745" cy="574679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2060"/>
                </a:solidFill>
              </a:rPr>
              <a:t>Bond, T. (2015) </a:t>
            </a:r>
            <a:r>
              <a:rPr lang="en-GB" b="1" i="1" dirty="0">
                <a:solidFill>
                  <a:srgbClr val="002060"/>
                </a:solidFill>
              </a:rPr>
              <a:t>Standards and ethics for counselling in action. </a:t>
            </a:r>
            <a:r>
              <a:rPr lang="en-GB" b="1" dirty="0">
                <a:solidFill>
                  <a:srgbClr val="002060"/>
                </a:solidFill>
              </a:rPr>
              <a:t>4</a:t>
            </a:r>
            <a:r>
              <a:rPr lang="en-GB" b="1" baseline="30000" dirty="0">
                <a:solidFill>
                  <a:srgbClr val="002060"/>
                </a:solidFill>
              </a:rPr>
              <a:t>th</a:t>
            </a:r>
            <a:r>
              <a:rPr lang="en-GB" b="1" dirty="0">
                <a:solidFill>
                  <a:srgbClr val="002060"/>
                </a:solidFill>
              </a:rPr>
              <a:t> ed. London: Sage.</a:t>
            </a:r>
            <a:r>
              <a:rPr lang="en-GB" dirty="0">
                <a:solidFill>
                  <a:srgbClr val="002060"/>
                </a:solidFill>
              </a:rPr>
              <a:t> The 'go to' book for Counselling ethics - but not updated to the new BACP framework</a:t>
            </a:r>
            <a:r>
              <a:rPr lang="en-GB" dirty="0" smtClean="0">
                <a:solidFill>
                  <a:srgbClr val="002060"/>
                </a:solidFill>
              </a:rPr>
              <a:t>.</a:t>
            </a:r>
          </a:p>
          <a:p>
            <a:r>
              <a:rPr lang="en-GB" b="1" dirty="0">
                <a:solidFill>
                  <a:srgbClr val="002060"/>
                </a:solidFill>
              </a:rPr>
              <a:t>Held, V., </a:t>
            </a:r>
            <a:r>
              <a:rPr lang="en-GB" b="1" dirty="0" smtClean="0">
                <a:solidFill>
                  <a:srgbClr val="002060"/>
                </a:solidFill>
              </a:rPr>
              <a:t>(2007). </a:t>
            </a:r>
            <a:r>
              <a:rPr lang="en-GB" b="1" i="1" dirty="0">
                <a:solidFill>
                  <a:srgbClr val="002060"/>
                </a:solidFill>
              </a:rPr>
              <a:t>The ethics of care: personal, political, and global.</a:t>
            </a:r>
            <a:r>
              <a:rPr lang="en-GB" b="1" dirty="0">
                <a:solidFill>
                  <a:srgbClr val="002060"/>
                </a:solidFill>
              </a:rPr>
              <a:t> Oxford: Oxford University </a:t>
            </a:r>
            <a:endParaRPr lang="en-GB" b="1" dirty="0">
              <a:solidFill>
                <a:srgbClr val="002060"/>
              </a:solidFill>
            </a:endParaRPr>
          </a:p>
          <a:p>
            <a:r>
              <a:rPr lang="en-GB" b="1" dirty="0" err="1">
                <a:solidFill>
                  <a:srgbClr val="002060"/>
                </a:solidFill>
              </a:rPr>
              <a:t>Panza</a:t>
            </a:r>
            <a:r>
              <a:rPr lang="en-GB" b="1" dirty="0">
                <a:solidFill>
                  <a:srgbClr val="002060"/>
                </a:solidFill>
              </a:rPr>
              <a:t>, C. and </a:t>
            </a:r>
            <a:r>
              <a:rPr lang="en-GB" b="1" dirty="0" err="1">
                <a:solidFill>
                  <a:srgbClr val="002060"/>
                </a:solidFill>
              </a:rPr>
              <a:t>Potthast</a:t>
            </a:r>
            <a:r>
              <a:rPr lang="en-GB" b="1" dirty="0">
                <a:solidFill>
                  <a:srgbClr val="002060"/>
                </a:solidFill>
              </a:rPr>
              <a:t>, A. (2010) </a:t>
            </a:r>
            <a:r>
              <a:rPr lang="en-GB" b="1" i="1" dirty="0">
                <a:solidFill>
                  <a:srgbClr val="002060"/>
                </a:solidFill>
              </a:rPr>
              <a:t>Ethics for dummies</a:t>
            </a:r>
            <a:r>
              <a:rPr lang="en-GB" b="1" dirty="0">
                <a:solidFill>
                  <a:srgbClr val="002060"/>
                </a:solidFill>
              </a:rPr>
              <a:t>. Indiana: Wiley Publishing.</a:t>
            </a: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</a:rPr>
              <a:t>Nearly </a:t>
            </a:r>
            <a:r>
              <a:rPr lang="en-GB" dirty="0">
                <a:solidFill>
                  <a:srgbClr val="002060"/>
                </a:solidFill>
              </a:rPr>
              <a:t>everything you need to know about ethics for this assignment.</a:t>
            </a:r>
          </a:p>
          <a:p>
            <a:r>
              <a:rPr lang="en-GB" b="1" dirty="0">
                <a:solidFill>
                  <a:srgbClr val="002060"/>
                </a:solidFill>
              </a:rPr>
              <a:t>Procter, G. (2014) </a:t>
            </a:r>
            <a:r>
              <a:rPr lang="en-GB" b="1" i="1" dirty="0">
                <a:solidFill>
                  <a:srgbClr val="002060"/>
                </a:solidFill>
                <a:hlinkClick r:id="rId2" tooltip="Values and Ethics in Counselling"/>
              </a:rPr>
              <a:t>Values and Ethics in Counselling</a:t>
            </a:r>
            <a:r>
              <a:rPr lang="en-GB" b="1" i="1" dirty="0">
                <a:solidFill>
                  <a:srgbClr val="002060"/>
                </a:solidFill>
              </a:rPr>
              <a:t> and Psychotherapy. </a:t>
            </a:r>
            <a:r>
              <a:rPr lang="en-GB" b="1" dirty="0">
                <a:solidFill>
                  <a:srgbClr val="002060"/>
                </a:solidFill>
              </a:rPr>
              <a:t>London: Sage. </a:t>
            </a:r>
            <a:r>
              <a:rPr lang="en-GB" dirty="0">
                <a:solidFill>
                  <a:srgbClr val="002060"/>
                </a:solidFill>
              </a:rPr>
              <a:t>Excellent and readable book considering many of the issues we're looking at.</a:t>
            </a:r>
          </a:p>
          <a:p>
            <a:r>
              <a:rPr lang="en-GB" b="1" dirty="0" err="1" smtClean="0">
                <a:solidFill>
                  <a:srgbClr val="002060"/>
                </a:solidFill>
              </a:rPr>
              <a:t>Slote</a:t>
            </a:r>
            <a:r>
              <a:rPr lang="en-GB" b="1" dirty="0">
                <a:solidFill>
                  <a:srgbClr val="002060"/>
                </a:solidFill>
              </a:rPr>
              <a:t>, M., </a:t>
            </a:r>
            <a:r>
              <a:rPr lang="en-GB" b="1" dirty="0" smtClean="0">
                <a:solidFill>
                  <a:srgbClr val="002060"/>
                </a:solidFill>
              </a:rPr>
              <a:t>(2007) </a:t>
            </a:r>
            <a:r>
              <a:rPr lang="en-GB" b="1" i="1" dirty="0">
                <a:solidFill>
                  <a:srgbClr val="002060"/>
                </a:solidFill>
              </a:rPr>
              <a:t>The ethics of care and empathy. </a:t>
            </a:r>
            <a:r>
              <a:rPr lang="en-GB" b="1" dirty="0">
                <a:solidFill>
                  <a:srgbClr val="002060"/>
                </a:solidFill>
              </a:rPr>
              <a:t>Abingdon: Routledge. </a:t>
            </a:r>
            <a:endParaRPr lang="en-GB" b="1" dirty="0" smtClean="0">
              <a:solidFill>
                <a:srgbClr val="002060"/>
              </a:solidFill>
            </a:endParaRPr>
          </a:p>
          <a:p>
            <a:r>
              <a:rPr lang="en-GB" dirty="0">
                <a:solidFill>
                  <a:srgbClr val="002060"/>
                </a:solidFill>
              </a:rPr>
              <a:t>Other useful books and articles will be flagged up as we progress into the module.</a:t>
            </a:r>
          </a:p>
          <a:p>
            <a:pPr marL="0" indent="0">
              <a:buNone/>
            </a:pPr>
            <a:endParaRPr lang="en-GB" b="1" dirty="0">
              <a:solidFill>
                <a:srgbClr val="002060"/>
              </a:solidFill>
            </a:endParaRPr>
          </a:p>
          <a:p>
            <a:endParaRPr lang="en-GB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2520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5" y="624110"/>
            <a:ext cx="6986736" cy="128089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002060"/>
                </a:solidFill>
              </a:rPr>
              <a:t>Assessment Guidance – </a:t>
            </a:r>
            <a:r>
              <a:rPr lang="en-GB" sz="2700" i="1" dirty="0" smtClean="0">
                <a:solidFill>
                  <a:srgbClr val="002060"/>
                </a:solidFill>
              </a:rPr>
              <a:t>Please review assessment </a:t>
            </a:r>
            <a:r>
              <a:rPr lang="en-GB" sz="2700" i="1" dirty="0" err="1" smtClean="0">
                <a:solidFill>
                  <a:srgbClr val="002060"/>
                </a:solidFill>
              </a:rPr>
              <a:t>proforma</a:t>
            </a:r>
            <a:r>
              <a:rPr lang="en-GB" sz="2700" i="1" dirty="0" smtClean="0">
                <a:solidFill>
                  <a:srgbClr val="002060"/>
                </a:solidFill>
              </a:rPr>
              <a:t> on moodle </a:t>
            </a:r>
            <a:endParaRPr lang="en-GB" sz="2700" i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988840"/>
            <a:ext cx="7704855" cy="4176464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3600" b="1" dirty="0">
                <a:solidFill>
                  <a:srgbClr val="002060"/>
                </a:solidFill>
              </a:rPr>
              <a:t>Introduction </a:t>
            </a:r>
            <a:endParaRPr lang="en-GB" sz="3600" b="1" dirty="0" smtClean="0">
              <a:solidFill>
                <a:srgbClr val="002060"/>
              </a:solidFill>
            </a:endParaRPr>
          </a:p>
          <a:p>
            <a:pPr marL="0" lvl="0" indent="0">
              <a:buNone/>
            </a:pPr>
            <a:r>
              <a:rPr lang="en-GB" dirty="0" smtClean="0">
                <a:solidFill>
                  <a:srgbClr val="002060"/>
                </a:solidFill>
              </a:rPr>
              <a:t>You </a:t>
            </a:r>
            <a:r>
              <a:rPr lang="en-GB" dirty="0">
                <a:solidFill>
                  <a:srgbClr val="002060"/>
                </a:solidFill>
              </a:rPr>
              <a:t>need to say something about how ethics is an important part of contemporary professional practice. Use examples you find to illustrate this point.</a:t>
            </a:r>
          </a:p>
          <a:p>
            <a:pPr lvl="0"/>
            <a:r>
              <a:rPr lang="en-GB" dirty="0">
                <a:solidFill>
                  <a:srgbClr val="002060"/>
                </a:solidFill>
              </a:rPr>
              <a:t>What are ethics and </a:t>
            </a:r>
            <a:r>
              <a:rPr lang="en-GB" b="1" dirty="0">
                <a:solidFill>
                  <a:srgbClr val="002060"/>
                </a:solidFill>
              </a:rPr>
              <a:t>Behavioural </a:t>
            </a:r>
            <a:r>
              <a:rPr lang="en-GB" b="1" dirty="0" smtClean="0">
                <a:solidFill>
                  <a:srgbClr val="002060"/>
                </a:solidFill>
              </a:rPr>
              <a:t>Ethics </a:t>
            </a:r>
            <a:r>
              <a:rPr lang="en-GB" dirty="0" smtClean="0">
                <a:solidFill>
                  <a:srgbClr val="002060"/>
                </a:solidFill>
              </a:rPr>
              <a:t>– (Ethics of Care, Global ethics, Bioethics, Virtue Ethics) </a:t>
            </a:r>
            <a:r>
              <a:rPr lang="en-GB" b="1" i="1" dirty="0" smtClean="0">
                <a:solidFill>
                  <a:srgbClr val="002060"/>
                </a:solidFill>
              </a:rPr>
              <a:t>– </a:t>
            </a:r>
            <a:r>
              <a:rPr lang="en-GB" b="1" i="1" dirty="0" smtClean="0">
                <a:solidFill>
                  <a:srgbClr val="FF0000"/>
                </a:solidFill>
              </a:rPr>
              <a:t>You do not have to cover all of these, but only those that are relevant to your professional practice.   It may be a combination of few.  </a:t>
            </a:r>
            <a:endParaRPr lang="en-GB" b="1" i="1" dirty="0">
              <a:solidFill>
                <a:srgbClr val="FF000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Why are they important from a personal and professional perspective</a:t>
            </a:r>
          </a:p>
          <a:p>
            <a:pPr lvl="0"/>
            <a:r>
              <a:rPr lang="en-GB" dirty="0">
                <a:solidFill>
                  <a:srgbClr val="002060"/>
                </a:solidFill>
              </a:rPr>
              <a:t>What does your framework set out to achieve</a:t>
            </a:r>
          </a:p>
        </p:txBody>
      </p:sp>
    </p:spTree>
    <p:extLst>
      <p:ext uri="{BB962C8B-B14F-4D97-AF65-F5344CB8AC3E}">
        <p14:creationId xmlns:p14="http://schemas.microsoft.com/office/powerpoint/2010/main" val="86716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Values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41" y="2133600"/>
            <a:ext cx="7128791" cy="3777622"/>
          </a:xfrm>
        </p:spPr>
        <p:txBody>
          <a:bodyPr>
            <a:normAutofit/>
          </a:bodyPr>
          <a:lstStyle/>
          <a:p>
            <a:pPr lvl="0"/>
            <a:r>
              <a:rPr lang="en-GB" sz="2800" b="1" dirty="0">
                <a:solidFill>
                  <a:srgbClr val="002060"/>
                </a:solidFill>
              </a:rPr>
              <a:t>Statement About Values</a:t>
            </a:r>
            <a:r>
              <a:rPr lang="en-GB" sz="2800" dirty="0">
                <a:solidFill>
                  <a:srgbClr val="002060"/>
                </a:solidFill>
              </a:rPr>
              <a:t> (relating to the area you have chosen)</a:t>
            </a:r>
          </a:p>
          <a:p>
            <a:pPr lvl="0"/>
            <a:r>
              <a:rPr lang="en-GB" sz="2800" dirty="0">
                <a:solidFill>
                  <a:srgbClr val="002060"/>
                </a:solidFill>
              </a:rPr>
              <a:t>Why are values important </a:t>
            </a:r>
          </a:p>
          <a:p>
            <a:pPr lvl="0"/>
            <a:r>
              <a:rPr lang="en-GB" sz="2800" dirty="0">
                <a:solidFill>
                  <a:srgbClr val="002060"/>
                </a:solidFill>
              </a:rPr>
              <a:t>What values is your ethical framework base on and </a:t>
            </a:r>
            <a:r>
              <a:rPr lang="en-GB" sz="2800" b="1" u="sng" dirty="0">
                <a:solidFill>
                  <a:srgbClr val="002060"/>
                </a:solidFill>
              </a:rPr>
              <a:t>WHY – you need to make the argument</a:t>
            </a:r>
            <a:r>
              <a:rPr lang="en-GB" sz="2800" b="1" u="sng" dirty="0" smtClean="0">
                <a:solidFill>
                  <a:srgbClr val="002060"/>
                </a:solidFill>
              </a:rPr>
              <a:t>. </a:t>
            </a:r>
            <a:endParaRPr lang="en-GB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258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620688"/>
            <a:ext cx="7202761" cy="1008112"/>
          </a:xfrm>
        </p:spPr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Principles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7" y="2133600"/>
            <a:ext cx="7418784" cy="3777622"/>
          </a:xfrm>
        </p:spPr>
        <p:txBody>
          <a:bodyPr/>
          <a:lstStyle/>
          <a:p>
            <a:pPr lvl="0"/>
            <a:r>
              <a:rPr lang="en-GB" sz="2800" dirty="0" smtClean="0">
                <a:solidFill>
                  <a:srgbClr val="002060"/>
                </a:solidFill>
              </a:rPr>
              <a:t>What </a:t>
            </a:r>
            <a:r>
              <a:rPr lang="en-GB" sz="2800" dirty="0">
                <a:solidFill>
                  <a:srgbClr val="002060"/>
                </a:solidFill>
              </a:rPr>
              <a:t>Principles would you chose for your ethical framework and </a:t>
            </a:r>
            <a:r>
              <a:rPr lang="en-GB" sz="2800" b="1" u="sng" dirty="0">
                <a:solidFill>
                  <a:srgbClr val="002060"/>
                </a:solidFill>
              </a:rPr>
              <a:t>WHY – you need to make the argument.</a:t>
            </a:r>
            <a:endParaRPr lang="en-GB" sz="2800" dirty="0">
              <a:solidFill>
                <a:srgbClr val="002060"/>
              </a:solidFill>
            </a:endParaRPr>
          </a:p>
          <a:p>
            <a:pPr lvl="0"/>
            <a:r>
              <a:rPr lang="en-GB" sz="2800" dirty="0">
                <a:solidFill>
                  <a:srgbClr val="002060"/>
                </a:solidFill>
              </a:rPr>
              <a:t>Are there any other moral ideas that you would draw from and </a:t>
            </a:r>
            <a:r>
              <a:rPr lang="en-GB" sz="2800" b="1" u="sng" dirty="0">
                <a:solidFill>
                  <a:srgbClr val="002060"/>
                </a:solidFill>
              </a:rPr>
              <a:t>WHY – you need to make the argument</a:t>
            </a:r>
            <a:r>
              <a:rPr lang="en-GB" b="1" u="sng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2183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Personal Moral Qualities 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3200" dirty="0" smtClean="0"/>
              <a:t>What </a:t>
            </a:r>
            <a:r>
              <a:rPr lang="en-GB" sz="3200" dirty="0"/>
              <a:t>Personal Moral Qualities would you chose for your ethical framework and </a:t>
            </a:r>
            <a:r>
              <a:rPr lang="en-GB" sz="3200" b="1" u="sng" dirty="0"/>
              <a:t>WHY – you need to make the argument.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481016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What happens when an ethical dilemma occurs?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solidFill>
                  <a:srgbClr val="002060"/>
                </a:solidFill>
              </a:rPr>
              <a:t>Perhaps introduce a model </a:t>
            </a:r>
          </a:p>
          <a:p>
            <a:endParaRPr lang="en-GB" sz="3200" dirty="0">
              <a:solidFill>
                <a:srgbClr val="002060"/>
              </a:solidFill>
            </a:endParaRPr>
          </a:p>
          <a:p>
            <a:r>
              <a:rPr lang="en-GB" sz="3200" dirty="0" smtClean="0">
                <a:solidFill>
                  <a:srgbClr val="002060"/>
                </a:solidFill>
              </a:rPr>
              <a:t>Evaluate why a model might be useful for the discussion. </a:t>
            </a:r>
          </a:p>
          <a:p>
            <a:pPr marL="0" indent="0">
              <a:buNone/>
            </a:pPr>
            <a:r>
              <a:rPr lang="en-GB" sz="3200" b="1" dirty="0">
                <a:solidFill>
                  <a:srgbClr val="FF0000"/>
                </a:solidFill>
              </a:rPr>
              <a:t>(</a:t>
            </a:r>
            <a:r>
              <a:rPr lang="en-GB" sz="3200" b="1" i="1" dirty="0">
                <a:solidFill>
                  <a:srgbClr val="FF0000"/>
                </a:solidFill>
              </a:rPr>
              <a:t>using and example within your chosen profession</a:t>
            </a:r>
            <a:r>
              <a:rPr lang="en-GB" sz="3200" b="1" dirty="0">
                <a:solidFill>
                  <a:srgbClr val="FF0000"/>
                </a:solidFill>
              </a:rPr>
              <a:t>)</a:t>
            </a:r>
          </a:p>
          <a:p>
            <a:endParaRPr lang="en-GB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2508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Anything Else? 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solidFill>
                  <a:srgbClr val="002060"/>
                </a:solidFill>
              </a:rPr>
              <a:t>What else would you like to consider.</a:t>
            </a:r>
            <a:endParaRPr lang="en-GB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5100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Concluding Remarks 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solidFill>
                  <a:srgbClr val="002060"/>
                </a:solidFill>
              </a:rPr>
              <a:t>In your ethical framework you may want to add in concluding remarks. </a:t>
            </a:r>
            <a:endParaRPr lang="en-GB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5523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Structure 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9" y="2133600"/>
            <a:ext cx="7130752" cy="3777622"/>
          </a:xfrm>
        </p:spPr>
        <p:txBody>
          <a:bodyPr/>
          <a:lstStyle/>
          <a:p>
            <a:r>
              <a:rPr lang="en-GB" sz="3200" dirty="0" smtClean="0">
                <a:solidFill>
                  <a:srgbClr val="002060"/>
                </a:solidFill>
              </a:rPr>
              <a:t>Please See </a:t>
            </a:r>
            <a:r>
              <a:rPr lang="en-GB" sz="3200" b="1" dirty="0" smtClean="0">
                <a:solidFill>
                  <a:srgbClr val="002060"/>
                </a:solidFill>
              </a:rPr>
              <a:t>Mock Example </a:t>
            </a:r>
            <a:r>
              <a:rPr lang="en-GB" sz="3200" i="1" dirty="0" smtClean="0">
                <a:solidFill>
                  <a:srgbClr val="FF0000"/>
                </a:solidFill>
              </a:rPr>
              <a:t>(see Assessment Tile)</a:t>
            </a:r>
            <a:r>
              <a:rPr lang="en-GB" sz="3200" b="1" dirty="0" smtClean="0">
                <a:solidFill>
                  <a:srgbClr val="002060"/>
                </a:solidFill>
              </a:rPr>
              <a:t> </a:t>
            </a:r>
            <a:r>
              <a:rPr lang="en-GB" sz="3200" dirty="0" smtClean="0">
                <a:solidFill>
                  <a:srgbClr val="002060"/>
                </a:solidFill>
              </a:rPr>
              <a:t>(Provided by Carol Hughes) – this is </a:t>
            </a:r>
            <a:r>
              <a:rPr lang="en-GB" sz="3200" b="1" i="1" dirty="0" smtClean="0">
                <a:solidFill>
                  <a:srgbClr val="002060"/>
                </a:solidFill>
              </a:rPr>
              <a:t>only</a:t>
            </a:r>
            <a:r>
              <a:rPr lang="en-GB" sz="3200" dirty="0" smtClean="0">
                <a:solidFill>
                  <a:srgbClr val="002060"/>
                </a:solidFill>
              </a:rPr>
              <a:t> an example of the Structure.  </a:t>
            </a:r>
          </a:p>
          <a:p>
            <a:r>
              <a:rPr lang="en-GB" sz="3200" dirty="0" smtClean="0">
                <a:solidFill>
                  <a:srgbClr val="002060"/>
                </a:solidFill>
              </a:rPr>
              <a:t>You are able use images </a:t>
            </a:r>
          </a:p>
          <a:p>
            <a:r>
              <a:rPr lang="en-GB" sz="3200" dirty="0" smtClean="0">
                <a:solidFill>
                  <a:srgbClr val="002060"/>
                </a:solidFill>
              </a:rPr>
              <a:t>References will need to be included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8760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9673" y="624110"/>
            <a:ext cx="6914728" cy="1280890"/>
          </a:xfrm>
        </p:spPr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Plagiarism and Referencing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solidFill>
                  <a:srgbClr val="002060"/>
                </a:solidFill>
              </a:rPr>
              <a:t>Please utilise the DRAFT PORTAL.  - You have up to three submissions </a:t>
            </a:r>
            <a:endParaRPr lang="en-GB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3579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Tutorial Work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5400" dirty="0" smtClean="0">
                <a:solidFill>
                  <a:srgbClr val="002060"/>
                </a:solidFill>
              </a:rPr>
              <a:t>Working on your Framework…</a:t>
            </a:r>
          </a:p>
          <a:p>
            <a:r>
              <a:rPr lang="en-GB" sz="5400" dirty="0" smtClean="0">
                <a:solidFill>
                  <a:srgbClr val="002060"/>
                </a:solidFill>
              </a:rPr>
              <a:t>Ask questions.</a:t>
            </a:r>
            <a:endParaRPr lang="en-GB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848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1CACE3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742</TotalTime>
  <Words>401</Words>
  <Application>Microsoft Office PowerPoint</Application>
  <PresentationFormat>On-screen Show (4:3)</PresentationFormat>
  <Paragraphs>55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Wingdings 3</vt:lpstr>
      <vt:lpstr>Wisp</vt:lpstr>
      <vt:lpstr> Assessment REVIEW &amp; GUIDANCE Constructing the framework</vt:lpstr>
      <vt:lpstr>Schedule for Today</vt:lpstr>
      <vt:lpstr>Questions</vt:lpstr>
      <vt:lpstr>PowerPoint Presentation</vt:lpstr>
      <vt:lpstr>Assessment Guidance – Please review assessment proforma on moodle </vt:lpstr>
      <vt:lpstr>Values</vt:lpstr>
      <vt:lpstr>Principles</vt:lpstr>
      <vt:lpstr>Personal Moral Qualities </vt:lpstr>
      <vt:lpstr>What happens when an ethical dilemma occurs?</vt:lpstr>
      <vt:lpstr>Anything Else? </vt:lpstr>
      <vt:lpstr>Concluding Remarks </vt:lpstr>
      <vt:lpstr>Structure </vt:lpstr>
      <vt:lpstr>Plagiarism and Referencing</vt:lpstr>
      <vt:lpstr>Tutorial Work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edu-ch</dc:creator>
  <cp:lastModifiedBy>Ruth Groff</cp:lastModifiedBy>
  <cp:revision>45</cp:revision>
  <dcterms:created xsi:type="dcterms:W3CDTF">2015-07-21T14:34:51Z</dcterms:created>
  <dcterms:modified xsi:type="dcterms:W3CDTF">2019-11-27T14:19:45Z</dcterms:modified>
</cp:coreProperties>
</file>