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5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ED42C9-586A-5795-EC96-AF88FA811245}" v="29" dt="2023-02-17T12:28:25.3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260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sv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4.sv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svg"/><Relationship Id="rId4" Type="http://schemas.openxmlformats.org/officeDocument/2006/relationships/image" Target="../media/image32.svg"/><Relationship Id="rId9" Type="http://schemas.openxmlformats.org/officeDocument/2006/relationships/image" Target="../media/image3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sv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4.sv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svg"/><Relationship Id="rId4" Type="http://schemas.openxmlformats.org/officeDocument/2006/relationships/image" Target="../media/image32.svg"/><Relationship Id="rId9" Type="http://schemas.openxmlformats.org/officeDocument/2006/relationships/image" Target="../media/image3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2FD62B-22FA-43DE-84C5-B51F5DC08E7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EA2792-8D14-4397-8A54-D9506EBFAB0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It's important to start working on your kid's arithmetic fundamentals as early as possible.</a:t>
          </a:r>
          <a:endParaRPr lang="en-US"/>
        </a:p>
      </dgm:t>
    </dgm:pt>
    <dgm:pt modelId="{8B904BEA-F725-4EA2-8B02-15BD0A2C1085}" type="parTrans" cxnId="{8D0C9952-F475-4F8C-B234-741EA67B9D60}">
      <dgm:prSet/>
      <dgm:spPr/>
      <dgm:t>
        <a:bodyPr/>
        <a:lstStyle/>
        <a:p>
          <a:endParaRPr lang="en-US"/>
        </a:p>
      </dgm:t>
    </dgm:pt>
    <dgm:pt modelId="{1AA9BD0D-9846-4FEB-8B26-7C930F93B066}" type="sibTrans" cxnId="{8D0C9952-F475-4F8C-B234-741EA67B9D60}">
      <dgm:prSet/>
      <dgm:spPr/>
      <dgm:t>
        <a:bodyPr/>
        <a:lstStyle/>
        <a:p>
          <a:endParaRPr lang="en-US"/>
        </a:p>
      </dgm:t>
    </dgm:pt>
    <dgm:pt modelId="{3E40B7C8-2268-461E-A8A1-DF2FA93357E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Playing this simple math game together at ages 7-11 will help your budding genius get more comfortable with mental arithmetic.</a:t>
          </a:r>
          <a:endParaRPr lang="en-US" dirty="0"/>
        </a:p>
      </dgm:t>
    </dgm:pt>
    <dgm:pt modelId="{88C43A7B-9C5F-4E1A-9276-E9683F21525E}" type="parTrans" cxnId="{7BED75F5-5A7D-4AD4-9019-121F9267026B}">
      <dgm:prSet/>
      <dgm:spPr/>
      <dgm:t>
        <a:bodyPr/>
        <a:lstStyle/>
        <a:p>
          <a:endParaRPr lang="en-US"/>
        </a:p>
      </dgm:t>
    </dgm:pt>
    <dgm:pt modelId="{B29DA198-1715-4CC9-B14C-C420E97C006E}" type="sibTrans" cxnId="{7BED75F5-5A7D-4AD4-9019-121F9267026B}">
      <dgm:prSet/>
      <dgm:spPr/>
      <dgm:t>
        <a:bodyPr/>
        <a:lstStyle/>
        <a:p>
          <a:endParaRPr lang="en-US"/>
        </a:p>
      </dgm:t>
    </dgm:pt>
    <dgm:pt modelId="{208B7E80-A6EA-4036-9D1F-CEC87F781EC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Dice are a fun and easy way to teach children how to take turns (</a:t>
          </a:r>
          <a:r>
            <a:rPr lang="en-GB" dirty="0" err="1"/>
            <a:t>Burte</a:t>
          </a:r>
          <a:r>
            <a:rPr lang="en-GB" dirty="0"/>
            <a:t> et al., 2019).</a:t>
          </a:r>
          <a:endParaRPr lang="en-US" dirty="0"/>
        </a:p>
      </dgm:t>
    </dgm:pt>
    <dgm:pt modelId="{C1ED13D3-045F-475C-9A94-8899D57F99D5}" type="parTrans" cxnId="{5676C28C-AD03-4405-9AC2-DBE6C70F5413}">
      <dgm:prSet/>
      <dgm:spPr/>
      <dgm:t>
        <a:bodyPr/>
        <a:lstStyle/>
        <a:p>
          <a:endParaRPr lang="en-US"/>
        </a:p>
      </dgm:t>
    </dgm:pt>
    <dgm:pt modelId="{24F4CA4A-D746-4563-B103-770392245100}" type="sibTrans" cxnId="{5676C28C-AD03-4405-9AC2-DBE6C70F5413}">
      <dgm:prSet/>
      <dgm:spPr/>
      <dgm:t>
        <a:bodyPr/>
        <a:lstStyle/>
        <a:p>
          <a:endParaRPr lang="en-US"/>
        </a:p>
      </dgm:t>
    </dgm:pt>
    <dgm:pt modelId="{096C1020-28EA-4797-BF91-312401F104B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By simulating random number generators, they help kids understand the interplay of chance, probability, and tactic.</a:t>
          </a:r>
          <a:endParaRPr lang="en-US"/>
        </a:p>
      </dgm:t>
    </dgm:pt>
    <dgm:pt modelId="{76CDE10C-E632-4455-AA23-86F836E9A07D}" type="parTrans" cxnId="{4F52DB7B-A33D-41E5-B115-9A0F40EA9AA9}">
      <dgm:prSet/>
      <dgm:spPr/>
      <dgm:t>
        <a:bodyPr/>
        <a:lstStyle/>
        <a:p>
          <a:endParaRPr lang="en-US"/>
        </a:p>
      </dgm:t>
    </dgm:pt>
    <dgm:pt modelId="{6F44434B-FFC4-4415-8657-EDE32D85960C}" type="sibTrans" cxnId="{4F52DB7B-A33D-41E5-B115-9A0F40EA9AA9}">
      <dgm:prSet/>
      <dgm:spPr/>
      <dgm:t>
        <a:bodyPr/>
        <a:lstStyle/>
        <a:p>
          <a:endParaRPr lang="en-US"/>
        </a:p>
      </dgm:t>
    </dgm:pt>
    <dgm:pt modelId="{57CBACD0-CF8A-4C32-A433-42BFB22F061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They prepare child for a lifetime of gaming success by teaching them to persevere in the face of setbacks and to embrace the thrill of victory (</a:t>
          </a:r>
          <a:r>
            <a:rPr lang="en-GB" dirty="0" err="1"/>
            <a:t>Vukovic</a:t>
          </a:r>
          <a:r>
            <a:rPr lang="en-GB" dirty="0"/>
            <a:t> and </a:t>
          </a:r>
          <a:r>
            <a:rPr lang="en-GB" dirty="0" err="1"/>
            <a:t>Juras</a:t>
          </a:r>
          <a:r>
            <a:rPr lang="en-GB" dirty="0"/>
            <a:t>, 2022).</a:t>
          </a:r>
          <a:endParaRPr lang="en-US" dirty="0"/>
        </a:p>
      </dgm:t>
    </dgm:pt>
    <dgm:pt modelId="{2834C1AA-AA73-477B-8A19-7080D4C814E8}" type="parTrans" cxnId="{66F51813-1FBD-4BD8-9E02-6F5483D61FC5}">
      <dgm:prSet/>
      <dgm:spPr/>
      <dgm:t>
        <a:bodyPr/>
        <a:lstStyle/>
        <a:p>
          <a:endParaRPr lang="en-US"/>
        </a:p>
      </dgm:t>
    </dgm:pt>
    <dgm:pt modelId="{8285B352-E47F-49F2-9E15-9929A094319C}" type="sibTrans" cxnId="{66F51813-1FBD-4BD8-9E02-6F5483D61FC5}">
      <dgm:prSet/>
      <dgm:spPr/>
      <dgm:t>
        <a:bodyPr/>
        <a:lstStyle/>
        <a:p>
          <a:endParaRPr lang="en-US"/>
        </a:p>
      </dgm:t>
    </dgm:pt>
    <dgm:pt modelId="{4DA8A5DE-B145-4CF4-9B8B-707080F4FD5A}" type="pres">
      <dgm:prSet presAssocID="{662FD62B-22FA-43DE-84C5-B51F5DC08E74}" presName="root" presStyleCnt="0">
        <dgm:presLayoutVars>
          <dgm:dir/>
          <dgm:resizeHandles val="exact"/>
        </dgm:presLayoutVars>
      </dgm:prSet>
      <dgm:spPr/>
    </dgm:pt>
    <dgm:pt modelId="{FB4A0244-DAA9-4AEC-A034-96E610ACE3DC}" type="pres">
      <dgm:prSet presAssocID="{80EA2792-8D14-4397-8A54-D9506EBFAB09}" presName="compNode" presStyleCnt="0"/>
      <dgm:spPr/>
    </dgm:pt>
    <dgm:pt modelId="{23E89790-9410-477A-AEDE-E3F343DC70A7}" type="pres">
      <dgm:prSet presAssocID="{80EA2792-8D14-4397-8A54-D9506EBFAB09}" presName="bgRect" presStyleLbl="bgShp" presStyleIdx="0" presStyleCnt="5"/>
      <dgm:spPr/>
    </dgm:pt>
    <dgm:pt modelId="{461F0D99-782E-400F-AD10-1F1AD1B20EC5}" type="pres">
      <dgm:prSet presAssocID="{80EA2792-8D14-4397-8A54-D9506EBFAB0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59698C40-CB2E-404D-9E69-A5687B45CEBF}" type="pres">
      <dgm:prSet presAssocID="{80EA2792-8D14-4397-8A54-D9506EBFAB09}" presName="spaceRect" presStyleCnt="0"/>
      <dgm:spPr/>
    </dgm:pt>
    <dgm:pt modelId="{8DB2E1AF-4178-43EA-AF86-7FB3F95CAC44}" type="pres">
      <dgm:prSet presAssocID="{80EA2792-8D14-4397-8A54-D9506EBFAB09}" presName="parTx" presStyleLbl="revTx" presStyleIdx="0" presStyleCnt="5">
        <dgm:presLayoutVars>
          <dgm:chMax val="0"/>
          <dgm:chPref val="0"/>
        </dgm:presLayoutVars>
      </dgm:prSet>
      <dgm:spPr/>
    </dgm:pt>
    <dgm:pt modelId="{E01A23F1-F883-4465-8CBA-6862579C099E}" type="pres">
      <dgm:prSet presAssocID="{1AA9BD0D-9846-4FEB-8B26-7C930F93B066}" presName="sibTrans" presStyleCnt="0"/>
      <dgm:spPr/>
    </dgm:pt>
    <dgm:pt modelId="{13348982-B69F-4FD2-884E-A5BBE0408D02}" type="pres">
      <dgm:prSet presAssocID="{3E40B7C8-2268-461E-A8A1-DF2FA93357E4}" presName="compNode" presStyleCnt="0"/>
      <dgm:spPr/>
    </dgm:pt>
    <dgm:pt modelId="{97E4AA36-21DF-4793-A5C2-84F8CB40D269}" type="pres">
      <dgm:prSet presAssocID="{3E40B7C8-2268-461E-A8A1-DF2FA93357E4}" presName="bgRect" presStyleLbl="bgShp" presStyleIdx="1" presStyleCnt="5"/>
      <dgm:spPr/>
    </dgm:pt>
    <dgm:pt modelId="{68FD5E10-5FC1-47BB-B9F8-ACFEB6885ADF}" type="pres">
      <dgm:prSet presAssocID="{3E40B7C8-2268-461E-A8A1-DF2FA93357E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12ADEA69-F64F-45CC-9EF1-177095222EEA}" type="pres">
      <dgm:prSet presAssocID="{3E40B7C8-2268-461E-A8A1-DF2FA93357E4}" presName="spaceRect" presStyleCnt="0"/>
      <dgm:spPr/>
    </dgm:pt>
    <dgm:pt modelId="{163CF8C8-F774-45F9-94A5-555BA30AB1EC}" type="pres">
      <dgm:prSet presAssocID="{3E40B7C8-2268-461E-A8A1-DF2FA93357E4}" presName="parTx" presStyleLbl="revTx" presStyleIdx="1" presStyleCnt="5">
        <dgm:presLayoutVars>
          <dgm:chMax val="0"/>
          <dgm:chPref val="0"/>
        </dgm:presLayoutVars>
      </dgm:prSet>
      <dgm:spPr/>
    </dgm:pt>
    <dgm:pt modelId="{F0F11B78-C168-4215-A1CE-1BF490BE6C11}" type="pres">
      <dgm:prSet presAssocID="{B29DA198-1715-4CC9-B14C-C420E97C006E}" presName="sibTrans" presStyleCnt="0"/>
      <dgm:spPr/>
    </dgm:pt>
    <dgm:pt modelId="{44196D06-6054-49B2-9514-40938F6B5CDC}" type="pres">
      <dgm:prSet presAssocID="{208B7E80-A6EA-4036-9D1F-CEC87F781ECD}" presName="compNode" presStyleCnt="0"/>
      <dgm:spPr/>
    </dgm:pt>
    <dgm:pt modelId="{7543F434-885D-4FD9-86A6-D90236E4162F}" type="pres">
      <dgm:prSet presAssocID="{208B7E80-A6EA-4036-9D1F-CEC87F781ECD}" presName="bgRect" presStyleLbl="bgShp" presStyleIdx="2" presStyleCnt="5"/>
      <dgm:spPr/>
    </dgm:pt>
    <dgm:pt modelId="{81AB1A39-ECC1-4D3D-BAF5-ACE5233D08AF}" type="pres">
      <dgm:prSet presAssocID="{208B7E80-A6EA-4036-9D1F-CEC87F781ECD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ce"/>
        </a:ext>
      </dgm:extLst>
    </dgm:pt>
    <dgm:pt modelId="{1F59F817-F9E9-40CC-A34E-9934B6DB5088}" type="pres">
      <dgm:prSet presAssocID="{208B7E80-A6EA-4036-9D1F-CEC87F781ECD}" presName="spaceRect" presStyleCnt="0"/>
      <dgm:spPr/>
    </dgm:pt>
    <dgm:pt modelId="{68A9285C-93C7-4868-81EE-C5F6BCE041F3}" type="pres">
      <dgm:prSet presAssocID="{208B7E80-A6EA-4036-9D1F-CEC87F781ECD}" presName="parTx" presStyleLbl="revTx" presStyleIdx="2" presStyleCnt="5">
        <dgm:presLayoutVars>
          <dgm:chMax val="0"/>
          <dgm:chPref val="0"/>
        </dgm:presLayoutVars>
      </dgm:prSet>
      <dgm:spPr/>
    </dgm:pt>
    <dgm:pt modelId="{40532413-ED9C-4139-AC05-A44E339C5832}" type="pres">
      <dgm:prSet presAssocID="{24F4CA4A-D746-4563-B103-770392245100}" presName="sibTrans" presStyleCnt="0"/>
      <dgm:spPr/>
    </dgm:pt>
    <dgm:pt modelId="{4F36657D-9EFB-4531-BEB2-EA3650FD5506}" type="pres">
      <dgm:prSet presAssocID="{096C1020-28EA-4797-BF91-312401F104B6}" presName="compNode" presStyleCnt="0"/>
      <dgm:spPr/>
    </dgm:pt>
    <dgm:pt modelId="{1EBAF9AA-AA2A-48F6-947D-1BF64EEB3CDA}" type="pres">
      <dgm:prSet presAssocID="{096C1020-28EA-4797-BF91-312401F104B6}" presName="bgRect" presStyleLbl="bgShp" presStyleIdx="3" presStyleCnt="5"/>
      <dgm:spPr/>
    </dgm:pt>
    <dgm:pt modelId="{395592A3-353C-4CF3-B49F-B06CD25A529F}" type="pres">
      <dgm:prSet presAssocID="{096C1020-28EA-4797-BF91-312401F104B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met"/>
        </a:ext>
      </dgm:extLst>
    </dgm:pt>
    <dgm:pt modelId="{1CF54E88-C428-462E-A34D-A3973253141D}" type="pres">
      <dgm:prSet presAssocID="{096C1020-28EA-4797-BF91-312401F104B6}" presName="spaceRect" presStyleCnt="0"/>
      <dgm:spPr/>
    </dgm:pt>
    <dgm:pt modelId="{C8256D91-E4C0-4B2C-9A90-8ECA998BAEE9}" type="pres">
      <dgm:prSet presAssocID="{096C1020-28EA-4797-BF91-312401F104B6}" presName="parTx" presStyleLbl="revTx" presStyleIdx="3" presStyleCnt="5">
        <dgm:presLayoutVars>
          <dgm:chMax val="0"/>
          <dgm:chPref val="0"/>
        </dgm:presLayoutVars>
      </dgm:prSet>
      <dgm:spPr/>
    </dgm:pt>
    <dgm:pt modelId="{AEB05D10-B488-4F2E-935E-422A99EFCE7A}" type="pres">
      <dgm:prSet presAssocID="{6F44434B-FFC4-4415-8657-EDE32D85960C}" presName="sibTrans" presStyleCnt="0"/>
      <dgm:spPr/>
    </dgm:pt>
    <dgm:pt modelId="{00A289F8-71DC-4F21-B10C-A161C821251A}" type="pres">
      <dgm:prSet presAssocID="{57CBACD0-CF8A-4C32-A433-42BFB22F0612}" presName="compNode" presStyleCnt="0"/>
      <dgm:spPr/>
    </dgm:pt>
    <dgm:pt modelId="{DA2954E8-6600-4718-BF4F-A126F11AFB33}" type="pres">
      <dgm:prSet presAssocID="{57CBACD0-CF8A-4C32-A433-42BFB22F0612}" presName="bgRect" presStyleLbl="bgShp" presStyleIdx="4" presStyleCnt="5"/>
      <dgm:spPr/>
    </dgm:pt>
    <dgm:pt modelId="{3D6F4D18-3435-4B6C-ABB1-25A771C23F78}" type="pres">
      <dgm:prSet presAssocID="{57CBACD0-CF8A-4C32-A433-42BFB22F0612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me controller"/>
        </a:ext>
      </dgm:extLst>
    </dgm:pt>
    <dgm:pt modelId="{AFDE5333-B11C-4C29-A5FC-980908E8EA64}" type="pres">
      <dgm:prSet presAssocID="{57CBACD0-CF8A-4C32-A433-42BFB22F0612}" presName="spaceRect" presStyleCnt="0"/>
      <dgm:spPr/>
    </dgm:pt>
    <dgm:pt modelId="{6E66D0FC-538A-4323-9AF5-639D87983017}" type="pres">
      <dgm:prSet presAssocID="{57CBACD0-CF8A-4C32-A433-42BFB22F0612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F76BAD0A-61DF-49A4-A356-66FCD5B97C4A}" type="presOf" srcId="{3E40B7C8-2268-461E-A8A1-DF2FA93357E4}" destId="{163CF8C8-F774-45F9-94A5-555BA30AB1EC}" srcOrd="0" destOrd="0" presId="urn:microsoft.com/office/officeart/2018/2/layout/IconVerticalSolidList"/>
    <dgm:cxn modelId="{66F51813-1FBD-4BD8-9E02-6F5483D61FC5}" srcId="{662FD62B-22FA-43DE-84C5-B51F5DC08E74}" destId="{57CBACD0-CF8A-4C32-A433-42BFB22F0612}" srcOrd="4" destOrd="0" parTransId="{2834C1AA-AA73-477B-8A19-7080D4C814E8}" sibTransId="{8285B352-E47F-49F2-9E15-9929A094319C}"/>
    <dgm:cxn modelId="{F68BAA16-D6F7-4821-889C-6BB7DCB3E2DE}" type="presOf" srcId="{208B7E80-A6EA-4036-9D1F-CEC87F781ECD}" destId="{68A9285C-93C7-4868-81EE-C5F6BCE041F3}" srcOrd="0" destOrd="0" presId="urn:microsoft.com/office/officeart/2018/2/layout/IconVerticalSolidList"/>
    <dgm:cxn modelId="{393D9843-D7C9-4638-AF58-1DF001AB88DB}" type="presOf" srcId="{662FD62B-22FA-43DE-84C5-B51F5DC08E74}" destId="{4DA8A5DE-B145-4CF4-9B8B-707080F4FD5A}" srcOrd="0" destOrd="0" presId="urn:microsoft.com/office/officeart/2018/2/layout/IconVerticalSolidList"/>
    <dgm:cxn modelId="{438E1E51-F270-4B3E-9EF0-4EBA5B788F8D}" type="presOf" srcId="{80EA2792-8D14-4397-8A54-D9506EBFAB09}" destId="{8DB2E1AF-4178-43EA-AF86-7FB3F95CAC44}" srcOrd="0" destOrd="0" presId="urn:microsoft.com/office/officeart/2018/2/layout/IconVerticalSolidList"/>
    <dgm:cxn modelId="{8D0C9952-F475-4F8C-B234-741EA67B9D60}" srcId="{662FD62B-22FA-43DE-84C5-B51F5DC08E74}" destId="{80EA2792-8D14-4397-8A54-D9506EBFAB09}" srcOrd="0" destOrd="0" parTransId="{8B904BEA-F725-4EA2-8B02-15BD0A2C1085}" sibTransId="{1AA9BD0D-9846-4FEB-8B26-7C930F93B066}"/>
    <dgm:cxn modelId="{4F52DB7B-A33D-41E5-B115-9A0F40EA9AA9}" srcId="{662FD62B-22FA-43DE-84C5-B51F5DC08E74}" destId="{096C1020-28EA-4797-BF91-312401F104B6}" srcOrd="3" destOrd="0" parTransId="{76CDE10C-E632-4455-AA23-86F836E9A07D}" sibTransId="{6F44434B-FFC4-4415-8657-EDE32D85960C}"/>
    <dgm:cxn modelId="{5676C28C-AD03-4405-9AC2-DBE6C70F5413}" srcId="{662FD62B-22FA-43DE-84C5-B51F5DC08E74}" destId="{208B7E80-A6EA-4036-9D1F-CEC87F781ECD}" srcOrd="2" destOrd="0" parTransId="{C1ED13D3-045F-475C-9A94-8899D57F99D5}" sibTransId="{24F4CA4A-D746-4563-B103-770392245100}"/>
    <dgm:cxn modelId="{B4A541AE-9348-40F0-B7A5-CFCCD95D952B}" type="presOf" srcId="{096C1020-28EA-4797-BF91-312401F104B6}" destId="{C8256D91-E4C0-4B2C-9A90-8ECA998BAEE9}" srcOrd="0" destOrd="0" presId="urn:microsoft.com/office/officeart/2018/2/layout/IconVerticalSolidList"/>
    <dgm:cxn modelId="{7BED75F5-5A7D-4AD4-9019-121F9267026B}" srcId="{662FD62B-22FA-43DE-84C5-B51F5DC08E74}" destId="{3E40B7C8-2268-461E-A8A1-DF2FA93357E4}" srcOrd="1" destOrd="0" parTransId="{88C43A7B-9C5F-4E1A-9276-E9683F21525E}" sibTransId="{B29DA198-1715-4CC9-B14C-C420E97C006E}"/>
    <dgm:cxn modelId="{2A4404F9-9023-4F4D-AEB4-3F7413D3E767}" type="presOf" srcId="{57CBACD0-CF8A-4C32-A433-42BFB22F0612}" destId="{6E66D0FC-538A-4323-9AF5-639D87983017}" srcOrd="0" destOrd="0" presId="urn:microsoft.com/office/officeart/2018/2/layout/IconVerticalSolidList"/>
    <dgm:cxn modelId="{05BECC0D-984A-4F61-9861-030F313DE680}" type="presParOf" srcId="{4DA8A5DE-B145-4CF4-9B8B-707080F4FD5A}" destId="{FB4A0244-DAA9-4AEC-A034-96E610ACE3DC}" srcOrd="0" destOrd="0" presId="urn:microsoft.com/office/officeart/2018/2/layout/IconVerticalSolidList"/>
    <dgm:cxn modelId="{0DAC49E6-1C1B-459C-941D-AD713CB0C0AE}" type="presParOf" srcId="{FB4A0244-DAA9-4AEC-A034-96E610ACE3DC}" destId="{23E89790-9410-477A-AEDE-E3F343DC70A7}" srcOrd="0" destOrd="0" presId="urn:microsoft.com/office/officeart/2018/2/layout/IconVerticalSolidList"/>
    <dgm:cxn modelId="{5DEAE64D-F5F9-4F89-8D60-20DE6CA24A3E}" type="presParOf" srcId="{FB4A0244-DAA9-4AEC-A034-96E610ACE3DC}" destId="{461F0D99-782E-400F-AD10-1F1AD1B20EC5}" srcOrd="1" destOrd="0" presId="urn:microsoft.com/office/officeart/2018/2/layout/IconVerticalSolidList"/>
    <dgm:cxn modelId="{8E78DD7C-3197-4CB3-90A1-7BEC4E440361}" type="presParOf" srcId="{FB4A0244-DAA9-4AEC-A034-96E610ACE3DC}" destId="{59698C40-CB2E-404D-9E69-A5687B45CEBF}" srcOrd="2" destOrd="0" presId="urn:microsoft.com/office/officeart/2018/2/layout/IconVerticalSolidList"/>
    <dgm:cxn modelId="{8535CB50-7DB5-4DBE-AA3E-D320C513A0BB}" type="presParOf" srcId="{FB4A0244-DAA9-4AEC-A034-96E610ACE3DC}" destId="{8DB2E1AF-4178-43EA-AF86-7FB3F95CAC44}" srcOrd="3" destOrd="0" presId="urn:microsoft.com/office/officeart/2018/2/layout/IconVerticalSolidList"/>
    <dgm:cxn modelId="{8119F911-0AD2-4749-BDA7-4BFE76633270}" type="presParOf" srcId="{4DA8A5DE-B145-4CF4-9B8B-707080F4FD5A}" destId="{E01A23F1-F883-4465-8CBA-6862579C099E}" srcOrd="1" destOrd="0" presId="urn:microsoft.com/office/officeart/2018/2/layout/IconVerticalSolidList"/>
    <dgm:cxn modelId="{955E27AD-15B1-4695-BCC0-4C72DFDF6EDB}" type="presParOf" srcId="{4DA8A5DE-B145-4CF4-9B8B-707080F4FD5A}" destId="{13348982-B69F-4FD2-884E-A5BBE0408D02}" srcOrd="2" destOrd="0" presId="urn:microsoft.com/office/officeart/2018/2/layout/IconVerticalSolidList"/>
    <dgm:cxn modelId="{6E182B99-A952-4D4B-9FCC-3D2529735CB4}" type="presParOf" srcId="{13348982-B69F-4FD2-884E-A5BBE0408D02}" destId="{97E4AA36-21DF-4793-A5C2-84F8CB40D269}" srcOrd="0" destOrd="0" presId="urn:microsoft.com/office/officeart/2018/2/layout/IconVerticalSolidList"/>
    <dgm:cxn modelId="{BED88EC0-66E4-4D6B-BDA8-FF3FC88077D2}" type="presParOf" srcId="{13348982-B69F-4FD2-884E-A5BBE0408D02}" destId="{68FD5E10-5FC1-47BB-B9F8-ACFEB6885ADF}" srcOrd="1" destOrd="0" presId="urn:microsoft.com/office/officeart/2018/2/layout/IconVerticalSolidList"/>
    <dgm:cxn modelId="{8E702189-63B2-4CFC-986F-96E345F88E15}" type="presParOf" srcId="{13348982-B69F-4FD2-884E-A5BBE0408D02}" destId="{12ADEA69-F64F-45CC-9EF1-177095222EEA}" srcOrd="2" destOrd="0" presId="urn:microsoft.com/office/officeart/2018/2/layout/IconVerticalSolidList"/>
    <dgm:cxn modelId="{1230E90B-17FF-4AB8-94F1-024E2E4E98B9}" type="presParOf" srcId="{13348982-B69F-4FD2-884E-A5BBE0408D02}" destId="{163CF8C8-F774-45F9-94A5-555BA30AB1EC}" srcOrd="3" destOrd="0" presId="urn:microsoft.com/office/officeart/2018/2/layout/IconVerticalSolidList"/>
    <dgm:cxn modelId="{58B80807-0752-421B-AB16-D0B727EECB68}" type="presParOf" srcId="{4DA8A5DE-B145-4CF4-9B8B-707080F4FD5A}" destId="{F0F11B78-C168-4215-A1CE-1BF490BE6C11}" srcOrd="3" destOrd="0" presId="urn:microsoft.com/office/officeart/2018/2/layout/IconVerticalSolidList"/>
    <dgm:cxn modelId="{C726141B-B0A0-4F33-A056-4FB4FAF6A6B8}" type="presParOf" srcId="{4DA8A5DE-B145-4CF4-9B8B-707080F4FD5A}" destId="{44196D06-6054-49B2-9514-40938F6B5CDC}" srcOrd="4" destOrd="0" presId="urn:microsoft.com/office/officeart/2018/2/layout/IconVerticalSolidList"/>
    <dgm:cxn modelId="{94191F53-4E4F-455D-A740-C1C151D52020}" type="presParOf" srcId="{44196D06-6054-49B2-9514-40938F6B5CDC}" destId="{7543F434-885D-4FD9-86A6-D90236E4162F}" srcOrd="0" destOrd="0" presId="urn:microsoft.com/office/officeart/2018/2/layout/IconVerticalSolidList"/>
    <dgm:cxn modelId="{11CD266A-4524-489F-AAED-708B68A7A3E3}" type="presParOf" srcId="{44196D06-6054-49B2-9514-40938F6B5CDC}" destId="{81AB1A39-ECC1-4D3D-BAF5-ACE5233D08AF}" srcOrd="1" destOrd="0" presId="urn:microsoft.com/office/officeart/2018/2/layout/IconVerticalSolidList"/>
    <dgm:cxn modelId="{C9A2099B-7107-42BD-A065-F8448656DA1E}" type="presParOf" srcId="{44196D06-6054-49B2-9514-40938F6B5CDC}" destId="{1F59F817-F9E9-40CC-A34E-9934B6DB5088}" srcOrd="2" destOrd="0" presId="urn:microsoft.com/office/officeart/2018/2/layout/IconVerticalSolidList"/>
    <dgm:cxn modelId="{0292EB63-B530-436B-AEC1-90E69A409943}" type="presParOf" srcId="{44196D06-6054-49B2-9514-40938F6B5CDC}" destId="{68A9285C-93C7-4868-81EE-C5F6BCE041F3}" srcOrd="3" destOrd="0" presId="urn:microsoft.com/office/officeart/2018/2/layout/IconVerticalSolidList"/>
    <dgm:cxn modelId="{287542BF-7629-4562-8499-AF047A029563}" type="presParOf" srcId="{4DA8A5DE-B145-4CF4-9B8B-707080F4FD5A}" destId="{40532413-ED9C-4139-AC05-A44E339C5832}" srcOrd="5" destOrd="0" presId="urn:microsoft.com/office/officeart/2018/2/layout/IconVerticalSolidList"/>
    <dgm:cxn modelId="{C10E4051-6209-4D90-81E2-8EE4981D01EB}" type="presParOf" srcId="{4DA8A5DE-B145-4CF4-9B8B-707080F4FD5A}" destId="{4F36657D-9EFB-4531-BEB2-EA3650FD5506}" srcOrd="6" destOrd="0" presId="urn:microsoft.com/office/officeart/2018/2/layout/IconVerticalSolidList"/>
    <dgm:cxn modelId="{5D9B76A9-CF84-41D3-90B9-14F74C5C0877}" type="presParOf" srcId="{4F36657D-9EFB-4531-BEB2-EA3650FD5506}" destId="{1EBAF9AA-AA2A-48F6-947D-1BF64EEB3CDA}" srcOrd="0" destOrd="0" presId="urn:microsoft.com/office/officeart/2018/2/layout/IconVerticalSolidList"/>
    <dgm:cxn modelId="{827698E7-EA28-46A4-A088-180E8BB28A12}" type="presParOf" srcId="{4F36657D-9EFB-4531-BEB2-EA3650FD5506}" destId="{395592A3-353C-4CF3-B49F-B06CD25A529F}" srcOrd="1" destOrd="0" presId="urn:microsoft.com/office/officeart/2018/2/layout/IconVerticalSolidList"/>
    <dgm:cxn modelId="{A8FF1824-CEB8-4C38-962F-AF17338A1AFC}" type="presParOf" srcId="{4F36657D-9EFB-4531-BEB2-EA3650FD5506}" destId="{1CF54E88-C428-462E-A34D-A3973253141D}" srcOrd="2" destOrd="0" presId="urn:microsoft.com/office/officeart/2018/2/layout/IconVerticalSolidList"/>
    <dgm:cxn modelId="{DE65604B-BC99-47A9-B320-64A0B931B2CB}" type="presParOf" srcId="{4F36657D-9EFB-4531-BEB2-EA3650FD5506}" destId="{C8256D91-E4C0-4B2C-9A90-8ECA998BAEE9}" srcOrd="3" destOrd="0" presId="urn:microsoft.com/office/officeart/2018/2/layout/IconVerticalSolidList"/>
    <dgm:cxn modelId="{461D6994-137F-4BB1-9E19-08D6466485EF}" type="presParOf" srcId="{4DA8A5DE-B145-4CF4-9B8B-707080F4FD5A}" destId="{AEB05D10-B488-4F2E-935E-422A99EFCE7A}" srcOrd="7" destOrd="0" presId="urn:microsoft.com/office/officeart/2018/2/layout/IconVerticalSolidList"/>
    <dgm:cxn modelId="{EFA1F78E-092A-4571-83D2-024D72E8AF11}" type="presParOf" srcId="{4DA8A5DE-B145-4CF4-9B8B-707080F4FD5A}" destId="{00A289F8-71DC-4F21-B10C-A161C821251A}" srcOrd="8" destOrd="0" presId="urn:microsoft.com/office/officeart/2018/2/layout/IconVerticalSolidList"/>
    <dgm:cxn modelId="{C4C0A7FB-A318-4B6B-9085-C07120BF70A0}" type="presParOf" srcId="{00A289F8-71DC-4F21-B10C-A161C821251A}" destId="{DA2954E8-6600-4718-BF4F-A126F11AFB33}" srcOrd="0" destOrd="0" presId="urn:microsoft.com/office/officeart/2018/2/layout/IconVerticalSolidList"/>
    <dgm:cxn modelId="{0620C1FD-AB61-4F49-AF01-06984370C221}" type="presParOf" srcId="{00A289F8-71DC-4F21-B10C-A161C821251A}" destId="{3D6F4D18-3435-4B6C-ABB1-25A771C23F78}" srcOrd="1" destOrd="0" presId="urn:microsoft.com/office/officeart/2018/2/layout/IconVerticalSolidList"/>
    <dgm:cxn modelId="{0095890F-75F7-4295-A13F-933819C69068}" type="presParOf" srcId="{00A289F8-71DC-4F21-B10C-A161C821251A}" destId="{AFDE5333-B11C-4C29-A5FC-980908E8EA64}" srcOrd="2" destOrd="0" presId="urn:microsoft.com/office/officeart/2018/2/layout/IconVerticalSolidList"/>
    <dgm:cxn modelId="{2E526229-4860-4AB4-A7E2-922870B32349}" type="presParOf" srcId="{00A289F8-71DC-4F21-B10C-A161C821251A}" destId="{6E66D0FC-538A-4323-9AF5-639D8798301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3AEE48-7787-4B6B-9D20-EA8D90463CC4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CC2F536-2BB8-4C6A-A3D2-889B01B0460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Your child's memory, observational skills, and processing power will all benefit from beginning to read horizontally and vertically with crossword puzzles (</a:t>
          </a:r>
          <a:r>
            <a:rPr lang="en-GB" dirty="0" err="1"/>
            <a:t>Purnant</a:t>
          </a:r>
          <a:r>
            <a:rPr lang="en-GB" dirty="0"/>
            <a:t> ET al., 2021).</a:t>
          </a:r>
          <a:endParaRPr lang="en-US" dirty="0"/>
        </a:p>
      </dgm:t>
    </dgm:pt>
    <dgm:pt modelId="{5361F5C4-CB40-40B1-A59E-E2AFA2C21B12}" type="parTrans" cxnId="{192EBE50-7CE7-408B-9D99-4FA571EF52EF}">
      <dgm:prSet/>
      <dgm:spPr/>
      <dgm:t>
        <a:bodyPr/>
        <a:lstStyle/>
        <a:p>
          <a:endParaRPr lang="en-US"/>
        </a:p>
      </dgm:t>
    </dgm:pt>
    <dgm:pt modelId="{315B5E36-1C5F-49B8-AC72-3E7A06779940}" type="sibTrans" cxnId="{192EBE50-7CE7-408B-9D99-4FA571EF52EF}">
      <dgm:prSet/>
      <dgm:spPr/>
      <dgm:t>
        <a:bodyPr/>
        <a:lstStyle/>
        <a:p>
          <a:endParaRPr lang="en-US"/>
        </a:p>
      </dgm:t>
    </dgm:pt>
    <dgm:pt modelId="{01EEAFEE-B28E-47C2-A160-532A4456CB4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Your child's problem-solving and pencil-control abilities will both benefit from this crossword puzzle. </a:t>
          </a:r>
          <a:endParaRPr lang="en-US"/>
        </a:p>
      </dgm:t>
    </dgm:pt>
    <dgm:pt modelId="{5B5FE637-04DA-4168-9407-9563491D133F}" type="parTrans" cxnId="{2404198B-73D5-4C95-916C-29797B756785}">
      <dgm:prSet/>
      <dgm:spPr/>
      <dgm:t>
        <a:bodyPr/>
        <a:lstStyle/>
        <a:p>
          <a:endParaRPr lang="en-US"/>
        </a:p>
      </dgm:t>
    </dgm:pt>
    <dgm:pt modelId="{190AFB24-75A6-46AD-962C-429F83518C4E}" type="sibTrans" cxnId="{2404198B-73D5-4C95-916C-29797B756785}">
      <dgm:prSet/>
      <dgm:spPr/>
      <dgm:t>
        <a:bodyPr/>
        <a:lstStyle/>
        <a:p>
          <a:endParaRPr lang="en-US"/>
        </a:p>
      </dgm:t>
    </dgm:pt>
    <dgm:pt modelId="{D819B0DF-C09A-4D27-B58D-5C8A8FF6A65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Each animal must be recognised by the child before it can be written in the appropriate crossword grid.</a:t>
          </a:r>
          <a:endParaRPr lang="en-US"/>
        </a:p>
      </dgm:t>
    </dgm:pt>
    <dgm:pt modelId="{5F48B058-0E93-4B76-A32F-036B7E62296F}" type="parTrans" cxnId="{77E0C4A0-38B3-4292-A580-F99E7FE79F9A}">
      <dgm:prSet/>
      <dgm:spPr/>
      <dgm:t>
        <a:bodyPr/>
        <a:lstStyle/>
        <a:p>
          <a:endParaRPr lang="en-US"/>
        </a:p>
      </dgm:t>
    </dgm:pt>
    <dgm:pt modelId="{1DF922AC-CF46-45ED-AFC1-AF54C06A65A2}" type="sibTrans" cxnId="{77E0C4A0-38B3-4292-A580-F99E7FE79F9A}">
      <dgm:prSet/>
      <dgm:spPr/>
      <dgm:t>
        <a:bodyPr/>
        <a:lstStyle/>
        <a:p>
          <a:endParaRPr lang="en-US"/>
        </a:p>
      </dgm:t>
    </dgm:pt>
    <dgm:pt modelId="{85E9EB85-9C1D-4615-B63A-0964809947D1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This activity has significant impact on analytical reasoning skills of children.</a:t>
          </a:r>
          <a:endParaRPr lang="en-US"/>
        </a:p>
      </dgm:t>
    </dgm:pt>
    <dgm:pt modelId="{3E66B598-1F35-4E85-A51C-0C710186BA25}" type="parTrans" cxnId="{BE0888BD-B2B4-4A76-B86D-D3EB31925C70}">
      <dgm:prSet/>
      <dgm:spPr/>
      <dgm:t>
        <a:bodyPr/>
        <a:lstStyle/>
        <a:p>
          <a:endParaRPr lang="en-US"/>
        </a:p>
      </dgm:t>
    </dgm:pt>
    <dgm:pt modelId="{5823ECE0-E966-4A38-955E-1ADF9E603EA5}" type="sibTrans" cxnId="{BE0888BD-B2B4-4A76-B86D-D3EB31925C70}">
      <dgm:prSet/>
      <dgm:spPr/>
      <dgm:t>
        <a:bodyPr/>
        <a:lstStyle/>
        <a:p>
          <a:endParaRPr lang="en-US"/>
        </a:p>
      </dgm:t>
    </dgm:pt>
    <dgm:pt modelId="{B4CFE041-E781-45F9-A566-08D5ED639F6C}" type="pres">
      <dgm:prSet presAssocID="{0E3AEE48-7787-4B6B-9D20-EA8D90463CC4}" presName="root" presStyleCnt="0">
        <dgm:presLayoutVars>
          <dgm:dir/>
          <dgm:resizeHandles val="exact"/>
        </dgm:presLayoutVars>
      </dgm:prSet>
      <dgm:spPr/>
    </dgm:pt>
    <dgm:pt modelId="{03B40DBA-6CD5-4716-997A-3BD3EBBED339}" type="pres">
      <dgm:prSet presAssocID="{4CC2F536-2BB8-4C6A-A3D2-889B01B04605}" presName="compNode" presStyleCnt="0"/>
      <dgm:spPr/>
    </dgm:pt>
    <dgm:pt modelId="{07F67515-F6FD-4418-9F3F-116ABF1ABD5D}" type="pres">
      <dgm:prSet presAssocID="{4CC2F536-2BB8-4C6A-A3D2-889B01B04605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D2748412-2D07-4500-80F1-E958D2E936FF}" type="pres">
      <dgm:prSet presAssocID="{4CC2F536-2BB8-4C6A-A3D2-889B01B0460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EAE3798D-DFC4-4999-BBE0-EEF81F634683}" type="pres">
      <dgm:prSet presAssocID="{4CC2F536-2BB8-4C6A-A3D2-889B01B04605}" presName="spaceRect" presStyleCnt="0"/>
      <dgm:spPr/>
    </dgm:pt>
    <dgm:pt modelId="{8CB4BB34-9484-4A21-8695-5F8802D97CD6}" type="pres">
      <dgm:prSet presAssocID="{4CC2F536-2BB8-4C6A-A3D2-889B01B04605}" presName="textRect" presStyleLbl="revTx" presStyleIdx="0" presStyleCnt="4">
        <dgm:presLayoutVars>
          <dgm:chMax val="1"/>
          <dgm:chPref val="1"/>
        </dgm:presLayoutVars>
      </dgm:prSet>
      <dgm:spPr/>
    </dgm:pt>
    <dgm:pt modelId="{7CC7E0C9-F469-476A-8446-8A77C21F2F5E}" type="pres">
      <dgm:prSet presAssocID="{315B5E36-1C5F-49B8-AC72-3E7A06779940}" presName="sibTrans" presStyleCnt="0"/>
      <dgm:spPr/>
    </dgm:pt>
    <dgm:pt modelId="{87817DD4-6ED4-4537-A04A-B8021E183B7E}" type="pres">
      <dgm:prSet presAssocID="{01EEAFEE-B28E-47C2-A160-532A4456CB46}" presName="compNode" presStyleCnt="0"/>
      <dgm:spPr/>
    </dgm:pt>
    <dgm:pt modelId="{31E1D008-CF85-467D-B8C9-F33FE4DAC2F6}" type="pres">
      <dgm:prSet presAssocID="{01EEAFEE-B28E-47C2-A160-532A4456CB46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88403CBE-1128-4726-8381-5281748867EB}" type="pres">
      <dgm:prSet presAssocID="{01EEAFEE-B28E-47C2-A160-532A4456CB4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0725A2E1-E153-4912-AC57-6325E36421A4}" type="pres">
      <dgm:prSet presAssocID="{01EEAFEE-B28E-47C2-A160-532A4456CB46}" presName="spaceRect" presStyleCnt="0"/>
      <dgm:spPr/>
    </dgm:pt>
    <dgm:pt modelId="{23983107-49BE-460F-9EB1-6907EC9D9FEC}" type="pres">
      <dgm:prSet presAssocID="{01EEAFEE-B28E-47C2-A160-532A4456CB46}" presName="textRect" presStyleLbl="revTx" presStyleIdx="1" presStyleCnt="4">
        <dgm:presLayoutVars>
          <dgm:chMax val="1"/>
          <dgm:chPref val="1"/>
        </dgm:presLayoutVars>
      </dgm:prSet>
      <dgm:spPr/>
    </dgm:pt>
    <dgm:pt modelId="{022B97DF-2E5D-4E2C-BD6A-151232786155}" type="pres">
      <dgm:prSet presAssocID="{190AFB24-75A6-46AD-962C-429F83518C4E}" presName="sibTrans" presStyleCnt="0"/>
      <dgm:spPr/>
    </dgm:pt>
    <dgm:pt modelId="{EBC1B870-B686-4911-9281-BA057D09B9BE}" type="pres">
      <dgm:prSet presAssocID="{D819B0DF-C09A-4D27-B58D-5C8A8FF6A656}" presName="compNode" presStyleCnt="0"/>
      <dgm:spPr/>
    </dgm:pt>
    <dgm:pt modelId="{330F403A-C4E5-4768-A8E6-1CFDCFDCCD7C}" type="pres">
      <dgm:prSet presAssocID="{D819B0DF-C09A-4D27-B58D-5C8A8FF6A656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B8C054FE-55ED-4690-A378-ED0BBF02AE77}" type="pres">
      <dgm:prSet presAssocID="{D819B0DF-C09A-4D27-B58D-5C8A8FF6A65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t"/>
        </a:ext>
      </dgm:extLst>
    </dgm:pt>
    <dgm:pt modelId="{0D699457-9191-45D6-970E-6F4D3DE0B74C}" type="pres">
      <dgm:prSet presAssocID="{D819B0DF-C09A-4D27-B58D-5C8A8FF6A656}" presName="spaceRect" presStyleCnt="0"/>
      <dgm:spPr/>
    </dgm:pt>
    <dgm:pt modelId="{9333E695-FB8B-4E79-BA3C-7B0233E64F6F}" type="pres">
      <dgm:prSet presAssocID="{D819B0DF-C09A-4D27-B58D-5C8A8FF6A656}" presName="textRect" presStyleLbl="revTx" presStyleIdx="2" presStyleCnt="4">
        <dgm:presLayoutVars>
          <dgm:chMax val="1"/>
          <dgm:chPref val="1"/>
        </dgm:presLayoutVars>
      </dgm:prSet>
      <dgm:spPr/>
    </dgm:pt>
    <dgm:pt modelId="{30C45C1D-573C-48B1-9B10-7EDC077B4192}" type="pres">
      <dgm:prSet presAssocID="{1DF922AC-CF46-45ED-AFC1-AF54C06A65A2}" presName="sibTrans" presStyleCnt="0"/>
      <dgm:spPr/>
    </dgm:pt>
    <dgm:pt modelId="{FDF1C337-498B-456C-BF06-7DBE3D2A9D31}" type="pres">
      <dgm:prSet presAssocID="{85E9EB85-9C1D-4615-B63A-0964809947D1}" presName="compNode" presStyleCnt="0"/>
      <dgm:spPr/>
    </dgm:pt>
    <dgm:pt modelId="{DBDA3B19-DA31-451D-B1DB-71BB9CC3821E}" type="pres">
      <dgm:prSet presAssocID="{85E9EB85-9C1D-4615-B63A-0964809947D1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78C859ED-E722-4927-ADB2-2DA85040AE1F}" type="pres">
      <dgm:prSet presAssocID="{85E9EB85-9C1D-4615-B63A-0964809947D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03CDC2F-C806-4B54-A34D-F13620919FA3}" type="pres">
      <dgm:prSet presAssocID="{85E9EB85-9C1D-4615-B63A-0964809947D1}" presName="spaceRect" presStyleCnt="0"/>
      <dgm:spPr/>
    </dgm:pt>
    <dgm:pt modelId="{2B1D1F6B-3A1A-4A42-9AD2-5ACE6FBDE23F}" type="pres">
      <dgm:prSet presAssocID="{85E9EB85-9C1D-4615-B63A-0964809947D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866CA34-9861-4569-92C5-C0C76F2CC37D}" type="presOf" srcId="{0E3AEE48-7787-4B6B-9D20-EA8D90463CC4}" destId="{B4CFE041-E781-45F9-A566-08D5ED639F6C}" srcOrd="0" destOrd="0" presId="urn:microsoft.com/office/officeart/2018/5/layout/IconLeafLabelList"/>
    <dgm:cxn modelId="{D96C3A3C-343F-4923-9613-4FC49523C199}" type="presOf" srcId="{D819B0DF-C09A-4D27-B58D-5C8A8FF6A656}" destId="{9333E695-FB8B-4E79-BA3C-7B0233E64F6F}" srcOrd="0" destOrd="0" presId="urn:microsoft.com/office/officeart/2018/5/layout/IconLeafLabelList"/>
    <dgm:cxn modelId="{192EBE50-7CE7-408B-9D99-4FA571EF52EF}" srcId="{0E3AEE48-7787-4B6B-9D20-EA8D90463CC4}" destId="{4CC2F536-2BB8-4C6A-A3D2-889B01B04605}" srcOrd="0" destOrd="0" parTransId="{5361F5C4-CB40-40B1-A59E-E2AFA2C21B12}" sibTransId="{315B5E36-1C5F-49B8-AC72-3E7A06779940}"/>
    <dgm:cxn modelId="{2404198B-73D5-4C95-916C-29797B756785}" srcId="{0E3AEE48-7787-4B6B-9D20-EA8D90463CC4}" destId="{01EEAFEE-B28E-47C2-A160-532A4456CB46}" srcOrd="1" destOrd="0" parTransId="{5B5FE637-04DA-4168-9407-9563491D133F}" sibTransId="{190AFB24-75A6-46AD-962C-429F83518C4E}"/>
    <dgm:cxn modelId="{77E0C4A0-38B3-4292-A580-F99E7FE79F9A}" srcId="{0E3AEE48-7787-4B6B-9D20-EA8D90463CC4}" destId="{D819B0DF-C09A-4D27-B58D-5C8A8FF6A656}" srcOrd="2" destOrd="0" parTransId="{5F48B058-0E93-4B76-A32F-036B7E62296F}" sibTransId="{1DF922AC-CF46-45ED-AFC1-AF54C06A65A2}"/>
    <dgm:cxn modelId="{BE0888BD-B2B4-4A76-B86D-D3EB31925C70}" srcId="{0E3AEE48-7787-4B6B-9D20-EA8D90463CC4}" destId="{85E9EB85-9C1D-4615-B63A-0964809947D1}" srcOrd="3" destOrd="0" parTransId="{3E66B598-1F35-4E85-A51C-0C710186BA25}" sibTransId="{5823ECE0-E966-4A38-955E-1ADF9E603EA5}"/>
    <dgm:cxn modelId="{672082C4-103C-4674-AD24-D095B67E6ECC}" type="presOf" srcId="{01EEAFEE-B28E-47C2-A160-532A4456CB46}" destId="{23983107-49BE-460F-9EB1-6907EC9D9FEC}" srcOrd="0" destOrd="0" presId="urn:microsoft.com/office/officeart/2018/5/layout/IconLeafLabelList"/>
    <dgm:cxn modelId="{9CCD4FEF-8AEE-4C32-A8ED-6A149732E10C}" type="presOf" srcId="{85E9EB85-9C1D-4615-B63A-0964809947D1}" destId="{2B1D1F6B-3A1A-4A42-9AD2-5ACE6FBDE23F}" srcOrd="0" destOrd="0" presId="urn:microsoft.com/office/officeart/2018/5/layout/IconLeafLabelList"/>
    <dgm:cxn modelId="{6056B5F7-C1E2-4946-B059-F9792EB36B0B}" type="presOf" srcId="{4CC2F536-2BB8-4C6A-A3D2-889B01B04605}" destId="{8CB4BB34-9484-4A21-8695-5F8802D97CD6}" srcOrd="0" destOrd="0" presId="urn:microsoft.com/office/officeart/2018/5/layout/IconLeafLabelList"/>
    <dgm:cxn modelId="{AAF0C426-7770-4A06-B0C9-C2ADB51DCFCE}" type="presParOf" srcId="{B4CFE041-E781-45F9-A566-08D5ED639F6C}" destId="{03B40DBA-6CD5-4716-997A-3BD3EBBED339}" srcOrd="0" destOrd="0" presId="urn:microsoft.com/office/officeart/2018/5/layout/IconLeafLabelList"/>
    <dgm:cxn modelId="{F3C0B81B-E3A6-4775-B23D-3357A229C4A7}" type="presParOf" srcId="{03B40DBA-6CD5-4716-997A-3BD3EBBED339}" destId="{07F67515-F6FD-4418-9F3F-116ABF1ABD5D}" srcOrd="0" destOrd="0" presId="urn:microsoft.com/office/officeart/2018/5/layout/IconLeafLabelList"/>
    <dgm:cxn modelId="{BC032D6A-217D-4765-A606-91BD0BC94543}" type="presParOf" srcId="{03B40DBA-6CD5-4716-997A-3BD3EBBED339}" destId="{D2748412-2D07-4500-80F1-E958D2E936FF}" srcOrd="1" destOrd="0" presId="urn:microsoft.com/office/officeart/2018/5/layout/IconLeafLabelList"/>
    <dgm:cxn modelId="{2B150D3D-B4B7-49A4-849C-9F52A9262BE6}" type="presParOf" srcId="{03B40DBA-6CD5-4716-997A-3BD3EBBED339}" destId="{EAE3798D-DFC4-4999-BBE0-EEF81F634683}" srcOrd="2" destOrd="0" presId="urn:microsoft.com/office/officeart/2018/5/layout/IconLeafLabelList"/>
    <dgm:cxn modelId="{A2F6EACA-B288-4D2C-B116-C943A65BAF3D}" type="presParOf" srcId="{03B40DBA-6CD5-4716-997A-3BD3EBBED339}" destId="{8CB4BB34-9484-4A21-8695-5F8802D97CD6}" srcOrd="3" destOrd="0" presId="urn:microsoft.com/office/officeart/2018/5/layout/IconLeafLabelList"/>
    <dgm:cxn modelId="{A235FF10-F3BC-4A9F-B6A0-8BB54DB55C07}" type="presParOf" srcId="{B4CFE041-E781-45F9-A566-08D5ED639F6C}" destId="{7CC7E0C9-F469-476A-8446-8A77C21F2F5E}" srcOrd="1" destOrd="0" presId="urn:microsoft.com/office/officeart/2018/5/layout/IconLeafLabelList"/>
    <dgm:cxn modelId="{BE51E9B0-C504-421D-991E-42ACBD55B4F1}" type="presParOf" srcId="{B4CFE041-E781-45F9-A566-08D5ED639F6C}" destId="{87817DD4-6ED4-4537-A04A-B8021E183B7E}" srcOrd="2" destOrd="0" presId="urn:microsoft.com/office/officeart/2018/5/layout/IconLeafLabelList"/>
    <dgm:cxn modelId="{CB7B252C-E944-4BD4-ACD7-D044B7A3675A}" type="presParOf" srcId="{87817DD4-6ED4-4537-A04A-B8021E183B7E}" destId="{31E1D008-CF85-467D-B8C9-F33FE4DAC2F6}" srcOrd="0" destOrd="0" presId="urn:microsoft.com/office/officeart/2018/5/layout/IconLeafLabelList"/>
    <dgm:cxn modelId="{72BD7BBB-24C6-4494-81EF-F1F95B2B72A4}" type="presParOf" srcId="{87817DD4-6ED4-4537-A04A-B8021E183B7E}" destId="{88403CBE-1128-4726-8381-5281748867EB}" srcOrd="1" destOrd="0" presId="urn:microsoft.com/office/officeart/2018/5/layout/IconLeafLabelList"/>
    <dgm:cxn modelId="{5FBBB850-E769-4B62-B5FD-ACFAD91FBB94}" type="presParOf" srcId="{87817DD4-6ED4-4537-A04A-B8021E183B7E}" destId="{0725A2E1-E153-4912-AC57-6325E36421A4}" srcOrd="2" destOrd="0" presId="urn:microsoft.com/office/officeart/2018/5/layout/IconLeafLabelList"/>
    <dgm:cxn modelId="{EED90E87-4F5F-4ACC-94D8-0E875DC54991}" type="presParOf" srcId="{87817DD4-6ED4-4537-A04A-B8021E183B7E}" destId="{23983107-49BE-460F-9EB1-6907EC9D9FEC}" srcOrd="3" destOrd="0" presId="urn:microsoft.com/office/officeart/2018/5/layout/IconLeafLabelList"/>
    <dgm:cxn modelId="{D338CC2C-86B8-440D-AFBA-75287B60237F}" type="presParOf" srcId="{B4CFE041-E781-45F9-A566-08D5ED639F6C}" destId="{022B97DF-2E5D-4E2C-BD6A-151232786155}" srcOrd="3" destOrd="0" presId="urn:microsoft.com/office/officeart/2018/5/layout/IconLeafLabelList"/>
    <dgm:cxn modelId="{1D79E697-38E9-49D8-91C5-E218E7B18669}" type="presParOf" srcId="{B4CFE041-E781-45F9-A566-08D5ED639F6C}" destId="{EBC1B870-B686-4911-9281-BA057D09B9BE}" srcOrd="4" destOrd="0" presId="urn:microsoft.com/office/officeart/2018/5/layout/IconLeafLabelList"/>
    <dgm:cxn modelId="{C0E15EBB-ABB4-4347-9C1C-1536AE4A97CD}" type="presParOf" srcId="{EBC1B870-B686-4911-9281-BA057D09B9BE}" destId="{330F403A-C4E5-4768-A8E6-1CFDCFDCCD7C}" srcOrd="0" destOrd="0" presId="urn:microsoft.com/office/officeart/2018/5/layout/IconLeafLabelList"/>
    <dgm:cxn modelId="{23E5A479-42E0-4E90-AB3B-12EED1B22A12}" type="presParOf" srcId="{EBC1B870-B686-4911-9281-BA057D09B9BE}" destId="{B8C054FE-55ED-4690-A378-ED0BBF02AE77}" srcOrd="1" destOrd="0" presId="urn:microsoft.com/office/officeart/2018/5/layout/IconLeafLabelList"/>
    <dgm:cxn modelId="{BE7AF845-1A32-48EB-993B-3E7E6A1E08D2}" type="presParOf" srcId="{EBC1B870-B686-4911-9281-BA057D09B9BE}" destId="{0D699457-9191-45D6-970E-6F4D3DE0B74C}" srcOrd="2" destOrd="0" presId="urn:microsoft.com/office/officeart/2018/5/layout/IconLeafLabelList"/>
    <dgm:cxn modelId="{3769F8AF-3801-42A5-BBA1-23914E88DA20}" type="presParOf" srcId="{EBC1B870-B686-4911-9281-BA057D09B9BE}" destId="{9333E695-FB8B-4E79-BA3C-7B0233E64F6F}" srcOrd="3" destOrd="0" presId="urn:microsoft.com/office/officeart/2018/5/layout/IconLeafLabelList"/>
    <dgm:cxn modelId="{3DB9A7DC-052E-468A-80FF-2C65463C55A7}" type="presParOf" srcId="{B4CFE041-E781-45F9-A566-08D5ED639F6C}" destId="{30C45C1D-573C-48B1-9B10-7EDC077B4192}" srcOrd="5" destOrd="0" presId="urn:microsoft.com/office/officeart/2018/5/layout/IconLeafLabelList"/>
    <dgm:cxn modelId="{75DBA3F3-266D-4C8A-9876-737964658FAF}" type="presParOf" srcId="{B4CFE041-E781-45F9-A566-08D5ED639F6C}" destId="{FDF1C337-498B-456C-BF06-7DBE3D2A9D31}" srcOrd="6" destOrd="0" presId="urn:microsoft.com/office/officeart/2018/5/layout/IconLeafLabelList"/>
    <dgm:cxn modelId="{1EC6A6FB-6DD9-4D93-A2A7-A229E0A2E510}" type="presParOf" srcId="{FDF1C337-498B-456C-BF06-7DBE3D2A9D31}" destId="{DBDA3B19-DA31-451D-B1DB-71BB9CC3821E}" srcOrd="0" destOrd="0" presId="urn:microsoft.com/office/officeart/2018/5/layout/IconLeafLabelList"/>
    <dgm:cxn modelId="{8579DE42-3CC4-4320-964F-8F3CD9E62E3C}" type="presParOf" srcId="{FDF1C337-498B-456C-BF06-7DBE3D2A9D31}" destId="{78C859ED-E722-4927-ADB2-2DA85040AE1F}" srcOrd="1" destOrd="0" presId="urn:microsoft.com/office/officeart/2018/5/layout/IconLeafLabelList"/>
    <dgm:cxn modelId="{9BF4AC78-E35D-4608-8177-2C0862740248}" type="presParOf" srcId="{FDF1C337-498B-456C-BF06-7DBE3D2A9D31}" destId="{903CDC2F-C806-4B54-A34D-F13620919FA3}" srcOrd="2" destOrd="0" presId="urn:microsoft.com/office/officeart/2018/5/layout/IconLeafLabelList"/>
    <dgm:cxn modelId="{E925C24C-A8E0-4C38-8092-6242879D8395}" type="presParOf" srcId="{FDF1C337-498B-456C-BF06-7DBE3D2A9D31}" destId="{2B1D1F6B-3A1A-4A42-9AD2-5ACE6FBDE23F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995669-811E-4D75-B474-AEE025D4A323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9B6BA49-FD7B-424E-9721-16DDA82BC92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Culture influences a child's cognitive development, including reasoning and communication, according to Lev Vygotsky. </a:t>
          </a:r>
          <a:endParaRPr lang="en-US"/>
        </a:p>
      </dgm:t>
    </dgm:pt>
    <dgm:pt modelId="{08572EE0-5BB0-43F9-8C4E-4CF41096AB5E}" type="parTrans" cxnId="{8B5FAF04-EC57-4F54-BC99-4D17A656485A}">
      <dgm:prSet/>
      <dgm:spPr/>
      <dgm:t>
        <a:bodyPr/>
        <a:lstStyle/>
        <a:p>
          <a:endParaRPr lang="en-US"/>
        </a:p>
      </dgm:t>
    </dgm:pt>
    <dgm:pt modelId="{A62C8B2E-E0FD-4E8A-9709-64C9F0E6E71C}" type="sibTrans" cxnId="{8B5FAF04-EC57-4F54-BC99-4D17A656485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2AC9D73-E46E-490B-BCA1-CFA05FEFF5A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In Vygotsky's view, adults engage children in meaningful and demanding tasks to promote cognitive development (</a:t>
          </a:r>
          <a:r>
            <a:rPr lang="en-GB" dirty="0" err="1"/>
            <a:t>Darmayanti</a:t>
          </a:r>
          <a:r>
            <a:rPr lang="en-GB" dirty="0"/>
            <a:t> et al., 2023).</a:t>
          </a:r>
          <a:endParaRPr lang="en-US" dirty="0"/>
        </a:p>
      </dgm:t>
    </dgm:pt>
    <dgm:pt modelId="{F05A6B9B-DB98-4902-A3FE-DDEF23871DFC}" type="parTrans" cxnId="{BB236746-9908-4666-9665-CC8E856EB4D3}">
      <dgm:prSet/>
      <dgm:spPr/>
      <dgm:t>
        <a:bodyPr/>
        <a:lstStyle/>
        <a:p>
          <a:endParaRPr lang="en-US"/>
        </a:p>
      </dgm:t>
    </dgm:pt>
    <dgm:pt modelId="{3BB8CB78-97A4-4E3C-BBA3-0811E830F7DD}" type="sibTrans" cxnId="{BB236746-9908-4666-9665-CC8E856EB4D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DA33E75-34AB-4F85-A0F8-1A7C9CF59B7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There are three stages of learning, in his view, and these are cognitive, motor, and social (Huang, 2021). </a:t>
          </a:r>
          <a:endParaRPr lang="en-US" dirty="0"/>
        </a:p>
      </dgm:t>
    </dgm:pt>
    <dgm:pt modelId="{10D040BB-F36B-4C72-8C4E-F4255F3D7C77}" type="parTrans" cxnId="{A9A5945C-8C05-440E-9297-5D6D8178856B}">
      <dgm:prSet/>
      <dgm:spPr/>
      <dgm:t>
        <a:bodyPr/>
        <a:lstStyle/>
        <a:p>
          <a:endParaRPr lang="en-US"/>
        </a:p>
      </dgm:t>
    </dgm:pt>
    <dgm:pt modelId="{0CC7C548-F458-492C-A879-EA76C35C3FDF}" type="sibTrans" cxnId="{A9A5945C-8C05-440E-9297-5D6D8178856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C64BB07-DF8E-495A-B9C2-838D073BB0A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Cognitive, motoric, and sociocultural learning require thinking, doing, and interacting.</a:t>
          </a:r>
          <a:endParaRPr lang="en-US"/>
        </a:p>
      </dgm:t>
    </dgm:pt>
    <dgm:pt modelId="{C794DB16-EF2D-47DA-B095-83F370BAAEA1}" type="parTrans" cxnId="{572CCEB8-9C26-4BC1-9A09-7B8B4F0F4C4B}">
      <dgm:prSet/>
      <dgm:spPr/>
      <dgm:t>
        <a:bodyPr/>
        <a:lstStyle/>
        <a:p>
          <a:endParaRPr lang="en-US"/>
        </a:p>
      </dgm:t>
    </dgm:pt>
    <dgm:pt modelId="{49638498-02FD-4DBC-A6E8-8E86DB317EF1}" type="sibTrans" cxnId="{572CCEB8-9C26-4BC1-9A09-7B8B4F0F4C4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5CA8ACA-E34F-4E6C-B8CC-9201E5C3437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Adults, according to Vygotsky, might pick very useful insights by studying how youngsters develop. </a:t>
          </a:r>
          <a:endParaRPr lang="en-US"/>
        </a:p>
      </dgm:t>
    </dgm:pt>
    <dgm:pt modelId="{F185FB2A-9F4E-4EE3-9DC7-715BC8FFED4E}" type="parTrans" cxnId="{E12EA59B-BBC9-4EF7-B399-69087C0B271E}">
      <dgm:prSet/>
      <dgm:spPr/>
      <dgm:t>
        <a:bodyPr/>
        <a:lstStyle/>
        <a:p>
          <a:endParaRPr lang="en-US"/>
        </a:p>
      </dgm:t>
    </dgm:pt>
    <dgm:pt modelId="{E0667764-6997-4AD8-9A01-AA2156FD1174}" type="sibTrans" cxnId="{E12EA59B-BBC9-4EF7-B399-69087C0B271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ACC3F61-C47D-4006-ABAE-5B115E2FDDE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He also held the view that play is an important means through which children acquire knowledge about their social and cultural environments. </a:t>
          </a:r>
          <a:endParaRPr lang="en-US" dirty="0"/>
        </a:p>
      </dgm:t>
    </dgm:pt>
    <dgm:pt modelId="{D80853FA-A739-49B2-96C2-B8458FB98766}" type="parTrans" cxnId="{B590C64B-D4C7-42A9-B27B-D27A9D1EDC21}">
      <dgm:prSet/>
      <dgm:spPr/>
      <dgm:t>
        <a:bodyPr/>
        <a:lstStyle/>
        <a:p>
          <a:endParaRPr lang="en-US"/>
        </a:p>
      </dgm:t>
    </dgm:pt>
    <dgm:pt modelId="{A6546F6D-1472-4856-8FA9-E659C63FEE2B}" type="sibTrans" cxnId="{B590C64B-D4C7-42A9-B27B-D27A9D1EDC21}">
      <dgm:prSet/>
      <dgm:spPr/>
      <dgm:t>
        <a:bodyPr/>
        <a:lstStyle/>
        <a:p>
          <a:endParaRPr lang="en-US"/>
        </a:p>
      </dgm:t>
    </dgm:pt>
    <dgm:pt modelId="{D5FE1DC3-C1EF-4ADD-AE97-C06D000227E0}" type="pres">
      <dgm:prSet presAssocID="{8E995669-811E-4D75-B474-AEE025D4A323}" presName="root" presStyleCnt="0">
        <dgm:presLayoutVars>
          <dgm:dir/>
          <dgm:resizeHandles val="exact"/>
        </dgm:presLayoutVars>
      </dgm:prSet>
      <dgm:spPr/>
    </dgm:pt>
    <dgm:pt modelId="{62419531-A0DB-46A2-A8B1-6EBBD1621A36}" type="pres">
      <dgm:prSet presAssocID="{8E995669-811E-4D75-B474-AEE025D4A323}" presName="container" presStyleCnt="0">
        <dgm:presLayoutVars>
          <dgm:dir/>
          <dgm:resizeHandles val="exact"/>
        </dgm:presLayoutVars>
      </dgm:prSet>
      <dgm:spPr/>
    </dgm:pt>
    <dgm:pt modelId="{5C8BB72F-B54D-436F-87E6-C1C147D4DE7D}" type="pres">
      <dgm:prSet presAssocID="{59B6BA49-FD7B-424E-9721-16DDA82BC92C}" presName="compNode" presStyleCnt="0"/>
      <dgm:spPr/>
    </dgm:pt>
    <dgm:pt modelId="{D93B2FB5-2F51-4C3E-B3FE-8B63979F27E6}" type="pres">
      <dgm:prSet presAssocID="{59B6BA49-FD7B-424E-9721-16DDA82BC92C}" presName="iconBgRect" presStyleLbl="bgShp" presStyleIdx="0" presStyleCnt="6"/>
      <dgm:spPr/>
    </dgm:pt>
    <dgm:pt modelId="{37A42E66-7498-48EF-83CC-7D8023CF3A97}" type="pres">
      <dgm:prSet presAssocID="{59B6BA49-FD7B-424E-9721-16DDA82BC92C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rent and Child"/>
        </a:ext>
      </dgm:extLst>
    </dgm:pt>
    <dgm:pt modelId="{2430F83C-AE0C-4371-B937-48ECC0CB67D7}" type="pres">
      <dgm:prSet presAssocID="{59B6BA49-FD7B-424E-9721-16DDA82BC92C}" presName="spaceRect" presStyleCnt="0"/>
      <dgm:spPr/>
    </dgm:pt>
    <dgm:pt modelId="{823A820C-028C-4740-B204-DF5E4CEC1C26}" type="pres">
      <dgm:prSet presAssocID="{59B6BA49-FD7B-424E-9721-16DDA82BC92C}" presName="textRect" presStyleLbl="revTx" presStyleIdx="0" presStyleCnt="6">
        <dgm:presLayoutVars>
          <dgm:chMax val="1"/>
          <dgm:chPref val="1"/>
        </dgm:presLayoutVars>
      </dgm:prSet>
      <dgm:spPr/>
    </dgm:pt>
    <dgm:pt modelId="{AE42887A-2455-4C0E-8C6F-EA541B774353}" type="pres">
      <dgm:prSet presAssocID="{A62C8B2E-E0FD-4E8A-9709-64C9F0E6E71C}" presName="sibTrans" presStyleLbl="sibTrans2D1" presStyleIdx="0" presStyleCnt="0"/>
      <dgm:spPr/>
    </dgm:pt>
    <dgm:pt modelId="{CB2EDF32-2A03-4EBC-B785-77DAE8FF688E}" type="pres">
      <dgm:prSet presAssocID="{22AC9D73-E46E-490B-BCA1-CFA05FEFF5A0}" presName="compNode" presStyleCnt="0"/>
      <dgm:spPr/>
    </dgm:pt>
    <dgm:pt modelId="{1AB92433-2A8F-4AB7-9623-BA4A2775546D}" type="pres">
      <dgm:prSet presAssocID="{22AC9D73-E46E-490B-BCA1-CFA05FEFF5A0}" presName="iconBgRect" presStyleLbl="bgShp" presStyleIdx="1" presStyleCnt="6"/>
      <dgm:spPr/>
    </dgm:pt>
    <dgm:pt modelId="{1DB95D0A-03EF-4944-BA84-1973F7D514F5}" type="pres">
      <dgm:prSet presAssocID="{22AC9D73-E46E-490B-BCA1-CFA05FEFF5A0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ild with Balloon"/>
        </a:ext>
      </dgm:extLst>
    </dgm:pt>
    <dgm:pt modelId="{2EDF8071-FD5C-4C14-87B7-23D7B284189F}" type="pres">
      <dgm:prSet presAssocID="{22AC9D73-E46E-490B-BCA1-CFA05FEFF5A0}" presName="spaceRect" presStyleCnt="0"/>
      <dgm:spPr/>
    </dgm:pt>
    <dgm:pt modelId="{50DA749D-E51A-473F-ADC2-E1D7DF3CED5C}" type="pres">
      <dgm:prSet presAssocID="{22AC9D73-E46E-490B-BCA1-CFA05FEFF5A0}" presName="textRect" presStyleLbl="revTx" presStyleIdx="1" presStyleCnt="6">
        <dgm:presLayoutVars>
          <dgm:chMax val="1"/>
          <dgm:chPref val="1"/>
        </dgm:presLayoutVars>
      </dgm:prSet>
      <dgm:spPr/>
    </dgm:pt>
    <dgm:pt modelId="{2D4BA294-2847-440B-84C6-86774AD34760}" type="pres">
      <dgm:prSet presAssocID="{3BB8CB78-97A4-4E3C-BBA3-0811E830F7DD}" presName="sibTrans" presStyleLbl="sibTrans2D1" presStyleIdx="0" presStyleCnt="0"/>
      <dgm:spPr/>
    </dgm:pt>
    <dgm:pt modelId="{81615445-0EBB-4A18-8F44-9490DA1E46A4}" type="pres">
      <dgm:prSet presAssocID="{5DA33E75-34AB-4F85-A0F8-1A7C9CF59B74}" presName="compNode" presStyleCnt="0"/>
      <dgm:spPr/>
    </dgm:pt>
    <dgm:pt modelId="{FDAEECBA-C4D8-4518-B2A1-A393F09755E6}" type="pres">
      <dgm:prSet presAssocID="{5DA33E75-34AB-4F85-A0F8-1A7C9CF59B74}" presName="iconBgRect" presStyleLbl="bgShp" presStyleIdx="2" presStyleCnt="6"/>
      <dgm:spPr/>
    </dgm:pt>
    <dgm:pt modelId="{8496CA9F-2322-415E-BE72-3D63DEAD8DD8}" type="pres">
      <dgm:prSet presAssocID="{5DA33E75-34AB-4F85-A0F8-1A7C9CF59B74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CA910154-DB1D-43B2-9230-9857F24CA7DC}" type="pres">
      <dgm:prSet presAssocID="{5DA33E75-34AB-4F85-A0F8-1A7C9CF59B74}" presName="spaceRect" presStyleCnt="0"/>
      <dgm:spPr/>
    </dgm:pt>
    <dgm:pt modelId="{99655DFA-D347-4BFB-BACC-30FB30567DC7}" type="pres">
      <dgm:prSet presAssocID="{5DA33E75-34AB-4F85-A0F8-1A7C9CF59B74}" presName="textRect" presStyleLbl="revTx" presStyleIdx="2" presStyleCnt="6">
        <dgm:presLayoutVars>
          <dgm:chMax val="1"/>
          <dgm:chPref val="1"/>
        </dgm:presLayoutVars>
      </dgm:prSet>
      <dgm:spPr/>
    </dgm:pt>
    <dgm:pt modelId="{03E686E8-90F6-4D9E-8E88-7EC1F8C907C8}" type="pres">
      <dgm:prSet presAssocID="{0CC7C548-F458-492C-A879-EA76C35C3FDF}" presName="sibTrans" presStyleLbl="sibTrans2D1" presStyleIdx="0" presStyleCnt="0"/>
      <dgm:spPr/>
    </dgm:pt>
    <dgm:pt modelId="{333D8FEF-066A-4CC7-BC5B-32BB7B5A07E7}" type="pres">
      <dgm:prSet presAssocID="{DC64BB07-DF8E-495A-B9C2-838D073BB0AA}" presName="compNode" presStyleCnt="0"/>
      <dgm:spPr/>
    </dgm:pt>
    <dgm:pt modelId="{F5783FD8-7D32-4F60-A3A0-8062CE494AE1}" type="pres">
      <dgm:prSet presAssocID="{DC64BB07-DF8E-495A-B9C2-838D073BB0AA}" presName="iconBgRect" presStyleLbl="bgShp" presStyleIdx="3" presStyleCnt="6"/>
      <dgm:spPr/>
    </dgm:pt>
    <dgm:pt modelId="{81A2B3CA-7576-4F6A-AB82-FA4ABB28EF2D}" type="pres">
      <dgm:prSet presAssocID="{DC64BB07-DF8E-495A-B9C2-838D073BB0AA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35597CC7-950A-46ED-8101-6975C40E3EF4}" type="pres">
      <dgm:prSet presAssocID="{DC64BB07-DF8E-495A-B9C2-838D073BB0AA}" presName="spaceRect" presStyleCnt="0"/>
      <dgm:spPr/>
    </dgm:pt>
    <dgm:pt modelId="{A1818808-D661-484D-9CC5-0C87C6BACA29}" type="pres">
      <dgm:prSet presAssocID="{DC64BB07-DF8E-495A-B9C2-838D073BB0AA}" presName="textRect" presStyleLbl="revTx" presStyleIdx="3" presStyleCnt="6">
        <dgm:presLayoutVars>
          <dgm:chMax val="1"/>
          <dgm:chPref val="1"/>
        </dgm:presLayoutVars>
      </dgm:prSet>
      <dgm:spPr/>
    </dgm:pt>
    <dgm:pt modelId="{FD1971AF-F093-4DCF-BFB7-24A439C5C05A}" type="pres">
      <dgm:prSet presAssocID="{49638498-02FD-4DBC-A6E8-8E86DB317EF1}" presName="sibTrans" presStyleLbl="sibTrans2D1" presStyleIdx="0" presStyleCnt="0"/>
      <dgm:spPr/>
    </dgm:pt>
    <dgm:pt modelId="{B0416C5F-24FD-44B7-843F-5753280EC8C2}" type="pres">
      <dgm:prSet presAssocID="{D5CA8ACA-E34F-4E6C-B8CC-9201E5C3437D}" presName="compNode" presStyleCnt="0"/>
      <dgm:spPr/>
    </dgm:pt>
    <dgm:pt modelId="{27E2789C-2EFC-461B-A0A1-C47F721DFE47}" type="pres">
      <dgm:prSet presAssocID="{D5CA8ACA-E34F-4E6C-B8CC-9201E5C3437D}" presName="iconBgRect" presStyleLbl="bgShp" presStyleIdx="4" presStyleCnt="6"/>
      <dgm:spPr/>
    </dgm:pt>
    <dgm:pt modelId="{E8B31078-376F-4216-AD32-1B34A657C78E}" type="pres">
      <dgm:prSet presAssocID="{D5CA8ACA-E34F-4E6C-B8CC-9201E5C3437D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mster"/>
        </a:ext>
      </dgm:extLst>
    </dgm:pt>
    <dgm:pt modelId="{30FA6ADC-B684-460C-9C98-5BA52D2B385B}" type="pres">
      <dgm:prSet presAssocID="{D5CA8ACA-E34F-4E6C-B8CC-9201E5C3437D}" presName="spaceRect" presStyleCnt="0"/>
      <dgm:spPr/>
    </dgm:pt>
    <dgm:pt modelId="{6B6215E1-AB48-493D-9AD7-02E7429A219F}" type="pres">
      <dgm:prSet presAssocID="{D5CA8ACA-E34F-4E6C-B8CC-9201E5C3437D}" presName="textRect" presStyleLbl="revTx" presStyleIdx="4" presStyleCnt="6">
        <dgm:presLayoutVars>
          <dgm:chMax val="1"/>
          <dgm:chPref val="1"/>
        </dgm:presLayoutVars>
      </dgm:prSet>
      <dgm:spPr/>
    </dgm:pt>
    <dgm:pt modelId="{340A001E-245A-4512-B018-F3E6B03A8845}" type="pres">
      <dgm:prSet presAssocID="{E0667764-6997-4AD8-9A01-AA2156FD1174}" presName="sibTrans" presStyleLbl="sibTrans2D1" presStyleIdx="0" presStyleCnt="0"/>
      <dgm:spPr/>
    </dgm:pt>
    <dgm:pt modelId="{1307CCEA-4C55-495A-A8C4-69EC180FEF12}" type="pres">
      <dgm:prSet presAssocID="{FACC3F61-C47D-4006-ABAE-5B115E2FDDED}" presName="compNode" presStyleCnt="0"/>
      <dgm:spPr/>
    </dgm:pt>
    <dgm:pt modelId="{1365E1BE-FCF1-4B51-9595-0515D40CD66E}" type="pres">
      <dgm:prSet presAssocID="{FACC3F61-C47D-4006-ABAE-5B115E2FDDED}" presName="iconBgRect" presStyleLbl="bgShp" presStyleIdx="5" presStyleCnt="6"/>
      <dgm:spPr/>
    </dgm:pt>
    <dgm:pt modelId="{39C627F1-4AA3-4EE8-BDFA-64BB44C28E39}" type="pres">
      <dgm:prSet presAssocID="{FACC3F61-C47D-4006-ABAE-5B115E2FDDED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147FE302-B19B-470D-BCD2-F8CF242C6D60}" type="pres">
      <dgm:prSet presAssocID="{FACC3F61-C47D-4006-ABAE-5B115E2FDDED}" presName="spaceRect" presStyleCnt="0"/>
      <dgm:spPr/>
    </dgm:pt>
    <dgm:pt modelId="{8855E7D6-D465-429A-A510-D839B4F4A396}" type="pres">
      <dgm:prSet presAssocID="{FACC3F61-C47D-4006-ABAE-5B115E2FDDED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8B5FAF04-EC57-4F54-BC99-4D17A656485A}" srcId="{8E995669-811E-4D75-B474-AEE025D4A323}" destId="{59B6BA49-FD7B-424E-9721-16DDA82BC92C}" srcOrd="0" destOrd="0" parTransId="{08572EE0-5BB0-43F9-8C4E-4CF41096AB5E}" sibTransId="{A62C8B2E-E0FD-4E8A-9709-64C9F0E6E71C}"/>
    <dgm:cxn modelId="{BF2ADC0A-6D67-4921-A7B9-6EA5A722B324}" type="presOf" srcId="{22AC9D73-E46E-490B-BCA1-CFA05FEFF5A0}" destId="{50DA749D-E51A-473F-ADC2-E1D7DF3CED5C}" srcOrd="0" destOrd="0" presId="urn:microsoft.com/office/officeart/2018/2/layout/IconCircleList"/>
    <dgm:cxn modelId="{71C5D00F-7951-4BB9-B734-C8BDE95FA7ED}" type="presOf" srcId="{FACC3F61-C47D-4006-ABAE-5B115E2FDDED}" destId="{8855E7D6-D465-429A-A510-D839B4F4A396}" srcOrd="0" destOrd="0" presId="urn:microsoft.com/office/officeart/2018/2/layout/IconCircleList"/>
    <dgm:cxn modelId="{5941D812-CA4D-462E-AD17-F6A9D45DCA5A}" type="presOf" srcId="{5DA33E75-34AB-4F85-A0F8-1A7C9CF59B74}" destId="{99655DFA-D347-4BFB-BACC-30FB30567DC7}" srcOrd="0" destOrd="0" presId="urn:microsoft.com/office/officeart/2018/2/layout/IconCircleList"/>
    <dgm:cxn modelId="{591C1A1C-4AB3-4860-B7CE-47AB64D8EB6B}" type="presOf" srcId="{59B6BA49-FD7B-424E-9721-16DDA82BC92C}" destId="{823A820C-028C-4740-B204-DF5E4CEC1C26}" srcOrd="0" destOrd="0" presId="urn:microsoft.com/office/officeart/2018/2/layout/IconCircleList"/>
    <dgm:cxn modelId="{ED547E29-010A-4E54-B522-BE6A64CB0C4C}" type="presOf" srcId="{DC64BB07-DF8E-495A-B9C2-838D073BB0AA}" destId="{A1818808-D661-484D-9CC5-0C87C6BACA29}" srcOrd="0" destOrd="0" presId="urn:microsoft.com/office/officeart/2018/2/layout/IconCircleList"/>
    <dgm:cxn modelId="{A9A5945C-8C05-440E-9297-5D6D8178856B}" srcId="{8E995669-811E-4D75-B474-AEE025D4A323}" destId="{5DA33E75-34AB-4F85-A0F8-1A7C9CF59B74}" srcOrd="2" destOrd="0" parTransId="{10D040BB-F36B-4C72-8C4E-F4255F3D7C77}" sibTransId="{0CC7C548-F458-492C-A879-EA76C35C3FDF}"/>
    <dgm:cxn modelId="{BB236746-9908-4666-9665-CC8E856EB4D3}" srcId="{8E995669-811E-4D75-B474-AEE025D4A323}" destId="{22AC9D73-E46E-490B-BCA1-CFA05FEFF5A0}" srcOrd="1" destOrd="0" parTransId="{F05A6B9B-DB98-4902-A3FE-DDEF23871DFC}" sibTransId="{3BB8CB78-97A4-4E3C-BBA3-0811E830F7DD}"/>
    <dgm:cxn modelId="{03805369-6185-4FF1-93AA-5D08604EC77A}" type="presOf" srcId="{D5CA8ACA-E34F-4E6C-B8CC-9201E5C3437D}" destId="{6B6215E1-AB48-493D-9AD7-02E7429A219F}" srcOrd="0" destOrd="0" presId="urn:microsoft.com/office/officeart/2018/2/layout/IconCircleList"/>
    <dgm:cxn modelId="{B590C64B-D4C7-42A9-B27B-D27A9D1EDC21}" srcId="{8E995669-811E-4D75-B474-AEE025D4A323}" destId="{FACC3F61-C47D-4006-ABAE-5B115E2FDDED}" srcOrd="5" destOrd="0" parTransId="{D80853FA-A739-49B2-96C2-B8458FB98766}" sibTransId="{A6546F6D-1472-4856-8FA9-E659C63FEE2B}"/>
    <dgm:cxn modelId="{67B06252-4FBF-43FB-9146-D8100F2DDB63}" type="presOf" srcId="{3BB8CB78-97A4-4E3C-BBA3-0811E830F7DD}" destId="{2D4BA294-2847-440B-84C6-86774AD34760}" srcOrd="0" destOrd="0" presId="urn:microsoft.com/office/officeart/2018/2/layout/IconCircleList"/>
    <dgm:cxn modelId="{21D3857E-55CE-4A81-B183-4DFF6E4C54D1}" type="presOf" srcId="{49638498-02FD-4DBC-A6E8-8E86DB317EF1}" destId="{FD1971AF-F093-4DCF-BFB7-24A439C5C05A}" srcOrd="0" destOrd="0" presId="urn:microsoft.com/office/officeart/2018/2/layout/IconCircleList"/>
    <dgm:cxn modelId="{3A7F608A-DF06-4811-BE92-C8D8AEBEEF8B}" type="presOf" srcId="{A62C8B2E-E0FD-4E8A-9709-64C9F0E6E71C}" destId="{AE42887A-2455-4C0E-8C6F-EA541B774353}" srcOrd="0" destOrd="0" presId="urn:microsoft.com/office/officeart/2018/2/layout/IconCircleList"/>
    <dgm:cxn modelId="{CEFB3D95-87BF-48C1-B1D1-8391B53F4643}" type="presOf" srcId="{E0667764-6997-4AD8-9A01-AA2156FD1174}" destId="{340A001E-245A-4512-B018-F3E6B03A8845}" srcOrd="0" destOrd="0" presId="urn:microsoft.com/office/officeart/2018/2/layout/IconCircleList"/>
    <dgm:cxn modelId="{E12EA59B-BBC9-4EF7-B399-69087C0B271E}" srcId="{8E995669-811E-4D75-B474-AEE025D4A323}" destId="{D5CA8ACA-E34F-4E6C-B8CC-9201E5C3437D}" srcOrd="4" destOrd="0" parTransId="{F185FB2A-9F4E-4EE3-9DC7-715BC8FFED4E}" sibTransId="{E0667764-6997-4AD8-9A01-AA2156FD1174}"/>
    <dgm:cxn modelId="{572CCEB8-9C26-4BC1-9A09-7B8B4F0F4C4B}" srcId="{8E995669-811E-4D75-B474-AEE025D4A323}" destId="{DC64BB07-DF8E-495A-B9C2-838D073BB0AA}" srcOrd="3" destOrd="0" parTransId="{C794DB16-EF2D-47DA-B095-83F370BAAEA1}" sibTransId="{49638498-02FD-4DBC-A6E8-8E86DB317EF1}"/>
    <dgm:cxn modelId="{6A857CEA-5206-42D0-A9E2-2A8EFB8379D3}" type="presOf" srcId="{8E995669-811E-4D75-B474-AEE025D4A323}" destId="{D5FE1DC3-C1EF-4ADD-AE97-C06D000227E0}" srcOrd="0" destOrd="0" presId="urn:microsoft.com/office/officeart/2018/2/layout/IconCircleList"/>
    <dgm:cxn modelId="{A40729ED-48F4-4268-947A-CEE42497A105}" type="presOf" srcId="{0CC7C548-F458-492C-A879-EA76C35C3FDF}" destId="{03E686E8-90F6-4D9E-8E88-7EC1F8C907C8}" srcOrd="0" destOrd="0" presId="urn:microsoft.com/office/officeart/2018/2/layout/IconCircleList"/>
    <dgm:cxn modelId="{E143CE73-3159-4D75-B1E8-A76862EB2DD0}" type="presParOf" srcId="{D5FE1DC3-C1EF-4ADD-AE97-C06D000227E0}" destId="{62419531-A0DB-46A2-A8B1-6EBBD1621A36}" srcOrd="0" destOrd="0" presId="urn:microsoft.com/office/officeart/2018/2/layout/IconCircleList"/>
    <dgm:cxn modelId="{CCB3E359-7884-404B-9781-7946BA837EB4}" type="presParOf" srcId="{62419531-A0DB-46A2-A8B1-6EBBD1621A36}" destId="{5C8BB72F-B54D-436F-87E6-C1C147D4DE7D}" srcOrd="0" destOrd="0" presId="urn:microsoft.com/office/officeart/2018/2/layout/IconCircleList"/>
    <dgm:cxn modelId="{C33B5687-4886-4FB9-89E1-514F10E5D90A}" type="presParOf" srcId="{5C8BB72F-B54D-436F-87E6-C1C147D4DE7D}" destId="{D93B2FB5-2F51-4C3E-B3FE-8B63979F27E6}" srcOrd="0" destOrd="0" presId="urn:microsoft.com/office/officeart/2018/2/layout/IconCircleList"/>
    <dgm:cxn modelId="{F7A9E212-E1E0-477A-91A2-E7FD22B67EB2}" type="presParOf" srcId="{5C8BB72F-B54D-436F-87E6-C1C147D4DE7D}" destId="{37A42E66-7498-48EF-83CC-7D8023CF3A97}" srcOrd="1" destOrd="0" presId="urn:microsoft.com/office/officeart/2018/2/layout/IconCircleList"/>
    <dgm:cxn modelId="{72C13315-466F-4267-A402-AEB64EBC43E1}" type="presParOf" srcId="{5C8BB72F-B54D-436F-87E6-C1C147D4DE7D}" destId="{2430F83C-AE0C-4371-B937-48ECC0CB67D7}" srcOrd="2" destOrd="0" presId="urn:microsoft.com/office/officeart/2018/2/layout/IconCircleList"/>
    <dgm:cxn modelId="{A1502992-C2E2-460E-83B2-C62AF16F2543}" type="presParOf" srcId="{5C8BB72F-B54D-436F-87E6-C1C147D4DE7D}" destId="{823A820C-028C-4740-B204-DF5E4CEC1C26}" srcOrd="3" destOrd="0" presId="urn:microsoft.com/office/officeart/2018/2/layout/IconCircleList"/>
    <dgm:cxn modelId="{4E29E438-EF21-460F-8ECA-9E696518F86A}" type="presParOf" srcId="{62419531-A0DB-46A2-A8B1-6EBBD1621A36}" destId="{AE42887A-2455-4C0E-8C6F-EA541B774353}" srcOrd="1" destOrd="0" presId="urn:microsoft.com/office/officeart/2018/2/layout/IconCircleList"/>
    <dgm:cxn modelId="{3220E528-AA0F-463D-8CFE-C5BE343AB57C}" type="presParOf" srcId="{62419531-A0DB-46A2-A8B1-6EBBD1621A36}" destId="{CB2EDF32-2A03-4EBC-B785-77DAE8FF688E}" srcOrd="2" destOrd="0" presId="urn:microsoft.com/office/officeart/2018/2/layout/IconCircleList"/>
    <dgm:cxn modelId="{F8E8A742-A430-481C-82F8-B1E379BE4498}" type="presParOf" srcId="{CB2EDF32-2A03-4EBC-B785-77DAE8FF688E}" destId="{1AB92433-2A8F-4AB7-9623-BA4A2775546D}" srcOrd="0" destOrd="0" presId="urn:microsoft.com/office/officeart/2018/2/layout/IconCircleList"/>
    <dgm:cxn modelId="{005CD268-9E9F-42C0-9456-40C8AC356E1D}" type="presParOf" srcId="{CB2EDF32-2A03-4EBC-B785-77DAE8FF688E}" destId="{1DB95D0A-03EF-4944-BA84-1973F7D514F5}" srcOrd="1" destOrd="0" presId="urn:microsoft.com/office/officeart/2018/2/layout/IconCircleList"/>
    <dgm:cxn modelId="{97E50566-B10D-48A5-8B4F-AE6D7A50B671}" type="presParOf" srcId="{CB2EDF32-2A03-4EBC-B785-77DAE8FF688E}" destId="{2EDF8071-FD5C-4C14-87B7-23D7B284189F}" srcOrd="2" destOrd="0" presId="urn:microsoft.com/office/officeart/2018/2/layout/IconCircleList"/>
    <dgm:cxn modelId="{005DD794-BEF7-47FA-BD0A-803CFA306052}" type="presParOf" srcId="{CB2EDF32-2A03-4EBC-B785-77DAE8FF688E}" destId="{50DA749D-E51A-473F-ADC2-E1D7DF3CED5C}" srcOrd="3" destOrd="0" presId="urn:microsoft.com/office/officeart/2018/2/layout/IconCircleList"/>
    <dgm:cxn modelId="{481B4592-C4F6-4FBD-9C5D-840ADCD915AB}" type="presParOf" srcId="{62419531-A0DB-46A2-A8B1-6EBBD1621A36}" destId="{2D4BA294-2847-440B-84C6-86774AD34760}" srcOrd="3" destOrd="0" presId="urn:microsoft.com/office/officeart/2018/2/layout/IconCircleList"/>
    <dgm:cxn modelId="{4D39AFC4-27BA-48BD-A14C-BF96A9600CF3}" type="presParOf" srcId="{62419531-A0DB-46A2-A8B1-6EBBD1621A36}" destId="{81615445-0EBB-4A18-8F44-9490DA1E46A4}" srcOrd="4" destOrd="0" presId="urn:microsoft.com/office/officeart/2018/2/layout/IconCircleList"/>
    <dgm:cxn modelId="{19B258E4-F68C-44CD-A364-41A6A22B4A68}" type="presParOf" srcId="{81615445-0EBB-4A18-8F44-9490DA1E46A4}" destId="{FDAEECBA-C4D8-4518-B2A1-A393F09755E6}" srcOrd="0" destOrd="0" presId="urn:microsoft.com/office/officeart/2018/2/layout/IconCircleList"/>
    <dgm:cxn modelId="{BD374173-58AD-4373-B448-4BC55F4FA09D}" type="presParOf" srcId="{81615445-0EBB-4A18-8F44-9490DA1E46A4}" destId="{8496CA9F-2322-415E-BE72-3D63DEAD8DD8}" srcOrd="1" destOrd="0" presId="urn:microsoft.com/office/officeart/2018/2/layout/IconCircleList"/>
    <dgm:cxn modelId="{63F11D2D-0844-47FF-84CD-1CA465C90D83}" type="presParOf" srcId="{81615445-0EBB-4A18-8F44-9490DA1E46A4}" destId="{CA910154-DB1D-43B2-9230-9857F24CA7DC}" srcOrd="2" destOrd="0" presId="urn:microsoft.com/office/officeart/2018/2/layout/IconCircleList"/>
    <dgm:cxn modelId="{FF4D2B77-90DC-46E2-9E9E-01F7DA7B38CB}" type="presParOf" srcId="{81615445-0EBB-4A18-8F44-9490DA1E46A4}" destId="{99655DFA-D347-4BFB-BACC-30FB30567DC7}" srcOrd="3" destOrd="0" presId="urn:microsoft.com/office/officeart/2018/2/layout/IconCircleList"/>
    <dgm:cxn modelId="{F6BDA266-BA9D-46A0-8577-EDF6C16EFDBF}" type="presParOf" srcId="{62419531-A0DB-46A2-A8B1-6EBBD1621A36}" destId="{03E686E8-90F6-4D9E-8E88-7EC1F8C907C8}" srcOrd="5" destOrd="0" presId="urn:microsoft.com/office/officeart/2018/2/layout/IconCircleList"/>
    <dgm:cxn modelId="{680D9F93-FF05-4F2A-A7EB-5C4C49987A17}" type="presParOf" srcId="{62419531-A0DB-46A2-A8B1-6EBBD1621A36}" destId="{333D8FEF-066A-4CC7-BC5B-32BB7B5A07E7}" srcOrd="6" destOrd="0" presId="urn:microsoft.com/office/officeart/2018/2/layout/IconCircleList"/>
    <dgm:cxn modelId="{B6A1D077-FE85-4D32-99EC-33405637A82C}" type="presParOf" srcId="{333D8FEF-066A-4CC7-BC5B-32BB7B5A07E7}" destId="{F5783FD8-7D32-4F60-A3A0-8062CE494AE1}" srcOrd="0" destOrd="0" presId="urn:microsoft.com/office/officeart/2018/2/layout/IconCircleList"/>
    <dgm:cxn modelId="{43D41C54-C172-4D47-AA74-25DA2C566F4B}" type="presParOf" srcId="{333D8FEF-066A-4CC7-BC5B-32BB7B5A07E7}" destId="{81A2B3CA-7576-4F6A-AB82-FA4ABB28EF2D}" srcOrd="1" destOrd="0" presId="urn:microsoft.com/office/officeart/2018/2/layout/IconCircleList"/>
    <dgm:cxn modelId="{E59408F4-4F64-43E1-9463-D627D468A0D7}" type="presParOf" srcId="{333D8FEF-066A-4CC7-BC5B-32BB7B5A07E7}" destId="{35597CC7-950A-46ED-8101-6975C40E3EF4}" srcOrd="2" destOrd="0" presId="urn:microsoft.com/office/officeart/2018/2/layout/IconCircleList"/>
    <dgm:cxn modelId="{6B2E54FA-9B24-4D43-9B9F-9A89C578FCC7}" type="presParOf" srcId="{333D8FEF-066A-4CC7-BC5B-32BB7B5A07E7}" destId="{A1818808-D661-484D-9CC5-0C87C6BACA29}" srcOrd="3" destOrd="0" presId="urn:microsoft.com/office/officeart/2018/2/layout/IconCircleList"/>
    <dgm:cxn modelId="{679205BE-1E05-4764-AF3D-E47CDD4E5954}" type="presParOf" srcId="{62419531-A0DB-46A2-A8B1-6EBBD1621A36}" destId="{FD1971AF-F093-4DCF-BFB7-24A439C5C05A}" srcOrd="7" destOrd="0" presId="urn:microsoft.com/office/officeart/2018/2/layout/IconCircleList"/>
    <dgm:cxn modelId="{86B9B6DE-CAB7-4853-A986-A278EEAE02E8}" type="presParOf" srcId="{62419531-A0DB-46A2-A8B1-6EBBD1621A36}" destId="{B0416C5F-24FD-44B7-843F-5753280EC8C2}" srcOrd="8" destOrd="0" presId="urn:microsoft.com/office/officeart/2018/2/layout/IconCircleList"/>
    <dgm:cxn modelId="{62EB006B-866D-4FC9-B081-053295DE9CF0}" type="presParOf" srcId="{B0416C5F-24FD-44B7-843F-5753280EC8C2}" destId="{27E2789C-2EFC-461B-A0A1-C47F721DFE47}" srcOrd="0" destOrd="0" presId="urn:microsoft.com/office/officeart/2018/2/layout/IconCircleList"/>
    <dgm:cxn modelId="{A9E9CE6F-5B05-45F3-840E-66B344895D9B}" type="presParOf" srcId="{B0416C5F-24FD-44B7-843F-5753280EC8C2}" destId="{E8B31078-376F-4216-AD32-1B34A657C78E}" srcOrd="1" destOrd="0" presId="urn:microsoft.com/office/officeart/2018/2/layout/IconCircleList"/>
    <dgm:cxn modelId="{8199F23E-8401-4E7B-9887-FABCD81E277B}" type="presParOf" srcId="{B0416C5F-24FD-44B7-843F-5753280EC8C2}" destId="{30FA6ADC-B684-460C-9C98-5BA52D2B385B}" srcOrd="2" destOrd="0" presId="urn:microsoft.com/office/officeart/2018/2/layout/IconCircleList"/>
    <dgm:cxn modelId="{C2D2AD23-5AAE-4F21-A417-62C446DA83B3}" type="presParOf" srcId="{B0416C5F-24FD-44B7-843F-5753280EC8C2}" destId="{6B6215E1-AB48-493D-9AD7-02E7429A219F}" srcOrd="3" destOrd="0" presId="urn:microsoft.com/office/officeart/2018/2/layout/IconCircleList"/>
    <dgm:cxn modelId="{A5024257-9E7E-4E9E-84E4-4F2F7CD58DC1}" type="presParOf" srcId="{62419531-A0DB-46A2-A8B1-6EBBD1621A36}" destId="{340A001E-245A-4512-B018-F3E6B03A8845}" srcOrd="9" destOrd="0" presId="urn:microsoft.com/office/officeart/2018/2/layout/IconCircleList"/>
    <dgm:cxn modelId="{8DD76D7E-BCB1-4311-8035-26187429CA22}" type="presParOf" srcId="{62419531-A0DB-46A2-A8B1-6EBBD1621A36}" destId="{1307CCEA-4C55-495A-A8C4-69EC180FEF12}" srcOrd="10" destOrd="0" presId="urn:microsoft.com/office/officeart/2018/2/layout/IconCircleList"/>
    <dgm:cxn modelId="{607F01A1-4C40-49E3-89CE-9E11E5E34E25}" type="presParOf" srcId="{1307CCEA-4C55-495A-A8C4-69EC180FEF12}" destId="{1365E1BE-FCF1-4B51-9595-0515D40CD66E}" srcOrd="0" destOrd="0" presId="urn:microsoft.com/office/officeart/2018/2/layout/IconCircleList"/>
    <dgm:cxn modelId="{EE13E642-E464-42F2-BC73-F4C9D1D5AA64}" type="presParOf" srcId="{1307CCEA-4C55-495A-A8C4-69EC180FEF12}" destId="{39C627F1-4AA3-4EE8-BDFA-64BB44C28E39}" srcOrd="1" destOrd="0" presId="urn:microsoft.com/office/officeart/2018/2/layout/IconCircleList"/>
    <dgm:cxn modelId="{6156BA79-3140-4256-8B20-A554B714001E}" type="presParOf" srcId="{1307CCEA-4C55-495A-A8C4-69EC180FEF12}" destId="{147FE302-B19B-470D-BCD2-F8CF242C6D60}" srcOrd="2" destOrd="0" presId="urn:microsoft.com/office/officeart/2018/2/layout/IconCircleList"/>
    <dgm:cxn modelId="{52B23F5D-A9F9-4A48-9D8F-C3CF381E16EB}" type="presParOf" srcId="{1307CCEA-4C55-495A-A8C4-69EC180FEF12}" destId="{8855E7D6-D465-429A-A510-D839B4F4A396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E89790-9410-477A-AEDE-E3F343DC70A7}">
      <dsp:nvSpPr>
        <dsp:cNvPr id="0" name=""/>
        <dsp:cNvSpPr/>
      </dsp:nvSpPr>
      <dsp:spPr>
        <a:xfrm>
          <a:off x="0" y="3399"/>
          <a:ext cx="736399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1F0D99-782E-400F-AD10-1F1AD1B20EC5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B2E1AF-4178-43EA-AF86-7FB3F95CAC44}">
      <dsp:nvSpPr>
        <dsp:cNvPr id="0" name=""/>
        <dsp:cNvSpPr/>
      </dsp:nvSpPr>
      <dsp:spPr>
        <a:xfrm>
          <a:off x="836323" y="3399"/>
          <a:ext cx="652766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It's important to start working on your kid's arithmetic fundamentals as early as possible.</a:t>
          </a:r>
          <a:endParaRPr lang="en-US" sz="1400" kern="1200"/>
        </a:p>
      </dsp:txBody>
      <dsp:txXfrm>
        <a:off x="836323" y="3399"/>
        <a:ext cx="6527666" cy="724089"/>
      </dsp:txXfrm>
    </dsp:sp>
    <dsp:sp modelId="{97E4AA36-21DF-4793-A5C2-84F8CB40D269}">
      <dsp:nvSpPr>
        <dsp:cNvPr id="0" name=""/>
        <dsp:cNvSpPr/>
      </dsp:nvSpPr>
      <dsp:spPr>
        <a:xfrm>
          <a:off x="0" y="908511"/>
          <a:ext cx="736399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FD5E10-5FC1-47BB-B9F8-ACFEB6885ADF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3CF8C8-F774-45F9-94A5-555BA30AB1EC}">
      <dsp:nvSpPr>
        <dsp:cNvPr id="0" name=""/>
        <dsp:cNvSpPr/>
      </dsp:nvSpPr>
      <dsp:spPr>
        <a:xfrm>
          <a:off x="836323" y="908511"/>
          <a:ext cx="652766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Playing this simple math game together at ages 7-11 will help your budding genius get more comfortable with mental arithmetic.</a:t>
          </a:r>
          <a:endParaRPr lang="en-US" sz="1400" kern="1200" dirty="0"/>
        </a:p>
      </dsp:txBody>
      <dsp:txXfrm>
        <a:off x="836323" y="908511"/>
        <a:ext cx="6527666" cy="724089"/>
      </dsp:txXfrm>
    </dsp:sp>
    <dsp:sp modelId="{7543F434-885D-4FD9-86A6-D90236E4162F}">
      <dsp:nvSpPr>
        <dsp:cNvPr id="0" name=""/>
        <dsp:cNvSpPr/>
      </dsp:nvSpPr>
      <dsp:spPr>
        <a:xfrm>
          <a:off x="0" y="1813624"/>
          <a:ext cx="736399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AB1A39-ECC1-4D3D-BAF5-ACE5233D08AF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9285C-93C7-4868-81EE-C5F6BCE041F3}">
      <dsp:nvSpPr>
        <dsp:cNvPr id="0" name=""/>
        <dsp:cNvSpPr/>
      </dsp:nvSpPr>
      <dsp:spPr>
        <a:xfrm>
          <a:off x="836323" y="1813624"/>
          <a:ext cx="652766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Dice are a fun and easy way to teach children how to take turns (</a:t>
          </a:r>
          <a:r>
            <a:rPr lang="en-GB" sz="1400" kern="1200" dirty="0" err="1"/>
            <a:t>Burte</a:t>
          </a:r>
          <a:r>
            <a:rPr lang="en-GB" sz="1400" kern="1200" dirty="0"/>
            <a:t> et al., 2019).</a:t>
          </a:r>
          <a:endParaRPr lang="en-US" sz="1400" kern="1200" dirty="0"/>
        </a:p>
      </dsp:txBody>
      <dsp:txXfrm>
        <a:off x="836323" y="1813624"/>
        <a:ext cx="6527666" cy="724089"/>
      </dsp:txXfrm>
    </dsp:sp>
    <dsp:sp modelId="{1EBAF9AA-AA2A-48F6-947D-1BF64EEB3CDA}">
      <dsp:nvSpPr>
        <dsp:cNvPr id="0" name=""/>
        <dsp:cNvSpPr/>
      </dsp:nvSpPr>
      <dsp:spPr>
        <a:xfrm>
          <a:off x="0" y="2718736"/>
          <a:ext cx="736399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5592A3-353C-4CF3-B49F-B06CD25A529F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256D91-E4C0-4B2C-9A90-8ECA998BAEE9}">
      <dsp:nvSpPr>
        <dsp:cNvPr id="0" name=""/>
        <dsp:cNvSpPr/>
      </dsp:nvSpPr>
      <dsp:spPr>
        <a:xfrm>
          <a:off x="836323" y="2718736"/>
          <a:ext cx="652766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By simulating random number generators, they help kids understand the interplay of chance, probability, and tactic.</a:t>
          </a:r>
          <a:endParaRPr lang="en-US" sz="1400" kern="1200"/>
        </a:p>
      </dsp:txBody>
      <dsp:txXfrm>
        <a:off x="836323" y="2718736"/>
        <a:ext cx="6527666" cy="724089"/>
      </dsp:txXfrm>
    </dsp:sp>
    <dsp:sp modelId="{DA2954E8-6600-4718-BF4F-A126F11AFB33}">
      <dsp:nvSpPr>
        <dsp:cNvPr id="0" name=""/>
        <dsp:cNvSpPr/>
      </dsp:nvSpPr>
      <dsp:spPr>
        <a:xfrm>
          <a:off x="0" y="3623848"/>
          <a:ext cx="736399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6F4D18-3435-4B6C-ABB1-25A771C23F78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66D0FC-538A-4323-9AF5-639D87983017}">
      <dsp:nvSpPr>
        <dsp:cNvPr id="0" name=""/>
        <dsp:cNvSpPr/>
      </dsp:nvSpPr>
      <dsp:spPr>
        <a:xfrm>
          <a:off x="836323" y="3623848"/>
          <a:ext cx="652766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They prepare child for a lifetime of gaming success by teaching them to persevere in the face of setbacks and to embrace the thrill of victory (</a:t>
          </a:r>
          <a:r>
            <a:rPr lang="en-GB" sz="1400" kern="1200" dirty="0" err="1"/>
            <a:t>Vukovic</a:t>
          </a:r>
          <a:r>
            <a:rPr lang="en-GB" sz="1400" kern="1200" dirty="0"/>
            <a:t> and </a:t>
          </a:r>
          <a:r>
            <a:rPr lang="en-GB" sz="1400" kern="1200" dirty="0" err="1"/>
            <a:t>Juras</a:t>
          </a:r>
          <a:r>
            <a:rPr lang="en-GB" sz="1400" kern="1200" dirty="0"/>
            <a:t>, 2022).</a:t>
          </a:r>
          <a:endParaRPr lang="en-US" sz="1400" kern="1200" dirty="0"/>
        </a:p>
      </dsp:txBody>
      <dsp:txXfrm>
        <a:off x="836323" y="3623848"/>
        <a:ext cx="6527666" cy="7240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F67515-F6FD-4418-9F3F-116ABF1ABD5D}">
      <dsp:nvSpPr>
        <dsp:cNvPr id="0" name=""/>
        <dsp:cNvSpPr/>
      </dsp:nvSpPr>
      <dsp:spPr>
        <a:xfrm>
          <a:off x="973190" y="712394"/>
          <a:ext cx="1264141" cy="1264141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748412-2D07-4500-80F1-E958D2E936FF}">
      <dsp:nvSpPr>
        <dsp:cNvPr id="0" name=""/>
        <dsp:cNvSpPr/>
      </dsp:nvSpPr>
      <dsp:spPr>
        <a:xfrm>
          <a:off x="1242597" y="981802"/>
          <a:ext cx="725326" cy="7253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B4BB34-9484-4A21-8695-5F8802D97CD6}">
      <dsp:nvSpPr>
        <dsp:cNvPr id="0" name=""/>
        <dsp:cNvSpPr/>
      </dsp:nvSpPr>
      <dsp:spPr>
        <a:xfrm>
          <a:off x="569079" y="2370285"/>
          <a:ext cx="2072362" cy="121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Your child's memory, observational skills, and processing power will all benefit from beginning to read horizontally and vertically with crossword puzzles (</a:t>
          </a:r>
          <a:r>
            <a:rPr lang="en-GB" sz="1100" kern="1200" dirty="0" err="1"/>
            <a:t>Purnant</a:t>
          </a:r>
          <a:r>
            <a:rPr lang="en-GB" sz="1100" kern="1200" dirty="0"/>
            <a:t> ET al., 2021).</a:t>
          </a:r>
          <a:endParaRPr lang="en-US" sz="1100" kern="1200" dirty="0"/>
        </a:p>
      </dsp:txBody>
      <dsp:txXfrm>
        <a:off x="569079" y="2370285"/>
        <a:ext cx="2072362" cy="1215000"/>
      </dsp:txXfrm>
    </dsp:sp>
    <dsp:sp modelId="{31E1D008-CF85-467D-B8C9-F33FE4DAC2F6}">
      <dsp:nvSpPr>
        <dsp:cNvPr id="0" name=""/>
        <dsp:cNvSpPr/>
      </dsp:nvSpPr>
      <dsp:spPr>
        <a:xfrm>
          <a:off x="3408216" y="712394"/>
          <a:ext cx="1264141" cy="1264141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403CBE-1128-4726-8381-5281748867EB}">
      <dsp:nvSpPr>
        <dsp:cNvPr id="0" name=""/>
        <dsp:cNvSpPr/>
      </dsp:nvSpPr>
      <dsp:spPr>
        <a:xfrm>
          <a:off x="3677623" y="981802"/>
          <a:ext cx="725326" cy="7253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983107-49BE-460F-9EB1-6907EC9D9FEC}">
      <dsp:nvSpPr>
        <dsp:cNvPr id="0" name=""/>
        <dsp:cNvSpPr/>
      </dsp:nvSpPr>
      <dsp:spPr>
        <a:xfrm>
          <a:off x="3004105" y="2370285"/>
          <a:ext cx="2072362" cy="121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Your child's problem-solving and pencil-control abilities will both benefit from this crossword puzzle. </a:t>
          </a:r>
          <a:endParaRPr lang="en-US" sz="1100" kern="1200"/>
        </a:p>
      </dsp:txBody>
      <dsp:txXfrm>
        <a:off x="3004105" y="2370285"/>
        <a:ext cx="2072362" cy="1215000"/>
      </dsp:txXfrm>
    </dsp:sp>
    <dsp:sp modelId="{330F403A-C4E5-4768-A8E6-1CFDCFDCCD7C}">
      <dsp:nvSpPr>
        <dsp:cNvPr id="0" name=""/>
        <dsp:cNvSpPr/>
      </dsp:nvSpPr>
      <dsp:spPr>
        <a:xfrm>
          <a:off x="5843242" y="712394"/>
          <a:ext cx="1264141" cy="1264141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C054FE-55ED-4690-A378-ED0BBF02AE77}">
      <dsp:nvSpPr>
        <dsp:cNvPr id="0" name=""/>
        <dsp:cNvSpPr/>
      </dsp:nvSpPr>
      <dsp:spPr>
        <a:xfrm>
          <a:off x="6112649" y="981802"/>
          <a:ext cx="725326" cy="7253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33E695-FB8B-4E79-BA3C-7B0233E64F6F}">
      <dsp:nvSpPr>
        <dsp:cNvPr id="0" name=""/>
        <dsp:cNvSpPr/>
      </dsp:nvSpPr>
      <dsp:spPr>
        <a:xfrm>
          <a:off x="5439131" y="2370285"/>
          <a:ext cx="2072362" cy="121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Each animal must be recognised by the child before it can be written in the appropriate crossword grid.</a:t>
          </a:r>
          <a:endParaRPr lang="en-US" sz="1100" kern="1200"/>
        </a:p>
      </dsp:txBody>
      <dsp:txXfrm>
        <a:off x="5439131" y="2370285"/>
        <a:ext cx="2072362" cy="1215000"/>
      </dsp:txXfrm>
    </dsp:sp>
    <dsp:sp modelId="{DBDA3B19-DA31-451D-B1DB-71BB9CC3821E}">
      <dsp:nvSpPr>
        <dsp:cNvPr id="0" name=""/>
        <dsp:cNvSpPr/>
      </dsp:nvSpPr>
      <dsp:spPr>
        <a:xfrm>
          <a:off x="8278268" y="712394"/>
          <a:ext cx="1264141" cy="1264141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C859ED-E722-4927-ADB2-2DA85040AE1F}">
      <dsp:nvSpPr>
        <dsp:cNvPr id="0" name=""/>
        <dsp:cNvSpPr/>
      </dsp:nvSpPr>
      <dsp:spPr>
        <a:xfrm>
          <a:off x="8547675" y="981802"/>
          <a:ext cx="725326" cy="7253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1D1F6B-3A1A-4A42-9AD2-5ACE6FBDE23F}">
      <dsp:nvSpPr>
        <dsp:cNvPr id="0" name=""/>
        <dsp:cNvSpPr/>
      </dsp:nvSpPr>
      <dsp:spPr>
        <a:xfrm>
          <a:off x="7874157" y="2370285"/>
          <a:ext cx="2072362" cy="121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This activity has significant impact on analytical reasoning skills of children.</a:t>
          </a:r>
          <a:endParaRPr lang="en-US" sz="1100" kern="1200"/>
        </a:p>
      </dsp:txBody>
      <dsp:txXfrm>
        <a:off x="7874157" y="2370285"/>
        <a:ext cx="2072362" cy="1215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3B2FB5-2F51-4C3E-B3FE-8B63979F27E6}">
      <dsp:nvSpPr>
        <dsp:cNvPr id="0" name=""/>
        <dsp:cNvSpPr/>
      </dsp:nvSpPr>
      <dsp:spPr>
        <a:xfrm>
          <a:off x="38349" y="84802"/>
          <a:ext cx="686167" cy="68616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A42E66-7498-48EF-83CC-7D8023CF3A97}">
      <dsp:nvSpPr>
        <dsp:cNvPr id="0" name=""/>
        <dsp:cNvSpPr/>
      </dsp:nvSpPr>
      <dsp:spPr>
        <a:xfrm>
          <a:off x="182444" y="228897"/>
          <a:ext cx="397977" cy="39797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3A820C-028C-4740-B204-DF5E4CEC1C26}">
      <dsp:nvSpPr>
        <dsp:cNvPr id="0" name=""/>
        <dsp:cNvSpPr/>
      </dsp:nvSpPr>
      <dsp:spPr>
        <a:xfrm>
          <a:off x="871552" y="84802"/>
          <a:ext cx="1617394" cy="686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Culture influences a child's cognitive development, including reasoning and communication, according to Lev Vygotsky. </a:t>
          </a:r>
          <a:endParaRPr lang="en-US" sz="1100" kern="1200"/>
        </a:p>
      </dsp:txBody>
      <dsp:txXfrm>
        <a:off x="871552" y="84802"/>
        <a:ext cx="1617394" cy="686167"/>
      </dsp:txXfrm>
    </dsp:sp>
    <dsp:sp modelId="{1AB92433-2A8F-4AB7-9623-BA4A2775546D}">
      <dsp:nvSpPr>
        <dsp:cNvPr id="0" name=""/>
        <dsp:cNvSpPr/>
      </dsp:nvSpPr>
      <dsp:spPr>
        <a:xfrm>
          <a:off x="2770766" y="84802"/>
          <a:ext cx="686167" cy="68616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B95D0A-03EF-4944-BA84-1973F7D514F5}">
      <dsp:nvSpPr>
        <dsp:cNvPr id="0" name=""/>
        <dsp:cNvSpPr/>
      </dsp:nvSpPr>
      <dsp:spPr>
        <a:xfrm>
          <a:off x="2914861" y="228897"/>
          <a:ext cx="397977" cy="39797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DA749D-E51A-473F-ADC2-E1D7DF3CED5C}">
      <dsp:nvSpPr>
        <dsp:cNvPr id="0" name=""/>
        <dsp:cNvSpPr/>
      </dsp:nvSpPr>
      <dsp:spPr>
        <a:xfrm>
          <a:off x="3603969" y="84802"/>
          <a:ext cx="1617394" cy="686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In Vygotsky's view, adults engage children in meaningful and demanding tasks to promote cognitive development (</a:t>
          </a:r>
          <a:r>
            <a:rPr lang="en-GB" sz="1100" kern="1200" dirty="0" err="1"/>
            <a:t>Darmayanti</a:t>
          </a:r>
          <a:r>
            <a:rPr lang="en-GB" sz="1100" kern="1200" dirty="0"/>
            <a:t> et al., 2023).</a:t>
          </a:r>
          <a:endParaRPr lang="en-US" sz="1100" kern="1200" dirty="0"/>
        </a:p>
      </dsp:txBody>
      <dsp:txXfrm>
        <a:off x="3603969" y="84802"/>
        <a:ext cx="1617394" cy="686167"/>
      </dsp:txXfrm>
    </dsp:sp>
    <dsp:sp modelId="{FDAEECBA-C4D8-4518-B2A1-A393F09755E6}">
      <dsp:nvSpPr>
        <dsp:cNvPr id="0" name=""/>
        <dsp:cNvSpPr/>
      </dsp:nvSpPr>
      <dsp:spPr>
        <a:xfrm>
          <a:off x="38349" y="1344876"/>
          <a:ext cx="686167" cy="68616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96CA9F-2322-415E-BE72-3D63DEAD8DD8}">
      <dsp:nvSpPr>
        <dsp:cNvPr id="0" name=""/>
        <dsp:cNvSpPr/>
      </dsp:nvSpPr>
      <dsp:spPr>
        <a:xfrm>
          <a:off x="182444" y="1488971"/>
          <a:ext cx="397977" cy="39797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655DFA-D347-4BFB-BACC-30FB30567DC7}">
      <dsp:nvSpPr>
        <dsp:cNvPr id="0" name=""/>
        <dsp:cNvSpPr/>
      </dsp:nvSpPr>
      <dsp:spPr>
        <a:xfrm>
          <a:off x="871552" y="1344876"/>
          <a:ext cx="1617394" cy="686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There are three stages of learning, in his view, and these are cognitive, motor, and social (Huang, 2021). </a:t>
          </a:r>
          <a:endParaRPr lang="en-US" sz="1100" kern="1200" dirty="0"/>
        </a:p>
      </dsp:txBody>
      <dsp:txXfrm>
        <a:off x="871552" y="1344876"/>
        <a:ext cx="1617394" cy="686167"/>
      </dsp:txXfrm>
    </dsp:sp>
    <dsp:sp modelId="{F5783FD8-7D32-4F60-A3A0-8062CE494AE1}">
      <dsp:nvSpPr>
        <dsp:cNvPr id="0" name=""/>
        <dsp:cNvSpPr/>
      </dsp:nvSpPr>
      <dsp:spPr>
        <a:xfrm>
          <a:off x="2770766" y="1344876"/>
          <a:ext cx="686167" cy="68616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A2B3CA-7576-4F6A-AB82-FA4ABB28EF2D}">
      <dsp:nvSpPr>
        <dsp:cNvPr id="0" name=""/>
        <dsp:cNvSpPr/>
      </dsp:nvSpPr>
      <dsp:spPr>
        <a:xfrm>
          <a:off x="2914861" y="1488971"/>
          <a:ext cx="397977" cy="39797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818808-D661-484D-9CC5-0C87C6BACA29}">
      <dsp:nvSpPr>
        <dsp:cNvPr id="0" name=""/>
        <dsp:cNvSpPr/>
      </dsp:nvSpPr>
      <dsp:spPr>
        <a:xfrm>
          <a:off x="3603969" y="1344876"/>
          <a:ext cx="1617394" cy="686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Cognitive, motoric, and sociocultural learning require thinking, doing, and interacting.</a:t>
          </a:r>
          <a:endParaRPr lang="en-US" sz="1100" kern="1200"/>
        </a:p>
      </dsp:txBody>
      <dsp:txXfrm>
        <a:off x="3603969" y="1344876"/>
        <a:ext cx="1617394" cy="686167"/>
      </dsp:txXfrm>
    </dsp:sp>
    <dsp:sp modelId="{27E2789C-2EFC-461B-A0A1-C47F721DFE47}">
      <dsp:nvSpPr>
        <dsp:cNvPr id="0" name=""/>
        <dsp:cNvSpPr/>
      </dsp:nvSpPr>
      <dsp:spPr>
        <a:xfrm>
          <a:off x="38349" y="2604950"/>
          <a:ext cx="686167" cy="68616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B31078-376F-4216-AD32-1B34A657C78E}">
      <dsp:nvSpPr>
        <dsp:cNvPr id="0" name=""/>
        <dsp:cNvSpPr/>
      </dsp:nvSpPr>
      <dsp:spPr>
        <a:xfrm>
          <a:off x="182444" y="2749045"/>
          <a:ext cx="397977" cy="39797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6215E1-AB48-493D-9AD7-02E7429A219F}">
      <dsp:nvSpPr>
        <dsp:cNvPr id="0" name=""/>
        <dsp:cNvSpPr/>
      </dsp:nvSpPr>
      <dsp:spPr>
        <a:xfrm>
          <a:off x="871552" y="2604950"/>
          <a:ext cx="1617394" cy="686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Adults, according to Vygotsky, might pick very useful insights by studying how youngsters develop. </a:t>
          </a:r>
          <a:endParaRPr lang="en-US" sz="1100" kern="1200"/>
        </a:p>
      </dsp:txBody>
      <dsp:txXfrm>
        <a:off x="871552" y="2604950"/>
        <a:ext cx="1617394" cy="686167"/>
      </dsp:txXfrm>
    </dsp:sp>
    <dsp:sp modelId="{1365E1BE-FCF1-4B51-9595-0515D40CD66E}">
      <dsp:nvSpPr>
        <dsp:cNvPr id="0" name=""/>
        <dsp:cNvSpPr/>
      </dsp:nvSpPr>
      <dsp:spPr>
        <a:xfrm>
          <a:off x="2770766" y="2604950"/>
          <a:ext cx="686167" cy="68616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C627F1-4AA3-4EE8-BDFA-64BB44C28E39}">
      <dsp:nvSpPr>
        <dsp:cNvPr id="0" name=""/>
        <dsp:cNvSpPr/>
      </dsp:nvSpPr>
      <dsp:spPr>
        <a:xfrm>
          <a:off x="2914861" y="2749045"/>
          <a:ext cx="397977" cy="39797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55E7D6-D465-429A-A510-D839B4F4A396}">
      <dsp:nvSpPr>
        <dsp:cNvPr id="0" name=""/>
        <dsp:cNvSpPr/>
      </dsp:nvSpPr>
      <dsp:spPr>
        <a:xfrm>
          <a:off x="3603969" y="2604950"/>
          <a:ext cx="1617394" cy="686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He also held the view that play is an important means through which children acquire knowledge about their social and cultural environments. </a:t>
          </a:r>
          <a:endParaRPr lang="en-US" sz="1100" kern="1200" dirty="0"/>
        </a:p>
      </dsp:txBody>
      <dsp:txXfrm>
        <a:off x="3603969" y="2604950"/>
        <a:ext cx="1617394" cy="6861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DB815-EB0B-2840-7992-85AB864FCC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186A9D-7951-3AC5-AEC5-C3F2937FE9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44F642-0A61-733E-18C5-3576F0154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1DE57F-7F7B-9C37-2E38-440521352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BC56E-7A4E-9CA5-1B5F-400448E59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61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7AB57-9791-2C33-6880-932F0630C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72911-F911-D198-05B7-8EEB9FA183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15482-7CFE-8BF9-3CD8-6967CB019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101CC-8D0F-CD9A-CC7B-DBF31A3D3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B7C1F5-47BA-0D3D-37E0-EC4FE0447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047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D2FA7-A1FD-ACA2-11BF-8BE515865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62477A-1DA9-8BD9-040B-66ADD78F80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31BD3-960E-9F12-37A6-A0BCC18AA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0CD20-B873-63F8-8A09-AC963486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0C9C8-EEC2-9EA0-CBF7-9074925BF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047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651A9-FFD2-6A57-124D-38F5CB1C8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C6E72-B79C-C706-FD49-77B35BE656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81C7D2-2939-8AB5-AD6B-E491897D8F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C150CC-0917-8F6C-AE80-87FABD39A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DB46A-2DE0-F939-E4B7-49B47FC66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42927A-A922-07A6-E46D-CB8EC9C32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792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2A217-5EA5-9EED-8839-FC594B853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FAB5B1-F77B-B3FA-D9B5-6338C6A1CC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F11583-CC2C-D5D2-7302-9BF8FDA1E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EF57AB-8B51-29BA-6866-8CA665E2A8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D064B8-D08B-B375-698C-84C00D54FE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BF1E92-182A-FD7A-4876-89FBDC9D7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EEEC6B-A2BC-C908-F155-C0FF76332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43D679-7121-DC9A-67C1-4F032C7CC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481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57C46-D6A7-EA77-3005-DF1100BEC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06502-32CE-670B-CC1F-483720F8F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942499-B7DD-3AAA-8252-C5554CB2B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0F3B66-2301-3EA2-CE9D-BFACB17DD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725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77689F-F514-8081-1053-6A78CADE3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2B5959-42D9-951B-F60B-DEA2D22C8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081F20-0BDB-97BF-5437-9E33DB71E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970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E93AA-B584-5F49-7397-0EA6C405F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BB3A1-7D8A-D8CC-39FF-16BFC082F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DA9ABB-2845-2366-3EF2-6480D9F67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122110-D8BB-135B-01A7-654338CAD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193CC8-2B7F-CD06-93AF-57D3B3CF1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244631-E55A-BF27-30A7-EC3D5ED45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573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C7343-C964-F370-9928-710BBD827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88511C-F3AF-A1A8-444C-5723C38062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745D62-6B46-5655-2DB1-5B3821A3B6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2CF35F-B613-C703-5D4B-9C57DD9E4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B953FF-B2EF-CC6A-CD4C-F06CAAAB1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66BA4-57EC-2948-56A5-CB3E6C552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360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FFDB0-EF1E-D16D-ADFF-D83C347B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93267B-8B21-4C45-E5C0-2C8004C37A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64AF86-CCF3-71DC-9B96-05660B5D1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CD54F-71CE-69D8-66CB-2FC56464E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B3B37A-7D48-1C90-283A-D441DA152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758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E4A2AE-BF78-BF6F-2856-7814FCF471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785822-74D6-FE2E-21A9-DE7EA713B0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D773CD-2240-47C1-9A0A-E4E12A948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46849-9BE8-2072-1DF8-56A37EB3D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A16F8-5502-5BB6-2719-6D8FEA282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26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80DF0F-4B78-E42F-FF82-536965223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6730E4-914F-4786-53B7-0B366118C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F09ACD-8A58-BC25-4081-5E521E200B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6BCE4-A620-4635-9C1D-A0E6F401EA86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497B9-0769-5AE7-057E-83C296CA92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C26EF-6D61-47E3-CBE5-8068CDEDC7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2C500-1064-420D-AF73-F0386B405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76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Rectangle 2071">
            <a:extLst>
              <a:ext uri="{FF2B5EF4-FFF2-40B4-BE49-F238E27FC236}">
                <a16:creationId xmlns:a16="http://schemas.microsoft.com/office/drawing/2014/main" id="{78844373-2C10-4009-B7EA-3CF513401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7C0CD1-C11E-9186-33E1-8B54B56AC2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99670" y="317501"/>
            <a:ext cx="4326730" cy="2340791"/>
          </a:xfrm>
        </p:spPr>
        <p:txBody>
          <a:bodyPr>
            <a:normAutofit fontScale="90000"/>
          </a:bodyPr>
          <a:lstStyle/>
          <a:p>
            <a:r>
              <a:rPr lang="en-US" sz="430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Working</a:t>
            </a:r>
            <a:r>
              <a:rPr lang="en-US" sz="4300" spc="-8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430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with</a:t>
            </a:r>
            <a:r>
              <a:rPr lang="en-US" sz="4300" spc="-75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430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children</a:t>
            </a:r>
            <a:r>
              <a:rPr lang="en-US" sz="4300" spc="-75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430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</a:t>
            </a:r>
            <a:r>
              <a:rPr lang="en-US" sz="4300" spc="-8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430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4300" spc="-75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430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social care setting</a:t>
            </a:r>
            <a:endParaRPr lang="en-GB" sz="430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B3C6EB-5E77-8071-9620-1755DC3EA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4513" y="3003573"/>
            <a:ext cx="3506264" cy="352898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Student  Name: </a:t>
            </a:r>
            <a:r>
              <a:rPr lang="en-GB" dirty="0" err="1">
                <a:solidFill>
                  <a:schemeClr val="bg1"/>
                </a:solidFill>
              </a:rPr>
              <a:t>Anoshia</a:t>
            </a:r>
            <a:r>
              <a:rPr lang="en-GB" dirty="0">
                <a:solidFill>
                  <a:schemeClr val="bg1"/>
                </a:solidFill>
              </a:rPr>
              <a:t> Zaheer</a:t>
            </a:r>
          </a:p>
          <a:p>
            <a:r>
              <a:rPr lang="en-GB" dirty="0">
                <a:solidFill>
                  <a:schemeClr val="bg1"/>
                </a:solidFill>
              </a:rPr>
              <a:t>Student Number:2128010</a:t>
            </a:r>
          </a:p>
          <a:p>
            <a:r>
              <a:rPr lang="en-GB">
                <a:solidFill>
                  <a:schemeClr val="bg1"/>
                </a:solidFill>
              </a:rPr>
              <a:t>Module Code: </a:t>
            </a:r>
            <a:r>
              <a:rPr lang="en-GB" dirty="0">
                <a:solidFill>
                  <a:schemeClr val="bg1"/>
                </a:solidFill>
              </a:rPr>
              <a:t>LSHS4006</a:t>
            </a:r>
            <a:endParaRPr lang="en-GB" dirty="0">
              <a:solidFill>
                <a:schemeClr val="bg1"/>
              </a:solidFill>
              <a:cs typeface="Calibri"/>
            </a:endParaRP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Module Name : </a:t>
            </a:r>
            <a:r>
              <a:rPr lang="en-GB" dirty="0" err="1">
                <a:solidFill>
                  <a:schemeClr val="bg1"/>
                </a:solidFill>
                <a:cs typeface="Calibri"/>
              </a:rPr>
              <a:t>Psycholgy</a:t>
            </a:r>
            <a:r>
              <a:rPr lang="en-GB" dirty="0">
                <a:solidFill>
                  <a:schemeClr val="bg1"/>
                </a:solidFill>
                <a:cs typeface="Calibri"/>
              </a:rPr>
              <a:t> in health and Social Care</a:t>
            </a:r>
          </a:p>
          <a:p>
            <a:r>
              <a:rPr lang="en-GB" dirty="0" err="1">
                <a:solidFill>
                  <a:schemeClr val="bg1"/>
                </a:solidFill>
                <a:cs typeface="Calibri" panose="020F0502020204030204"/>
              </a:rPr>
              <a:t>Lecruer</a:t>
            </a:r>
            <a:r>
              <a:rPr lang="en-GB" dirty="0">
                <a:solidFill>
                  <a:schemeClr val="bg1"/>
                </a:solidFill>
                <a:cs typeface="Calibri" panose="020F0502020204030204"/>
              </a:rPr>
              <a:t> Name: Dr Kennedy </a:t>
            </a:r>
            <a:r>
              <a:rPr lang="en-GB" dirty="0" err="1">
                <a:solidFill>
                  <a:schemeClr val="bg1"/>
                </a:solidFill>
                <a:cs typeface="Calibri" panose="020F0502020204030204"/>
              </a:rPr>
              <a:t>Obohwemu</a:t>
            </a:r>
          </a:p>
          <a:p>
            <a:endParaRPr lang="en-GB" dirty="0">
              <a:solidFill>
                <a:schemeClr val="bg1"/>
              </a:solidFill>
              <a:cs typeface="Calibri" panose="020F0502020204030204"/>
            </a:endParaRPr>
          </a:p>
          <a:p>
            <a:endParaRPr lang="en-GB" dirty="0">
              <a:solidFill>
                <a:schemeClr val="bg1"/>
              </a:solidFill>
              <a:cs typeface="Calibri" panose="020F0502020204030204"/>
            </a:endParaRPr>
          </a:p>
        </p:txBody>
      </p:sp>
      <p:grpSp>
        <p:nvGrpSpPr>
          <p:cNvPr id="2074" name="Group 2073">
            <a:extLst>
              <a:ext uri="{FF2B5EF4-FFF2-40B4-BE49-F238E27FC236}">
                <a16:creationId xmlns:a16="http://schemas.microsoft.com/office/drawing/2014/main" id="{8A1086F5-290F-43BC-8A5F-AA48DA80D5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2075" name="Freeform: Shape 2074">
              <a:extLst>
                <a:ext uri="{FF2B5EF4-FFF2-40B4-BE49-F238E27FC236}">
                  <a16:creationId xmlns:a16="http://schemas.microsoft.com/office/drawing/2014/main" id="{6BFE62CD-B7BF-4E72-B3A4-EF70C3DAFD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76" name="Freeform: Shape 2075">
              <a:extLst>
                <a:ext uri="{FF2B5EF4-FFF2-40B4-BE49-F238E27FC236}">
                  <a16:creationId xmlns:a16="http://schemas.microsoft.com/office/drawing/2014/main" id="{EC58BB09-35C2-4EAD-A800-B39E4CA49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2054" name="Picture 6" descr="Social and Emotional Development in Children from Early Stage - Orchids">
            <a:extLst>
              <a:ext uri="{FF2B5EF4-FFF2-40B4-BE49-F238E27FC236}">
                <a16:creationId xmlns:a16="http://schemas.microsoft.com/office/drawing/2014/main" id="{490BAE49-4241-72A7-7FE4-A1BB87F4B0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3690882" cy="3333740"/>
          </a:xfrm>
          <a:custGeom>
            <a:avLst/>
            <a:gdLst/>
            <a:ahLst/>
            <a:cxnLst/>
            <a:rect l="l" t="t" r="r" b="b"/>
            <a:pathLst>
              <a:path w="3690902" h="3333750">
                <a:moveTo>
                  <a:pt x="0" y="0"/>
                </a:moveTo>
                <a:lnTo>
                  <a:pt x="2996382" y="0"/>
                </a:lnTo>
                <a:lnTo>
                  <a:pt x="3563333" y="1750276"/>
                </a:lnTo>
                <a:lnTo>
                  <a:pt x="3690902" y="3333750"/>
                </a:lnTo>
                <a:lnTo>
                  <a:pt x="0" y="333375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ow to Promote Cognitive Development: 23 Activities &amp; Games">
            <a:extLst>
              <a:ext uri="{FF2B5EF4-FFF2-40B4-BE49-F238E27FC236}">
                <a16:creationId xmlns:a16="http://schemas.microsoft.com/office/drawing/2014/main" id="{AFBBB6C0-51E8-2D5F-8587-C5BF3923C4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81916" y="1"/>
            <a:ext cx="3910084" cy="3333747"/>
          </a:xfrm>
          <a:custGeom>
            <a:avLst/>
            <a:gdLst/>
            <a:ahLst/>
            <a:cxnLst/>
            <a:rect l="l" t="t" r="r" b="b"/>
            <a:pathLst>
              <a:path w="3910084" h="3333747">
                <a:moveTo>
                  <a:pt x="118775" y="0"/>
                </a:moveTo>
                <a:lnTo>
                  <a:pt x="3910084" y="0"/>
                </a:lnTo>
                <a:lnTo>
                  <a:pt x="3910084" y="3333747"/>
                </a:lnTo>
                <a:lnTo>
                  <a:pt x="203835" y="3333747"/>
                </a:lnTo>
                <a:lnTo>
                  <a:pt x="0" y="80361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rimary School (8-10 Year Olds) – Mission Bible Class">
            <a:extLst>
              <a:ext uri="{FF2B5EF4-FFF2-40B4-BE49-F238E27FC236}">
                <a16:creationId xmlns:a16="http://schemas.microsoft.com/office/drawing/2014/main" id="{D70E2793-5A0E-F8BA-1EB3-E1B07B8318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4"/>
          <a:stretch/>
        </p:blipFill>
        <p:spPr bwMode="auto">
          <a:xfrm>
            <a:off x="20" y="3524255"/>
            <a:ext cx="3910064" cy="3333745"/>
          </a:xfrm>
          <a:custGeom>
            <a:avLst/>
            <a:gdLst/>
            <a:ahLst/>
            <a:cxnLst/>
            <a:rect l="l" t="t" r="r" b="b"/>
            <a:pathLst>
              <a:path w="3910084" h="3333745">
                <a:moveTo>
                  <a:pt x="0" y="0"/>
                </a:moveTo>
                <a:lnTo>
                  <a:pt x="3706250" y="0"/>
                </a:lnTo>
                <a:lnTo>
                  <a:pt x="3910084" y="2530130"/>
                </a:lnTo>
                <a:lnTo>
                  <a:pt x="3791309" y="3333745"/>
                </a:lnTo>
                <a:lnTo>
                  <a:pt x="0" y="333374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78" name="Group 2077">
            <a:extLst>
              <a:ext uri="{FF2B5EF4-FFF2-40B4-BE49-F238E27FC236}">
                <a16:creationId xmlns:a16="http://schemas.microsoft.com/office/drawing/2014/main" id="{0220991A-5EB0-44E3-B615-BDCA59E66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8589" y="0"/>
            <a:ext cx="1339053" cy="6858000"/>
            <a:chOff x="2661507" y="0"/>
            <a:chExt cx="1339053" cy="6858000"/>
          </a:xfrm>
        </p:grpSpPr>
        <p:sp>
          <p:nvSpPr>
            <p:cNvPr id="2079" name="Freeform: Shape 2078">
              <a:extLst>
                <a:ext uri="{FF2B5EF4-FFF2-40B4-BE49-F238E27FC236}">
                  <a16:creationId xmlns:a16="http://schemas.microsoft.com/office/drawing/2014/main" id="{6FBE570C-9796-4356-8D50-B25FFB05B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80" name="Freeform: Shape 2079">
              <a:extLst>
                <a:ext uri="{FF2B5EF4-FFF2-40B4-BE49-F238E27FC236}">
                  <a16:creationId xmlns:a16="http://schemas.microsoft.com/office/drawing/2014/main" id="{7D72FE4A-0FC7-4162-85F2-63D0FE67DF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5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2052" name="Picture 4" descr="Child's Development – Boys' Town School &amp; Junior College">
            <a:extLst>
              <a:ext uri="{FF2B5EF4-FFF2-40B4-BE49-F238E27FC236}">
                <a16:creationId xmlns:a16="http://schemas.microsoft.com/office/drawing/2014/main" id="{903FCE93-F73C-7B90-839E-F706AEC8E7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 bwMode="auto">
          <a:xfrm>
            <a:off x="8504168" y="3562350"/>
            <a:ext cx="3687832" cy="3295650"/>
          </a:xfrm>
          <a:custGeom>
            <a:avLst/>
            <a:gdLst/>
            <a:ahLst/>
            <a:cxnLst/>
            <a:rect l="l" t="t" r="r" b="b"/>
            <a:pathLst>
              <a:path w="3687832" h="3295650">
                <a:moveTo>
                  <a:pt x="3687832" y="0"/>
                </a:moveTo>
                <a:lnTo>
                  <a:pt x="3687832" y="3295650"/>
                </a:lnTo>
                <a:lnTo>
                  <a:pt x="691450" y="3295650"/>
                </a:lnTo>
                <a:lnTo>
                  <a:pt x="124499" y="1545374"/>
                </a:lnTo>
                <a:lnTo>
                  <a:pt x="0" y="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82" name="Group 2081">
            <a:extLst>
              <a:ext uri="{FF2B5EF4-FFF2-40B4-BE49-F238E27FC236}">
                <a16:creationId xmlns:a16="http://schemas.microsoft.com/office/drawing/2014/main" id="{61D1A57D-77BC-4EEC-819E-6F5EEF34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59" y="-2"/>
            <a:ext cx="1339053" cy="6858000"/>
            <a:chOff x="2661507" y="0"/>
            <a:chExt cx="1339053" cy="6858000"/>
          </a:xfrm>
          <a:effectLst>
            <a:outerShdw blurRad="381000" dist="152400" dir="10800000" algn="r" rotWithShape="0">
              <a:prstClr val="black">
                <a:alpha val="10000"/>
              </a:prstClr>
            </a:outerShdw>
          </a:effectLst>
        </p:grpSpPr>
        <p:sp>
          <p:nvSpPr>
            <p:cNvPr id="2083" name="Freeform: Shape 2082">
              <a:extLst>
                <a:ext uri="{FF2B5EF4-FFF2-40B4-BE49-F238E27FC236}">
                  <a16:creationId xmlns:a16="http://schemas.microsoft.com/office/drawing/2014/main" id="{5913AB8E-CB2A-4854-8A54-923C07FC74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84" name="Freeform: Shape 2083">
              <a:extLst>
                <a:ext uri="{FF2B5EF4-FFF2-40B4-BE49-F238E27FC236}">
                  <a16:creationId xmlns:a16="http://schemas.microsoft.com/office/drawing/2014/main" id="{81F5CCDF-B355-4127-8062-39039B53D4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5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60990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Creative play &amp; activities for children | Raising Children Network">
            <a:extLst>
              <a:ext uri="{FF2B5EF4-FFF2-40B4-BE49-F238E27FC236}">
                <a16:creationId xmlns:a16="http://schemas.microsoft.com/office/drawing/2014/main" id="{4F047C8B-E536-8F2E-EC7B-AE56047805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 bwMode="auto"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14 Hands-On Seriation Activities for Preschoolers - Empowered Parents">
            <a:extLst>
              <a:ext uri="{FF2B5EF4-FFF2-40B4-BE49-F238E27FC236}">
                <a16:creationId xmlns:a16="http://schemas.microsoft.com/office/drawing/2014/main" id="{EDAC8BFD-DCCE-CFFA-EEBF-846BA005A8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3083" name="Freeform: Shape 3082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85" name="Freeform: Shape 3084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0900EB-8BC1-64CC-C374-913A42863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859536"/>
            <a:ext cx="4832802" cy="1243584"/>
          </a:xfrm>
        </p:spPr>
        <p:txBody>
          <a:bodyPr>
            <a:normAutofit/>
          </a:bodyPr>
          <a:lstStyle/>
          <a:p>
            <a:r>
              <a:rPr lang="en-GB" sz="3400"/>
              <a:t>Introduction</a:t>
            </a:r>
          </a:p>
        </p:txBody>
      </p:sp>
      <p:sp>
        <p:nvSpPr>
          <p:cNvPr id="3087" name="Rectangle 3086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3089" name="Rectangle 3088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91" name="Rectangle 3090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E2CAD-5355-644C-4173-C45D51B2F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512611"/>
            <a:ext cx="4832803" cy="3664351"/>
          </a:xfrm>
        </p:spPr>
        <p:txBody>
          <a:bodyPr>
            <a:normAutofit lnSpcReduction="10000"/>
          </a:bodyPr>
          <a:lstStyle/>
          <a:p>
            <a:r>
              <a:rPr lang="en-GB" sz="1600" dirty="0"/>
              <a:t>From their appearance to their interests, youngsters change as they grow from grade school to preteens.</a:t>
            </a:r>
          </a:p>
          <a:p>
            <a:r>
              <a:rPr lang="en-GB" sz="1600" dirty="0"/>
              <a:t>Between the ages of 7 and 11, a child's social development and interest in extracurricular activities (such as sports and art) will blossom (Meadows, 2019).</a:t>
            </a:r>
          </a:p>
          <a:p>
            <a:r>
              <a:rPr lang="en-GB" sz="1600" dirty="0"/>
              <a:t>Children's skills and knowledge of the world expand when they approach the schooling years.</a:t>
            </a:r>
          </a:p>
          <a:p>
            <a:r>
              <a:rPr lang="en-GB" sz="1600" dirty="0"/>
              <a:t>Children at this age require regular physical and emotional activities to establish a firm foundation for a lifetime of healthy habits and development (Erbil, 2020).</a:t>
            </a:r>
          </a:p>
          <a:p>
            <a:r>
              <a:rPr lang="en-GB" sz="1600" dirty="0"/>
              <a:t>This presentation is going to propose activities for children between 7 to 11 years old while considering  the Vygotsky theory of cognitive development.</a:t>
            </a:r>
          </a:p>
        </p:txBody>
      </p:sp>
    </p:spTree>
    <p:extLst>
      <p:ext uri="{BB962C8B-B14F-4D97-AF65-F5344CB8AC3E}">
        <p14:creationId xmlns:p14="http://schemas.microsoft.com/office/powerpoint/2010/main" val="3666581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72D05657-94EE-4B2D-BC1B-A1D065063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Arc 1034">
            <a:extLst>
              <a:ext uri="{FF2B5EF4-FFF2-40B4-BE49-F238E27FC236}">
                <a16:creationId xmlns:a16="http://schemas.microsoft.com/office/drawing/2014/main" id="{7586665A-47B3-4AEE-BC94-15D89FF70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65099" y="486184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591F53-847A-FE56-D6EC-00AC2E37E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4542" y="486184"/>
            <a:ext cx="7363990" cy="1325563"/>
          </a:xfrm>
        </p:spPr>
        <p:txBody>
          <a:bodyPr>
            <a:normAutofit/>
          </a:bodyPr>
          <a:lstStyle/>
          <a:p>
            <a:r>
              <a:rPr lang="en-GB" dirty="0"/>
              <a:t>ACTIVITY 1: Dice Math</a:t>
            </a:r>
          </a:p>
        </p:txBody>
      </p:sp>
      <p:pic>
        <p:nvPicPr>
          <p:cNvPr id="1028" name="Picture 4" descr="Increase Fluency with Simple Math Dice Games Your Kids Will LOVE">
            <a:extLst>
              <a:ext uri="{FF2B5EF4-FFF2-40B4-BE49-F238E27FC236}">
                <a16:creationId xmlns:a16="http://schemas.microsoft.com/office/drawing/2014/main" id="{2B59ADED-B3AA-59E9-93CD-2C59A334FC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1526" y="258142"/>
            <a:ext cx="3118718" cy="3118718"/>
          </a:xfrm>
          <a:custGeom>
            <a:avLst/>
            <a:gdLst/>
            <a:ahLst/>
            <a:cxnLst/>
            <a:rect l="l" t="t" r="r" b="b"/>
            <a:pathLst>
              <a:path w="2683042" h="2683042">
                <a:moveTo>
                  <a:pt x="102278" y="0"/>
                </a:moveTo>
                <a:lnTo>
                  <a:pt x="2580764" y="0"/>
                </a:lnTo>
                <a:cubicBezTo>
                  <a:pt x="2637251" y="0"/>
                  <a:pt x="2683042" y="45791"/>
                  <a:pt x="2683042" y="102278"/>
                </a:cubicBezTo>
                <a:lnTo>
                  <a:pt x="2683042" y="2580764"/>
                </a:lnTo>
                <a:cubicBezTo>
                  <a:pt x="2683042" y="2637251"/>
                  <a:pt x="2637251" y="2683042"/>
                  <a:pt x="2580764" y="2683042"/>
                </a:cubicBezTo>
                <a:lnTo>
                  <a:pt x="102278" y="2683042"/>
                </a:lnTo>
                <a:cubicBezTo>
                  <a:pt x="45791" y="2683042"/>
                  <a:pt x="0" y="2637251"/>
                  <a:pt x="0" y="2580764"/>
                </a:cubicBezTo>
                <a:lnTo>
                  <a:pt x="0" y="102278"/>
                </a:lnTo>
                <a:cubicBezTo>
                  <a:pt x="0" y="45791"/>
                  <a:pt x="45791" y="0"/>
                  <a:pt x="10227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reschool Math Dice Game - Days With Grey">
            <a:extLst>
              <a:ext uri="{FF2B5EF4-FFF2-40B4-BE49-F238E27FC236}">
                <a16:creationId xmlns:a16="http://schemas.microsoft.com/office/drawing/2014/main" id="{3EF18BFB-CC24-C889-FE4B-F93E32CB44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1526" y="3486449"/>
            <a:ext cx="3118718" cy="3118718"/>
          </a:xfrm>
          <a:custGeom>
            <a:avLst/>
            <a:gdLst/>
            <a:ahLst/>
            <a:cxnLst/>
            <a:rect l="l" t="t" r="r" b="b"/>
            <a:pathLst>
              <a:path w="2683042" h="2683042">
                <a:moveTo>
                  <a:pt x="102278" y="0"/>
                </a:moveTo>
                <a:lnTo>
                  <a:pt x="2580764" y="0"/>
                </a:lnTo>
                <a:cubicBezTo>
                  <a:pt x="2637251" y="0"/>
                  <a:pt x="2683042" y="45791"/>
                  <a:pt x="2683042" y="102278"/>
                </a:cubicBezTo>
                <a:lnTo>
                  <a:pt x="2683042" y="2580764"/>
                </a:lnTo>
                <a:cubicBezTo>
                  <a:pt x="2683042" y="2637251"/>
                  <a:pt x="2637251" y="2683042"/>
                  <a:pt x="2580764" y="2683042"/>
                </a:cubicBezTo>
                <a:lnTo>
                  <a:pt x="102278" y="2683042"/>
                </a:lnTo>
                <a:cubicBezTo>
                  <a:pt x="45791" y="2683042"/>
                  <a:pt x="0" y="2637251"/>
                  <a:pt x="0" y="2580764"/>
                </a:cubicBezTo>
                <a:lnTo>
                  <a:pt x="0" y="102278"/>
                </a:lnTo>
                <a:cubicBezTo>
                  <a:pt x="0" y="45791"/>
                  <a:pt x="45791" y="0"/>
                  <a:pt x="10227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37" name="Content Placeholder 2">
            <a:extLst>
              <a:ext uri="{FF2B5EF4-FFF2-40B4-BE49-F238E27FC236}">
                <a16:creationId xmlns:a16="http://schemas.microsoft.com/office/drawing/2014/main" id="{CA34EAAC-F77D-EA89-DF2B-1807BCDEA8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417080"/>
              </p:ext>
            </p:extLst>
          </p:nvPr>
        </p:nvGraphicFramePr>
        <p:xfrm>
          <a:off x="4184542" y="1946684"/>
          <a:ext cx="736399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69414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408A62E-5888-4462-B3D5-F8078206F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727865"/>
            <a:ext cx="12192000" cy="21301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BD901B-8838-A5A6-7A7F-F1A733197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514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</a:rPr>
              <a:t>ACTIVITY 2: Crossword Challenge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8AE0587-E2AE-E694-4C50-7A5C0C28B5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2641193"/>
              </p:ext>
            </p:extLst>
          </p:nvPr>
        </p:nvGraphicFramePr>
        <p:xfrm>
          <a:off x="838200" y="365760"/>
          <a:ext cx="10515600" cy="429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2321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2DC-DCEF-1760-C186-74BB5475C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9158" y="803325"/>
            <a:ext cx="5259707" cy="1325563"/>
          </a:xfrm>
        </p:spPr>
        <p:txBody>
          <a:bodyPr>
            <a:normAutofit/>
          </a:bodyPr>
          <a:lstStyle/>
          <a:p>
            <a:r>
              <a:rPr lang="en-GB" sz="4100"/>
              <a:t>Vygotsky Theory of Cognitive Development</a:t>
            </a:r>
          </a:p>
        </p:txBody>
      </p:sp>
      <p:sp>
        <p:nvSpPr>
          <p:cNvPr id="4115" name="Freeform: Shape 4102">
            <a:extLst>
              <a:ext uri="{FF2B5EF4-FFF2-40B4-BE49-F238E27FC236}">
                <a16:creationId xmlns:a16="http://schemas.microsoft.com/office/drawing/2014/main" id="{357DD0D3-F869-46D0-944C-6EC60E19E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36816" cy="5254922"/>
          </a:xfrm>
          <a:custGeom>
            <a:avLst/>
            <a:gdLst>
              <a:gd name="connsiteX0" fmla="*/ 0 w 6136816"/>
              <a:gd name="connsiteY0" fmla="*/ 0 h 5254922"/>
              <a:gd name="connsiteX1" fmla="*/ 6136816 w 6136816"/>
              <a:gd name="connsiteY1" fmla="*/ 0 h 5254922"/>
              <a:gd name="connsiteX2" fmla="*/ 6134892 w 6136816"/>
              <a:gd name="connsiteY2" fmla="*/ 111520 h 5254922"/>
              <a:gd name="connsiteX3" fmla="*/ 6066513 w 6136816"/>
              <a:gd name="connsiteY3" fmla="*/ 752995 h 5254922"/>
              <a:gd name="connsiteX4" fmla="*/ 140712 w 6136816"/>
              <a:gd name="connsiteY4" fmla="*/ 5219363 h 5254922"/>
              <a:gd name="connsiteX5" fmla="*/ 0 w 6136816"/>
              <a:gd name="connsiteY5" fmla="*/ 5199534 h 525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6816" h="5254922">
                <a:moveTo>
                  <a:pt x="0" y="0"/>
                </a:moveTo>
                <a:lnTo>
                  <a:pt x="6136816" y="0"/>
                </a:lnTo>
                <a:lnTo>
                  <a:pt x="6134892" y="111520"/>
                </a:lnTo>
                <a:cubicBezTo>
                  <a:pt x="6124961" y="323936"/>
                  <a:pt x="6102367" y="538040"/>
                  <a:pt x="6066513" y="752995"/>
                </a:cubicBezTo>
                <a:cubicBezTo>
                  <a:pt x="5592281" y="3596146"/>
                  <a:pt x="2972232" y="5545369"/>
                  <a:pt x="140712" y="5219363"/>
                </a:cubicBezTo>
                <a:lnTo>
                  <a:pt x="0" y="5199534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098" name="Picture 2" descr="Social Development Theory (Lev Vygotsky) - InstructionalDesign.org">
            <a:extLst>
              <a:ext uri="{FF2B5EF4-FFF2-40B4-BE49-F238E27FC236}">
                <a16:creationId xmlns:a16="http://schemas.microsoft.com/office/drawing/2014/main" id="{6E507171-DAB6-912A-ED7E-D4303BA25F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3" r="100" b="2"/>
          <a:stretch/>
        </p:blipFill>
        <p:spPr bwMode="auto"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117" name="Content Placeholder 2">
            <a:extLst>
              <a:ext uri="{FF2B5EF4-FFF2-40B4-BE49-F238E27FC236}">
                <a16:creationId xmlns:a16="http://schemas.microsoft.com/office/drawing/2014/main" id="{3AF90C8A-CBF8-6645-1E9C-66DF4E9216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5571153"/>
              </p:ext>
            </p:extLst>
          </p:nvPr>
        </p:nvGraphicFramePr>
        <p:xfrm>
          <a:off x="6289158" y="2279018"/>
          <a:ext cx="5259714" cy="3375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767362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81288-0B8F-1D52-3561-D869D0BFF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505575" cy="1325563"/>
          </a:xfrm>
        </p:spPr>
        <p:txBody>
          <a:bodyPr>
            <a:normAutofit/>
          </a:bodyPr>
          <a:lstStyle/>
          <a:p>
            <a:r>
              <a:rPr lang="en-GB"/>
              <a:t>Vygotsky Theory and Proposed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C9CDCD-61F1-2670-43D2-5E225304B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505575" cy="4351338"/>
          </a:xfrm>
        </p:spPr>
        <p:txBody>
          <a:bodyPr>
            <a:normAutofit/>
          </a:bodyPr>
          <a:lstStyle/>
          <a:p>
            <a:r>
              <a:rPr lang="en-GB" sz="1800"/>
              <a:t>Dice Math and Crossword Challenge exercises help youngsters overcome problems by asking them what to do next and about their psychological mechanisms.</a:t>
            </a:r>
          </a:p>
          <a:p>
            <a:r>
              <a:rPr lang="en-GB" sz="1800"/>
              <a:t>Replicating the steps taken to solve a comparable problem or carry out a similar assignment (Erbil, 2020).</a:t>
            </a:r>
          </a:p>
          <a:p>
            <a:r>
              <a:rPr lang="en-GB" sz="1800"/>
              <a:t>Putting students in groups to deliberate over problems and draw conclusions before taking action.</a:t>
            </a:r>
          </a:p>
          <a:p>
            <a:r>
              <a:rPr lang="en-GB" sz="1800"/>
              <a:t>Putting students' problem-solving abilities to the test through the use of visual aids in mathematics.</a:t>
            </a:r>
          </a:p>
          <a:p>
            <a:r>
              <a:rPr lang="en-GB" sz="1800"/>
              <a:t>Having students draw on their prior knowledge to better grasp more advanced concepts (Huang, 2021).</a:t>
            </a:r>
          </a:p>
          <a:p>
            <a:r>
              <a:rPr lang="en-GB" sz="1800"/>
              <a:t>These are the core teachings of Vygotsky theory that can be accomplished by implementing the activities like Dice Math and Crossword Challenge.</a:t>
            </a:r>
          </a:p>
        </p:txBody>
      </p:sp>
      <p:pic>
        <p:nvPicPr>
          <p:cNvPr id="5122" name="Picture 2" descr="Vygotsky's Theory of Cognitive Development in Social Relationships - Mali  Pregnancy &amp; Parenting">
            <a:extLst>
              <a:ext uri="{FF2B5EF4-FFF2-40B4-BE49-F238E27FC236}">
                <a16:creationId xmlns:a16="http://schemas.microsoft.com/office/drawing/2014/main" id="{5AF84F27-111B-0BF1-0C4F-D5330D7D28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37635" y="-1"/>
            <a:ext cx="355520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43" name="Rectangle 5142">
            <a:extLst>
              <a:ext uri="{FF2B5EF4-FFF2-40B4-BE49-F238E27FC236}">
                <a16:creationId xmlns:a16="http://schemas.microsoft.com/office/drawing/2014/main" id="{C413D172-8B6A-47F5-9813-DE455773F3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97416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84860832-27F3-4D30-9288-7521D2491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AD4DA-AA9F-4A4D-AD0B-0FB2286B3D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A4F5EC98-FDFD-4158-9C16-CD770B1F2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26D1C0DA-68C2-40A2-BCCA-D14FB5EF2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id="{1B67FFD7-72F1-4435-9C33-DFFE87F9C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id="{15CE66C6-629F-44D9-A0BC-D2F4E7AF5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10">
              <a:extLst>
                <a:ext uri="{FF2B5EF4-FFF2-40B4-BE49-F238E27FC236}">
                  <a16:creationId xmlns:a16="http://schemas.microsoft.com/office/drawing/2014/main" id="{FEAAAFC3-1B1C-4F1C-AC4E-ED0ACA4AE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11">
              <a:extLst>
                <a:ext uri="{FF2B5EF4-FFF2-40B4-BE49-F238E27FC236}">
                  <a16:creationId xmlns:a16="http://schemas.microsoft.com/office/drawing/2014/main" id="{E2C81DA9-A0C9-4C54-A2F0-A3EC14F2B8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id="{B7EA41DD-7957-42FB-BD48-E502F81F6C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id="{E33D6F3E-9CCB-4053-B8C1-5260829C8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id="{D533B393-4D8F-4FB8-AA9D-BA218F4435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3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433765B0-52BC-4442-BC45-8EDFBF593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2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16">
              <a:extLst>
                <a:ext uri="{FF2B5EF4-FFF2-40B4-BE49-F238E27FC236}">
                  <a16:creationId xmlns:a16="http://schemas.microsoft.com/office/drawing/2014/main" id="{B911B231-DD22-4BC7-A325-2B6831481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3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id="{800DA13B-507D-4901-AF60-F99485FC1B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DAB727E1-099C-4F62-9ED1-46CD895C64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2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id="{4D1E585E-A63F-42DE-BF5F-B0B390B29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D8FCC810-4482-4E43-9102-2B87386E7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accent1">
                  <a:alpha val="12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2" name="Freeform 21">
              <a:extLst>
                <a:ext uri="{FF2B5EF4-FFF2-40B4-BE49-F238E27FC236}">
                  <a16:creationId xmlns:a16="http://schemas.microsoft.com/office/drawing/2014/main" id="{EC977192-4383-4D76-8DB3-B93ADD7397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2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3" name="Freeform 22">
              <a:extLst>
                <a:ext uri="{FF2B5EF4-FFF2-40B4-BE49-F238E27FC236}">
                  <a16:creationId xmlns:a16="http://schemas.microsoft.com/office/drawing/2014/main" id="{09DCD44A-4779-4898-862E-A220810CA8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1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4" name="Freeform 23">
              <a:extLst>
                <a:ext uri="{FF2B5EF4-FFF2-40B4-BE49-F238E27FC236}">
                  <a16:creationId xmlns:a16="http://schemas.microsoft.com/office/drawing/2014/main" id="{F7516DF1-08D6-4FF0-A1A1-95A260F1D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5" name="Freeform 24">
              <a:extLst>
                <a:ext uri="{FF2B5EF4-FFF2-40B4-BE49-F238E27FC236}">
                  <a16:creationId xmlns:a16="http://schemas.microsoft.com/office/drawing/2014/main" id="{F74092EA-F950-4DF2-8646-60F26E8115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6" name="Freeform 25">
              <a:extLst>
                <a:ext uri="{FF2B5EF4-FFF2-40B4-BE49-F238E27FC236}">
                  <a16:creationId xmlns:a16="http://schemas.microsoft.com/office/drawing/2014/main" id="{09A3177B-1E64-4081-B8C6-3D7C8786D6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921BBD4-1712-6F39-8710-CF3A36659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9080" y="630936"/>
            <a:ext cx="6675120" cy="1353312"/>
          </a:xfrm>
        </p:spPr>
        <p:txBody>
          <a:bodyPr anchor="b">
            <a:normAutofit/>
          </a:bodyPr>
          <a:lstStyle/>
          <a:p>
            <a:r>
              <a:rPr lang="en-GB" sz="400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F3B6BD-50F4-B0DD-63C4-8DF06F854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9080" y="2157984"/>
            <a:ext cx="6675120" cy="3895344"/>
          </a:xfrm>
        </p:spPr>
        <p:txBody>
          <a:bodyPr anchor="ctr">
            <a:normAutofit/>
          </a:bodyPr>
          <a:lstStyle/>
          <a:p>
            <a:r>
              <a:rPr lang="en-GB" sz="2200"/>
              <a:t>Dice Math and Crossword Challenge activities are proposed for staff to implement.</a:t>
            </a:r>
          </a:p>
          <a:p>
            <a:r>
              <a:rPr lang="en-GB" sz="2200"/>
              <a:t>These have potential to positively shape psychological abilities of children between 7 to 11 years old. </a:t>
            </a:r>
          </a:p>
          <a:p>
            <a:r>
              <a:rPr lang="en-GB" sz="2200"/>
              <a:t>Vygotsky theory has proved to be productive in focusing on child’s cognitive and problem solving skills. </a:t>
            </a:r>
          </a:p>
          <a:p>
            <a:r>
              <a:rPr lang="en-GB" sz="2200"/>
              <a:t>In essence, these proposed activities can fulfil the purpose of Vygotsky theory of child development.</a:t>
            </a:r>
          </a:p>
        </p:txBody>
      </p:sp>
    </p:spTree>
    <p:extLst>
      <p:ext uri="{BB962C8B-B14F-4D97-AF65-F5344CB8AC3E}">
        <p14:creationId xmlns:p14="http://schemas.microsoft.com/office/powerpoint/2010/main" val="3642942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7A2F00-488D-38CA-0B32-A8414CDA1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147" y="365760"/>
            <a:ext cx="7569706" cy="1288238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References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D0E37C-6259-9A22-13A3-6B905A680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5569" y="1956816"/>
            <a:ext cx="7860863" cy="4024884"/>
          </a:xfrm>
        </p:spPr>
        <p:txBody>
          <a:bodyPr anchor="t">
            <a:normAutofit/>
          </a:bodyPr>
          <a:lstStyle/>
          <a:p>
            <a:r>
              <a:rPr lang="en-GB" sz="1700" b="0" i="0">
                <a:effectLst/>
                <a:latin typeface="Arial" panose="020B0604020202020204" pitchFamily="34" charset="0"/>
              </a:rPr>
              <a:t>Burte, H., Gardony, A.L., Hutton, A. and Taylor, H.A. (2019). Make-A-Dice Test: Assessing the intersection of mathematical and spatial thinking. </a:t>
            </a:r>
            <a:r>
              <a:rPr lang="en-GB" sz="1700" b="0" i="1">
                <a:effectLst/>
                <a:latin typeface="Arial" panose="020B0604020202020204" pitchFamily="34" charset="0"/>
              </a:rPr>
              <a:t>Behavior Research Methods</a:t>
            </a:r>
            <a:r>
              <a:rPr lang="en-GB" sz="1700" b="0" i="0"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>
                <a:effectLst/>
                <a:latin typeface="Arial" panose="020B0604020202020204" pitchFamily="34" charset="0"/>
              </a:rPr>
              <a:t>51</a:t>
            </a:r>
            <a:r>
              <a:rPr lang="en-GB" sz="1700" b="0" i="0">
                <a:effectLst/>
                <a:latin typeface="Arial" panose="020B0604020202020204" pitchFamily="34" charset="0"/>
              </a:rPr>
              <a:t>, pp.602-638.</a:t>
            </a:r>
          </a:p>
          <a:p>
            <a:r>
              <a:rPr lang="en-GB" sz="1700" b="0" i="0">
                <a:effectLst/>
                <a:latin typeface="Arial" panose="020B0604020202020204" pitchFamily="34" charset="0"/>
              </a:rPr>
              <a:t>Darmayanti, R., Usmyatun, U., Setio, A., Sekaryanti, R. and Safitri, N.D. (2023). Application of Vygotsky Theory in High School Mathematics Learning Material Limit Functions. </a:t>
            </a:r>
            <a:r>
              <a:rPr lang="en-GB" sz="1700" b="0" i="1">
                <a:effectLst/>
                <a:latin typeface="Arial" panose="020B0604020202020204" pitchFamily="34" charset="0"/>
              </a:rPr>
              <a:t>JEMS: Jurnal Edukasi Matematika Dan Sains</a:t>
            </a:r>
            <a:r>
              <a:rPr lang="en-GB" sz="1700" b="0" i="0"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>
                <a:effectLst/>
                <a:latin typeface="Arial" panose="020B0604020202020204" pitchFamily="34" charset="0"/>
              </a:rPr>
              <a:t>11</a:t>
            </a:r>
            <a:r>
              <a:rPr lang="en-GB" sz="1700" b="0" i="0">
                <a:effectLst/>
                <a:latin typeface="Arial" panose="020B0604020202020204" pitchFamily="34" charset="0"/>
              </a:rPr>
              <a:t>(1), pp.39-48.</a:t>
            </a:r>
          </a:p>
          <a:p>
            <a:r>
              <a:rPr lang="en-GB" sz="1700" b="0" i="0">
                <a:effectLst/>
                <a:latin typeface="Arial" panose="020B0604020202020204" pitchFamily="34" charset="0"/>
              </a:rPr>
              <a:t>Erbil, D.G. (2020). A review of flipped classroom and cooperative learning method within the context of Vygotsky theory. </a:t>
            </a:r>
            <a:r>
              <a:rPr lang="en-GB" sz="1700" b="0" i="1">
                <a:effectLst/>
                <a:latin typeface="Arial" panose="020B0604020202020204" pitchFamily="34" charset="0"/>
              </a:rPr>
              <a:t>Frontiers in Psychology</a:t>
            </a:r>
            <a:r>
              <a:rPr lang="en-GB" sz="1700" b="0" i="0">
                <a:effectLst/>
                <a:latin typeface="Arial" panose="020B0604020202020204" pitchFamily="34" charset="0"/>
              </a:rPr>
              <a:t>, </a:t>
            </a:r>
            <a:r>
              <a:rPr lang="en-GB" sz="1700" b="0" i="1">
                <a:effectLst/>
                <a:latin typeface="Arial" panose="020B0604020202020204" pitchFamily="34" charset="0"/>
              </a:rPr>
              <a:t>11</a:t>
            </a:r>
            <a:r>
              <a:rPr lang="en-GB" sz="1700" b="0" i="0">
                <a:effectLst/>
                <a:latin typeface="Arial" panose="020B0604020202020204" pitchFamily="34" charset="0"/>
              </a:rPr>
              <a:t>, p.1157.</a:t>
            </a:r>
          </a:p>
          <a:p>
            <a:r>
              <a:rPr lang="en-GB" sz="1700" b="0" i="0">
                <a:effectLst/>
                <a:latin typeface="Arial" panose="020B0604020202020204" pitchFamily="34" charset="0"/>
              </a:rPr>
              <a:t>Huang, Y.C. (2021, May). Comparison and contrast of Piaget and Vygotsky’s Theories. In </a:t>
            </a:r>
            <a:r>
              <a:rPr lang="en-GB" sz="1700" b="0" i="1">
                <a:effectLst/>
                <a:latin typeface="Arial" panose="020B0604020202020204" pitchFamily="34" charset="0"/>
              </a:rPr>
              <a:t>7th International Conference on Humanities and Social Science Research (ICHSSR 2021)</a:t>
            </a:r>
            <a:r>
              <a:rPr lang="en-GB" sz="1700" b="0" i="0">
                <a:effectLst/>
                <a:latin typeface="Arial" panose="020B0604020202020204" pitchFamily="34" charset="0"/>
              </a:rPr>
              <a:t> (pp. 28-32). Atlantis Press.</a:t>
            </a:r>
          </a:p>
        </p:txBody>
      </p:sp>
    </p:spTree>
    <p:extLst>
      <p:ext uri="{BB962C8B-B14F-4D97-AF65-F5344CB8AC3E}">
        <p14:creationId xmlns:p14="http://schemas.microsoft.com/office/powerpoint/2010/main" val="41265891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677CD4-5159-DD59-CA0E-55A91BCBD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147" y="365760"/>
            <a:ext cx="7569706" cy="1288238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References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DA0CE-0F0F-F51B-A24F-9FFF78C4E2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5569" y="1956816"/>
            <a:ext cx="7860863" cy="4024884"/>
          </a:xfrm>
        </p:spPr>
        <p:txBody>
          <a:bodyPr anchor="t">
            <a:normAutofit/>
          </a:bodyPr>
          <a:lstStyle/>
          <a:p>
            <a:r>
              <a:rPr lang="en-GB" sz="2000" b="0" i="0">
                <a:effectLst/>
                <a:latin typeface="Arial" panose="020B0604020202020204" pitchFamily="34" charset="0"/>
              </a:rPr>
              <a:t>Meadows, S. (2019). Cognitive development. </a:t>
            </a:r>
            <a:r>
              <a:rPr lang="en-GB" sz="2000" b="0" i="1">
                <a:effectLst/>
                <a:latin typeface="Arial" panose="020B0604020202020204" pitchFamily="34" charset="0"/>
              </a:rPr>
              <a:t>Companion encyclopedia of psychology</a:t>
            </a:r>
            <a:r>
              <a:rPr lang="en-GB" sz="2000" b="0" i="0">
                <a:effectLst/>
                <a:latin typeface="Arial" panose="020B0604020202020204" pitchFamily="34" charset="0"/>
              </a:rPr>
              <a:t>, pp.699-715.</a:t>
            </a:r>
          </a:p>
          <a:p>
            <a:r>
              <a:rPr lang="en-GB" sz="2000" b="0" i="0">
                <a:effectLst/>
                <a:latin typeface="Arial" panose="020B0604020202020204" pitchFamily="34" charset="0"/>
              </a:rPr>
              <a:t>Purnanto, A.W., Nugroho, I., Shalikhah, N.D., Wardana, A.E., Ristiyani, M., Muttaqiin, H.N. and Rahmawati, L.E. (2021, September). Alphabetical Dice Row: Exploration and Evaluation Tool of Student’s Vocabulary Mastery. In </a:t>
            </a:r>
            <a:r>
              <a:rPr lang="en-GB" sz="2000" b="0" i="1">
                <a:effectLst/>
                <a:latin typeface="Arial" panose="020B0604020202020204" pitchFamily="34" charset="0"/>
              </a:rPr>
              <a:t>Proceedings of the 2nd Borobudur International Symposium on Humanities and Social Sciences, BIS-HSS 2020, 18 November 2020, Magelang, Central Java, Indonesia</a:t>
            </a:r>
            <a:r>
              <a:rPr lang="en-GB" sz="2000" b="0" i="0">
                <a:effectLst/>
                <a:latin typeface="Arial" panose="020B0604020202020204" pitchFamily="34" charset="0"/>
              </a:rPr>
              <a:t>.</a:t>
            </a:r>
          </a:p>
          <a:p>
            <a:r>
              <a:rPr lang="en-GB" sz="2000" b="0" i="0">
                <a:effectLst/>
                <a:latin typeface="Arial" panose="020B0604020202020204" pitchFamily="34" charset="0"/>
              </a:rPr>
              <a:t>Vuković, P. and Juras, A. (2022). APPLICATION OF DIDACTIC GAMES IN MATHEMATICS TEACHING. </a:t>
            </a:r>
            <a:r>
              <a:rPr lang="en-GB" sz="2000" b="0" i="1">
                <a:effectLst/>
                <a:latin typeface="Arial" panose="020B0604020202020204" pitchFamily="34" charset="0"/>
              </a:rPr>
              <a:t>childhood</a:t>
            </a:r>
            <a:r>
              <a:rPr lang="en-GB" sz="2000" b="0" i="0">
                <a:effectLst/>
                <a:latin typeface="Arial" panose="020B0604020202020204" pitchFamily="34" charset="0"/>
              </a:rPr>
              <a:t>, </a:t>
            </a:r>
            <a:r>
              <a:rPr lang="en-GB" sz="2000" b="0" i="1">
                <a:effectLst/>
                <a:latin typeface="Arial" panose="020B0604020202020204" pitchFamily="34" charset="0"/>
              </a:rPr>
              <a:t>17</a:t>
            </a:r>
            <a:r>
              <a:rPr lang="en-GB" sz="2000" b="0" i="0">
                <a:effectLst/>
                <a:latin typeface="Arial" panose="020B0604020202020204" pitchFamily="34" charset="0"/>
              </a:rPr>
              <a:t>, p.18.</a:t>
            </a:r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7349154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938</Words>
  <Application>Microsoft Office PowerPoint</Application>
  <PresentationFormat>Widescreen</PresentationFormat>
  <Paragraphs>48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Working with children in a social care setting</vt:lpstr>
      <vt:lpstr>Introduction</vt:lpstr>
      <vt:lpstr>ACTIVITY 1: Dice Math</vt:lpstr>
      <vt:lpstr>ACTIVITY 2: Crossword Challenge</vt:lpstr>
      <vt:lpstr>Vygotsky Theory of Cognitive Development</vt:lpstr>
      <vt:lpstr>Vygotsky Theory and Proposed Activities</vt:lpstr>
      <vt:lpstr>Conclusion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with children in a social care setting</dc:title>
  <dc:creator/>
  <cp:lastModifiedBy>Anoshia Zaheer</cp:lastModifiedBy>
  <cp:revision>19</cp:revision>
  <dcterms:created xsi:type="dcterms:W3CDTF">2023-02-11T19:14:10Z</dcterms:created>
  <dcterms:modified xsi:type="dcterms:W3CDTF">2023-02-17T12:28:33Z</dcterms:modified>
</cp:coreProperties>
</file>