
<file path=[Content_Types].xml><?xml version="1.0" encoding="utf-8"?>
<Types xmlns="http://schemas.openxmlformats.org/package/2006/content-types">
  <Default Extension="bmp" ContentType="image/bmp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91"/>
    <p:restoredTop sz="94626"/>
  </p:normalViewPr>
  <p:slideViewPr>
    <p:cSldViewPr snapToGrid="0" snapToObjects="1">
      <p:cViewPr varScale="1">
        <p:scale>
          <a:sx n="80" d="100"/>
          <a:sy n="80" d="100"/>
        </p:scale>
        <p:origin x="216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C0CDB42F-5DC2-2645-ACD6-51BEFBB20924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7E0542-989A-F04A-AAA8-265AEADF7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792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0CDB42F-5DC2-2645-ACD6-51BEFBB20924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7E0542-989A-F04A-AAA8-265AEADF7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203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0CDB42F-5DC2-2645-ACD6-51BEFBB20924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7E0542-989A-F04A-AAA8-265AEADF7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353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0CDB42F-5DC2-2645-ACD6-51BEFBB20924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7E0542-989A-F04A-AAA8-265AEADF7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161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0CDB42F-5DC2-2645-ACD6-51BEFBB20924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7E0542-989A-F04A-AAA8-265AEADF7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573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0CDB42F-5DC2-2645-ACD6-51BEFBB20924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7E0542-989A-F04A-AAA8-265AEADF7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068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0CDB42F-5DC2-2645-ACD6-51BEFBB20924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7E0542-989A-F04A-AAA8-265AEADF7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842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234693" y="237744"/>
            <a:ext cx="8633081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6" name="Rectangle 15"/>
          <p:cNvSpPr/>
          <p:nvPr/>
        </p:nvSpPr>
        <p:spPr>
          <a:xfrm>
            <a:off x="371856" y="374904"/>
            <a:ext cx="8353044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575" y="704850"/>
            <a:ext cx="7562850" cy="51435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0CDB42F-5DC2-2645-ACD6-51BEFBB20924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39158" y="6214535"/>
            <a:ext cx="5184648" cy="256032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67E0542-989A-F04A-AAA8-265AEADF798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20508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1"/>
          </a:solidFill>
          <a:ln w="6350" cap="sq">
            <a:solidFill>
              <a:schemeClr val="tx1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601076" cy="6382512"/>
          </a:xfrm>
          <a:solidFill>
            <a:srgbClr val="808080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C0CDB42F-5DC2-2645-ACD6-51BEFBB20924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7E0542-989A-F04A-AAA8-265AEADF7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850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0CDB42F-5DC2-2645-ACD6-51BEFBB20924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7E0542-989A-F04A-AAA8-265AEADF7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766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0CDB42F-5DC2-2645-ACD6-51BEFBB20924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7E0542-989A-F04A-AAA8-265AEADF7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958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bg2"/>
                </a:solidFill>
              </a:defRPr>
            </a:lvl1pPr>
          </a:lstStyle>
          <a:p>
            <a:fld id="{C0CDB42F-5DC2-2645-ACD6-51BEFBB20924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bg2"/>
                </a:solidFill>
              </a:defRPr>
            </a:lvl1pPr>
          </a:lstStyle>
          <a:p>
            <a:fld id="{267E0542-989A-F04A-AAA8-265AEADF7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933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/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trinityhotelwales.uk/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file:////var/folders/xm/2h6j_sws6p1_s80ctnc91f5r0000gn/T/com.microsoft.Word/WebArchiveCopyPasteTempFiles/xqIAAAAASUVORK5CYII=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screditcardguide.com/how-to-print-passport-photos-in-u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tionary.org/wiki/cawl" TargetMode="External"/><Relationship Id="rId3" Type="http://schemas.openxmlformats.org/officeDocument/2006/relationships/image" Target="../media/image7.jpg"/><Relationship Id="rId7" Type="http://schemas.openxmlformats.org/officeDocument/2006/relationships/image" Target="../media/image9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flickr.com/photos/edsel_/3823714868/" TargetMode="External"/><Relationship Id="rId5" Type="http://schemas.openxmlformats.org/officeDocument/2006/relationships/image" Target="../media/image8.jpg"/><Relationship Id="rId10" Type="http://schemas.openxmlformats.org/officeDocument/2006/relationships/hyperlink" Target="https://pleasepasstherecipe.com/2012/06/12/leek-and-potato-soup/" TargetMode="External"/><Relationship Id="rId4" Type="http://schemas.openxmlformats.org/officeDocument/2006/relationships/hyperlink" Target="http://www.foodista.com/blog/2015/04/29/welcome-spring-with-fresh-tasty-salads" TargetMode="External"/><Relationship Id="rId9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edonteatanythingwithaface.blogspot.com/2011/11/herby-glamorgan-sausages.html" TargetMode="External"/><Relationship Id="rId7" Type="http://schemas.openxmlformats.org/officeDocument/2006/relationships/hyperlink" Target="https://mmm-yoso.typepad.com/mmmyoso/portuguese-food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hyperlink" Target="https://www.flickr.com/photos/41894154569@N01/3970740116" TargetMode="External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5.JPG"/><Relationship Id="rId7" Type="http://schemas.openxmlformats.org/officeDocument/2006/relationships/image" Target="../media/image17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sergetheconcierge.com/2011/02/cheese-welsh-cakes-recipe-by-collier-celebrate-st-davids-day-march-1.html" TargetMode="External"/><Relationship Id="rId5" Type="http://schemas.openxmlformats.org/officeDocument/2006/relationships/image" Target="../media/image16.jpeg"/><Relationship Id="rId4" Type="http://schemas.openxmlformats.org/officeDocument/2006/relationships/hyperlink" Target="https://sailajasrecipes.blogspot.com/2010/07/eggless-carrot-cake-with-cream-cheese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BE808-408D-7EA6-817B-DC951C36AE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1707" y="1748363"/>
            <a:ext cx="9068586" cy="2590800"/>
          </a:xfrm>
        </p:spPr>
        <p:txBody>
          <a:bodyPr/>
          <a:lstStyle/>
          <a:p>
            <a:r>
              <a:rPr lang="en-GB" dirty="0"/>
              <a:t>Takeaway menu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2F0A86-8D5D-A5B0-666F-F5FA6108E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1707" y="4567762"/>
            <a:ext cx="9070848" cy="1114581"/>
          </a:xfrm>
        </p:spPr>
        <p:txBody>
          <a:bodyPr>
            <a:normAutofit/>
          </a:bodyPr>
          <a:lstStyle/>
          <a:p>
            <a:r>
              <a:rPr lang="en-GB" sz="2400" b="1" dirty="0"/>
              <a:t>RUKSANA BEGUM</a:t>
            </a:r>
          </a:p>
          <a:p>
            <a:r>
              <a:rPr lang="en-GB" sz="2400" b="1" dirty="0"/>
              <a:t>2118820</a:t>
            </a:r>
          </a:p>
        </p:txBody>
      </p:sp>
    </p:spTree>
    <p:extLst>
      <p:ext uri="{BB962C8B-B14F-4D97-AF65-F5344CB8AC3E}">
        <p14:creationId xmlns:p14="http://schemas.microsoft.com/office/powerpoint/2010/main" val="4001143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39BBC1-CB41-709D-C830-0E0DED1D76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 AWAY MENU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A628A3D8-A50A-B003-0B4A-3464AA5F0B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D6E73B10-F2AD-536B-5CBD-C5ADEE1E90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6A30196-8B96-8D94-40EB-73B7E493E7CE}"/>
              </a:ext>
            </a:extLst>
          </p:cNvPr>
          <p:cNvSpPr txBox="1"/>
          <p:nvPr/>
        </p:nvSpPr>
        <p:spPr>
          <a:xfrm>
            <a:off x="3128961" y="2022630"/>
            <a:ext cx="6800850" cy="26911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Zapfino" panose="03030300040707070C03" pitchFamily="66" charset="77"/>
                <a:cs typeface="Phosphate Inline" panose="02000506050000020004" pitchFamily="2" charset="77"/>
              </a:rPr>
              <a:t>Hotel Trinity</a:t>
            </a:r>
          </a:p>
        </p:txBody>
      </p:sp>
      <p:pic>
        <p:nvPicPr>
          <p:cNvPr id="1036" name="Picture 12" descr="Business Logo Design Premade Logo Monogram Logo TH HT | Etsy Ireland">
            <a:extLst>
              <a:ext uri="{FF2B5EF4-FFF2-40B4-BE49-F238E27FC236}">
                <a16:creationId xmlns:a16="http://schemas.microsoft.com/office/drawing/2014/main" id="{7D6C92ED-A2EA-8BFA-18D7-2C319142A4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289" y="315019"/>
            <a:ext cx="1479422" cy="147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2">
            <a:extLst>
              <a:ext uri="{FF2B5EF4-FFF2-40B4-BE49-F238E27FC236}">
                <a16:creationId xmlns:a16="http://schemas.microsoft.com/office/drawing/2014/main" id="{6A03BAFD-8FD8-3C38-E8C7-B1CCF02BDCD8}"/>
              </a:ext>
            </a:extLst>
          </p:cNvPr>
          <p:cNvSpPr txBox="1">
            <a:spLocks/>
          </p:cNvSpPr>
          <p:nvPr/>
        </p:nvSpPr>
        <p:spPr>
          <a:xfrm>
            <a:off x="1560576" y="2135124"/>
            <a:ext cx="9070848" cy="258775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83000"/>
              </a:lnSpc>
              <a:spcBef>
                <a:spcPct val="0"/>
              </a:spcBef>
              <a:buNone/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429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8EF6F-2A4A-6786-6EC1-94A97092C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6400" y="607391"/>
            <a:ext cx="2430780" cy="2088183"/>
          </a:xfrm>
          <a:solidFill>
            <a:schemeClr val="bg2"/>
          </a:solidFill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             </a:t>
            </a:r>
            <a:br>
              <a:rPr lang="en-GB" dirty="0"/>
            </a:br>
            <a:r>
              <a:rPr lang="en-GB" dirty="0">
                <a:solidFill>
                  <a:schemeClr val="tx1"/>
                </a:solidFill>
              </a:rPr>
              <a:t>TIMINNGS FOR DINE IN, TAKE AWAY AND DELIVERY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9D3F3-DC75-F0AF-8E7B-F02260B6FA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altLang="en-TR" sz="3200" dirty="0">
              <a:latin typeface="Tw Cen MT Condensed" panose="020B0606020104020203" pitchFamily="34" charset="77"/>
            </a:endParaRPr>
          </a:p>
          <a:p>
            <a:pPr marL="0" indent="0" algn="ctr">
              <a:buNone/>
            </a:pPr>
            <a:r>
              <a:rPr lang="en-GB" altLang="en-TR" sz="3200" dirty="0">
                <a:latin typeface="Tw Cen MT Condensed" panose="020B0606020104020203" pitchFamily="34" charset="77"/>
              </a:rPr>
              <a:t>TAKE AWAY , DINE IN, DELIVERY SERVICES ARE AVAILABLE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GB" altLang="en-TR" b="1" dirty="0">
              <a:latin typeface="Tw Cen MT" panose="020B0602020104020603" pitchFamily="34" charset="77"/>
              <a:ea typeface="Tw Cen MT" panose="020B0602020104020603" pitchFamily="34" charset="77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GB" altLang="en-TR" b="1" dirty="0">
              <a:latin typeface="Tw Cen MT" panose="020B0602020104020603" pitchFamily="34" charset="77"/>
              <a:ea typeface="Tw Cen MT" panose="020B0602020104020603" pitchFamily="34" charset="77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altLang="en-TR" b="1" dirty="0"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Contact us on: 01206546748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GB" altLang="en-TR" sz="1800" dirty="0"/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altLang="en-TR" b="1" dirty="0"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Visit our website: </a:t>
            </a:r>
            <a:r>
              <a:rPr lang="en-GB" altLang="en-TR" b="1" dirty="0"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www.trinityhotelwales.uk</a:t>
            </a:r>
            <a:endParaRPr lang="en-GB" altLang="en-TR" b="1" dirty="0">
              <a:latin typeface="Tw Cen MT" panose="020B0602020104020603" pitchFamily="34" charset="77"/>
              <a:ea typeface="Tw Cen MT" panose="020B0602020104020603" pitchFamily="34" charset="77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GB" altLang="en-TR" sz="1800" dirty="0"/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altLang="en-TR" b="1" dirty="0"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The city gates, Wind St, Swansea, SA1 1EE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GB" altLang="en-TR" sz="3200" dirty="0">
              <a:latin typeface="Arial" panose="020B0604020202020204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TR" sz="2400" dirty="0">
                <a:latin typeface="Tw Cen MT Condensed" panose="020B0606020104020203" pitchFamily="34" charset="77"/>
              </a:rPr>
              <a:t>FOR PAYMENTS WE ACCEPT:</a:t>
            </a:r>
          </a:p>
          <a:p>
            <a:pPr marL="0" indent="0" algn="ctr">
              <a:buNone/>
            </a:pPr>
            <a:br>
              <a:rPr lang="en-US" altLang="en-TR" dirty="0">
                <a:solidFill>
                  <a:srgbClr val="B2B2B2"/>
                </a:solidFill>
                <a:latin typeface="Tw Cen MT Condensed" panose="020B0606020104020203" pitchFamily="34" charset="77"/>
              </a:rPr>
            </a:br>
            <a:r>
              <a:rPr lang="en-GB" altLang="en-TR" sz="2000" dirty="0">
                <a:solidFill>
                  <a:srgbClr val="FF0000"/>
                </a:solidFill>
                <a:latin typeface="Tw Cen MT Condensed" panose="020B0606020104020203" pitchFamily="34" charset="77"/>
              </a:rPr>
              <a:t>If you have food allergy or any dietary requirements, Please inform a member of our staff before you place an order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64037-B185-8D6E-AE07-1888D4C63B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96400" y="2695575"/>
            <a:ext cx="2430780" cy="3505200"/>
          </a:xfrm>
          <a:solidFill>
            <a:schemeClr val="bg2"/>
          </a:solidFill>
        </p:spPr>
        <p:txBody>
          <a:bodyPr/>
          <a:lstStyle/>
          <a:p>
            <a:endParaRPr lang="en-GB" b="1" cap="all" dirty="0"/>
          </a:p>
          <a:p>
            <a:endParaRPr lang="en-GB" b="1" cap="all" dirty="0"/>
          </a:p>
          <a:p>
            <a:r>
              <a:rPr lang="en-GB" b="1" cap="all" dirty="0">
                <a:solidFill>
                  <a:schemeClr val="tx1"/>
                </a:solidFill>
              </a:rPr>
              <a:t>Monday-Friday: </a:t>
            </a:r>
          </a:p>
          <a:p>
            <a:r>
              <a:rPr lang="en-GB" b="1" cap="all" dirty="0">
                <a:solidFill>
                  <a:schemeClr val="tx1"/>
                </a:solidFill>
              </a:rPr>
              <a:t>8 am – 10 pm</a:t>
            </a:r>
            <a:endParaRPr lang="en-TR" b="1" cap="all" dirty="0">
              <a:solidFill>
                <a:schemeClr val="tx1"/>
              </a:solidFill>
            </a:endParaRPr>
          </a:p>
          <a:p>
            <a:r>
              <a:rPr lang="en-GB" b="1" cap="all" dirty="0">
                <a:solidFill>
                  <a:schemeClr val="tx1"/>
                </a:solidFill>
              </a:rPr>
              <a:t>Saturday- Sunday:</a:t>
            </a:r>
          </a:p>
          <a:p>
            <a:r>
              <a:rPr lang="en-GB" b="1" cap="all" dirty="0">
                <a:solidFill>
                  <a:schemeClr val="tx1"/>
                </a:solidFill>
              </a:rPr>
              <a:t> 9am- 12am</a:t>
            </a:r>
            <a:endParaRPr lang="en-TR" b="1" cap="all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5" name="Picture 55" descr="Download Credit Card Visa And Master Card Clipart HQ PNG Image | FreePNGImg">
            <a:extLst>
              <a:ext uri="{FF2B5EF4-FFF2-40B4-BE49-F238E27FC236}">
                <a16:creationId xmlns:a16="http://schemas.microsoft.com/office/drawing/2014/main" id="{5B44A565-70BE-8AE6-E667-D9FC2C62AE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828" y="4038600"/>
            <a:ext cx="4510344" cy="926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B8C530C-AB3B-5D49-D94C-78BDA7F00F67}"/>
              </a:ext>
            </a:extLst>
          </p:cNvPr>
          <p:cNvSpPr txBox="1"/>
          <p:nvPr/>
        </p:nvSpPr>
        <p:spPr>
          <a:xfrm>
            <a:off x="11115675" y="62007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827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9584D-6D83-8266-3985-D726A8A24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Zapfino" panose="03030300040707070C03" pitchFamily="66" charset="77"/>
              </a:rPr>
              <a:t>DRINKS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2D0040-63D2-1124-48A3-8F92134623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</a:rPr>
              <a:t>DRINKS (NON-ALCOHOLIC)</a:t>
            </a:r>
            <a:endParaRPr lang="en-TR" sz="2400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7FCE1F-4ECB-55E3-7A82-78F559A7C2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9168" y="2523940"/>
            <a:ext cx="4754880" cy="32004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1900" b="1" dirty="0"/>
              <a:t> </a:t>
            </a:r>
            <a:endParaRPr lang="en-TR" sz="1900" b="1" dirty="0"/>
          </a:p>
          <a:p>
            <a:pPr marL="0" indent="0">
              <a:buNone/>
            </a:pPr>
            <a:r>
              <a:rPr lang="en-GB" sz="1900" b="1" dirty="0"/>
              <a:t>SODA  - £3  </a:t>
            </a:r>
            <a:endParaRPr lang="en-TR" sz="1900" b="1" dirty="0"/>
          </a:p>
          <a:p>
            <a:pPr marL="0" indent="0">
              <a:buNone/>
            </a:pPr>
            <a:r>
              <a:rPr lang="en-GB" sz="1900" b="1" dirty="0"/>
              <a:t> </a:t>
            </a:r>
            <a:endParaRPr lang="en-TR" sz="1900" b="1" dirty="0"/>
          </a:p>
          <a:p>
            <a:pPr marL="0" indent="0">
              <a:buNone/>
            </a:pPr>
            <a:r>
              <a:rPr lang="en-GB" sz="1900" b="1" dirty="0"/>
              <a:t>Coca Cola, Sprite, Fresh Lime, Strawberry </a:t>
            </a:r>
            <a:endParaRPr lang="en-TR" sz="1900" b="1" dirty="0"/>
          </a:p>
          <a:p>
            <a:pPr marL="0" indent="0">
              <a:buNone/>
            </a:pPr>
            <a:r>
              <a:rPr lang="en-GB" sz="1900" b="1" dirty="0"/>
              <a:t> </a:t>
            </a:r>
            <a:endParaRPr lang="en-TR" sz="1900" b="1" dirty="0"/>
          </a:p>
          <a:p>
            <a:pPr marL="0" indent="0">
              <a:buNone/>
            </a:pPr>
            <a:r>
              <a:rPr lang="en-GB" sz="1900" b="1" dirty="0"/>
              <a:t>TEA -  £3.       </a:t>
            </a:r>
            <a:endParaRPr lang="en-TR" sz="1900" b="1" dirty="0"/>
          </a:p>
          <a:p>
            <a:pPr marL="0" indent="0">
              <a:buNone/>
            </a:pPr>
            <a:r>
              <a:rPr lang="en-GB" sz="1900" b="1" dirty="0"/>
              <a:t> </a:t>
            </a:r>
            <a:endParaRPr lang="en-TR" sz="1900" b="1" dirty="0"/>
          </a:p>
          <a:p>
            <a:pPr marL="0" indent="0">
              <a:buNone/>
            </a:pPr>
            <a:r>
              <a:rPr lang="en-GB" sz="1900" b="1" dirty="0"/>
              <a:t>Black tea, Green tea, Rooibos, Earl Grey, Jasmine, Apple  </a:t>
            </a:r>
            <a:endParaRPr lang="en-TR" sz="1900" b="1" dirty="0"/>
          </a:p>
          <a:p>
            <a:pPr marL="0" indent="0">
              <a:buNone/>
            </a:pPr>
            <a:r>
              <a:rPr lang="en-GB" sz="1900" b="1" dirty="0"/>
              <a:t> </a:t>
            </a:r>
            <a:endParaRPr lang="en-TR" sz="1900" b="1" dirty="0"/>
          </a:p>
          <a:p>
            <a:pPr marL="0" indent="0">
              <a:buNone/>
            </a:pPr>
            <a:r>
              <a:rPr lang="en-GB" sz="1900" b="1" dirty="0"/>
              <a:t>COFFEE - £4  </a:t>
            </a:r>
            <a:endParaRPr lang="en-TR" sz="1900" b="1" dirty="0"/>
          </a:p>
          <a:p>
            <a:pPr marL="0" indent="0">
              <a:buNone/>
            </a:pPr>
            <a:r>
              <a:rPr lang="en-GB" sz="1900" b="1" dirty="0"/>
              <a:t> </a:t>
            </a:r>
            <a:endParaRPr lang="en-TR" sz="1900" b="1" dirty="0"/>
          </a:p>
          <a:p>
            <a:pPr marL="0" indent="0">
              <a:buNone/>
            </a:pPr>
            <a:r>
              <a:rPr lang="en-GB" sz="1900" b="1" dirty="0"/>
              <a:t>Cappuccino, Americano, Espresso, Café Latte</a:t>
            </a:r>
            <a:endParaRPr lang="en-TR" sz="1900" b="1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DA4665-F239-5D3F-BE87-1515E25643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7272" y="2074334"/>
            <a:ext cx="4754880" cy="640080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</a:rPr>
              <a:t>DRINKS (ALCOHOLIC) </a:t>
            </a:r>
          </a:p>
          <a:p>
            <a:endParaRPr lang="en-TR" sz="2400" b="1" dirty="0">
              <a:solidFill>
                <a:schemeClr val="tx1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F3A9F2-56B7-80C5-D9A2-DCD843330B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4293" y="3015006"/>
            <a:ext cx="1897634" cy="32004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1900" b="1" u="sng" dirty="0"/>
              <a:t>BEER CIDER, SPARLING</a:t>
            </a:r>
          </a:p>
          <a:p>
            <a:pPr marL="0" indent="0">
              <a:buNone/>
            </a:pPr>
            <a:r>
              <a:rPr lang="en-GB" sz="1900" b="1" dirty="0"/>
              <a:t> </a:t>
            </a:r>
            <a:endParaRPr lang="en-TR" sz="1900" b="1" dirty="0"/>
          </a:p>
          <a:p>
            <a:pPr marL="0" indent="0">
              <a:buNone/>
            </a:pPr>
            <a:r>
              <a:rPr lang="en-GB" sz="1900" b="1" dirty="0"/>
              <a:t>Thomas Watkins -250 ML/£7  </a:t>
            </a:r>
            <a:endParaRPr lang="en-TR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r>
              <a:rPr lang="en-GB" sz="1900" b="1" dirty="0"/>
              <a:t>Purple Moose- 250 ML/£6 </a:t>
            </a:r>
            <a:endParaRPr lang="en-TR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r>
              <a:rPr lang="en-GB" sz="1900" b="1" dirty="0"/>
              <a:t>Welsh Lager - 250 ML/£7  </a:t>
            </a:r>
            <a:endParaRPr lang="en-TR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r>
              <a:rPr lang="en-GB" sz="1900" b="1" dirty="0"/>
              <a:t>Otley- 250 ML/£6</a:t>
            </a:r>
            <a:endParaRPr lang="en-TR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r>
              <a:rPr lang="en-GB" sz="1900" b="1" dirty="0"/>
              <a:t>Fubar- 250 ML/£6</a:t>
            </a:r>
            <a:endParaRPr lang="en-TR" sz="1900" b="1" dirty="0"/>
          </a:p>
          <a:p>
            <a:pPr marL="0" indent="0">
              <a:buNone/>
            </a:pPr>
            <a:endParaRPr lang="en-TR" sz="1900" b="1" dirty="0"/>
          </a:p>
          <a:p>
            <a:pPr marL="0" indent="0">
              <a:buNone/>
            </a:pPr>
            <a:r>
              <a:rPr lang="en-GB" sz="1900" b="1" dirty="0"/>
              <a:t> </a:t>
            </a:r>
            <a:endParaRPr lang="en-TR" sz="1900" b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D10A09EA-D5FA-599A-ED8A-4D5F70BE9955}"/>
              </a:ext>
            </a:extLst>
          </p:cNvPr>
          <p:cNvSpPr txBox="1">
            <a:spLocks/>
          </p:cNvSpPr>
          <p:nvPr/>
        </p:nvSpPr>
        <p:spPr>
          <a:xfrm>
            <a:off x="8412607" y="2780508"/>
            <a:ext cx="1384300" cy="3200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1900" b="1" dirty="0"/>
              <a:t> </a:t>
            </a:r>
            <a:endParaRPr lang="en-TR" sz="1900" b="1" dirty="0"/>
          </a:p>
          <a:p>
            <a:pPr marL="0" indent="0">
              <a:buFont typeface="Arial" pitchFamily="34" charset="0"/>
              <a:buNone/>
            </a:pPr>
            <a:r>
              <a:rPr lang="en-GB" sz="1900" b="1" u="sng" dirty="0"/>
              <a:t>RED WINE </a:t>
            </a:r>
            <a:r>
              <a:rPr lang="en-GB" sz="1900" b="1" dirty="0"/>
              <a:t> </a:t>
            </a:r>
          </a:p>
          <a:p>
            <a:pPr marL="0" indent="0">
              <a:buFont typeface="Arial" pitchFamily="34" charset="0"/>
              <a:buNone/>
            </a:pPr>
            <a:endParaRPr lang="en-TR" sz="1900" b="1" dirty="0"/>
          </a:p>
          <a:p>
            <a:pPr marL="0" indent="0">
              <a:buNone/>
            </a:pPr>
            <a:r>
              <a:rPr lang="en-GB" sz="1900" b="1" dirty="0"/>
              <a:t>Merlot– 175 ML/£25  </a:t>
            </a:r>
          </a:p>
          <a:p>
            <a:pPr marL="0" indent="0">
              <a:buNone/>
            </a:pPr>
            <a:r>
              <a:rPr lang="en-GB" sz="1900" b="1" dirty="0"/>
              <a:t>Pinot Noir– 175 ML/£25  </a:t>
            </a:r>
          </a:p>
          <a:p>
            <a:pPr marL="0" indent="0">
              <a:buNone/>
            </a:pPr>
            <a:r>
              <a:rPr lang="en-GB" sz="1900" b="1" dirty="0"/>
              <a:t>Carignan– 175 ML/£25  </a:t>
            </a:r>
          </a:p>
          <a:p>
            <a:pPr marL="0" indent="0">
              <a:buNone/>
            </a:pPr>
            <a:r>
              <a:rPr lang="en-GB" sz="1900" b="1" dirty="0"/>
              <a:t> Syrah Rose– 175 ML/£25  </a:t>
            </a:r>
          </a:p>
          <a:p>
            <a:pPr marL="0" indent="0">
              <a:buNone/>
            </a:pPr>
            <a:r>
              <a:rPr lang="en-GB" sz="1900" b="1" dirty="0"/>
              <a:t>Malbec– 175 ML/£25  </a:t>
            </a:r>
            <a:endParaRPr lang="en-TR" sz="1900" b="1" dirty="0"/>
          </a:p>
          <a:p>
            <a:pPr marL="0" indent="0">
              <a:buFont typeface="Arial" pitchFamily="34" charset="0"/>
              <a:buNone/>
            </a:pPr>
            <a:endParaRPr lang="en-GB" sz="1900" b="1" dirty="0"/>
          </a:p>
          <a:p>
            <a:pPr marL="0" indent="0">
              <a:buNone/>
            </a:pPr>
            <a:r>
              <a:rPr lang="en-GB" sz="1900" b="1" dirty="0"/>
              <a:t>Bordeaux Blend – 175 ML/£25  </a:t>
            </a:r>
            <a:endParaRPr lang="en-TR" sz="1900" b="1" dirty="0"/>
          </a:p>
          <a:p>
            <a:pPr marL="0" indent="0">
              <a:buFont typeface="Arial" pitchFamily="34" charset="0"/>
              <a:buNone/>
            </a:pPr>
            <a:endParaRPr lang="en-TR" sz="1900" b="1" dirty="0"/>
          </a:p>
          <a:p>
            <a:pPr marL="0" indent="0">
              <a:buFont typeface="Arial" pitchFamily="34" charset="0"/>
              <a:buNone/>
            </a:pPr>
            <a:r>
              <a:rPr lang="en-GB" sz="1900" b="1" dirty="0"/>
              <a:t> </a:t>
            </a:r>
            <a:endParaRPr lang="en-TR" sz="1900" b="1" dirty="0"/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5EB3879F-6508-4AAA-8D23-A70770502A89}"/>
              </a:ext>
            </a:extLst>
          </p:cNvPr>
          <p:cNvSpPr txBox="1">
            <a:spLocks/>
          </p:cNvSpPr>
          <p:nvPr/>
        </p:nvSpPr>
        <p:spPr>
          <a:xfrm>
            <a:off x="10018268" y="2774554"/>
            <a:ext cx="1384300" cy="2949786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1900" b="1" dirty="0"/>
              <a:t> </a:t>
            </a:r>
            <a:endParaRPr lang="en-TR" sz="1900" b="1" dirty="0"/>
          </a:p>
          <a:p>
            <a:pPr marL="0" indent="0">
              <a:buFont typeface="Arial" pitchFamily="34" charset="0"/>
              <a:buNone/>
            </a:pPr>
            <a:r>
              <a:rPr lang="en-GB" sz="2300" b="1" u="sng" dirty="0"/>
              <a:t>WHITE WINE</a:t>
            </a:r>
            <a:endParaRPr lang="en-TR" sz="2300" b="1" u="sng" dirty="0"/>
          </a:p>
          <a:p>
            <a:pPr marL="0" indent="0">
              <a:buFont typeface="Arial" pitchFamily="34" charset="0"/>
              <a:buNone/>
            </a:pPr>
            <a:r>
              <a:rPr lang="en-GB" sz="1900" b="1" dirty="0"/>
              <a:t> </a:t>
            </a:r>
            <a:endParaRPr lang="en-TR" sz="1900" b="1" dirty="0"/>
          </a:p>
          <a:p>
            <a:pPr marL="0" indent="0">
              <a:buNone/>
            </a:pPr>
            <a:r>
              <a:rPr lang="en-GB" sz="1900" b="1" dirty="0"/>
              <a:t>Chardonnay – 175 ML/£20</a:t>
            </a:r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r>
              <a:rPr lang="en-GB" sz="1900" b="1" dirty="0"/>
              <a:t> Pinot Blanc – 175 ML/£24</a:t>
            </a:r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r>
              <a:rPr lang="en-GB" sz="1900" b="1" dirty="0"/>
              <a:t> Vermentino – 175 ML/£30 </a:t>
            </a:r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r>
              <a:rPr lang="en-GB" sz="1900" b="1" dirty="0"/>
              <a:t>Champagne – 175 ML/£19</a:t>
            </a:r>
          </a:p>
          <a:p>
            <a:pPr marL="0" indent="0">
              <a:buNone/>
            </a:pPr>
            <a:r>
              <a:rPr lang="en-GB" sz="1900" b="1" dirty="0"/>
              <a:t>Prosecco – 175 ML/£11</a:t>
            </a:r>
            <a:endParaRPr lang="en-TR" sz="1900" b="1" dirty="0"/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D0012A3-0F68-7262-4784-B2DF28BD7132}"/>
              </a:ext>
            </a:extLst>
          </p:cNvPr>
          <p:cNvSpPr txBox="1"/>
          <p:nvPr/>
        </p:nvSpPr>
        <p:spPr>
          <a:xfrm>
            <a:off x="3146942" y="5612787"/>
            <a:ext cx="10309970" cy="7359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GB" sz="2000" cap="all" spc="200" dirty="0">
                <a:solidFill>
                  <a:schemeClr val="tx2"/>
                </a:solidFill>
                <a:effectLst/>
                <a:latin typeface="Tw Cen MT Condensed" panose="020B06060201040202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UNDER 25?</a:t>
            </a:r>
            <a:endParaRPr lang="en-TR" sz="1200" dirty="0">
              <a:solidFill>
                <a:schemeClr val="tx2"/>
              </a:solidFill>
              <a:effectLst/>
              <a:latin typeface="Tw Cen MT" panose="020B0602020104020603" pitchFamily="34" charset="77"/>
              <a:ea typeface="Tw Cen MT" panose="020B0602020104020603" pitchFamily="34" charset="77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160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                                                  </a:t>
            </a:r>
            <a:r>
              <a:rPr lang="en-GB" sz="160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If you are under 25, we would like to ask you to show the ID card.</a:t>
            </a:r>
            <a:endParaRPr lang="en-TR" sz="1600" dirty="0">
              <a:effectLst/>
              <a:latin typeface="Tw Cen MT" panose="020B0602020104020603" pitchFamily="34" charset="77"/>
              <a:ea typeface="Tw Cen MT" panose="020B0602020104020603" pitchFamily="34" charset="77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1B11BCB-7D23-582C-9AC5-FD37B20FBF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80312" y="5612453"/>
            <a:ext cx="1253457" cy="736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498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E219F-F504-B523-E128-BE41ACF57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39178"/>
            <a:ext cx="10058400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Zapfino" panose="03030300040707070C03" pitchFamily="66" charset="77"/>
              </a:rPr>
              <a:t>Starters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B11CA1-731A-C5A3-AB38-CFC1127038BA}"/>
              </a:ext>
            </a:extLst>
          </p:cNvPr>
          <p:cNvSpPr txBox="1"/>
          <p:nvPr/>
        </p:nvSpPr>
        <p:spPr>
          <a:xfrm>
            <a:off x="412750" y="1032883"/>
            <a:ext cx="11182350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endParaRPr lang="en-GB" sz="1600" u="sng" cap="all" spc="200" dirty="0">
              <a:effectLst/>
              <a:latin typeface="Tw Cen MT Condensed" panose="020B0606020104020203" pitchFamily="34" charset="77"/>
              <a:ea typeface="Tw Cen MT" panose="020B0602020104020603" pitchFamily="34" charset="77"/>
              <a:cs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sz="1600" u="sng" cap="all" spc="200" dirty="0">
                <a:effectLst/>
                <a:latin typeface="Tw Cen MT Condensed" panose="020B06060201040202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W</a:t>
            </a:r>
            <a:r>
              <a:rPr lang="en-GB" sz="1400" u="sng" cap="all" spc="200" dirty="0">
                <a:effectLst/>
                <a:latin typeface="Tw Cen MT Condensed" panose="020B06060201040202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e have food that is vegetarian friendly, vegan friendly and you may find lactose free and gluten free items on menu</a:t>
            </a:r>
            <a:endParaRPr lang="en-GB" sz="2800" cap="all" spc="200" dirty="0">
              <a:effectLst/>
              <a:latin typeface="Tw Cen MT Condensed" panose="020B0606020104020203" pitchFamily="34" charset="77"/>
              <a:ea typeface="Tw Cen MT" panose="020B0602020104020603" pitchFamily="34" charset="77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2800" cap="all" spc="200" dirty="0">
                <a:effectLst/>
                <a:latin typeface="Tw Cen MT Condensed" panose="020B06060201040202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Salads </a:t>
            </a:r>
            <a:endParaRPr lang="en-TR" sz="2800" spc="200" dirty="0">
              <a:effectLst/>
              <a:latin typeface="Tw Cen MT Condensed" panose="020B0606020104020203" pitchFamily="34" charset="77"/>
              <a:ea typeface="Tw Cen MT" panose="020B0602020104020603" pitchFamily="34" charset="77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600" b="1" cap="all" spc="10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Posterama" panose="020B0504020200020000" pitchFamily="34" charset="0"/>
              </a:rPr>
              <a:t>chicken spring salad - £18</a:t>
            </a:r>
            <a:r>
              <a:rPr lang="en-GB" sz="1600" b="0" cap="all" spc="100" dirty="0">
                <a:solidFill>
                  <a:srgbClr val="B2B2B2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Posterama" panose="020B0504020200020000" pitchFamily="34" charset="0"/>
              </a:rPr>
              <a:t>                     </a:t>
            </a:r>
            <a:endParaRPr lang="en-TR" sz="1600" b="1" cap="all" spc="100" dirty="0">
              <a:effectLst/>
              <a:latin typeface="Tw Cen MT" panose="020B0602020104020603" pitchFamily="34" charset="77"/>
              <a:ea typeface="Tw Cen MT" panose="020B0602020104020603" pitchFamily="34" charset="77"/>
              <a:cs typeface="Posterama" panose="020B0504020200020000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600" b="0" spc="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A delicious salad base of baby greens, red peppers, cucumber, crisp slaw, mixed vegetables, and red chili mixed </a:t>
            </a:r>
          </a:p>
          <a:p>
            <a:pPr>
              <a:lnSpc>
                <a:spcPct val="120000"/>
              </a:lnSpc>
            </a:pPr>
            <a:r>
              <a:rPr lang="en-GB" sz="1600" b="0" spc="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in a low fat dressing and garnished with baked chicken fillet</a:t>
            </a:r>
            <a:r>
              <a:rPr lang="en-GB" sz="1600" b="0" spc="0" dirty="0">
                <a:solidFill>
                  <a:schemeClr val="tx2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.</a:t>
            </a:r>
            <a:r>
              <a:rPr lang="en-GB" sz="700" b="1" spc="100" dirty="0">
                <a:solidFill>
                  <a:schemeClr val="tx2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Posterama" panose="020B0504020200020000" pitchFamily="34" charset="0"/>
              </a:rPr>
              <a:t> </a:t>
            </a:r>
            <a:r>
              <a:rPr lang="en-GB" sz="700" b="1" cap="all" spc="100" dirty="0">
                <a:solidFill>
                  <a:schemeClr val="tx2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Posterama" panose="020B0504020200020000" pitchFamily="34" charset="0"/>
              </a:rPr>
              <a:t>(300 Cal.)</a:t>
            </a:r>
            <a:endParaRPr lang="en-TR" sz="1600" b="1" cap="all" spc="100" dirty="0">
              <a:effectLst/>
              <a:latin typeface="Tw Cen MT" panose="020B0602020104020603" pitchFamily="34" charset="77"/>
              <a:ea typeface="Tw Cen MT" panose="020B0602020104020603" pitchFamily="34" charset="77"/>
              <a:cs typeface="Posterama" panose="020B0504020200020000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600" b="1" cap="all" spc="10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Posterama" panose="020B0504020200020000" pitchFamily="34" charset="0"/>
              </a:rPr>
              <a:t>English garden salad - £15</a:t>
            </a:r>
            <a:endParaRPr lang="en-TR" sz="1600" b="1" cap="all" spc="100" dirty="0">
              <a:effectLst/>
              <a:latin typeface="Tw Cen MT" panose="020B0602020104020603" pitchFamily="34" charset="77"/>
              <a:ea typeface="Tw Cen MT" panose="020B0602020104020603" pitchFamily="34" charset="77"/>
              <a:cs typeface="Posterama" panose="020B0504020200020000" pitchFamily="34" charset="0"/>
            </a:endParaRPr>
          </a:p>
          <a:p>
            <a:r>
              <a:rPr lang="en-GB" sz="160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A mouth-watering mix of spring onion, sundried tomatoes, baby carrots, asparagus, beetroot and Cheshire cheese</a:t>
            </a:r>
          </a:p>
          <a:p>
            <a:r>
              <a:rPr lang="en-GB" sz="160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with amazing famous British lemon vinegar dressing</a:t>
            </a:r>
            <a:r>
              <a:rPr lang="en-GB" sz="2000" dirty="0">
                <a:solidFill>
                  <a:schemeClr val="tx2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.</a:t>
            </a:r>
            <a:r>
              <a:rPr lang="en-GB" sz="900" dirty="0">
                <a:solidFill>
                  <a:schemeClr val="tx2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(253 Cal.)</a:t>
            </a:r>
            <a:r>
              <a:rPr lang="en-TR" sz="2000" dirty="0">
                <a:solidFill>
                  <a:schemeClr val="tx2"/>
                </a:solidFill>
                <a:effectLst/>
              </a:rPr>
              <a:t> </a:t>
            </a:r>
            <a:endParaRPr lang="en-GB" sz="2800" cap="all" spc="200" dirty="0">
              <a:latin typeface="Tw Cen MT Condensed" panose="020B0606020104020203" pitchFamily="34" charset="77"/>
              <a:cs typeface="Arial" panose="020B0604020202020204" pitchFamily="34" charset="0"/>
            </a:endParaRPr>
          </a:p>
          <a:p>
            <a:r>
              <a:rPr lang="en-GB" sz="2800" cap="all" spc="200" dirty="0">
                <a:latin typeface="Tw Cen MT Condensed" panose="020B0606020104020203" pitchFamily="34" charset="77"/>
                <a:cs typeface="Arial" panose="020B0604020202020204" pitchFamily="34" charset="0"/>
              </a:rPr>
              <a:t>Soups</a:t>
            </a:r>
          </a:p>
          <a:p>
            <a:pPr>
              <a:lnSpc>
                <a:spcPct val="120000"/>
              </a:lnSpc>
            </a:pPr>
            <a:r>
              <a:rPr lang="en-GB" sz="1600" b="1" cap="all" spc="100" dirty="0">
                <a:latin typeface="Tw Cen MT" panose="020B0602020104020603" pitchFamily="34" charset="77"/>
                <a:cs typeface="Posterama" panose="020B0504020200020000" pitchFamily="34" charset="0"/>
              </a:rPr>
              <a:t>Cawl - £09</a:t>
            </a:r>
            <a:endParaRPr lang="en-TR" sz="1600" b="1" cap="all" spc="100" dirty="0">
              <a:latin typeface="Tw Cen MT" panose="020B0602020104020603" pitchFamily="34" charset="77"/>
              <a:cs typeface="Posterama" panose="020B0504020200020000" pitchFamily="34" charset="0"/>
            </a:endParaRPr>
          </a:p>
          <a:p>
            <a:r>
              <a:rPr lang="en-GB" sz="1600" dirty="0">
                <a:latin typeface="Tw Cen MT" panose="020B0602020104020603" pitchFamily="34" charset="77"/>
                <a:cs typeface="Arial" panose="020B0604020202020204" pitchFamily="34" charset="0"/>
              </a:rPr>
              <a:t>Made with lamb shanks, bacon fat, parsnip and chopped carrots. Served with bread . </a:t>
            </a:r>
            <a:r>
              <a:rPr lang="en-GB" sz="1200" dirty="0">
                <a:solidFill>
                  <a:schemeClr val="tx2"/>
                </a:solidFill>
                <a:latin typeface="Tw Cen MT" panose="020B0602020104020603" pitchFamily="34" charset="77"/>
                <a:cs typeface="Arial" panose="020B0604020202020204" pitchFamily="34" charset="0"/>
              </a:rPr>
              <a:t> (200 Cal.)</a:t>
            </a:r>
            <a:r>
              <a:rPr lang="en-TR" sz="1200" dirty="0">
                <a:solidFill>
                  <a:schemeClr val="tx2"/>
                </a:solidFill>
                <a:latin typeface="Tw Cen MT" panose="020B0602020104020603" pitchFamily="34" charset="77"/>
                <a:cs typeface="Arial" panose="020B0604020202020204" pitchFamily="34" charset="0"/>
              </a:rPr>
              <a:t> </a:t>
            </a:r>
          </a:p>
          <a:p>
            <a:r>
              <a:rPr lang="en-TR" sz="1600" b="1" cap="all" spc="100" dirty="0">
                <a:latin typeface="Tw Cen MT" panose="020B0602020104020603" pitchFamily="34" charset="77"/>
                <a:cs typeface="Posterama" panose="020B0504020200020000" pitchFamily="34" charset="0"/>
              </a:rPr>
              <a:t>Welsh Leek and stilton soup - </a:t>
            </a:r>
            <a:r>
              <a:rPr lang="en-GB" sz="1600" b="1" cap="all" spc="100" dirty="0">
                <a:latin typeface="Tw Cen MT" panose="020B0602020104020603" pitchFamily="34" charset="77"/>
                <a:cs typeface="Posterama" panose="020B0504020200020000" pitchFamily="34" charset="0"/>
              </a:rPr>
              <a:t>£10</a:t>
            </a:r>
            <a:endParaRPr lang="en-TR" sz="1600" b="1" cap="all" spc="100" dirty="0">
              <a:latin typeface="Tw Cen MT" panose="020B0602020104020603" pitchFamily="34" charset="77"/>
              <a:cs typeface="Posterama" panose="020B0504020200020000" pitchFamily="34" charset="0"/>
            </a:endParaRPr>
          </a:p>
          <a:p>
            <a:r>
              <a:rPr lang="en-GB" sz="1600" dirty="0">
                <a:latin typeface="Tw Cen MT" panose="020B0602020104020603" pitchFamily="34" charset="77"/>
                <a:cs typeface="Arial" panose="020B0604020202020204" pitchFamily="34" charset="0"/>
              </a:rPr>
              <a:t>Classic leek and celery soup famous in Wales served hot with bread and crackers</a:t>
            </a:r>
            <a:r>
              <a:rPr lang="en-GB" sz="1200" dirty="0">
                <a:latin typeface="Tw Cen MT" panose="020B0602020104020603" pitchFamily="34" charset="77"/>
                <a:cs typeface="Arial" panose="020B0604020202020204" pitchFamily="34" charset="0"/>
              </a:rPr>
              <a:t>. </a:t>
            </a:r>
            <a:r>
              <a:rPr lang="en-GB" sz="1200" dirty="0">
                <a:solidFill>
                  <a:schemeClr val="tx2"/>
                </a:solidFill>
                <a:latin typeface="Tw Cen MT" panose="020B0602020104020603" pitchFamily="34" charset="77"/>
                <a:cs typeface="Arial" panose="020B0604020202020204" pitchFamily="34" charset="0"/>
              </a:rPr>
              <a:t>(180 Cal.)</a:t>
            </a:r>
            <a:endParaRPr lang="en-GB" sz="1200" b="1" dirty="0">
              <a:solidFill>
                <a:schemeClr val="tx2"/>
              </a:solidFill>
              <a:latin typeface="Tw Cen MT" panose="020B0602020104020603" pitchFamily="34" charset="77"/>
              <a:cs typeface="Arial" panose="020B0604020202020204" pitchFamily="34" charset="0"/>
            </a:endParaRPr>
          </a:p>
          <a:p>
            <a:endParaRPr lang="en-GB" b="1" dirty="0"/>
          </a:p>
          <a:p>
            <a:endParaRPr lang="en-GB" sz="1400" b="1" dirty="0"/>
          </a:p>
          <a:p>
            <a:pPr algn="just"/>
            <a:r>
              <a:rPr lang="en-GB" sz="1400" b="1" dirty="0"/>
              <a:t>                     Food allergen labelling and Infor requirements fall under the </a:t>
            </a:r>
            <a:r>
              <a:rPr lang="en-GB" sz="1400" b="1" dirty="0" err="1"/>
              <a:t>eu</a:t>
            </a:r>
            <a:r>
              <a:rPr lang="en-GB" sz="1400" b="1" dirty="0"/>
              <a:t> food information for </a:t>
            </a:r>
          </a:p>
          <a:p>
            <a:pPr algn="just"/>
            <a:r>
              <a:rPr lang="en-GB" sz="1400" b="1" dirty="0"/>
              <a:t>                     consumers regulation no 1169/2011:technical guidance </a:t>
            </a:r>
            <a:r>
              <a:rPr lang="en-GB" sz="1400" b="1" dirty="0" err="1"/>
              <a:t>april</a:t>
            </a:r>
            <a:r>
              <a:rPr lang="en-GB" sz="1400" b="1" dirty="0"/>
              <a:t> 2015.</a:t>
            </a:r>
            <a:r>
              <a:rPr lang="en-GB" sz="1400" b="1" cap="all" dirty="0"/>
              <a:t>  </a:t>
            </a:r>
            <a:r>
              <a:rPr lang="en-GB" sz="1400" b="1" dirty="0"/>
              <a:t>Food standards agency (</a:t>
            </a:r>
            <a:r>
              <a:rPr lang="en-GB" sz="1400" b="1" dirty="0" err="1"/>
              <a:t>fsa</a:t>
            </a:r>
            <a:r>
              <a:rPr lang="en-GB" sz="1400" b="1" dirty="0"/>
              <a:t>).</a:t>
            </a:r>
            <a:endParaRPr lang="en-TR" sz="1400" dirty="0"/>
          </a:p>
        </p:txBody>
      </p:sp>
      <p:pic>
        <p:nvPicPr>
          <p:cNvPr id="5122" name="Picture 2" descr="Image result for food allergy clip art">
            <a:extLst>
              <a:ext uri="{FF2B5EF4-FFF2-40B4-BE49-F238E27FC236}">
                <a16:creationId xmlns:a16="http://schemas.microsoft.com/office/drawing/2014/main" id="{E9AB18EB-C1D6-3DC6-DC9D-8D428CA4A6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93" y="5706497"/>
            <a:ext cx="905881" cy="665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348B6D6-6A2E-D771-5B13-13B5F5B932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16200000">
            <a:off x="10008727" y="1542926"/>
            <a:ext cx="907256" cy="13716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789587B-EA28-BEC8-6D73-28275D9432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776862" y="2776762"/>
            <a:ext cx="1490176" cy="83822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254EB97-A7A8-C97D-6BB1-A366EACE7DB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776555" y="3845860"/>
            <a:ext cx="1348645" cy="92566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A9DDD64-161E-38BB-1163-4C03658C8D08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t="33803"/>
          <a:stretch/>
        </p:blipFill>
        <p:spPr>
          <a:xfrm>
            <a:off x="9776555" y="4917861"/>
            <a:ext cx="1566103" cy="907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907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6380C-018B-60F1-40B9-939897372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pc="200" dirty="0">
                <a:latin typeface="Zapfino" panose="03030300040707070C03" pitchFamily="66" charset="77"/>
                <a:ea typeface="Tw Cen MT" panose="020B0602020104020603" pitchFamily="34" charset="77"/>
                <a:cs typeface="Arial" panose="020B0604020202020204" pitchFamily="34" charset="0"/>
              </a:rPr>
              <a:t>Main Course </a:t>
            </a:r>
            <a:br>
              <a:rPr lang="en-TR" spc="200" dirty="0">
                <a:solidFill>
                  <a:srgbClr val="B2B2B2"/>
                </a:solidFill>
                <a:latin typeface="Tw Cen MT Condensed" panose="020B0606020104020203" pitchFamily="34" charset="77"/>
                <a:ea typeface="Tw Cen MT" panose="020B0602020104020603" pitchFamily="34" charset="77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3A8D3C-D001-A7B1-D93C-3D6CB2EE0FE7}"/>
              </a:ext>
            </a:extLst>
          </p:cNvPr>
          <p:cNvSpPr txBox="1"/>
          <p:nvPr/>
        </p:nvSpPr>
        <p:spPr>
          <a:xfrm>
            <a:off x="593271" y="1752249"/>
            <a:ext cx="11005457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GB" sz="1800" b="1" cap="all" spc="10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Posterama" panose="020B0504020200020000" pitchFamily="34" charset="0"/>
              </a:rPr>
              <a:t>Glamorgan sausages - £24</a:t>
            </a:r>
            <a:endParaRPr lang="en-TR" sz="1800" b="1" cap="all" spc="100" dirty="0">
              <a:effectLst/>
              <a:latin typeface="Tw Cen MT" panose="020B0602020104020603" pitchFamily="34" charset="77"/>
              <a:ea typeface="Tw Cen MT" panose="020B0602020104020603" pitchFamily="34" charset="77"/>
              <a:cs typeface="Posterama" panose="020B0504020200020000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Tw Cen MT" panose="020B0602020104020603" pitchFamily="34" charset="77"/>
                <a:cs typeface="Arial" panose="020B0604020202020204" pitchFamily="34" charset="0"/>
              </a:rPr>
              <a:t>Glamorgan sausages are prepared using fresh leeks, thyme, bread crumbs, and Caerphilly cheese. 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Tw Cen MT" panose="020B0602020104020603" pitchFamily="34" charset="77"/>
                <a:cs typeface="Arial" panose="020B0604020202020204" pitchFamily="34" charset="0"/>
              </a:rPr>
              <a:t>Served with bread with butter. A perfect vegetarian comfort food. </a:t>
            </a:r>
            <a:r>
              <a:rPr lang="en-GB" sz="1050" b="1" cap="all" spc="100" dirty="0">
                <a:solidFill>
                  <a:schemeClr val="tx2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Posterama" panose="020B0504020200020000" pitchFamily="34" charset="0"/>
              </a:rPr>
              <a:t>(553 Cal.)</a:t>
            </a:r>
            <a:endParaRPr lang="en-GB" sz="1800" b="0" cap="all" spc="0" dirty="0">
              <a:effectLst/>
              <a:latin typeface="Tw Cen MT" panose="020B0602020104020603" pitchFamily="34" charset="77"/>
              <a:ea typeface="Tw Cen MT" panose="020B0602020104020603" pitchFamily="34" charset="77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endParaRPr lang="en-TR" sz="1800" b="1" cap="all" spc="100" dirty="0">
              <a:effectLst/>
              <a:latin typeface="Tw Cen MT" panose="020B0602020104020603" pitchFamily="34" charset="77"/>
              <a:ea typeface="Tw Cen MT" panose="020B0602020104020603" pitchFamily="34" charset="77"/>
              <a:cs typeface="Posterama" panose="020B0504020200020000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800" b="1" cap="all" spc="10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Posterama" panose="020B0504020200020000" pitchFamily="34" charset="0"/>
              </a:rPr>
              <a:t>roasted leg Welsh lamb - £34</a:t>
            </a:r>
            <a:endParaRPr lang="en-TR" sz="1800" b="1" cap="all" spc="100" dirty="0">
              <a:effectLst/>
              <a:latin typeface="Tw Cen MT" panose="020B0602020104020603" pitchFamily="34" charset="77"/>
              <a:ea typeface="Tw Cen MT" panose="020B0602020104020603" pitchFamily="34" charset="77"/>
              <a:cs typeface="Posterama" panose="020B0504020200020000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80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Cooked with fresh butter, rosemary, cranberry sauce, and red onions. Serve with roasted potatoes, </a:t>
            </a:r>
          </a:p>
          <a:p>
            <a:pPr>
              <a:lnSpc>
                <a:spcPct val="120000"/>
              </a:lnSpc>
            </a:pPr>
            <a:r>
              <a:rPr lang="en-GB" sz="180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baked onions, leafy green vegetables, and you would definitely want to try it with </a:t>
            </a:r>
          </a:p>
          <a:p>
            <a:pPr>
              <a:lnSpc>
                <a:spcPct val="120000"/>
              </a:lnSpc>
            </a:pPr>
            <a:r>
              <a:rPr lang="en-GB" sz="180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a glass of Malbec or Shiraz</a:t>
            </a:r>
            <a:r>
              <a:rPr lang="en-GB" sz="1050" b="1" cap="all" spc="100" dirty="0">
                <a:solidFill>
                  <a:schemeClr val="tx2"/>
                </a:solidFill>
                <a:latin typeface="Tw Cen MT" panose="020B0602020104020603" pitchFamily="34" charset="77"/>
                <a:cs typeface="Posterama" panose="020B0504020200020000" pitchFamily="34" charset="0"/>
              </a:rPr>
              <a:t>. (453 Cal.)</a:t>
            </a:r>
            <a:endParaRPr lang="en-TR" sz="1050" b="1" cap="all" spc="100" dirty="0">
              <a:solidFill>
                <a:schemeClr val="tx2"/>
              </a:solidFill>
              <a:latin typeface="Tw Cen MT" panose="020B0602020104020603" pitchFamily="34" charset="77"/>
              <a:cs typeface="Posterama" panose="020B0504020200020000" pitchFamily="34" charset="0"/>
            </a:endParaRPr>
          </a:p>
          <a:p>
            <a:pPr>
              <a:lnSpc>
                <a:spcPct val="120000"/>
              </a:lnSpc>
            </a:pPr>
            <a:endParaRPr lang="en-TR" sz="2800" cap="all" dirty="0">
              <a:solidFill>
                <a:schemeClr val="tx2"/>
              </a:solidFill>
              <a:latin typeface="Tw Cen MT" panose="020B0602020104020603" pitchFamily="34" charset="77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800" b="1" cap="all" spc="10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Posterama" panose="020B0504020200020000" pitchFamily="34" charset="0"/>
              </a:rPr>
              <a:t>wild seabass filet -  £30</a:t>
            </a:r>
            <a:endParaRPr lang="en-TR" sz="1800" b="1" cap="all" spc="100" dirty="0">
              <a:effectLst/>
              <a:latin typeface="Tw Cen MT" panose="020B0602020104020603" pitchFamily="34" charset="77"/>
              <a:ea typeface="Tw Cen MT" panose="020B0602020104020603" pitchFamily="34" charset="77"/>
              <a:cs typeface="Posterama" panose="020B0504020200020000" pitchFamily="34" charset="0"/>
            </a:endParaRPr>
          </a:p>
          <a:p>
            <a:r>
              <a:rPr lang="en-GB" sz="180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Fillet is Pan-fried with shrimp butter and Sauce and Chopped Baby Potatoes and </a:t>
            </a:r>
          </a:p>
          <a:p>
            <a:r>
              <a:rPr lang="en-GB" sz="1800" dirty="0"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to enjoy it you must try it with Pinot Blanc to enjoy the everlasting pair</a:t>
            </a:r>
            <a:r>
              <a:rPr lang="en-GB" sz="1050" b="1" cap="all" spc="100" dirty="0">
                <a:solidFill>
                  <a:schemeClr val="tx2"/>
                </a:solidFill>
                <a:latin typeface="Tw Cen MT" panose="020B0602020104020603" pitchFamily="34" charset="77"/>
                <a:cs typeface="Posterama" panose="020B0504020200020000" pitchFamily="34" charset="0"/>
              </a:rPr>
              <a:t>. (353 cal.)</a:t>
            </a:r>
            <a:r>
              <a:rPr lang="en-TR" sz="1050" b="1" cap="all" spc="100" dirty="0">
                <a:solidFill>
                  <a:schemeClr val="tx2"/>
                </a:solidFill>
                <a:latin typeface="Tw Cen MT" panose="020B0602020104020603" pitchFamily="34" charset="77"/>
                <a:cs typeface="Posterama" panose="020B0504020200020000" pitchFamily="34" charset="0"/>
              </a:rPr>
              <a:t> </a:t>
            </a:r>
            <a:endParaRPr lang="en-GB" sz="1050" b="1" cap="all" spc="100" dirty="0">
              <a:solidFill>
                <a:schemeClr val="tx2"/>
              </a:solidFill>
              <a:latin typeface="Tw Cen MT" panose="020B0602020104020603" pitchFamily="34" charset="77"/>
              <a:cs typeface="Posterama" panose="020B0504020200020000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C406B7A-4E15-F62F-F63F-96B0E957FD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976756" y="1896074"/>
            <a:ext cx="1377042" cy="103278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B3D2D11-4A33-842F-E88B-6AC68A2DC0B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2262"/>
          <a:stretch/>
        </p:blipFill>
        <p:spPr>
          <a:xfrm>
            <a:off x="9976756" y="3124799"/>
            <a:ext cx="1377042" cy="117632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411047B-6C7C-5FE2-89B1-069C2E68E91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976756" y="4646223"/>
            <a:ext cx="1605644" cy="1204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897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3FB26-1F1C-0FCD-B64C-9882061B7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Zapfino" panose="03030300040707070C03" pitchFamily="66" charset="77"/>
              </a:rPr>
              <a:t>Desserts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D78F52-E631-F50C-A24D-6C63F4983489}"/>
              </a:ext>
            </a:extLst>
          </p:cNvPr>
          <p:cNvSpPr txBox="1"/>
          <p:nvPr/>
        </p:nvSpPr>
        <p:spPr>
          <a:xfrm>
            <a:off x="1477010" y="5674592"/>
            <a:ext cx="10245453" cy="849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Ewch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i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food.gov.uk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/ratings i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ganfod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sgôr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hylendid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bwyd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ein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busnes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neu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gofynnwch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inni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beth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yw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ein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sgôr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hylendid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bwyd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wrth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archebu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/ Go to </a:t>
            </a:r>
            <a:r>
              <a:rPr lang="en-GB" sz="1400" b="1" dirty="0" err="1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food.gov.uk</a:t>
            </a: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/ratings to find out the food hygiene rating of our business or ask us </a:t>
            </a:r>
          </a:p>
          <a:p>
            <a:pPr>
              <a:lnSpc>
                <a:spcPct val="120000"/>
              </a:lnSpc>
            </a:pPr>
            <a:r>
              <a:rPr lang="en-GB" sz="1400" b="1" dirty="0">
                <a:solidFill>
                  <a:srgbClr val="000000"/>
                </a:solidFill>
                <a:effectLst/>
                <a:latin typeface="Tw Cen MT" panose="020B0602020104020603" pitchFamily="34" charset="77"/>
                <a:ea typeface="Tw Cen MT" panose="020B0602020104020603" pitchFamily="34" charset="77"/>
                <a:cs typeface="Arial" panose="020B0604020202020204" pitchFamily="34" charset="0"/>
              </a:rPr>
              <a:t>for our food hygiene rating when you order.</a:t>
            </a:r>
            <a:endParaRPr lang="en-TR" sz="1600" dirty="0">
              <a:effectLst/>
              <a:latin typeface="Tw Cen MT" panose="020B0602020104020603" pitchFamily="34" charset="77"/>
              <a:ea typeface="Tw Cen MT" panose="020B0602020104020603" pitchFamily="34" charset="77"/>
              <a:cs typeface="Arial" panose="020B0604020202020204" pitchFamily="34" charset="0"/>
            </a:endParaRPr>
          </a:p>
        </p:txBody>
      </p:sp>
      <p:pic>
        <p:nvPicPr>
          <p:cNvPr id="5" name="Picture 4" descr="Hygiene-rating - 5 Star Food Hygiene Rating PNG Image | Transparent PNG  Free Download on SeekPNG">
            <a:extLst>
              <a:ext uri="{FF2B5EF4-FFF2-40B4-BE49-F238E27FC236}">
                <a16:creationId xmlns:a16="http://schemas.microsoft.com/office/drawing/2014/main" id="{D839DE10-4C95-3342-6B1E-5FAA31D84ED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990" y="5819892"/>
            <a:ext cx="1049020" cy="55880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51FCAEF-68DA-FE95-F633-8B9D978D7526}"/>
              </a:ext>
            </a:extLst>
          </p:cNvPr>
          <p:cNvSpPr txBox="1"/>
          <p:nvPr/>
        </p:nvSpPr>
        <p:spPr>
          <a:xfrm>
            <a:off x="427990" y="1418814"/>
            <a:ext cx="10444843" cy="4168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1600" b="1" cap="all" spc="100" dirty="0">
                <a:latin typeface="Tw Cen MT" panose="020B0602020104020603" pitchFamily="34" charset="77"/>
                <a:cs typeface="Posterama" panose="020B0504020200020000" pitchFamily="34" charset="0"/>
              </a:rPr>
              <a:t>AMBER PUDDING - £10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>
                <a:latin typeface="Tw Cen MT" panose="020B0602020104020603" pitchFamily="34" charset="77"/>
                <a:cs typeface="Arial" panose="020B0604020202020204" pitchFamily="34" charset="0"/>
              </a:rPr>
              <a:t>Made with organic butter, lemon extract and eggs and ever delicious grapefruit marmalade. </a:t>
            </a:r>
            <a:r>
              <a:rPr lang="en-GB" sz="1050" b="1" cap="all" spc="100" dirty="0">
                <a:solidFill>
                  <a:schemeClr val="tx2"/>
                </a:solidFill>
                <a:latin typeface="Tw Cen MT" panose="020B0602020104020603" pitchFamily="34" charset="77"/>
                <a:cs typeface="Posterama" panose="020B0504020200020000" pitchFamily="34" charset="0"/>
              </a:rPr>
              <a:t>(153 cal.)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1600" b="1" cap="all" spc="100" dirty="0">
                <a:latin typeface="Tw Cen MT" panose="020B0602020104020603" pitchFamily="34" charset="77"/>
                <a:cs typeface="Posterama" panose="020B0504020200020000" pitchFamily="34" charset="0"/>
              </a:rPr>
              <a:t>DOUBLE LAYER CARROT CAKE - £12 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>
                <a:latin typeface="Tw Cen MT" panose="020B0602020104020603" pitchFamily="34" charset="77"/>
                <a:cs typeface="Arial" panose="020B0604020202020204" pitchFamily="34" charset="0"/>
              </a:rPr>
              <a:t>The scrumptious double layered cake. It's incredibly moist, fluffy and the topping is with the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Tw Cen MT" panose="020B0602020104020603" pitchFamily="34" charset="77"/>
                <a:cs typeface="Arial" panose="020B0604020202020204" pitchFamily="34" charset="0"/>
              </a:rPr>
              <a:t> most amazing cream cheese</a:t>
            </a:r>
            <a:r>
              <a:rPr lang="en-GB" sz="1050" b="1" cap="all" spc="100" dirty="0">
                <a:solidFill>
                  <a:schemeClr val="tx2"/>
                </a:solidFill>
                <a:latin typeface="Tw Cen MT" panose="020B0602020104020603" pitchFamily="34" charset="77"/>
                <a:cs typeface="Posterama" panose="020B0504020200020000" pitchFamily="34" charset="0"/>
              </a:rPr>
              <a:t>. (180 cal.)</a:t>
            </a:r>
          </a:p>
          <a:p>
            <a:endParaRPr lang="en-GB" dirty="0"/>
          </a:p>
          <a:p>
            <a:r>
              <a:rPr lang="en-GB" sz="1600" b="1" cap="all" spc="100" dirty="0">
                <a:latin typeface="Tw Cen MT" panose="020B0602020104020603" pitchFamily="34" charset="77"/>
                <a:cs typeface="Posterama" panose="020B0504020200020000" pitchFamily="34" charset="0"/>
              </a:rPr>
              <a:t>Welsh cakes serves 2 - £8</a:t>
            </a:r>
            <a:endParaRPr lang="en-GB" sz="1600" dirty="0"/>
          </a:p>
          <a:p>
            <a:pPr>
              <a:lnSpc>
                <a:spcPct val="120000"/>
              </a:lnSpc>
            </a:pPr>
            <a:r>
              <a:rPr lang="en-GB" dirty="0">
                <a:latin typeface="Tw Cen MT" panose="020B0602020104020603" pitchFamily="34" charset="77"/>
                <a:cs typeface="Arial" panose="020B0604020202020204" pitchFamily="34" charset="0"/>
              </a:rPr>
              <a:t>The amazing traditional Welsh cakes  served with your favourite syrup or cream topping. </a:t>
            </a:r>
            <a:r>
              <a:rPr lang="en-GB" sz="1200" dirty="0">
                <a:solidFill>
                  <a:schemeClr val="tx2"/>
                </a:solidFill>
                <a:latin typeface="Tw Cen MT" panose="020B0602020104020603" pitchFamily="34" charset="77"/>
                <a:cs typeface="Arial" panose="020B0604020202020204" pitchFamily="34" charset="0"/>
              </a:rPr>
              <a:t>(</a:t>
            </a:r>
            <a:r>
              <a:rPr lang="en-GB" sz="1200" b="1" cap="all" spc="100" dirty="0">
                <a:solidFill>
                  <a:schemeClr val="tx2"/>
                </a:solidFill>
                <a:latin typeface="Tw Cen MT" panose="020B0602020104020603" pitchFamily="34" charset="77"/>
                <a:cs typeface="Posterama" panose="020B0504020200020000" pitchFamily="34" charset="0"/>
              </a:rPr>
              <a:t>180 cal.)</a:t>
            </a:r>
          </a:p>
          <a:p>
            <a:pPr>
              <a:lnSpc>
                <a:spcPct val="120000"/>
              </a:lnSpc>
            </a:pPr>
            <a:endParaRPr lang="en-GB" sz="1600" b="1" cap="all" spc="100" dirty="0">
              <a:latin typeface="Tw Cen MT" panose="020B0602020104020603" pitchFamily="34" charset="77"/>
              <a:cs typeface="Posterama" panose="020B0504020200020000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600" b="1" cap="all" spc="100" dirty="0">
                <a:latin typeface="Tw Cen MT" panose="020B0602020104020603" pitchFamily="34" charset="77"/>
                <a:cs typeface="Posterama" panose="020B0504020200020000" pitchFamily="34" charset="0"/>
              </a:rPr>
              <a:t>Orange Chocolate Brownies serves 2 - £8</a:t>
            </a:r>
            <a:endParaRPr lang="en-GB" sz="1600" b="1" cap="all" spc="100" dirty="0">
              <a:solidFill>
                <a:schemeClr val="tx2"/>
              </a:solidFill>
              <a:latin typeface="Tw Cen MT" panose="020B0602020104020603" pitchFamily="34" charset="77"/>
              <a:cs typeface="Posterama" panose="020B0504020200020000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Tw Cen MT" panose="020B0602020104020603" pitchFamily="34" charset="77"/>
                <a:cs typeface="Arial" panose="020B0604020202020204" pitchFamily="34" charset="0"/>
              </a:rPr>
              <a:t>Super soft fudgy moist orange chocolate brownies are serve hot with  ice-cream or pudding.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B41C9A5-C06B-9E5C-414A-B3DDC9AC53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859092" y="2258562"/>
            <a:ext cx="1266108" cy="104390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9C13E63-9BC1-698B-8E43-92678C606BC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859093" y="3523436"/>
            <a:ext cx="1080524" cy="909441"/>
          </a:xfrm>
          <a:prstGeom prst="rect">
            <a:avLst/>
          </a:prstGeom>
        </p:spPr>
      </p:pic>
      <p:pic>
        <p:nvPicPr>
          <p:cNvPr id="6146" name="Picture 2" descr="Welsh Amber Pudding | Baking Mad">
            <a:extLst>
              <a:ext uri="{FF2B5EF4-FFF2-40B4-BE49-F238E27FC236}">
                <a16:creationId xmlns:a16="http://schemas.microsoft.com/office/drawing/2014/main" id="{6A4BF3B9-04A7-66D9-F0DA-2A4D626FD87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403"/>
          <a:stretch/>
        </p:blipFill>
        <p:spPr bwMode="auto">
          <a:xfrm>
            <a:off x="9859093" y="1110785"/>
            <a:ext cx="1266108" cy="1043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hocolate Orange Brownies - Dishing with Delaney">
            <a:extLst>
              <a:ext uri="{FF2B5EF4-FFF2-40B4-BE49-F238E27FC236}">
                <a16:creationId xmlns:a16="http://schemas.microsoft.com/office/drawing/2014/main" id="{838109AE-2D17-9276-B728-8E9EDE6682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89" b="15137"/>
          <a:stretch/>
        </p:blipFill>
        <p:spPr bwMode="auto">
          <a:xfrm>
            <a:off x="9859092" y="4519919"/>
            <a:ext cx="1080524" cy="1043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72AF643-DFDD-5AE4-B3C7-AFFDBD815A12}"/>
              </a:ext>
            </a:extLst>
          </p:cNvPr>
          <p:cNvCxnSpPr/>
          <p:nvPr/>
        </p:nvCxnSpPr>
        <p:spPr>
          <a:xfrm>
            <a:off x="362674" y="5667385"/>
            <a:ext cx="11448000" cy="360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12968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1E33F-8BA8-3F7A-BB75-B29AF3BBE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Zapfino" panose="03030300040707070C03" pitchFamily="66" charset="77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5FC308-CA6D-EE82-2423-FFF2AD7B3F51}"/>
              </a:ext>
            </a:extLst>
          </p:cNvPr>
          <p:cNvSpPr txBox="1"/>
          <p:nvPr/>
        </p:nvSpPr>
        <p:spPr>
          <a:xfrm>
            <a:off x="609600" y="2014194"/>
            <a:ext cx="10972799" cy="43242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100" dirty="0">
              <a:effectLst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Ross, C., 2021. Top 10 foods to try in Wales. BBC Good Food. Available at: https://</a:t>
            </a:r>
            <a:r>
              <a:rPr lang="en-GB" sz="1400" dirty="0" err="1">
                <a:latin typeface="Tw Cen MT" panose="020B0602020104020603" pitchFamily="34" charset="77"/>
                <a:cs typeface="Arial" panose="020B0604020202020204" pitchFamily="34" charset="0"/>
              </a:rPr>
              <a:t>www.bbcgoodfood.com</a:t>
            </a: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/</a:t>
            </a:r>
            <a:r>
              <a:rPr lang="en-GB" sz="1400" dirty="0" err="1">
                <a:latin typeface="Tw Cen MT" panose="020B0602020104020603" pitchFamily="34" charset="77"/>
                <a:cs typeface="Arial" panose="020B0604020202020204" pitchFamily="34" charset="0"/>
              </a:rPr>
              <a:t>howto</a:t>
            </a: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/guide/top-10-foods-try-wales [Accessed June 7, 2022].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Anon, Beverages. </a:t>
            </a:r>
            <a:r>
              <a:rPr lang="en-GB" sz="1400" dirty="0" err="1">
                <a:latin typeface="Tw Cen MT" panose="020B0602020104020603" pitchFamily="34" charset="77"/>
                <a:cs typeface="Arial" panose="020B0604020202020204" pitchFamily="34" charset="0"/>
              </a:rPr>
              <a:t>WebstaurantStore</a:t>
            </a: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latin typeface="Tw Cen MT" panose="020B0602020104020603" pitchFamily="34" charset="77"/>
                <a:cs typeface="Arial" panose="020B0604020202020204" pitchFamily="34" charset="0"/>
              </a:rPr>
              <a:t>www.webstaurantstore.com</a:t>
            </a: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/48627/drinks-and-drink-</a:t>
            </a:r>
            <a:r>
              <a:rPr lang="en-GB" sz="1400" dirty="0" err="1">
                <a:latin typeface="Tw Cen MT" panose="020B0602020104020603" pitchFamily="34" charset="77"/>
                <a:cs typeface="Arial" panose="020B0604020202020204" pitchFamily="34" charset="0"/>
              </a:rPr>
              <a:t>mixes.html</a:t>
            </a: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 [Accessed June 1, 2022]. Pl;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Webb, J., 2010. Writing a menu: the politics of food choice. Text, 14(Special 9), pp.1-10.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Jones, A. and Jenkins, I., 2003. ‘A taste of Wales–Blas </a:t>
            </a:r>
            <a:r>
              <a:rPr lang="en-GB" sz="1400" dirty="0" err="1">
                <a:latin typeface="Tw Cen MT" panose="020B0602020104020603" pitchFamily="34" charset="77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Tw Cen MT" panose="020B0602020104020603" pitchFamily="34" charset="77"/>
                <a:cs typeface="Arial" panose="020B0604020202020204" pitchFamily="34" charset="0"/>
              </a:rPr>
              <a:t>Gymru</a:t>
            </a: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’: institutional malaise in promoting Welsh food tourism products. In Tourism and gastronomy (pp. 129-145). Routledge.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Harrington, R.J., 2007. Food and wine pairing: A sensory experience. John Wiley &amp; Sons.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Harrington, R.J., 2005. The wine and food pairing process: Using culinary and sensory perspectives. Journal of Culinary Science &amp; Technology, 4(1), pp.101-112.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err="1">
                <a:latin typeface="Tw Cen MT" panose="020B0602020104020603" pitchFamily="34" charset="77"/>
                <a:cs typeface="Arial" panose="020B0604020202020204" pitchFamily="34" charset="0"/>
              </a:rPr>
              <a:t>HarvesterUK</a:t>
            </a: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, Main Menu &amp; Prices • the </a:t>
            </a:r>
            <a:r>
              <a:rPr lang="en-GB" sz="1400" dirty="0" err="1">
                <a:latin typeface="Tw Cen MT" panose="020B0602020104020603" pitchFamily="34" charset="77"/>
                <a:cs typeface="Arial" panose="020B0604020202020204" pitchFamily="34" charset="0"/>
              </a:rPr>
              <a:t>morfa</a:t>
            </a: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 parc in Swansea. Harvester. Available at: https://</a:t>
            </a:r>
            <a:r>
              <a:rPr lang="en-GB" sz="1400" dirty="0" err="1">
                <a:latin typeface="Tw Cen MT" panose="020B0602020104020603" pitchFamily="34" charset="77"/>
                <a:cs typeface="Arial" panose="020B0604020202020204" pitchFamily="34" charset="0"/>
              </a:rPr>
              <a:t>www.harvester.co.uk</a:t>
            </a: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/restaurants/</a:t>
            </a:r>
            <a:r>
              <a:rPr lang="en-GB" sz="1400" dirty="0" err="1">
                <a:latin typeface="Tw Cen MT" panose="020B0602020104020603" pitchFamily="34" charset="77"/>
                <a:cs typeface="Arial" panose="020B0604020202020204" pitchFamily="34" charset="0"/>
              </a:rPr>
              <a:t>wales</a:t>
            </a: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/</a:t>
            </a:r>
            <a:r>
              <a:rPr lang="en-GB" sz="1400" dirty="0" err="1">
                <a:latin typeface="Tw Cen MT" panose="020B0602020104020603" pitchFamily="34" charset="77"/>
                <a:cs typeface="Arial" panose="020B0604020202020204" pitchFamily="34" charset="0"/>
              </a:rPr>
              <a:t>themorfaparcswansea</a:t>
            </a: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/</a:t>
            </a:r>
            <a:r>
              <a:rPr lang="en-GB" sz="1400" dirty="0" err="1">
                <a:latin typeface="Tw Cen MT" panose="020B0602020104020603" pitchFamily="34" charset="77"/>
                <a:cs typeface="Arial" panose="020B0604020202020204" pitchFamily="34" charset="0"/>
              </a:rPr>
              <a:t>mainmenu</a:t>
            </a:r>
            <a:r>
              <a:rPr lang="en-GB" sz="1400" dirty="0">
                <a:latin typeface="Tw Cen MT" panose="020B0602020104020603" pitchFamily="34" charset="77"/>
                <a:cs typeface="Arial" panose="020B0604020202020204" pitchFamily="34" charset="0"/>
              </a:rPr>
              <a:t>#/ [Accessed June 16, 2022].</a:t>
            </a:r>
          </a:p>
          <a:p>
            <a:endParaRPr lang="en-GB" sz="11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728154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6728D11B-929E-4324-91B0-4A4DA4CAC3D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{D4A7782F-81B6-CC4B-938A-0D588BB0BF2A}tf10001067_mac</Template>
  <TotalTime>127</TotalTime>
  <Words>1032</Words>
  <Application>Microsoft Macintosh PowerPoint</Application>
  <PresentationFormat>Widescreen</PresentationFormat>
  <Paragraphs>136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Century Gothic</vt:lpstr>
      <vt:lpstr>Tw Cen MT</vt:lpstr>
      <vt:lpstr>Tw Cen MT Condensed</vt:lpstr>
      <vt:lpstr>Zapfino</vt:lpstr>
      <vt:lpstr>Savon</vt:lpstr>
      <vt:lpstr>Takeaway menu</vt:lpstr>
      <vt:lpstr>PowerPoint Presentation</vt:lpstr>
      <vt:lpstr>                    TIMINNGS FOR DINE IN, TAKE AWAY AND DELIVERY SERVICES</vt:lpstr>
      <vt:lpstr>DRINKS</vt:lpstr>
      <vt:lpstr>Starters</vt:lpstr>
      <vt:lpstr>Main Course  </vt:lpstr>
      <vt:lpstr>Desserts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Takeaway menu</dc:title>
  <dc:creator>Microsoft Office User</dc:creator>
  <cp:lastModifiedBy>Microsoft Office User</cp:lastModifiedBy>
  <cp:revision>8</cp:revision>
  <dcterms:created xsi:type="dcterms:W3CDTF">2022-06-16T17:35:14Z</dcterms:created>
  <dcterms:modified xsi:type="dcterms:W3CDTF">2022-06-16T19:49:48Z</dcterms:modified>
</cp:coreProperties>
</file>