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4" r:id="rId1"/>
  </p:sldMasterIdLst>
  <p:notesMasterIdLst>
    <p:notesMasterId r:id="rId16"/>
  </p:notesMasterIdLst>
  <p:sldIdLst>
    <p:sldId id="256" r:id="rId2"/>
    <p:sldId id="257" r:id="rId3"/>
    <p:sldId id="258" r:id="rId4"/>
    <p:sldId id="259" r:id="rId5"/>
    <p:sldId id="260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8379326-0E81-44BC-975B-F017B201B9BC}" v="24" dt="2023-01-31T23:12:06.06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9972" autoAdjust="0"/>
    <p:restoredTop sz="94660"/>
  </p:normalViewPr>
  <p:slideViewPr>
    <p:cSldViewPr snapToGrid="0">
      <p:cViewPr varScale="1">
        <p:scale>
          <a:sx n="73" d="100"/>
          <a:sy n="73" d="100"/>
        </p:scale>
        <p:origin x="102" y="2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microsoft.com/office/2015/10/relationships/revisionInfo" Target="revisionInfo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svg"/><Relationship Id="rId3" Type="http://schemas.openxmlformats.org/officeDocument/2006/relationships/image" Target="../media/image7.png"/><Relationship Id="rId7" Type="http://schemas.openxmlformats.org/officeDocument/2006/relationships/image" Target="../media/image11.png"/><Relationship Id="rId2" Type="http://schemas.openxmlformats.org/officeDocument/2006/relationships/image" Target="../media/image6.svg"/><Relationship Id="rId1" Type="http://schemas.openxmlformats.org/officeDocument/2006/relationships/image" Target="../media/image5.png"/><Relationship Id="rId6" Type="http://schemas.openxmlformats.org/officeDocument/2006/relationships/image" Target="../media/image10.svg"/><Relationship Id="rId5" Type="http://schemas.openxmlformats.org/officeDocument/2006/relationships/image" Target="../media/image9.png"/><Relationship Id="rId4" Type="http://schemas.openxmlformats.org/officeDocument/2006/relationships/image" Target="../media/image8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svg"/><Relationship Id="rId3" Type="http://schemas.openxmlformats.org/officeDocument/2006/relationships/image" Target="../media/image7.png"/><Relationship Id="rId7" Type="http://schemas.openxmlformats.org/officeDocument/2006/relationships/image" Target="../media/image11.png"/><Relationship Id="rId2" Type="http://schemas.openxmlformats.org/officeDocument/2006/relationships/image" Target="../media/image6.svg"/><Relationship Id="rId1" Type="http://schemas.openxmlformats.org/officeDocument/2006/relationships/image" Target="../media/image5.png"/><Relationship Id="rId6" Type="http://schemas.openxmlformats.org/officeDocument/2006/relationships/image" Target="../media/image10.svg"/><Relationship Id="rId5" Type="http://schemas.openxmlformats.org/officeDocument/2006/relationships/image" Target="../media/image9.png"/><Relationship Id="rId4" Type="http://schemas.openxmlformats.org/officeDocument/2006/relationships/image" Target="../media/image8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DEE7048-F03D-42A5-BC69-53ECD6E06867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5" csCatId="colorful" phldr="1"/>
      <dgm:spPr/>
      <dgm:t>
        <a:bodyPr/>
        <a:lstStyle/>
        <a:p>
          <a:endParaRPr lang="en-US"/>
        </a:p>
      </dgm:t>
    </dgm:pt>
    <dgm:pt modelId="{202DA7DE-4169-498E-8D81-C962B5627F9D}">
      <dgm:prSet/>
      <dgm:spPr/>
      <dgm:t>
        <a:bodyPr/>
        <a:lstStyle/>
        <a:p>
          <a:r>
            <a:rPr lang="en-GB" dirty="0">
              <a:latin typeface="Abadi" panose="020B0604020104020204" pitchFamily="34" charset="0"/>
            </a:rPr>
            <a:t>The micro influence includes the internal factors such as employees, systems, and compliances. </a:t>
          </a:r>
          <a:endParaRPr lang="en-US" dirty="0">
            <a:latin typeface="Abadi" panose="020B0604020104020204" pitchFamily="34" charset="0"/>
          </a:endParaRPr>
        </a:p>
      </dgm:t>
    </dgm:pt>
    <dgm:pt modelId="{0B960409-56C0-418F-A9BA-4F7A5BC684EA}" type="parTrans" cxnId="{7A478D9E-1A08-4809-A5E8-EB7C97D8B4D1}">
      <dgm:prSet/>
      <dgm:spPr/>
      <dgm:t>
        <a:bodyPr/>
        <a:lstStyle/>
        <a:p>
          <a:endParaRPr lang="en-US"/>
        </a:p>
      </dgm:t>
    </dgm:pt>
    <dgm:pt modelId="{AC0CD1B4-2BBB-4B73-BB20-3F5A1CF65F75}" type="sibTrans" cxnId="{7A478D9E-1A08-4809-A5E8-EB7C97D8B4D1}">
      <dgm:prSet/>
      <dgm:spPr/>
      <dgm:t>
        <a:bodyPr/>
        <a:lstStyle/>
        <a:p>
          <a:endParaRPr lang="en-US"/>
        </a:p>
      </dgm:t>
    </dgm:pt>
    <dgm:pt modelId="{5FF1549D-D3E4-469A-8812-43BBAC24B2AE}">
      <dgm:prSet/>
      <dgm:spPr/>
      <dgm:t>
        <a:bodyPr/>
        <a:lstStyle/>
        <a:p>
          <a:r>
            <a:rPr lang="en-GB" dirty="0">
              <a:latin typeface="Abadi" panose="020B0604020104020204" pitchFamily="34" charset="0"/>
            </a:rPr>
            <a:t>The shift towards digital mode requires integration of functional strategies and responses (Wong et al, 2022).</a:t>
          </a:r>
          <a:endParaRPr lang="en-US" dirty="0">
            <a:latin typeface="Abadi" panose="020B0604020104020204" pitchFamily="34" charset="0"/>
          </a:endParaRPr>
        </a:p>
      </dgm:t>
    </dgm:pt>
    <dgm:pt modelId="{EE29B95D-5F3A-4B03-A8C9-E241D2EFEF18}" type="parTrans" cxnId="{820AD6AB-9514-463F-B716-046447363C4C}">
      <dgm:prSet/>
      <dgm:spPr/>
      <dgm:t>
        <a:bodyPr/>
        <a:lstStyle/>
        <a:p>
          <a:endParaRPr lang="en-US"/>
        </a:p>
      </dgm:t>
    </dgm:pt>
    <dgm:pt modelId="{F55FBF6F-CDEF-4779-A588-19E2AD48AFEE}" type="sibTrans" cxnId="{820AD6AB-9514-463F-B716-046447363C4C}">
      <dgm:prSet/>
      <dgm:spPr/>
      <dgm:t>
        <a:bodyPr/>
        <a:lstStyle/>
        <a:p>
          <a:endParaRPr lang="en-US"/>
        </a:p>
      </dgm:t>
    </dgm:pt>
    <dgm:pt modelId="{DB90FBA3-85A2-4B76-8C55-42EF35EBE4EA}">
      <dgm:prSet/>
      <dgm:spPr/>
      <dgm:t>
        <a:bodyPr/>
        <a:lstStyle/>
        <a:p>
          <a:r>
            <a:rPr lang="en-GB" dirty="0">
              <a:latin typeface="Abadi" panose="020B0604020104020204" pitchFamily="34" charset="0"/>
            </a:rPr>
            <a:t>NHS needs to control and decrease the inter departmental waiting time for reduce the environmental impact</a:t>
          </a:r>
          <a:r>
            <a:rPr lang="en-GB" dirty="0"/>
            <a:t>.</a:t>
          </a:r>
          <a:endParaRPr lang="en-US" dirty="0"/>
        </a:p>
      </dgm:t>
    </dgm:pt>
    <dgm:pt modelId="{E29F6A89-DE41-49E2-A22A-3B4C73375E21}" type="parTrans" cxnId="{412365B3-B163-45D4-95E5-06BE7D80ED6B}">
      <dgm:prSet/>
      <dgm:spPr/>
      <dgm:t>
        <a:bodyPr/>
        <a:lstStyle/>
        <a:p>
          <a:endParaRPr lang="en-US"/>
        </a:p>
      </dgm:t>
    </dgm:pt>
    <dgm:pt modelId="{B3AD797C-EED6-4AD4-9EB9-9BA67C2CF603}" type="sibTrans" cxnId="{412365B3-B163-45D4-95E5-06BE7D80ED6B}">
      <dgm:prSet/>
      <dgm:spPr/>
      <dgm:t>
        <a:bodyPr/>
        <a:lstStyle/>
        <a:p>
          <a:endParaRPr lang="en-US"/>
        </a:p>
      </dgm:t>
    </dgm:pt>
    <dgm:pt modelId="{D4AECEF0-4AB7-41D0-9789-BC33445EE306}">
      <dgm:prSet/>
      <dgm:spPr/>
      <dgm:t>
        <a:bodyPr/>
        <a:lstStyle/>
        <a:p>
          <a:r>
            <a:rPr lang="en-GB" dirty="0">
              <a:latin typeface="Abadi" panose="020B0604020104020204" pitchFamily="34" charset="0"/>
            </a:rPr>
            <a:t>The digital mode will have increased influence on environmental factors if it still requires physical visits to the hospital. </a:t>
          </a:r>
          <a:endParaRPr lang="en-US" dirty="0">
            <a:latin typeface="Abadi" panose="020B0604020104020204" pitchFamily="34" charset="0"/>
          </a:endParaRPr>
        </a:p>
      </dgm:t>
    </dgm:pt>
    <dgm:pt modelId="{E0E165BD-1E49-420C-83B7-E35EF167B6C2}" type="parTrans" cxnId="{FF06B4A4-16C5-4B70-A4F8-C8CB97C668FC}">
      <dgm:prSet/>
      <dgm:spPr/>
      <dgm:t>
        <a:bodyPr/>
        <a:lstStyle/>
        <a:p>
          <a:endParaRPr lang="en-US"/>
        </a:p>
      </dgm:t>
    </dgm:pt>
    <dgm:pt modelId="{A001FBC3-2DB1-48DD-A713-C78F488B3EBC}" type="sibTrans" cxnId="{FF06B4A4-16C5-4B70-A4F8-C8CB97C668FC}">
      <dgm:prSet/>
      <dgm:spPr/>
      <dgm:t>
        <a:bodyPr/>
        <a:lstStyle/>
        <a:p>
          <a:endParaRPr lang="en-US"/>
        </a:p>
      </dgm:t>
    </dgm:pt>
    <dgm:pt modelId="{BAD260B4-72B1-4B13-9718-39D54F813542}" type="pres">
      <dgm:prSet presAssocID="{BDEE7048-F03D-42A5-BC69-53ECD6E06867}" presName="root" presStyleCnt="0">
        <dgm:presLayoutVars>
          <dgm:dir/>
          <dgm:resizeHandles val="exact"/>
        </dgm:presLayoutVars>
      </dgm:prSet>
      <dgm:spPr/>
    </dgm:pt>
    <dgm:pt modelId="{552B4F1C-9A76-4485-9ACC-19E470341C09}" type="pres">
      <dgm:prSet presAssocID="{202DA7DE-4169-498E-8D81-C962B5627F9D}" presName="compNode" presStyleCnt="0"/>
      <dgm:spPr/>
    </dgm:pt>
    <dgm:pt modelId="{C4A70895-3170-4E9F-9D96-B90FDF0C4ABE}" type="pres">
      <dgm:prSet presAssocID="{202DA7DE-4169-498E-8D81-C962B5627F9D}" presName="bgRect" presStyleLbl="bgShp" presStyleIdx="0" presStyleCnt="4"/>
      <dgm:spPr/>
    </dgm:pt>
    <dgm:pt modelId="{E5813E73-46E7-4CF0-87B8-414488C0F8DC}" type="pres">
      <dgm:prSet presAssocID="{202DA7DE-4169-498E-8D81-C962B5627F9D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onnections"/>
        </a:ext>
      </dgm:extLst>
    </dgm:pt>
    <dgm:pt modelId="{3F0B5219-5069-427F-A348-491936923C6B}" type="pres">
      <dgm:prSet presAssocID="{202DA7DE-4169-498E-8D81-C962B5627F9D}" presName="spaceRect" presStyleCnt="0"/>
      <dgm:spPr/>
    </dgm:pt>
    <dgm:pt modelId="{EF0809A5-C12C-4649-A0CA-607844400D4B}" type="pres">
      <dgm:prSet presAssocID="{202DA7DE-4169-498E-8D81-C962B5627F9D}" presName="parTx" presStyleLbl="revTx" presStyleIdx="0" presStyleCnt="4">
        <dgm:presLayoutVars>
          <dgm:chMax val="0"/>
          <dgm:chPref val="0"/>
        </dgm:presLayoutVars>
      </dgm:prSet>
      <dgm:spPr/>
    </dgm:pt>
    <dgm:pt modelId="{40F50F0F-D355-468F-ADE0-82B1BB571D62}" type="pres">
      <dgm:prSet presAssocID="{AC0CD1B4-2BBB-4B73-BB20-3F5A1CF65F75}" presName="sibTrans" presStyleCnt="0"/>
      <dgm:spPr/>
    </dgm:pt>
    <dgm:pt modelId="{EC6E042B-EEAF-45CF-855B-6A60BE217D6E}" type="pres">
      <dgm:prSet presAssocID="{5FF1549D-D3E4-469A-8812-43BBAC24B2AE}" presName="compNode" presStyleCnt="0"/>
      <dgm:spPr/>
    </dgm:pt>
    <dgm:pt modelId="{406F07CB-2CB7-44D3-A737-B65F0692BF3E}" type="pres">
      <dgm:prSet presAssocID="{5FF1549D-D3E4-469A-8812-43BBAC24B2AE}" presName="bgRect" presStyleLbl="bgShp" presStyleIdx="1" presStyleCnt="4" custLinFactNeighborX="-12559" custLinFactNeighborY="16627"/>
      <dgm:spPr/>
    </dgm:pt>
    <dgm:pt modelId="{CC485098-444E-4976-8718-287DC8CA73F8}" type="pres">
      <dgm:prSet presAssocID="{5FF1549D-D3E4-469A-8812-43BBAC24B2AE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rocessor"/>
        </a:ext>
      </dgm:extLst>
    </dgm:pt>
    <dgm:pt modelId="{4B68432F-30F4-440A-83BA-83D54D16DA9B}" type="pres">
      <dgm:prSet presAssocID="{5FF1549D-D3E4-469A-8812-43BBAC24B2AE}" presName="spaceRect" presStyleCnt="0"/>
      <dgm:spPr/>
    </dgm:pt>
    <dgm:pt modelId="{23D0A770-B562-4742-9B03-791A36DCA435}" type="pres">
      <dgm:prSet presAssocID="{5FF1549D-D3E4-469A-8812-43BBAC24B2AE}" presName="parTx" presStyleLbl="revTx" presStyleIdx="1" presStyleCnt="4" custScaleX="98735" custScaleY="140325">
        <dgm:presLayoutVars>
          <dgm:chMax val="0"/>
          <dgm:chPref val="0"/>
        </dgm:presLayoutVars>
      </dgm:prSet>
      <dgm:spPr/>
    </dgm:pt>
    <dgm:pt modelId="{18005475-9D80-4068-B913-55DCE26E80A0}" type="pres">
      <dgm:prSet presAssocID="{F55FBF6F-CDEF-4779-A588-19E2AD48AFEE}" presName="sibTrans" presStyleCnt="0"/>
      <dgm:spPr/>
    </dgm:pt>
    <dgm:pt modelId="{3AEA3B03-B652-4171-A62C-FB25D4FC6BA8}" type="pres">
      <dgm:prSet presAssocID="{DB90FBA3-85A2-4B76-8C55-42EF35EBE4EA}" presName="compNode" presStyleCnt="0"/>
      <dgm:spPr/>
    </dgm:pt>
    <dgm:pt modelId="{789DAB3E-7414-4E15-A2A6-3E7136216D49}" type="pres">
      <dgm:prSet presAssocID="{DB90FBA3-85A2-4B76-8C55-42EF35EBE4EA}" presName="bgRect" presStyleLbl="bgShp" presStyleIdx="2" presStyleCnt="4" custLinFactNeighborX="56730" custLinFactNeighborY="7576"/>
      <dgm:spPr/>
    </dgm:pt>
    <dgm:pt modelId="{E246B613-2833-4F80-9C3C-F436A71105E3}" type="pres">
      <dgm:prSet presAssocID="{DB90FBA3-85A2-4B76-8C55-42EF35EBE4EA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ctor"/>
        </a:ext>
      </dgm:extLst>
    </dgm:pt>
    <dgm:pt modelId="{6F9120F2-2EEF-40E1-9BC9-9D8504221222}" type="pres">
      <dgm:prSet presAssocID="{DB90FBA3-85A2-4B76-8C55-42EF35EBE4EA}" presName="spaceRect" presStyleCnt="0"/>
      <dgm:spPr/>
    </dgm:pt>
    <dgm:pt modelId="{9FFC6372-C9C1-4545-927D-9320E384C9E9}" type="pres">
      <dgm:prSet presAssocID="{DB90FBA3-85A2-4B76-8C55-42EF35EBE4EA}" presName="parTx" presStyleLbl="revTx" presStyleIdx="2" presStyleCnt="4">
        <dgm:presLayoutVars>
          <dgm:chMax val="0"/>
          <dgm:chPref val="0"/>
        </dgm:presLayoutVars>
      </dgm:prSet>
      <dgm:spPr/>
    </dgm:pt>
    <dgm:pt modelId="{C07E5C1F-78D1-45A6-8A4F-86926E934A59}" type="pres">
      <dgm:prSet presAssocID="{B3AD797C-EED6-4AD4-9EB9-9BA67C2CF603}" presName="sibTrans" presStyleCnt="0"/>
      <dgm:spPr/>
    </dgm:pt>
    <dgm:pt modelId="{E10B365B-3661-4F14-9444-217C4DE4AFCD}" type="pres">
      <dgm:prSet presAssocID="{D4AECEF0-4AB7-41D0-9789-BC33445EE306}" presName="compNode" presStyleCnt="0"/>
      <dgm:spPr/>
    </dgm:pt>
    <dgm:pt modelId="{D3C70D8C-FB58-4A34-8BDD-644087123E2A}" type="pres">
      <dgm:prSet presAssocID="{D4AECEF0-4AB7-41D0-9789-BC33445EE306}" presName="bgRect" presStyleLbl="bgShp" presStyleIdx="3" presStyleCnt="4"/>
      <dgm:spPr/>
    </dgm:pt>
    <dgm:pt modelId="{1BBCE071-9AD3-4D65-A3CE-F560C74B5AD1}" type="pres">
      <dgm:prSet presAssocID="{D4AECEF0-4AB7-41D0-9789-BC33445EE306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ethoscope"/>
        </a:ext>
      </dgm:extLst>
    </dgm:pt>
    <dgm:pt modelId="{6721CB7A-BD48-49D7-9FEB-6F4B24375909}" type="pres">
      <dgm:prSet presAssocID="{D4AECEF0-4AB7-41D0-9789-BC33445EE306}" presName="spaceRect" presStyleCnt="0"/>
      <dgm:spPr/>
    </dgm:pt>
    <dgm:pt modelId="{099A21E4-C3AE-4F37-8C79-A48DDE22D74B}" type="pres">
      <dgm:prSet presAssocID="{D4AECEF0-4AB7-41D0-9789-BC33445EE306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8386DF3A-3821-4D79-8D63-B94F2D35B30A}" type="presOf" srcId="{5FF1549D-D3E4-469A-8812-43BBAC24B2AE}" destId="{23D0A770-B562-4742-9B03-791A36DCA435}" srcOrd="0" destOrd="0" presId="urn:microsoft.com/office/officeart/2018/2/layout/IconVerticalSolidList"/>
    <dgm:cxn modelId="{6789F342-B5E0-4364-9B2C-769C3B48C612}" type="presOf" srcId="{D4AECEF0-4AB7-41D0-9789-BC33445EE306}" destId="{099A21E4-C3AE-4F37-8C79-A48DDE22D74B}" srcOrd="0" destOrd="0" presId="urn:microsoft.com/office/officeart/2018/2/layout/IconVerticalSolidList"/>
    <dgm:cxn modelId="{E255656C-B9A6-4BD6-B930-460AA4BBCE8A}" type="presOf" srcId="{202DA7DE-4169-498E-8D81-C962B5627F9D}" destId="{EF0809A5-C12C-4649-A0CA-607844400D4B}" srcOrd="0" destOrd="0" presId="urn:microsoft.com/office/officeart/2018/2/layout/IconVerticalSolidList"/>
    <dgm:cxn modelId="{482C1A50-E89B-4A7E-B34A-82D8935AC2BB}" type="presOf" srcId="{DB90FBA3-85A2-4B76-8C55-42EF35EBE4EA}" destId="{9FFC6372-C9C1-4545-927D-9320E384C9E9}" srcOrd="0" destOrd="0" presId="urn:microsoft.com/office/officeart/2018/2/layout/IconVerticalSolidList"/>
    <dgm:cxn modelId="{7A478D9E-1A08-4809-A5E8-EB7C97D8B4D1}" srcId="{BDEE7048-F03D-42A5-BC69-53ECD6E06867}" destId="{202DA7DE-4169-498E-8D81-C962B5627F9D}" srcOrd="0" destOrd="0" parTransId="{0B960409-56C0-418F-A9BA-4F7A5BC684EA}" sibTransId="{AC0CD1B4-2BBB-4B73-BB20-3F5A1CF65F75}"/>
    <dgm:cxn modelId="{FF06B4A4-16C5-4B70-A4F8-C8CB97C668FC}" srcId="{BDEE7048-F03D-42A5-BC69-53ECD6E06867}" destId="{D4AECEF0-4AB7-41D0-9789-BC33445EE306}" srcOrd="3" destOrd="0" parTransId="{E0E165BD-1E49-420C-83B7-E35EF167B6C2}" sibTransId="{A001FBC3-2DB1-48DD-A713-C78F488B3EBC}"/>
    <dgm:cxn modelId="{820AD6AB-9514-463F-B716-046447363C4C}" srcId="{BDEE7048-F03D-42A5-BC69-53ECD6E06867}" destId="{5FF1549D-D3E4-469A-8812-43BBAC24B2AE}" srcOrd="1" destOrd="0" parTransId="{EE29B95D-5F3A-4B03-A8C9-E241D2EFEF18}" sibTransId="{F55FBF6F-CDEF-4779-A588-19E2AD48AFEE}"/>
    <dgm:cxn modelId="{44A906AC-B539-40E2-B5D7-D082D73977D1}" type="presOf" srcId="{BDEE7048-F03D-42A5-BC69-53ECD6E06867}" destId="{BAD260B4-72B1-4B13-9718-39D54F813542}" srcOrd="0" destOrd="0" presId="urn:microsoft.com/office/officeart/2018/2/layout/IconVerticalSolidList"/>
    <dgm:cxn modelId="{412365B3-B163-45D4-95E5-06BE7D80ED6B}" srcId="{BDEE7048-F03D-42A5-BC69-53ECD6E06867}" destId="{DB90FBA3-85A2-4B76-8C55-42EF35EBE4EA}" srcOrd="2" destOrd="0" parTransId="{E29F6A89-DE41-49E2-A22A-3B4C73375E21}" sibTransId="{B3AD797C-EED6-4AD4-9EB9-9BA67C2CF603}"/>
    <dgm:cxn modelId="{F1D623F9-A38E-41C8-B63E-C664A05140D5}" type="presParOf" srcId="{BAD260B4-72B1-4B13-9718-39D54F813542}" destId="{552B4F1C-9A76-4485-9ACC-19E470341C09}" srcOrd="0" destOrd="0" presId="urn:microsoft.com/office/officeart/2018/2/layout/IconVerticalSolidList"/>
    <dgm:cxn modelId="{F53EACED-BF87-4E37-9DED-EFC3831C8DBC}" type="presParOf" srcId="{552B4F1C-9A76-4485-9ACC-19E470341C09}" destId="{C4A70895-3170-4E9F-9D96-B90FDF0C4ABE}" srcOrd="0" destOrd="0" presId="urn:microsoft.com/office/officeart/2018/2/layout/IconVerticalSolidList"/>
    <dgm:cxn modelId="{206A063B-0CBB-4401-A3AC-BFADCB5F2A14}" type="presParOf" srcId="{552B4F1C-9A76-4485-9ACC-19E470341C09}" destId="{E5813E73-46E7-4CF0-87B8-414488C0F8DC}" srcOrd="1" destOrd="0" presId="urn:microsoft.com/office/officeart/2018/2/layout/IconVerticalSolidList"/>
    <dgm:cxn modelId="{2AFF124C-F8F2-440B-A74B-11B1A3CBAFE6}" type="presParOf" srcId="{552B4F1C-9A76-4485-9ACC-19E470341C09}" destId="{3F0B5219-5069-427F-A348-491936923C6B}" srcOrd="2" destOrd="0" presId="urn:microsoft.com/office/officeart/2018/2/layout/IconVerticalSolidList"/>
    <dgm:cxn modelId="{7158F1C3-6F9A-4ACB-8E66-43621F9E0D03}" type="presParOf" srcId="{552B4F1C-9A76-4485-9ACC-19E470341C09}" destId="{EF0809A5-C12C-4649-A0CA-607844400D4B}" srcOrd="3" destOrd="0" presId="urn:microsoft.com/office/officeart/2018/2/layout/IconVerticalSolidList"/>
    <dgm:cxn modelId="{5DCF1422-8BEC-441F-BAA8-82F2A7E5308E}" type="presParOf" srcId="{BAD260B4-72B1-4B13-9718-39D54F813542}" destId="{40F50F0F-D355-468F-ADE0-82B1BB571D62}" srcOrd="1" destOrd="0" presId="urn:microsoft.com/office/officeart/2018/2/layout/IconVerticalSolidList"/>
    <dgm:cxn modelId="{1AFA51D5-FDB5-47B4-BB8C-D8E7D57402C3}" type="presParOf" srcId="{BAD260B4-72B1-4B13-9718-39D54F813542}" destId="{EC6E042B-EEAF-45CF-855B-6A60BE217D6E}" srcOrd="2" destOrd="0" presId="urn:microsoft.com/office/officeart/2018/2/layout/IconVerticalSolidList"/>
    <dgm:cxn modelId="{5C899657-5C60-4E5E-B4FF-D507ECDDE0E5}" type="presParOf" srcId="{EC6E042B-EEAF-45CF-855B-6A60BE217D6E}" destId="{406F07CB-2CB7-44D3-A737-B65F0692BF3E}" srcOrd="0" destOrd="0" presId="urn:microsoft.com/office/officeart/2018/2/layout/IconVerticalSolidList"/>
    <dgm:cxn modelId="{280008A6-A2A9-47D1-99CB-7A425DA791BF}" type="presParOf" srcId="{EC6E042B-EEAF-45CF-855B-6A60BE217D6E}" destId="{CC485098-444E-4976-8718-287DC8CA73F8}" srcOrd="1" destOrd="0" presId="urn:microsoft.com/office/officeart/2018/2/layout/IconVerticalSolidList"/>
    <dgm:cxn modelId="{545BCAE8-670F-4B8B-9FCC-33343F1402E0}" type="presParOf" srcId="{EC6E042B-EEAF-45CF-855B-6A60BE217D6E}" destId="{4B68432F-30F4-440A-83BA-83D54D16DA9B}" srcOrd="2" destOrd="0" presId="urn:microsoft.com/office/officeart/2018/2/layout/IconVerticalSolidList"/>
    <dgm:cxn modelId="{8DCD798D-E226-4933-B0B5-EC1F7A35D41C}" type="presParOf" srcId="{EC6E042B-EEAF-45CF-855B-6A60BE217D6E}" destId="{23D0A770-B562-4742-9B03-791A36DCA435}" srcOrd="3" destOrd="0" presId="urn:microsoft.com/office/officeart/2018/2/layout/IconVerticalSolidList"/>
    <dgm:cxn modelId="{9F2874E8-EC8D-4442-A700-5863D1B626DC}" type="presParOf" srcId="{BAD260B4-72B1-4B13-9718-39D54F813542}" destId="{18005475-9D80-4068-B913-55DCE26E80A0}" srcOrd="3" destOrd="0" presId="urn:microsoft.com/office/officeart/2018/2/layout/IconVerticalSolidList"/>
    <dgm:cxn modelId="{8BE65E3F-5F7A-45E8-82E7-1E722D8141A5}" type="presParOf" srcId="{BAD260B4-72B1-4B13-9718-39D54F813542}" destId="{3AEA3B03-B652-4171-A62C-FB25D4FC6BA8}" srcOrd="4" destOrd="0" presId="urn:microsoft.com/office/officeart/2018/2/layout/IconVerticalSolidList"/>
    <dgm:cxn modelId="{2046FE35-AF36-4EF2-9135-970EDF5EF683}" type="presParOf" srcId="{3AEA3B03-B652-4171-A62C-FB25D4FC6BA8}" destId="{789DAB3E-7414-4E15-A2A6-3E7136216D49}" srcOrd="0" destOrd="0" presId="urn:microsoft.com/office/officeart/2018/2/layout/IconVerticalSolidList"/>
    <dgm:cxn modelId="{886740FD-4F8B-4E44-B391-9A52ACDC751C}" type="presParOf" srcId="{3AEA3B03-B652-4171-A62C-FB25D4FC6BA8}" destId="{E246B613-2833-4F80-9C3C-F436A71105E3}" srcOrd="1" destOrd="0" presId="urn:microsoft.com/office/officeart/2018/2/layout/IconVerticalSolidList"/>
    <dgm:cxn modelId="{F9DA11E8-1AF2-48DA-B4E3-9C41B1F448FB}" type="presParOf" srcId="{3AEA3B03-B652-4171-A62C-FB25D4FC6BA8}" destId="{6F9120F2-2EEF-40E1-9BC9-9D8504221222}" srcOrd="2" destOrd="0" presId="urn:microsoft.com/office/officeart/2018/2/layout/IconVerticalSolidList"/>
    <dgm:cxn modelId="{9E7F24C0-9791-4CC1-BBC2-9198BA1E6BB2}" type="presParOf" srcId="{3AEA3B03-B652-4171-A62C-FB25D4FC6BA8}" destId="{9FFC6372-C9C1-4545-927D-9320E384C9E9}" srcOrd="3" destOrd="0" presId="urn:microsoft.com/office/officeart/2018/2/layout/IconVerticalSolidList"/>
    <dgm:cxn modelId="{8397C721-6833-4DB0-8B73-5EBE2AC42378}" type="presParOf" srcId="{BAD260B4-72B1-4B13-9718-39D54F813542}" destId="{C07E5C1F-78D1-45A6-8A4F-86926E934A59}" srcOrd="5" destOrd="0" presId="urn:microsoft.com/office/officeart/2018/2/layout/IconVerticalSolidList"/>
    <dgm:cxn modelId="{2CB28D94-2144-4FCA-B8EB-43B5AEC5A197}" type="presParOf" srcId="{BAD260B4-72B1-4B13-9718-39D54F813542}" destId="{E10B365B-3661-4F14-9444-217C4DE4AFCD}" srcOrd="6" destOrd="0" presId="urn:microsoft.com/office/officeart/2018/2/layout/IconVerticalSolidList"/>
    <dgm:cxn modelId="{4155703C-6465-46C5-A12B-898D1662E085}" type="presParOf" srcId="{E10B365B-3661-4F14-9444-217C4DE4AFCD}" destId="{D3C70D8C-FB58-4A34-8BDD-644087123E2A}" srcOrd="0" destOrd="0" presId="urn:microsoft.com/office/officeart/2018/2/layout/IconVerticalSolidList"/>
    <dgm:cxn modelId="{18B97FAB-1890-45D9-9A42-EF955B404992}" type="presParOf" srcId="{E10B365B-3661-4F14-9444-217C4DE4AFCD}" destId="{1BBCE071-9AD3-4D65-A3CE-F560C74B5AD1}" srcOrd="1" destOrd="0" presId="urn:microsoft.com/office/officeart/2018/2/layout/IconVerticalSolidList"/>
    <dgm:cxn modelId="{558B9FF4-CC27-481E-9F5B-3DE4FF2550EB}" type="presParOf" srcId="{E10B365B-3661-4F14-9444-217C4DE4AFCD}" destId="{6721CB7A-BD48-49D7-9FEB-6F4B24375909}" srcOrd="2" destOrd="0" presId="urn:microsoft.com/office/officeart/2018/2/layout/IconVerticalSolidList"/>
    <dgm:cxn modelId="{8F4A43AE-B546-4D96-8E03-F5D1EBF2BD0A}" type="presParOf" srcId="{E10B365B-3661-4F14-9444-217C4DE4AFCD}" destId="{099A21E4-C3AE-4F37-8C79-A48DDE22D74B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4A70895-3170-4E9F-9D96-B90FDF0C4ABE}">
      <dsp:nvSpPr>
        <dsp:cNvPr id="0" name=""/>
        <dsp:cNvSpPr/>
      </dsp:nvSpPr>
      <dsp:spPr>
        <a:xfrm>
          <a:off x="0" y="1237"/>
          <a:ext cx="12065859" cy="87047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5813E73-46E7-4CF0-87B8-414488C0F8DC}">
      <dsp:nvSpPr>
        <dsp:cNvPr id="0" name=""/>
        <dsp:cNvSpPr/>
      </dsp:nvSpPr>
      <dsp:spPr>
        <a:xfrm>
          <a:off x="263318" y="197093"/>
          <a:ext cx="478760" cy="47876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F0809A5-C12C-4649-A0CA-607844400D4B}">
      <dsp:nvSpPr>
        <dsp:cNvPr id="0" name=""/>
        <dsp:cNvSpPr/>
      </dsp:nvSpPr>
      <dsp:spPr>
        <a:xfrm>
          <a:off x="1005398" y="1237"/>
          <a:ext cx="11060460" cy="87047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2125" tIns="92125" rIns="92125" bIns="92125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>
              <a:latin typeface="Abadi" panose="020B0604020104020204" pitchFamily="34" charset="0"/>
            </a:rPr>
            <a:t>The micro influence includes the internal factors such as employees, systems, and compliances. </a:t>
          </a:r>
          <a:endParaRPr lang="en-US" sz="2200" kern="1200" dirty="0">
            <a:latin typeface="Abadi" panose="020B0604020104020204" pitchFamily="34" charset="0"/>
          </a:endParaRPr>
        </a:p>
      </dsp:txBody>
      <dsp:txXfrm>
        <a:off x="1005398" y="1237"/>
        <a:ext cx="11060460" cy="870474"/>
      </dsp:txXfrm>
    </dsp:sp>
    <dsp:sp modelId="{406F07CB-2CB7-44D3-A737-B65F0692BF3E}">
      <dsp:nvSpPr>
        <dsp:cNvPr id="0" name=""/>
        <dsp:cNvSpPr/>
      </dsp:nvSpPr>
      <dsp:spPr>
        <a:xfrm>
          <a:off x="0" y="1409573"/>
          <a:ext cx="12065859" cy="87047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C485098-444E-4976-8718-287DC8CA73F8}">
      <dsp:nvSpPr>
        <dsp:cNvPr id="0" name=""/>
        <dsp:cNvSpPr/>
      </dsp:nvSpPr>
      <dsp:spPr>
        <a:xfrm>
          <a:off x="263318" y="1460696"/>
          <a:ext cx="478760" cy="47876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3D0A770-B562-4742-9B03-791A36DCA435}">
      <dsp:nvSpPr>
        <dsp:cNvPr id="0" name=""/>
        <dsp:cNvSpPr/>
      </dsp:nvSpPr>
      <dsp:spPr>
        <a:xfrm>
          <a:off x="1075355" y="1089330"/>
          <a:ext cx="10920546" cy="12214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2125" tIns="92125" rIns="92125" bIns="92125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>
              <a:latin typeface="Abadi" panose="020B0604020104020204" pitchFamily="34" charset="0"/>
            </a:rPr>
            <a:t>The shift towards digital mode requires integration of functional strategies and responses (Wong et al, 2022).</a:t>
          </a:r>
          <a:endParaRPr lang="en-US" sz="2200" kern="1200" dirty="0">
            <a:latin typeface="Abadi" panose="020B0604020104020204" pitchFamily="34" charset="0"/>
          </a:endParaRPr>
        </a:p>
      </dsp:txBody>
      <dsp:txXfrm>
        <a:off x="1075355" y="1089330"/>
        <a:ext cx="10920546" cy="1221493"/>
      </dsp:txXfrm>
    </dsp:sp>
    <dsp:sp modelId="{789DAB3E-7414-4E15-A2A6-3E7136216D49}">
      <dsp:nvSpPr>
        <dsp:cNvPr id="0" name=""/>
        <dsp:cNvSpPr/>
      </dsp:nvSpPr>
      <dsp:spPr>
        <a:xfrm>
          <a:off x="0" y="2594389"/>
          <a:ext cx="12065859" cy="87047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246B613-2833-4F80-9C3C-F436A71105E3}">
      <dsp:nvSpPr>
        <dsp:cNvPr id="0" name=""/>
        <dsp:cNvSpPr/>
      </dsp:nvSpPr>
      <dsp:spPr>
        <a:xfrm>
          <a:off x="263318" y="2724298"/>
          <a:ext cx="478760" cy="47876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FFC6372-C9C1-4545-927D-9320E384C9E9}">
      <dsp:nvSpPr>
        <dsp:cNvPr id="0" name=""/>
        <dsp:cNvSpPr/>
      </dsp:nvSpPr>
      <dsp:spPr>
        <a:xfrm>
          <a:off x="1005398" y="2528442"/>
          <a:ext cx="11060460" cy="87047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2125" tIns="92125" rIns="92125" bIns="92125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>
              <a:latin typeface="Abadi" panose="020B0604020104020204" pitchFamily="34" charset="0"/>
            </a:rPr>
            <a:t>NHS needs to control and decrease the inter departmental waiting time for reduce the environmental impact</a:t>
          </a:r>
          <a:r>
            <a:rPr lang="en-GB" sz="2200" kern="1200" dirty="0"/>
            <a:t>.</a:t>
          </a:r>
          <a:endParaRPr lang="en-US" sz="2200" kern="1200" dirty="0"/>
        </a:p>
      </dsp:txBody>
      <dsp:txXfrm>
        <a:off x="1005398" y="2528442"/>
        <a:ext cx="11060460" cy="870474"/>
      </dsp:txXfrm>
    </dsp:sp>
    <dsp:sp modelId="{D3C70D8C-FB58-4A34-8BDD-644087123E2A}">
      <dsp:nvSpPr>
        <dsp:cNvPr id="0" name=""/>
        <dsp:cNvSpPr/>
      </dsp:nvSpPr>
      <dsp:spPr>
        <a:xfrm>
          <a:off x="0" y="3616535"/>
          <a:ext cx="12065859" cy="87047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BBCE071-9AD3-4D65-A3CE-F560C74B5AD1}">
      <dsp:nvSpPr>
        <dsp:cNvPr id="0" name=""/>
        <dsp:cNvSpPr/>
      </dsp:nvSpPr>
      <dsp:spPr>
        <a:xfrm>
          <a:off x="263318" y="3812392"/>
          <a:ext cx="478760" cy="47876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99A21E4-C3AE-4F37-8C79-A48DDE22D74B}">
      <dsp:nvSpPr>
        <dsp:cNvPr id="0" name=""/>
        <dsp:cNvSpPr/>
      </dsp:nvSpPr>
      <dsp:spPr>
        <a:xfrm>
          <a:off x="1005398" y="3616535"/>
          <a:ext cx="11060460" cy="87047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2125" tIns="92125" rIns="92125" bIns="92125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>
              <a:latin typeface="Abadi" panose="020B0604020104020204" pitchFamily="34" charset="0"/>
            </a:rPr>
            <a:t>The digital mode will have increased influence on environmental factors if it still requires physical visits to the hospital. </a:t>
          </a:r>
          <a:endParaRPr lang="en-US" sz="2200" kern="1200" dirty="0">
            <a:latin typeface="Abadi" panose="020B0604020104020204" pitchFamily="34" charset="0"/>
          </a:endParaRPr>
        </a:p>
      </dsp:txBody>
      <dsp:txXfrm>
        <a:off x="1005398" y="3616535"/>
        <a:ext cx="11060460" cy="87047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195726D-5ED8-4AD8-9A9C-C6ED843655FA}" type="datetimeFigureOut">
              <a:rPr lang="en-GB" smtClean="0"/>
              <a:t>31/01/2023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36915B4-03DC-482E-A323-647E66A4B4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55967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 descr="Tag=AccentColor&#10;Flavor=Light&#10;Target=FillAndLine">
            <a:extLst>
              <a:ext uri="{FF2B5EF4-FFF2-40B4-BE49-F238E27FC236}">
                <a16:creationId xmlns:a16="http://schemas.microsoft.com/office/drawing/2014/main" id="{DA381740-063A-41A4-836D-85D14980EEF0}"/>
              </a:ext>
            </a:extLst>
          </p:cNvPr>
          <p:cNvSpPr/>
          <p:nvPr/>
        </p:nvSpPr>
        <p:spPr>
          <a:xfrm>
            <a:off x="838200" y="4736883"/>
            <a:ext cx="4243589" cy="27432"/>
          </a:xfrm>
          <a:custGeom>
            <a:avLst/>
            <a:gdLst>
              <a:gd name="connsiteX0" fmla="*/ 0 w 4243589"/>
              <a:gd name="connsiteY0" fmla="*/ 0 h 27432"/>
              <a:gd name="connsiteX1" fmla="*/ 563791 w 4243589"/>
              <a:gd name="connsiteY1" fmla="*/ 0 h 27432"/>
              <a:gd name="connsiteX2" fmla="*/ 1042710 w 4243589"/>
              <a:gd name="connsiteY2" fmla="*/ 0 h 27432"/>
              <a:gd name="connsiteX3" fmla="*/ 1564066 w 4243589"/>
              <a:gd name="connsiteY3" fmla="*/ 0 h 27432"/>
              <a:gd name="connsiteX4" fmla="*/ 2212729 w 4243589"/>
              <a:gd name="connsiteY4" fmla="*/ 0 h 27432"/>
              <a:gd name="connsiteX5" fmla="*/ 2776520 w 4243589"/>
              <a:gd name="connsiteY5" fmla="*/ 0 h 27432"/>
              <a:gd name="connsiteX6" fmla="*/ 3297875 w 4243589"/>
              <a:gd name="connsiteY6" fmla="*/ 0 h 27432"/>
              <a:gd name="connsiteX7" fmla="*/ 4243589 w 4243589"/>
              <a:gd name="connsiteY7" fmla="*/ 0 h 27432"/>
              <a:gd name="connsiteX8" fmla="*/ 4243589 w 4243589"/>
              <a:gd name="connsiteY8" fmla="*/ 27432 h 27432"/>
              <a:gd name="connsiteX9" fmla="*/ 3637362 w 4243589"/>
              <a:gd name="connsiteY9" fmla="*/ 27432 h 27432"/>
              <a:gd name="connsiteX10" fmla="*/ 3116007 w 4243589"/>
              <a:gd name="connsiteY10" fmla="*/ 27432 h 27432"/>
              <a:gd name="connsiteX11" fmla="*/ 2424908 w 4243589"/>
              <a:gd name="connsiteY11" fmla="*/ 27432 h 27432"/>
              <a:gd name="connsiteX12" fmla="*/ 1861117 w 4243589"/>
              <a:gd name="connsiteY12" fmla="*/ 27432 h 27432"/>
              <a:gd name="connsiteX13" fmla="*/ 1382198 w 4243589"/>
              <a:gd name="connsiteY13" fmla="*/ 27432 h 27432"/>
              <a:gd name="connsiteX14" fmla="*/ 733535 w 4243589"/>
              <a:gd name="connsiteY14" fmla="*/ 27432 h 27432"/>
              <a:gd name="connsiteX15" fmla="*/ 0 w 4243589"/>
              <a:gd name="connsiteY15" fmla="*/ 27432 h 27432"/>
              <a:gd name="connsiteX16" fmla="*/ 0 w 4243589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4EF9DF8-704A-44AE-8850-307DDACC938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41248" y="448056"/>
            <a:ext cx="10515600" cy="4069080"/>
          </a:xfrm>
        </p:spPr>
        <p:txBody>
          <a:bodyPr anchor="b">
            <a:noAutofit/>
          </a:bodyPr>
          <a:lstStyle>
            <a:lvl1pPr algn="l">
              <a:defRPr sz="9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CC72E09-06F3-48B9-9B95-DE15EC98017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41248" y="4983480"/>
            <a:ext cx="10515600" cy="1124712"/>
          </a:xfrm>
        </p:spPr>
        <p:txBody>
          <a:bodyPr>
            <a:normAutofit/>
          </a:bodyPr>
          <a:lstStyle>
            <a:lvl1pPr marL="0" indent="0" algn="l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11CD474-E5E1-4D01-97F6-0C9FC09332C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C9480F-A54D-4C1B-BA10-408393B6635B}" type="datetime1">
              <a:rPr lang="en-US" smtClean="0"/>
              <a:t>1/31/2023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636BBC7-EB9B-4B36-88E9-DBF65D270E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Cyrille Tounoudjou (1914188)                                             BMSW6103_SWAN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48786C7-DD8D-492F-9A9A-A7B3EBE27F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3127210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5D02BC-5A24-47F7-A4DF-B93FBC0C51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E9219E-EE74-4093-94D6-F663E059C50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29384"/>
            <a:ext cx="10515600" cy="4251960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2A61642-BFBA-48AE-A29C-C2AA7386AE9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D81E07-F468-4031-A2F6-3C93E080542E}" type="datetime1">
              <a:rPr lang="en-US" smtClean="0"/>
              <a:t>1/31/2023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AD2029B-6646-4DBF-A302-76A513FC64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Cyrille Tounoudjou (1914188)                                             BMSW6103_SWAN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E6D4DFD-766F-4E45-A00C-2B5E8CE9A9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8" name="Rectangle 7" descr="Tag=AccentColor&#10;Flavor=Light&#10;Target=FillAndLine">
            <a:extLst>
              <a:ext uri="{FF2B5EF4-FFF2-40B4-BE49-F238E27FC236}">
                <a16:creationId xmlns:a16="http://schemas.microsoft.com/office/drawing/2014/main" id="{EBDD1931-9E86-4402-9A68-33A2D9EFB198}"/>
              </a:ext>
            </a:extLst>
          </p:cNvPr>
          <p:cNvSpPr/>
          <p:nvPr/>
        </p:nvSpPr>
        <p:spPr>
          <a:xfrm>
            <a:off x="838199" y="1709928"/>
            <a:ext cx="10515600" cy="27432"/>
          </a:xfrm>
          <a:custGeom>
            <a:avLst/>
            <a:gdLst>
              <a:gd name="connsiteX0" fmla="*/ 0 w 10515600"/>
              <a:gd name="connsiteY0" fmla="*/ 0 h 27432"/>
              <a:gd name="connsiteX1" fmla="*/ 446913 w 10515600"/>
              <a:gd name="connsiteY1" fmla="*/ 0 h 27432"/>
              <a:gd name="connsiteX2" fmla="*/ 1104138 w 10515600"/>
              <a:gd name="connsiteY2" fmla="*/ 0 h 27432"/>
              <a:gd name="connsiteX3" fmla="*/ 1866519 w 10515600"/>
              <a:gd name="connsiteY3" fmla="*/ 0 h 27432"/>
              <a:gd name="connsiteX4" fmla="*/ 2208276 w 10515600"/>
              <a:gd name="connsiteY4" fmla="*/ 0 h 27432"/>
              <a:gd name="connsiteX5" fmla="*/ 2550033 w 10515600"/>
              <a:gd name="connsiteY5" fmla="*/ 0 h 27432"/>
              <a:gd name="connsiteX6" fmla="*/ 3417570 w 10515600"/>
              <a:gd name="connsiteY6" fmla="*/ 0 h 27432"/>
              <a:gd name="connsiteX7" fmla="*/ 4074795 w 10515600"/>
              <a:gd name="connsiteY7" fmla="*/ 0 h 27432"/>
              <a:gd name="connsiteX8" fmla="*/ 4416552 w 10515600"/>
              <a:gd name="connsiteY8" fmla="*/ 0 h 27432"/>
              <a:gd name="connsiteX9" fmla="*/ 5073777 w 10515600"/>
              <a:gd name="connsiteY9" fmla="*/ 0 h 27432"/>
              <a:gd name="connsiteX10" fmla="*/ 5941314 w 10515600"/>
              <a:gd name="connsiteY10" fmla="*/ 0 h 27432"/>
              <a:gd name="connsiteX11" fmla="*/ 6493383 w 10515600"/>
              <a:gd name="connsiteY11" fmla="*/ 0 h 27432"/>
              <a:gd name="connsiteX12" fmla="*/ 7045452 w 10515600"/>
              <a:gd name="connsiteY12" fmla="*/ 0 h 27432"/>
              <a:gd name="connsiteX13" fmla="*/ 7702677 w 10515600"/>
              <a:gd name="connsiteY13" fmla="*/ 0 h 27432"/>
              <a:gd name="connsiteX14" fmla="*/ 8465058 w 10515600"/>
              <a:gd name="connsiteY14" fmla="*/ 0 h 27432"/>
              <a:gd name="connsiteX15" fmla="*/ 9227439 w 10515600"/>
              <a:gd name="connsiteY15" fmla="*/ 0 h 27432"/>
              <a:gd name="connsiteX16" fmla="*/ 10515600 w 10515600"/>
              <a:gd name="connsiteY16" fmla="*/ 0 h 27432"/>
              <a:gd name="connsiteX17" fmla="*/ 10515600 w 10515600"/>
              <a:gd name="connsiteY17" fmla="*/ 27432 h 27432"/>
              <a:gd name="connsiteX18" fmla="*/ 10068687 w 10515600"/>
              <a:gd name="connsiteY18" fmla="*/ 27432 h 27432"/>
              <a:gd name="connsiteX19" fmla="*/ 9201150 w 10515600"/>
              <a:gd name="connsiteY19" fmla="*/ 27432 h 27432"/>
              <a:gd name="connsiteX20" fmla="*/ 8543925 w 10515600"/>
              <a:gd name="connsiteY20" fmla="*/ 27432 h 27432"/>
              <a:gd name="connsiteX21" fmla="*/ 8202168 w 10515600"/>
              <a:gd name="connsiteY21" fmla="*/ 27432 h 27432"/>
              <a:gd name="connsiteX22" fmla="*/ 7544943 w 10515600"/>
              <a:gd name="connsiteY22" fmla="*/ 27432 h 27432"/>
              <a:gd name="connsiteX23" fmla="*/ 6992874 w 10515600"/>
              <a:gd name="connsiteY23" fmla="*/ 27432 h 27432"/>
              <a:gd name="connsiteX24" fmla="*/ 6440805 w 10515600"/>
              <a:gd name="connsiteY24" fmla="*/ 27432 h 27432"/>
              <a:gd name="connsiteX25" fmla="*/ 5888736 w 10515600"/>
              <a:gd name="connsiteY25" fmla="*/ 27432 h 27432"/>
              <a:gd name="connsiteX26" fmla="*/ 5336667 w 10515600"/>
              <a:gd name="connsiteY26" fmla="*/ 27432 h 27432"/>
              <a:gd name="connsiteX27" fmla="*/ 4574286 w 10515600"/>
              <a:gd name="connsiteY27" fmla="*/ 27432 h 27432"/>
              <a:gd name="connsiteX28" fmla="*/ 3917061 w 10515600"/>
              <a:gd name="connsiteY28" fmla="*/ 27432 h 27432"/>
              <a:gd name="connsiteX29" fmla="*/ 3575304 w 10515600"/>
              <a:gd name="connsiteY29" fmla="*/ 27432 h 27432"/>
              <a:gd name="connsiteX30" fmla="*/ 3023235 w 10515600"/>
              <a:gd name="connsiteY30" fmla="*/ 27432 h 27432"/>
              <a:gd name="connsiteX31" fmla="*/ 2260854 w 10515600"/>
              <a:gd name="connsiteY31" fmla="*/ 27432 h 27432"/>
              <a:gd name="connsiteX32" fmla="*/ 1813941 w 10515600"/>
              <a:gd name="connsiteY32" fmla="*/ 27432 h 27432"/>
              <a:gd name="connsiteX33" fmla="*/ 946404 w 10515600"/>
              <a:gd name="connsiteY33" fmla="*/ 27432 h 27432"/>
              <a:gd name="connsiteX34" fmla="*/ 0 w 10515600"/>
              <a:gd name="connsiteY34" fmla="*/ 27432 h 27432"/>
              <a:gd name="connsiteX35" fmla="*/ 0 w 10515600"/>
              <a:gd name="connsiteY35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515600" h="27432" fill="none" extrusionOk="0">
                <a:moveTo>
                  <a:pt x="0" y="0"/>
                </a:moveTo>
                <a:cubicBezTo>
                  <a:pt x="119693" y="-14343"/>
                  <a:pt x="253007" y="-7583"/>
                  <a:pt x="446913" y="0"/>
                </a:cubicBezTo>
                <a:cubicBezTo>
                  <a:pt x="640819" y="7583"/>
                  <a:pt x="841419" y="-7067"/>
                  <a:pt x="1104138" y="0"/>
                </a:cubicBezTo>
                <a:cubicBezTo>
                  <a:pt x="1366858" y="7067"/>
                  <a:pt x="1495525" y="1255"/>
                  <a:pt x="1866519" y="0"/>
                </a:cubicBezTo>
                <a:cubicBezTo>
                  <a:pt x="2237513" y="-1255"/>
                  <a:pt x="2043820" y="12003"/>
                  <a:pt x="2208276" y="0"/>
                </a:cubicBezTo>
                <a:cubicBezTo>
                  <a:pt x="2372732" y="-12003"/>
                  <a:pt x="2419452" y="9887"/>
                  <a:pt x="2550033" y="0"/>
                </a:cubicBezTo>
                <a:cubicBezTo>
                  <a:pt x="2680614" y="-9887"/>
                  <a:pt x="3098156" y="3827"/>
                  <a:pt x="3417570" y="0"/>
                </a:cubicBezTo>
                <a:cubicBezTo>
                  <a:pt x="3736984" y="-3827"/>
                  <a:pt x="3916040" y="-6233"/>
                  <a:pt x="4074795" y="0"/>
                </a:cubicBezTo>
                <a:cubicBezTo>
                  <a:pt x="4233551" y="6233"/>
                  <a:pt x="4279253" y="5661"/>
                  <a:pt x="4416552" y="0"/>
                </a:cubicBezTo>
                <a:cubicBezTo>
                  <a:pt x="4553851" y="-5661"/>
                  <a:pt x="4915758" y="26022"/>
                  <a:pt x="5073777" y="0"/>
                </a:cubicBezTo>
                <a:cubicBezTo>
                  <a:pt x="5231797" y="-26022"/>
                  <a:pt x="5612089" y="32230"/>
                  <a:pt x="5941314" y="0"/>
                </a:cubicBezTo>
                <a:cubicBezTo>
                  <a:pt x="6270539" y="-32230"/>
                  <a:pt x="6313600" y="3064"/>
                  <a:pt x="6493383" y="0"/>
                </a:cubicBezTo>
                <a:cubicBezTo>
                  <a:pt x="6673166" y="-3064"/>
                  <a:pt x="6902474" y="-21096"/>
                  <a:pt x="7045452" y="0"/>
                </a:cubicBezTo>
                <a:cubicBezTo>
                  <a:pt x="7188430" y="21096"/>
                  <a:pt x="7478162" y="17386"/>
                  <a:pt x="7702677" y="0"/>
                </a:cubicBezTo>
                <a:cubicBezTo>
                  <a:pt x="7927192" y="-17386"/>
                  <a:pt x="8295683" y="-35143"/>
                  <a:pt x="8465058" y="0"/>
                </a:cubicBezTo>
                <a:cubicBezTo>
                  <a:pt x="8634433" y="35143"/>
                  <a:pt x="8927835" y="4103"/>
                  <a:pt x="9227439" y="0"/>
                </a:cubicBezTo>
                <a:cubicBezTo>
                  <a:pt x="9527043" y="-4103"/>
                  <a:pt x="10105355" y="-17535"/>
                  <a:pt x="10515600" y="0"/>
                </a:cubicBezTo>
                <a:cubicBezTo>
                  <a:pt x="10515789" y="12323"/>
                  <a:pt x="10515633" y="14639"/>
                  <a:pt x="10515600" y="27432"/>
                </a:cubicBezTo>
                <a:cubicBezTo>
                  <a:pt x="10343646" y="15282"/>
                  <a:pt x="10223667" y="31057"/>
                  <a:pt x="10068687" y="27432"/>
                </a:cubicBezTo>
                <a:cubicBezTo>
                  <a:pt x="9913707" y="23807"/>
                  <a:pt x="9512455" y="4101"/>
                  <a:pt x="9201150" y="27432"/>
                </a:cubicBezTo>
                <a:cubicBezTo>
                  <a:pt x="8889845" y="50763"/>
                  <a:pt x="8866277" y="3158"/>
                  <a:pt x="8543925" y="27432"/>
                </a:cubicBezTo>
                <a:cubicBezTo>
                  <a:pt x="8221573" y="51706"/>
                  <a:pt x="8288348" y="37286"/>
                  <a:pt x="8202168" y="27432"/>
                </a:cubicBezTo>
                <a:cubicBezTo>
                  <a:pt x="8115988" y="17578"/>
                  <a:pt x="7797033" y="6631"/>
                  <a:pt x="7544943" y="27432"/>
                </a:cubicBezTo>
                <a:cubicBezTo>
                  <a:pt x="7292854" y="48233"/>
                  <a:pt x="7108060" y="41767"/>
                  <a:pt x="6992874" y="27432"/>
                </a:cubicBezTo>
                <a:cubicBezTo>
                  <a:pt x="6877688" y="13097"/>
                  <a:pt x="6668930" y="7947"/>
                  <a:pt x="6440805" y="27432"/>
                </a:cubicBezTo>
                <a:cubicBezTo>
                  <a:pt x="6212680" y="46917"/>
                  <a:pt x="6027476" y="35225"/>
                  <a:pt x="5888736" y="27432"/>
                </a:cubicBezTo>
                <a:cubicBezTo>
                  <a:pt x="5749996" y="19639"/>
                  <a:pt x="5574559" y="43627"/>
                  <a:pt x="5336667" y="27432"/>
                </a:cubicBezTo>
                <a:cubicBezTo>
                  <a:pt x="5098775" y="11237"/>
                  <a:pt x="4837534" y="41882"/>
                  <a:pt x="4574286" y="27432"/>
                </a:cubicBezTo>
                <a:cubicBezTo>
                  <a:pt x="4311038" y="12982"/>
                  <a:pt x="4126419" y="26678"/>
                  <a:pt x="3917061" y="27432"/>
                </a:cubicBezTo>
                <a:cubicBezTo>
                  <a:pt x="3707704" y="28186"/>
                  <a:pt x="3657291" y="40087"/>
                  <a:pt x="3575304" y="27432"/>
                </a:cubicBezTo>
                <a:cubicBezTo>
                  <a:pt x="3493317" y="14777"/>
                  <a:pt x="3185226" y="45867"/>
                  <a:pt x="3023235" y="27432"/>
                </a:cubicBezTo>
                <a:cubicBezTo>
                  <a:pt x="2861244" y="8997"/>
                  <a:pt x="2597085" y="35801"/>
                  <a:pt x="2260854" y="27432"/>
                </a:cubicBezTo>
                <a:cubicBezTo>
                  <a:pt x="1924623" y="19063"/>
                  <a:pt x="1996678" y="15705"/>
                  <a:pt x="1813941" y="27432"/>
                </a:cubicBezTo>
                <a:cubicBezTo>
                  <a:pt x="1631204" y="39159"/>
                  <a:pt x="1187542" y="49167"/>
                  <a:pt x="946404" y="27432"/>
                </a:cubicBezTo>
                <a:cubicBezTo>
                  <a:pt x="705266" y="5697"/>
                  <a:pt x="404743" y="28229"/>
                  <a:pt x="0" y="27432"/>
                </a:cubicBezTo>
                <a:cubicBezTo>
                  <a:pt x="244" y="15297"/>
                  <a:pt x="645" y="7129"/>
                  <a:pt x="0" y="0"/>
                </a:cubicBezTo>
                <a:close/>
              </a:path>
              <a:path w="10515600" h="27432" stroke="0" extrusionOk="0">
                <a:moveTo>
                  <a:pt x="0" y="0"/>
                </a:moveTo>
                <a:cubicBezTo>
                  <a:pt x="230793" y="14353"/>
                  <a:pt x="332416" y="21392"/>
                  <a:pt x="552069" y="0"/>
                </a:cubicBezTo>
                <a:cubicBezTo>
                  <a:pt x="771722" y="-21392"/>
                  <a:pt x="761737" y="-14337"/>
                  <a:pt x="893826" y="0"/>
                </a:cubicBezTo>
                <a:cubicBezTo>
                  <a:pt x="1025915" y="14337"/>
                  <a:pt x="1441584" y="-15498"/>
                  <a:pt x="1761363" y="0"/>
                </a:cubicBezTo>
                <a:cubicBezTo>
                  <a:pt x="2081142" y="15498"/>
                  <a:pt x="2111503" y="7278"/>
                  <a:pt x="2313432" y="0"/>
                </a:cubicBezTo>
                <a:cubicBezTo>
                  <a:pt x="2515361" y="-7278"/>
                  <a:pt x="2743584" y="-17845"/>
                  <a:pt x="2865501" y="0"/>
                </a:cubicBezTo>
                <a:cubicBezTo>
                  <a:pt x="2987418" y="17845"/>
                  <a:pt x="3345183" y="8208"/>
                  <a:pt x="3733038" y="0"/>
                </a:cubicBezTo>
                <a:cubicBezTo>
                  <a:pt x="4120893" y="-8208"/>
                  <a:pt x="4009066" y="-3159"/>
                  <a:pt x="4179951" y="0"/>
                </a:cubicBezTo>
                <a:cubicBezTo>
                  <a:pt x="4350836" y="3159"/>
                  <a:pt x="4735020" y="17517"/>
                  <a:pt x="5047488" y="0"/>
                </a:cubicBezTo>
                <a:cubicBezTo>
                  <a:pt x="5359956" y="-17517"/>
                  <a:pt x="5662148" y="-17777"/>
                  <a:pt x="5915025" y="0"/>
                </a:cubicBezTo>
                <a:cubicBezTo>
                  <a:pt x="6167902" y="17777"/>
                  <a:pt x="6308797" y="30350"/>
                  <a:pt x="6572250" y="0"/>
                </a:cubicBezTo>
                <a:cubicBezTo>
                  <a:pt x="6835703" y="-30350"/>
                  <a:pt x="7107419" y="-9627"/>
                  <a:pt x="7439787" y="0"/>
                </a:cubicBezTo>
                <a:cubicBezTo>
                  <a:pt x="7772155" y="9627"/>
                  <a:pt x="7844034" y="-9098"/>
                  <a:pt x="7991856" y="0"/>
                </a:cubicBezTo>
                <a:cubicBezTo>
                  <a:pt x="8139678" y="9098"/>
                  <a:pt x="8289889" y="-20239"/>
                  <a:pt x="8543925" y="0"/>
                </a:cubicBezTo>
                <a:cubicBezTo>
                  <a:pt x="8797961" y="20239"/>
                  <a:pt x="8994198" y="29575"/>
                  <a:pt x="9306306" y="0"/>
                </a:cubicBezTo>
                <a:cubicBezTo>
                  <a:pt x="9618414" y="-29575"/>
                  <a:pt x="9739118" y="-23835"/>
                  <a:pt x="9858375" y="0"/>
                </a:cubicBezTo>
                <a:cubicBezTo>
                  <a:pt x="9977632" y="23835"/>
                  <a:pt x="10370488" y="-4069"/>
                  <a:pt x="10515600" y="0"/>
                </a:cubicBezTo>
                <a:cubicBezTo>
                  <a:pt x="10515650" y="5798"/>
                  <a:pt x="10515903" y="19375"/>
                  <a:pt x="10515600" y="27432"/>
                </a:cubicBezTo>
                <a:cubicBezTo>
                  <a:pt x="10304538" y="42307"/>
                  <a:pt x="10069280" y="3335"/>
                  <a:pt x="9753219" y="27432"/>
                </a:cubicBezTo>
                <a:cubicBezTo>
                  <a:pt x="9437158" y="51529"/>
                  <a:pt x="9488415" y="23852"/>
                  <a:pt x="9411462" y="27432"/>
                </a:cubicBezTo>
                <a:cubicBezTo>
                  <a:pt x="9334509" y="31012"/>
                  <a:pt x="9183755" y="44107"/>
                  <a:pt x="8964549" y="27432"/>
                </a:cubicBezTo>
                <a:cubicBezTo>
                  <a:pt x="8745343" y="10757"/>
                  <a:pt x="8279150" y="61693"/>
                  <a:pt x="8097012" y="27432"/>
                </a:cubicBezTo>
                <a:cubicBezTo>
                  <a:pt x="7914874" y="-6829"/>
                  <a:pt x="7608717" y="59556"/>
                  <a:pt x="7439787" y="27432"/>
                </a:cubicBezTo>
                <a:cubicBezTo>
                  <a:pt x="7270858" y="-4692"/>
                  <a:pt x="7154492" y="27026"/>
                  <a:pt x="6992874" y="27432"/>
                </a:cubicBezTo>
                <a:cubicBezTo>
                  <a:pt x="6831256" y="27838"/>
                  <a:pt x="6536817" y="51174"/>
                  <a:pt x="6335649" y="27432"/>
                </a:cubicBezTo>
                <a:cubicBezTo>
                  <a:pt x="6134481" y="3690"/>
                  <a:pt x="6097824" y="11070"/>
                  <a:pt x="5993892" y="27432"/>
                </a:cubicBezTo>
                <a:cubicBezTo>
                  <a:pt x="5889960" y="43794"/>
                  <a:pt x="5793821" y="34098"/>
                  <a:pt x="5652135" y="27432"/>
                </a:cubicBezTo>
                <a:cubicBezTo>
                  <a:pt x="5510449" y="20766"/>
                  <a:pt x="5168382" y="-3650"/>
                  <a:pt x="4994910" y="27432"/>
                </a:cubicBezTo>
                <a:cubicBezTo>
                  <a:pt x="4821439" y="58514"/>
                  <a:pt x="4653937" y="21362"/>
                  <a:pt x="4547997" y="27432"/>
                </a:cubicBezTo>
                <a:cubicBezTo>
                  <a:pt x="4442057" y="33502"/>
                  <a:pt x="4153363" y="33024"/>
                  <a:pt x="3785616" y="27432"/>
                </a:cubicBezTo>
                <a:cubicBezTo>
                  <a:pt x="3417869" y="21840"/>
                  <a:pt x="3544908" y="29840"/>
                  <a:pt x="3338703" y="27432"/>
                </a:cubicBezTo>
                <a:cubicBezTo>
                  <a:pt x="3132498" y="25024"/>
                  <a:pt x="2782152" y="45947"/>
                  <a:pt x="2576322" y="27432"/>
                </a:cubicBezTo>
                <a:cubicBezTo>
                  <a:pt x="2370492" y="8917"/>
                  <a:pt x="2347214" y="14129"/>
                  <a:pt x="2234565" y="27432"/>
                </a:cubicBezTo>
                <a:cubicBezTo>
                  <a:pt x="2121916" y="40735"/>
                  <a:pt x="1785921" y="49081"/>
                  <a:pt x="1472184" y="27432"/>
                </a:cubicBezTo>
                <a:cubicBezTo>
                  <a:pt x="1158447" y="5783"/>
                  <a:pt x="1203910" y="37937"/>
                  <a:pt x="1025271" y="27432"/>
                </a:cubicBezTo>
                <a:cubicBezTo>
                  <a:pt x="846632" y="16927"/>
                  <a:pt x="846577" y="17996"/>
                  <a:pt x="683514" y="27432"/>
                </a:cubicBezTo>
                <a:cubicBezTo>
                  <a:pt x="520451" y="36868"/>
                  <a:pt x="320799" y="46677"/>
                  <a:pt x="0" y="27432"/>
                </a:cubicBezTo>
                <a:cubicBezTo>
                  <a:pt x="-510" y="19859"/>
                  <a:pt x="-1106" y="11474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9777814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C218C0-6540-400C-BB51-353D5FD5CB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448056"/>
            <a:ext cx="10515600" cy="4069080"/>
          </a:xfrm>
        </p:spPr>
        <p:txBody>
          <a:bodyPr anchor="b">
            <a:normAutofit/>
          </a:bodyPr>
          <a:lstStyle>
            <a:lvl1pPr>
              <a:defRPr sz="8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A81CD69-43B3-4FF7-AA41-30C36C957E6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41248" y="4983480"/>
            <a:ext cx="10515600" cy="1124712"/>
          </a:xfrm>
        </p:spPr>
        <p:txBody>
          <a:bodyPr>
            <a:normAutofit/>
          </a:bodyPr>
          <a:lstStyle>
            <a:lvl1pPr marL="0" indent="0">
              <a:buNone/>
              <a:defRPr sz="28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2BF300D-5CBE-47E9-A193-E23C8314D0E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D9F635-AF42-4BA5-92A6-D0E4786293FD}" type="datetime1">
              <a:rPr lang="en-US" smtClean="0"/>
              <a:t>1/31/2023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6E7DF3F-C51A-4DB1-9FCE-E3E0D8E925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Cyrille Tounoudjou (1914188)                                             BMSW6103_SWAN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5269CF4-FAAB-44EF-A2A5-8352B4AA38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7" name="Rectangle 6" descr="Tag=AccentColor&#10;Flavor=Light&#10;Target=FillAndLine">
            <a:extLst>
              <a:ext uri="{FF2B5EF4-FFF2-40B4-BE49-F238E27FC236}">
                <a16:creationId xmlns:a16="http://schemas.microsoft.com/office/drawing/2014/main" id="{417A8947-4521-4FE1-8E44-27363435CE1B}"/>
              </a:ext>
            </a:extLst>
          </p:cNvPr>
          <p:cNvSpPr/>
          <p:nvPr/>
        </p:nvSpPr>
        <p:spPr>
          <a:xfrm>
            <a:off x="838200" y="4736883"/>
            <a:ext cx="4243589" cy="27432"/>
          </a:xfrm>
          <a:custGeom>
            <a:avLst/>
            <a:gdLst>
              <a:gd name="connsiteX0" fmla="*/ 0 w 4243589"/>
              <a:gd name="connsiteY0" fmla="*/ 0 h 27432"/>
              <a:gd name="connsiteX1" fmla="*/ 563791 w 4243589"/>
              <a:gd name="connsiteY1" fmla="*/ 0 h 27432"/>
              <a:gd name="connsiteX2" fmla="*/ 1042710 w 4243589"/>
              <a:gd name="connsiteY2" fmla="*/ 0 h 27432"/>
              <a:gd name="connsiteX3" fmla="*/ 1564066 w 4243589"/>
              <a:gd name="connsiteY3" fmla="*/ 0 h 27432"/>
              <a:gd name="connsiteX4" fmla="*/ 2212729 w 4243589"/>
              <a:gd name="connsiteY4" fmla="*/ 0 h 27432"/>
              <a:gd name="connsiteX5" fmla="*/ 2776520 w 4243589"/>
              <a:gd name="connsiteY5" fmla="*/ 0 h 27432"/>
              <a:gd name="connsiteX6" fmla="*/ 3297875 w 4243589"/>
              <a:gd name="connsiteY6" fmla="*/ 0 h 27432"/>
              <a:gd name="connsiteX7" fmla="*/ 4243589 w 4243589"/>
              <a:gd name="connsiteY7" fmla="*/ 0 h 27432"/>
              <a:gd name="connsiteX8" fmla="*/ 4243589 w 4243589"/>
              <a:gd name="connsiteY8" fmla="*/ 27432 h 27432"/>
              <a:gd name="connsiteX9" fmla="*/ 3637362 w 4243589"/>
              <a:gd name="connsiteY9" fmla="*/ 27432 h 27432"/>
              <a:gd name="connsiteX10" fmla="*/ 3116007 w 4243589"/>
              <a:gd name="connsiteY10" fmla="*/ 27432 h 27432"/>
              <a:gd name="connsiteX11" fmla="*/ 2424908 w 4243589"/>
              <a:gd name="connsiteY11" fmla="*/ 27432 h 27432"/>
              <a:gd name="connsiteX12" fmla="*/ 1861117 w 4243589"/>
              <a:gd name="connsiteY12" fmla="*/ 27432 h 27432"/>
              <a:gd name="connsiteX13" fmla="*/ 1382198 w 4243589"/>
              <a:gd name="connsiteY13" fmla="*/ 27432 h 27432"/>
              <a:gd name="connsiteX14" fmla="*/ 733535 w 4243589"/>
              <a:gd name="connsiteY14" fmla="*/ 27432 h 27432"/>
              <a:gd name="connsiteX15" fmla="*/ 0 w 4243589"/>
              <a:gd name="connsiteY15" fmla="*/ 27432 h 27432"/>
              <a:gd name="connsiteX16" fmla="*/ 0 w 4243589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115041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ADE264-531D-49C1-A8AF-2B4C1D218F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B9A1B8-2F1B-46AA-858A-CFFF5AF7CEB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929384"/>
            <a:ext cx="5181600" cy="425196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E6B9631-18C0-43BD-8AF3-9137D6D4C23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929384"/>
            <a:ext cx="5181600" cy="42519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9032FCA-14C6-4497-9C27-3F58062442C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7C4205-E673-48C3-AFC2-DF161C51BBF0}" type="datetime1">
              <a:rPr lang="en-US" smtClean="0"/>
              <a:t>1/31/2023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61E5057-693B-4E10-958E-0ABE79FEC7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Cyrille Tounoudjou (1914188)                                             BMSW6103_SWAN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70CECB1-0A35-4C10-9D3D-FE44042830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9" name="Rectangle 8" descr="Tag=AccentColor&#10;Flavor=Light&#10;Target=FillAndLine">
            <a:extLst>
              <a:ext uri="{FF2B5EF4-FFF2-40B4-BE49-F238E27FC236}">
                <a16:creationId xmlns:a16="http://schemas.microsoft.com/office/drawing/2014/main" id="{2FAAC677-2D37-4F63-9C4B-711A2988EE02}"/>
              </a:ext>
            </a:extLst>
          </p:cNvPr>
          <p:cNvSpPr/>
          <p:nvPr/>
        </p:nvSpPr>
        <p:spPr>
          <a:xfrm>
            <a:off x="838199" y="1709928"/>
            <a:ext cx="10515600" cy="27432"/>
          </a:xfrm>
          <a:custGeom>
            <a:avLst/>
            <a:gdLst>
              <a:gd name="connsiteX0" fmla="*/ 0 w 10515600"/>
              <a:gd name="connsiteY0" fmla="*/ 0 h 27432"/>
              <a:gd name="connsiteX1" fmla="*/ 446913 w 10515600"/>
              <a:gd name="connsiteY1" fmla="*/ 0 h 27432"/>
              <a:gd name="connsiteX2" fmla="*/ 1104138 w 10515600"/>
              <a:gd name="connsiteY2" fmla="*/ 0 h 27432"/>
              <a:gd name="connsiteX3" fmla="*/ 1866519 w 10515600"/>
              <a:gd name="connsiteY3" fmla="*/ 0 h 27432"/>
              <a:gd name="connsiteX4" fmla="*/ 2208276 w 10515600"/>
              <a:gd name="connsiteY4" fmla="*/ 0 h 27432"/>
              <a:gd name="connsiteX5" fmla="*/ 2550033 w 10515600"/>
              <a:gd name="connsiteY5" fmla="*/ 0 h 27432"/>
              <a:gd name="connsiteX6" fmla="*/ 3417570 w 10515600"/>
              <a:gd name="connsiteY6" fmla="*/ 0 h 27432"/>
              <a:gd name="connsiteX7" fmla="*/ 4074795 w 10515600"/>
              <a:gd name="connsiteY7" fmla="*/ 0 h 27432"/>
              <a:gd name="connsiteX8" fmla="*/ 4416552 w 10515600"/>
              <a:gd name="connsiteY8" fmla="*/ 0 h 27432"/>
              <a:gd name="connsiteX9" fmla="*/ 5073777 w 10515600"/>
              <a:gd name="connsiteY9" fmla="*/ 0 h 27432"/>
              <a:gd name="connsiteX10" fmla="*/ 5941314 w 10515600"/>
              <a:gd name="connsiteY10" fmla="*/ 0 h 27432"/>
              <a:gd name="connsiteX11" fmla="*/ 6493383 w 10515600"/>
              <a:gd name="connsiteY11" fmla="*/ 0 h 27432"/>
              <a:gd name="connsiteX12" fmla="*/ 7045452 w 10515600"/>
              <a:gd name="connsiteY12" fmla="*/ 0 h 27432"/>
              <a:gd name="connsiteX13" fmla="*/ 7702677 w 10515600"/>
              <a:gd name="connsiteY13" fmla="*/ 0 h 27432"/>
              <a:gd name="connsiteX14" fmla="*/ 8465058 w 10515600"/>
              <a:gd name="connsiteY14" fmla="*/ 0 h 27432"/>
              <a:gd name="connsiteX15" fmla="*/ 9227439 w 10515600"/>
              <a:gd name="connsiteY15" fmla="*/ 0 h 27432"/>
              <a:gd name="connsiteX16" fmla="*/ 10515600 w 10515600"/>
              <a:gd name="connsiteY16" fmla="*/ 0 h 27432"/>
              <a:gd name="connsiteX17" fmla="*/ 10515600 w 10515600"/>
              <a:gd name="connsiteY17" fmla="*/ 27432 h 27432"/>
              <a:gd name="connsiteX18" fmla="*/ 10068687 w 10515600"/>
              <a:gd name="connsiteY18" fmla="*/ 27432 h 27432"/>
              <a:gd name="connsiteX19" fmla="*/ 9201150 w 10515600"/>
              <a:gd name="connsiteY19" fmla="*/ 27432 h 27432"/>
              <a:gd name="connsiteX20" fmla="*/ 8543925 w 10515600"/>
              <a:gd name="connsiteY20" fmla="*/ 27432 h 27432"/>
              <a:gd name="connsiteX21" fmla="*/ 8202168 w 10515600"/>
              <a:gd name="connsiteY21" fmla="*/ 27432 h 27432"/>
              <a:gd name="connsiteX22" fmla="*/ 7544943 w 10515600"/>
              <a:gd name="connsiteY22" fmla="*/ 27432 h 27432"/>
              <a:gd name="connsiteX23" fmla="*/ 6992874 w 10515600"/>
              <a:gd name="connsiteY23" fmla="*/ 27432 h 27432"/>
              <a:gd name="connsiteX24" fmla="*/ 6440805 w 10515600"/>
              <a:gd name="connsiteY24" fmla="*/ 27432 h 27432"/>
              <a:gd name="connsiteX25" fmla="*/ 5888736 w 10515600"/>
              <a:gd name="connsiteY25" fmla="*/ 27432 h 27432"/>
              <a:gd name="connsiteX26" fmla="*/ 5336667 w 10515600"/>
              <a:gd name="connsiteY26" fmla="*/ 27432 h 27432"/>
              <a:gd name="connsiteX27" fmla="*/ 4574286 w 10515600"/>
              <a:gd name="connsiteY27" fmla="*/ 27432 h 27432"/>
              <a:gd name="connsiteX28" fmla="*/ 3917061 w 10515600"/>
              <a:gd name="connsiteY28" fmla="*/ 27432 h 27432"/>
              <a:gd name="connsiteX29" fmla="*/ 3575304 w 10515600"/>
              <a:gd name="connsiteY29" fmla="*/ 27432 h 27432"/>
              <a:gd name="connsiteX30" fmla="*/ 3023235 w 10515600"/>
              <a:gd name="connsiteY30" fmla="*/ 27432 h 27432"/>
              <a:gd name="connsiteX31" fmla="*/ 2260854 w 10515600"/>
              <a:gd name="connsiteY31" fmla="*/ 27432 h 27432"/>
              <a:gd name="connsiteX32" fmla="*/ 1813941 w 10515600"/>
              <a:gd name="connsiteY32" fmla="*/ 27432 h 27432"/>
              <a:gd name="connsiteX33" fmla="*/ 946404 w 10515600"/>
              <a:gd name="connsiteY33" fmla="*/ 27432 h 27432"/>
              <a:gd name="connsiteX34" fmla="*/ 0 w 10515600"/>
              <a:gd name="connsiteY34" fmla="*/ 27432 h 27432"/>
              <a:gd name="connsiteX35" fmla="*/ 0 w 10515600"/>
              <a:gd name="connsiteY35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515600" h="27432" fill="none" extrusionOk="0">
                <a:moveTo>
                  <a:pt x="0" y="0"/>
                </a:moveTo>
                <a:cubicBezTo>
                  <a:pt x="119693" y="-14343"/>
                  <a:pt x="253007" y="-7583"/>
                  <a:pt x="446913" y="0"/>
                </a:cubicBezTo>
                <a:cubicBezTo>
                  <a:pt x="640819" y="7583"/>
                  <a:pt x="841419" y="-7067"/>
                  <a:pt x="1104138" y="0"/>
                </a:cubicBezTo>
                <a:cubicBezTo>
                  <a:pt x="1366858" y="7067"/>
                  <a:pt x="1495525" y="1255"/>
                  <a:pt x="1866519" y="0"/>
                </a:cubicBezTo>
                <a:cubicBezTo>
                  <a:pt x="2237513" y="-1255"/>
                  <a:pt x="2043820" y="12003"/>
                  <a:pt x="2208276" y="0"/>
                </a:cubicBezTo>
                <a:cubicBezTo>
                  <a:pt x="2372732" y="-12003"/>
                  <a:pt x="2419452" y="9887"/>
                  <a:pt x="2550033" y="0"/>
                </a:cubicBezTo>
                <a:cubicBezTo>
                  <a:pt x="2680614" y="-9887"/>
                  <a:pt x="3098156" y="3827"/>
                  <a:pt x="3417570" y="0"/>
                </a:cubicBezTo>
                <a:cubicBezTo>
                  <a:pt x="3736984" y="-3827"/>
                  <a:pt x="3916040" y="-6233"/>
                  <a:pt x="4074795" y="0"/>
                </a:cubicBezTo>
                <a:cubicBezTo>
                  <a:pt x="4233551" y="6233"/>
                  <a:pt x="4279253" y="5661"/>
                  <a:pt x="4416552" y="0"/>
                </a:cubicBezTo>
                <a:cubicBezTo>
                  <a:pt x="4553851" y="-5661"/>
                  <a:pt x="4915758" y="26022"/>
                  <a:pt x="5073777" y="0"/>
                </a:cubicBezTo>
                <a:cubicBezTo>
                  <a:pt x="5231797" y="-26022"/>
                  <a:pt x="5612089" y="32230"/>
                  <a:pt x="5941314" y="0"/>
                </a:cubicBezTo>
                <a:cubicBezTo>
                  <a:pt x="6270539" y="-32230"/>
                  <a:pt x="6313600" y="3064"/>
                  <a:pt x="6493383" y="0"/>
                </a:cubicBezTo>
                <a:cubicBezTo>
                  <a:pt x="6673166" y="-3064"/>
                  <a:pt x="6902474" y="-21096"/>
                  <a:pt x="7045452" y="0"/>
                </a:cubicBezTo>
                <a:cubicBezTo>
                  <a:pt x="7188430" y="21096"/>
                  <a:pt x="7478162" y="17386"/>
                  <a:pt x="7702677" y="0"/>
                </a:cubicBezTo>
                <a:cubicBezTo>
                  <a:pt x="7927192" y="-17386"/>
                  <a:pt x="8295683" y="-35143"/>
                  <a:pt x="8465058" y="0"/>
                </a:cubicBezTo>
                <a:cubicBezTo>
                  <a:pt x="8634433" y="35143"/>
                  <a:pt x="8927835" y="4103"/>
                  <a:pt x="9227439" y="0"/>
                </a:cubicBezTo>
                <a:cubicBezTo>
                  <a:pt x="9527043" y="-4103"/>
                  <a:pt x="10105355" y="-17535"/>
                  <a:pt x="10515600" y="0"/>
                </a:cubicBezTo>
                <a:cubicBezTo>
                  <a:pt x="10515789" y="12323"/>
                  <a:pt x="10515633" y="14639"/>
                  <a:pt x="10515600" y="27432"/>
                </a:cubicBezTo>
                <a:cubicBezTo>
                  <a:pt x="10343646" y="15282"/>
                  <a:pt x="10223667" y="31057"/>
                  <a:pt x="10068687" y="27432"/>
                </a:cubicBezTo>
                <a:cubicBezTo>
                  <a:pt x="9913707" y="23807"/>
                  <a:pt x="9512455" y="4101"/>
                  <a:pt x="9201150" y="27432"/>
                </a:cubicBezTo>
                <a:cubicBezTo>
                  <a:pt x="8889845" y="50763"/>
                  <a:pt x="8866277" y="3158"/>
                  <a:pt x="8543925" y="27432"/>
                </a:cubicBezTo>
                <a:cubicBezTo>
                  <a:pt x="8221573" y="51706"/>
                  <a:pt x="8288348" y="37286"/>
                  <a:pt x="8202168" y="27432"/>
                </a:cubicBezTo>
                <a:cubicBezTo>
                  <a:pt x="8115988" y="17578"/>
                  <a:pt x="7797033" y="6631"/>
                  <a:pt x="7544943" y="27432"/>
                </a:cubicBezTo>
                <a:cubicBezTo>
                  <a:pt x="7292854" y="48233"/>
                  <a:pt x="7108060" y="41767"/>
                  <a:pt x="6992874" y="27432"/>
                </a:cubicBezTo>
                <a:cubicBezTo>
                  <a:pt x="6877688" y="13097"/>
                  <a:pt x="6668930" y="7947"/>
                  <a:pt x="6440805" y="27432"/>
                </a:cubicBezTo>
                <a:cubicBezTo>
                  <a:pt x="6212680" y="46917"/>
                  <a:pt x="6027476" y="35225"/>
                  <a:pt x="5888736" y="27432"/>
                </a:cubicBezTo>
                <a:cubicBezTo>
                  <a:pt x="5749996" y="19639"/>
                  <a:pt x="5574559" y="43627"/>
                  <a:pt x="5336667" y="27432"/>
                </a:cubicBezTo>
                <a:cubicBezTo>
                  <a:pt x="5098775" y="11237"/>
                  <a:pt x="4837534" y="41882"/>
                  <a:pt x="4574286" y="27432"/>
                </a:cubicBezTo>
                <a:cubicBezTo>
                  <a:pt x="4311038" y="12982"/>
                  <a:pt x="4126419" y="26678"/>
                  <a:pt x="3917061" y="27432"/>
                </a:cubicBezTo>
                <a:cubicBezTo>
                  <a:pt x="3707704" y="28186"/>
                  <a:pt x="3657291" y="40087"/>
                  <a:pt x="3575304" y="27432"/>
                </a:cubicBezTo>
                <a:cubicBezTo>
                  <a:pt x="3493317" y="14777"/>
                  <a:pt x="3185226" y="45867"/>
                  <a:pt x="3023235" y="27432"/>
                </a:cubicBezTo>
                <a:cubicBezTo>
                  <a:pt x="2861244" y="8997"/>
                  <a:pt x="2597085" y="35801"/>
                  <a:pt x="2260854" y="27432"/>
                </a:cubicBezTo>
                <a:cubicBezTo>
                  <a:pt x="1924623" y="19063"/>
                  <a:pt x="1996678" y="15705"/>
                  <a:pt x="1813941" y="27432"/>
                </a:cubicBezTo>
                <a:cubicBezTo>
                  <a:pt x="1631204" y="39159"/>
                  <a:pt x="1187542" y="49167"/>
                  <a:pt x="946404" y="27432"/>
                </a:cubicBezTo>
                <a:cubicBezTo>
                  <a:pt x="705266" y="5697"/>
                  <a:pt x="404743" y="28229"/>
                  <a:pt x="0" y="27432"/>
                </a:cubicBezTo>
                <a:cubicBezTo>
                  <a:pt x="244" y="15297"/>
                  <a:pt x="645" y="7129"/>
                  <a:pt x="0" y="0"/>
                </a:cubicBezTo>
                <a:close/>
              </a:path>
              <a:path w="10515600" h="27432" stroke="0" extrusionOk="0">
                <a:moveTo>
                  <a:pt x="0" y="0"/>
                </a:moveTo>
                <a:cubicBezTo>
                  <a:pt x="230793" y="14353"/>
                  <a:pt x="332416" y="21392"/>
                  <a:pt x="552069" y="0"/>
                </a:cubicBezTo>
                <a:cubicBezTo>
                  <a:pt x="771722" y="-21392"/>
                  <a:pt x="761737" y="-14337"/>
                  <a:pt x="893826" y="0"/>
                </a:cubicBezTo>
                <a:cubicBezTo>
                  <a:pt x="1025915" y="14337"/>
                  <a:pt x="1441584" y="-15498"/>
                  <a:pt x="1761363" y="0"/>
                </a:cubicBezTo>
                <a:cubicBezTo>
                  <a:pt x="2081142" y="15498"/>
                  <a:pt x="2111503" y="7278"/>
                  <a:pt x="2313432" y="0"/>
                </a:cubicBezTo>
                <a:cubicBezTo>
                  <a:pt x="2515361" y="-7278"/>
                  <a:pt x="2743584" y="-17845"/>
                  <a:pt x="2865501" y="0"/>
                </a:cubicBezTo>
                <a:cubicBezTo>
                  <a:pt x="2987418" y="17845"/>
                  <a:pt x="3345183" y="8208"/>
                  <a:pt x="3733038" y="0"/>
                </a:cubicBezTo>
                <a:cubicBezTo>
                  <a:pt x="4120893" y="-8208"/>
                  <a:pt x="4009066" y="-3159"/>
                  <a:pt x="4179951" y="0"/>
                </a:cubicBezTo>
                <a:cubicBezTo>
                  <a:pt x="4350836" y="3159"/>
                  <a:pt x="4735020" y="17517"/>
                  <a:pt x="5047488" y="0"/>
                </a:cubicBezTo>
                <a:cubicBezTo>
                  <a:pt x="5359956" y="-17517"/>
                  <a:pt x="5662148" y="-17777"/>
                  <a:pt x="5915025" y="0"/>
                </a:cubicBezTo>
                <a:cubicBezTo>
                  <a:pt x="6167902" y="17777"/>
                  <a:pt x="6308797" y="30350"/>
                  <a:pt x="6572250" y="0"/>
                </a:cubicBezTo>
                <a:cubicBezTo>
                  <a:pt x="6835703" y="-30350"/>
                  <a:pt x="7107419" y="-9627"/>
                  <a:pt x="7439787" y="0"/>
                </a:cubicBezTo>
                <a:cubicBezTo>
                  <a:pt x="7772155" y="9627"/>
                  <a:pt x="7844034" y="-9098"/>
                  <a:pt x="7991856" y="0"/>
                </a:cubicBezTo>
                <a:cubicBezTo>
                  <a:pt x="8139678" y="9098"/>
                  <a:pt x="8289889" y="-20239"/>
                  <a:pt x="8543925" y="0"/>
                </a:cubicBezTo>
                <a:cubicBezTo>
                  <a:pt x="8797961" y="20239"/>
                  <a:pt x="8994198" y="29575"/>
                  <a:pt x="9306306" y="0"/>
                </a:cubicBezTo>
                <a:cubicBezTo>
                  <a:pt x="9618414" y="-29575"/>
                  <a:pt x="9739118" y="-23835"/>
                  <a:pt x="9858375" y="0"/>
                </a:cubicBezTo>
                <a:cubicBezTo>
                  <a:pt x="9977632" y="23835"/>
                  <a:pt x="10370488" y="-4069"/>
                  <a:pt x="10515600" y="0"/>
                </a:cubicBezTo>
                <a:cubicBezTo>
                  <a:pt x="10515650" y="5798"/>
                  <a:pt x="10515903" y="19375"/>
                  <a:pt x="10515600" y="27432"/>
                </a:cubicBezTo>
                <a:cubicBezTo>
                  <a:pt x="10304538" y="42307"/>
                  <a:pt x="10069280" y="3335"/>
                  <a:pt x="9753219" y="27432"/>
                </a:cubicBezTo>
                <a:cubicBezTo>
                  <a:pt x="9437158" y="51529"/>
                  <a:pt x="9488415" y="23852"/>
                  <a:pt x="9411462" y="27432"/>
                </a:cubicBezTo>
                <a:cubicBezTo>
                  <a:pt x="9334509" y="31012"/>
                  <a:pt x="9183755" y="44107"/>
                  <a:pt x="8964549" y="27432"/>
                </a:cubicBezTo>
                <a:cubicBezTo>
                  <a:pt x="8745343" y="10757"/>
                  <a:pt x="8279150" y="61693"/>
                  <a:pt x="8097012" y="27432"/>
                </a:cubicBezTo>
                <a:cubicBezTo>
                  <a:pt x="7914874" y="-6829"/>
                  <a:pt x="7608717" y="59556"/>
                  <a:pt x="7439787" y="27432"/>
                </a:cubicBezTo>
                <a:cubicBezTo>
                  <a:pt x="7270858" y="-4692"/>
                  <a:pt x="7154492" y="27026"/>
                  <a:pt x="6992874" y="27432"/>
                </a:cubicBezTo>
                <a:cubicBezTo>
                  <a:pt x="6831256" y="27838"/>
                  <a:pt x="6536817" y="51174"/>
                  <a:pt x="6335649" y="27432"/>
                </a:cubicBezTo>
                <a:cubicBezTo>
                  <a:pt x="6134481" y="3690"/>
                  <a:pt x="6097824" y="11070"/>
                  <a:pt x="5993892" y="27432"/>
                </a:cubicBezTo>
                <a:cubicBezTo>
                  <a:pt x="5889960" y="43794"/>
                  <a:pt x="5793821" y="34098"/>
                  <a:pt x="5652135" y="27432"/>
                </a:cubicBezTo>
                <a:cubicBezTo>
                  <a:pt x="5510449" y="20766"/>
                  <a:pt x="5168382" y="-3650"/>
                  <a:pt x="4994910" y="27432"/>
                </a:cubicBezTo>
                <a:cubicBezTo>
                  <a:pt x="4821439" y="58514"/>
                  <a:pt x="4653937" y="21362"/>
                  <a:pt x="4547997" y="27432"/>
                </a:cubicBezTo>
                <a:cubicBezTo>
                  <a:pt x="4442057" y="33502"/>
                  <a:pt x="4153363" y="33024"/>
                  <a:pt x="3785616" y="27432"/>
                </a:cubicBezTo>
                <a:cubicBezTo>
                  <a:pt x="3417869" y="21840"/>
                  <a:pt x="3544908" y="29840"/>
                  <a:pt x="3338703" y="27432"/>
                </a:cubicBezTo>
                <a:cubicBezTo>
                  <a:pt x="3132498" y="25024"/>
                  <a:pt x="2782152" y="45947"/>
                  <a:pt x="2576322" y="27432"/>
                </a:cubicBezTo>
                <a:cubicBezTo>
                  <a:pt x="2370492" y="8917"/>
                  <a:pt x="2347214" y="14129"/>
                  <a:pt x="2234565" y="27432"/>
                </a:cubicBezTo>
                <a:cubicBezTo>
                  <a:pt x="2121916" y="40735"/>
                  <a:pt x="1785921" y="49081"/>
                  <a:pt x="1472184" y="27432"/>
                </a:cubicBezTo>
                <a:cubicBezTo>
                  <a:pt x="1158447" y="5783"/>
                  <a:pt x="1203910" y="37937"/>
                  <a:pt x="1025271" y="27432"/>
                </a:cubicBezTo>
                <a:cubicBezTo>
                  <a:pt x="846632" y="16927"/>
                  <a:pt x="846577" y="17996"/>
                  <a:pt x="683514" y="27432"/>
                </a:cubicBezTo>
                <a:cubicBezTo>
                  <a:pt x="520451" y="36868"/>
                  <a:pt x="320799" y="46677"/>
                  <a:pt x="0" y="27432"/>
                </a:cubicBezTo>
                <a:cubicBezTo>
                  <a:pt x="-510" y="19859"/>
                  <a:pt x="-1106" y="11474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6331723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8AE282-8875-4F49-AB21-E1C2BCAEA1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1712EA2-EF8C-4F18-BECF-AD121F72816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938528"/>
            <a:ext cx="5157787" cy="823912"/>
          </a:xfrm>
        </p:spPr>
        <p:txBody>
          <a:bodyPr anchor="b">
            <a:normAutofit/>
          </a:bodyPr>
          <a:lstStyle>
            <a:lvl1pPr marL="0" indent="0">
              <a:buNone/>
              <a:defRPr sz="36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D7B59D4-E93F-40C1-A1A2-F1867830C67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926080"/>
            <a:ext cx="5157787" cy="326440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E810616-1C77-42AE-8449-D0B64E2B847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938528"/>
            <a:ext cx="5183188" cy="823912"/>
          </a:xfrm>
        </p:spPr>
        <p:txBody>
          <a:bodyPr anchor="b">
            <a:normAutofit/>
          </a:bodyPr>
          <a:lstStyle>
            <a:lvl1pPr marL="0" indent="0">
              <a:buNone/>
              <a:defRPr sz="36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A74E172-AFE8-48E4-BBB0-CA6D4EC1127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926080"/>
            <a:ext cx="5183188" cy="326440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C9407CC-270D-4C98-B95C-7AE67D2E19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F7198A-9655-4C0A-80DC-00C64917B90E}" type="datetime1">
              <a:rPr lang="en-US" smtClean="0"/>
              <a:t>1/31/2023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54070D5-9B7B-47FC-9F75-F6AD960745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Cyrille Tounoudjou (1914188)                                             BMSW6103_SWAN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28EAC17-33BE-4265-8C06-644C2D34FD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Rectangle 10" descr="Tag=AccentColor&#10;Flavor=Light&#10;Target=FillAndLine">
            <a:extLst>
              <a:ext uri="{FF2B5EF4-FFF2-40B4-BE49-F238E27FC236}">
                <a16:creationId xmlns:a16="http://schemas.microsoft.com/office/drawing/2014/main" id="{F634C457-AEBF-47D7-9200-BAD05D138B12}"/>
              </a:ext>
            </a:extLst>
          </p:cNvPr>
          <p:cNvSpPr/>
          <p:nvPr/>
        </p:nvSpPr>
        <p:spPr>
          <a:xfrm>
            <a:off x="838199" y="1709928"/>
            <a:ext cx="10515600" cy="27432"/>
          </a:xfrm>
          <a:custGeom>
            <a:avLst/>
            <a:gdLst>
              <a:gd name="connsiteX0" fmla="*/ 0 w 10515600"/>
              <a:gd name="connsiteY0" fmla="*/ 0 h 27432"/>
              <a:gd name="connsiteX1" fmla="*/ 446913 w 10515600"/>
              <a:gd name="connsiteY1" fmla="*/ 0 h 27432"/>
              <a:gd name="connsiteX2" fmla="*/ 1104138 w 10515600"/>
              <a:gd name="connsiteY2" fmla="*/ 0 h 27432"/>
              <a:gd name="connsiteX3" fmla="*/ 1866519 w 10515600"/>
              <a:gd name="connsiteY3" fmla="*/ 0 h 27432"/>
              <a:gd name="connsiteX4" fmla="*/ 2208276 w 10515600"/>
              <a:gd name="connsiteY4" fmla="*/ 0 h 27432"/>
              <a:gd name="connsiteX5" fmla="*/ 2550033 w 10515600"/>
              <a:gd name="connsiteY5" fmla="*/ 0 h 27432"/>
              <a:gd name="connsiteX6" fmla="*/ 3417570 w 10515600"/>
              <a:gd name="connsiteY6" fmla="*/ 0 h 27432"/>
              <a:gd name="connsiteX7" fmla="*/ 4074795 w 10515600"/>
              <a:gd name="connsiteY7" fmla="*/ 0 h 27432"/>
              <a:gd name="connsiteX8" fmla="*/ 4416552 w 10515600"/>
              <a:gd name="connsiteY8" fmla="*/ 0 h 27432"/>
              <a:gd name="connsiteX9" fmla="*/ 5073777 w 10515600"/>
              <a:gd name="connsiteY9" fmla="*/ 0 h 27432"/>
              <a:gd name="connsiteX10" fmla="*/ 5941314 w 10515600"/>
              <a:gd name="connsiteY10" fmla="*/ 0 h 27432"/>
              <a:gd name="connsiteX11" fmla="*/ 6493383 w 10515600"/>
              <a:gd name="connsiteY11" fmla="*/ 0 h 27432"/>
              <a:gd name="connsiteX12" fmla="*/ 7045452 w 10515600"/>
              <a:gd name="connsiteY12" fmla="*/ 0 h 27432"/>
              <a:gd name="connsiteX13" fmla="*/ 7702677 w 10515600"/>
              <a:gd name="connsiteY13" fmla="*/ 0 h 27432"/>
              <a:gd name="connsiteX14" fmla="*/ 8465058 w 10515600"/>
              <a:gd name="connsiteY14" fmla="*/ 0 h 27432"/>
              <a:gd name="connsiteX15" fmla="*/ 9227439 w 10515600"/>
              <a:gd name="connsiteY15" fmla="*/ 0 h 27432"/>
              <a:gd name="connsiteX16" fmla="*/ 10515600 w 10515600"/>
              <a:gd name="connsiteY16" fmla="*/ 0 h 27432"/>
              <a:gd name="connsiteX17" fmla="*/ 10515600 w 10515600"/>
              <a:gd name="connsiteY17" fmla="*/ 27432 h 27432"/>
              <a:gd name="connsiteX18" fmla="*/ 10068687 w 10515600"/>
              <a:gd name="connsiteY18" fmla="*/ 27432 h 27432"/>
              <a:gd name="connsiteX19" fmla="*/ 9201150 w 10515600"/>
              <a:gd name="connsiteY19" fmla="*/ 27432 h 27432"/>
              <a:gd name="connsiteX20" fmla="*/ 8543925 w 10515600"/>
              <a:gd name="connsiteY20" fmla="*/ 27432 h 27432"/>
              <a:gd name="connsiteX21" fmla="*/ 8202168 w 10515600"/>
              <a:gd name="connsiteY21" fmla="*/ 27432 h 27432"/>
              <a:gd name="connsiteX22" fmla="*/ 7544943 w 10515600"/>
              <a:gd name="connsiteY22" fmla="*/ 27432 h 27432"/>
              <a:gd name="connsiteX23" fmla="*/ 6992874 w 10515600"/>
              <a:gd name="connsiteY23" fmla="*/ 27432 h 27432"/>
              <a:gd name="connsiteX24" fmla="*/ 6440805 w 10515600"/>
              <a:gd name="connsiteY24" fmla="*/ 27432 h 27432"/>
              <a:gd name="connsiteX25" fmla="*/ 5888736 w 10515600"/>
              <a:gd name="connsiteY25" fmla="*/ 27432 h 27432"/>
              <a:gd name="connsiteX26" fmla="*/ 5336667 w 10515600"/>
              <a:gd name="connsiteY26" fmla="*/ 27432 h 27432"/>
              <a:gd name="connsiteX27" fmla="*/ 4574286 w 10515600"/>
              <a:gd name="connsiteY27" fmla="*/ 27432 h 27432"/>
              <a:gd name="connsiteX28" fmla="*/ 3917061 w 10515600"/>
              <a:gd name="connsiteY28" fmla="*/ 27432 h 27432"/>
              <a:gd name="connsiteX29" fmla="*/ 3575304 w 10515600"/>
              <a:gd name="connsiteY29" fmla="*/ 27432 h 27432"/>
              <a:gd name="connsiteX30" fmla="*/ 3023235 w 10515600"/>
              <a:gd name="connsiteY30" fmla="*/ 27432 h 27432"/>
              <a:gd name="connsiteX31" fmla="*/ 2260854 w 10515600"/>
              <a:gd name="connsiteY31" fmla="*/ 27432 h 27432"/>
              <a:gd name="connsiteX32" fmla="*/ 1813941 w 10515600"/>
              <a:gd name="connsiteY32" fmla="*/ 27432 h 27432"/>
              <a:gd name="connsiteX33" fmla="*/ 946404 w 10515600"/>
              <a:gd name="connsiteY33" fmla="*/ 27432 h 27432"/>
              <a:gd name="connsiteX34" fmla="*/ 0 w 10515600"/>
              <a:gd name="connsiteY34" fmla="*/ 27432 h 27432"/>
              <a:gd name="connsiteX35" fmla="*/ 0 w 10515600"/>
              <a:gd name="connsiteY35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515600" h="27432" fill="none" extrusionOk="0">
                <a:moveTo>
                  <a:pt x="0" y="0"/>
                </a:moveTo>
                <a:cubicBezTo>
                  <a:pt x="119693" y="-14343"/>
                  <a:pt x="253007" y="-7583"/>
                  <a:pt x="446913" y="0"/>
                </a:cubicBezTo>
                <a:cubicBezTo>
                  <a:pt x="640819" y="7583"/>
                  <a:pt x="841419" y="-7067"/>
                  <a:pt x="1104138" y="0"/>
                </a:cubicBezTo>
                <a:cubicBezTo>
                  <a:pt x="1366858" y="7067"/>
                  <a:pt x="1495525" y="1255"/>
                  <a:pt x="1866519" y="0"/>
                </a:cubicBezTo>
                <a:cubicBezTo>
                  <a:pt x="2237513" y="-1255"/>
                  <a:pt x="2043820" y="12003"/>
                  <a:pt x="2208276" y="0"/>
                </a:cubicBezTo>
                <a:cubicBezTo>
                  <a:pt x="2372732" y="-12003"/>
                  <a:pt x="2419452" y="9887"/>
                  <a:pt x="2550033" y="0"/>
                </a:cubicBezTo>
                <a:cubicBezTo>
                  <a:pt x="2680614" y="-9887"/>
                  <a:pt x="3098156" y="3827"/>
                  <a:pt x="3417570" y="0"/>
                </a:cubicBezTo>
                <a:cubicBezTo>
                  <a:pt x="3736984" y="-3827"/>
                  <a:pt x="3916040" y="-6233"/>
                  <a:pt x="4074795" y="0"/>
                </a:cubicBezTo>
                <a:cubicBezTo>
                  <a:pt x="4233551" y="6233"/>
                  <a:pt x="4279253" y="5661"/>
                  <a:pt x="4416552" y="0"/>
                </a:cubicBezTo>
                <a:cubicBezTo>
                  <a:pt x="4553851" y="-5661"/>
                  <a:pt x="4915758" y="26022"/>
                  <a:pt x="5073777" y="0"/>
                </a:cubicBezTo>
                <a:cubicBezTo>
                  <a:pt x="5231797" y="-26022"/>
                  <a:pt x="5612089" y="32230"/>
                  <a:pt x="5941314" y="0"/>
                </a:cubicBezTo>
                <a:cubicBezTo>
                  <a:pt x="6270539" y="-32230"/>
                  <a:pt x="6313600" y="3064"/>
                  <a:pt x="6493383" y="0"/>
                </a:cubicBezTo>
                <a:cubicBezTo>
                  <a:pt x="6673166" y="-3064"/>
                  <a:pt x="6902474" y="-21096"/>
                  <a:pt x="7045452" y="0"/>
                </a:cubicBezTo>
                <a:cubicBezTo>
                  <a:pt x="7188430" y="21096"/>
                  <a:pt x="7478162" y="17386"/>
                  <a:pt x="7702677" y="0"/>
                </a:cubicBezTo>
                <a:cubicBezTo>
                  <a:pt x="7927192" y="-17386"/>
                  <a:pt x="8295683" y="-35143"/>
                  <a:pt x="8465058" y="0"/>
                </a:cubicBezTo>
                <a:cubicBezTo>
                  <a:pt x="8634433" y="35143"/>
                  <a:pt x="8927835" y="4103"/>
                  <a:pt x="9227439" y="0"/>
                </a:cubicBezTo>
                <a:cubicBezTo>
                  <a:pt x="9527043" y="-4103"/>
                  <a:pt x="10105355" y="-17535"/>
                  <a:pt x="10515600" y="0"/>
                </a:cubicBezTo>
                <a:cubicBezTo>
                  <a:pt x="10515789" y="12323"/>
                  <a:pt x="10515633" y="14639"/>
                  <a:pt x="10515600" y="27432"/>
                </a:cubicBezTo>
                <a:cubicBezTo>
                  <a:pt x="10343646" y="15282"/>
                  <a:pt x="10223667" y="31057"/>
                  <a:pt x="10068687" y="27432"/>
                </a:cubicBezTo>
                <a:cubicBezTo>
                  <a:pt x="9913707" y="23807"/>
                  <a:pt x="9512455" y="4101"/>
                  <a:pt x="9201150" y="27432"/>
                </a:cubicBezTo>
                <a:cubicBezTo>
                  <a:pt x="8889845" y="50763"/>
                  <a:pt x="8866277" y="3158"/>
                  <a:pt x="8543925" y="27432"/>
                </a:cubicBezTo>
                <a:cubicBezTo>
                  <a:pt x="8221573" y="51706"/>
                  <a:pt x="8288348" y="37286"/>
                  <a:pt x="8202168" y="27432"/>
                </a:cubicBezTo>
                <a:cubicBezTo>
                  <a:pt x="8115988" y="17578"/>
                  <a:pt x="7797033" y="6631"/>
                  <a:pt x="7544943" y="27432"/>
                </a:cubicBezTo>
                <a:cubicBezTo>
                  <a:pt x="7292854" y="48233"/>
                  <a:pt x="7108060" y="41767"/>
                  <a:pt x="6992874" y="27432"/>
                </a:cubicBezTo>
                <a:cubicBezTo>
                  <a:pt x="6877688" y="13097"/>
                  <a:pt x="6668930" y="7947"/>
                  <a:pt x="6440805" y="27432"/>
                </a:cubicBezTo>
                <a:cubicBezTo>
                  <a:pt x="6212680" y="46917"/>
                  <a:pt x="6027476" y="35225"/>
                  <a:pt x="5888736" y="27432"/>
                </a:cubicBezTo>
                <a:cubicBezTo>
                  <a:pt x="5749996" y="19639"/>
                  <a:pt x="5574559" y="43627"/>
                  <a:pt x="5336667" y="27432"/>
                </a:cubicBezTo>
                <a:cubicBezTo>
                  <a:pt x="5098775" y="11237"/>
                  <a:pt x="4837534" y="41882"/>
                  <a:pt x="4574286" y="27432"/>
                </a:cubicBezTo>
                <a:cubicBezTo>
                  <a:pt x="4311038" y="12982"/>
                  <a:pt x="4126419" y="26678"/>
                  <a:pt x="3917061" y="27432"/>
                </a:cubicBezTo>
                <a:cubicBezTo>
                  <a:pt x="3707704" y="28186"/>
                  <a:pt x="3657291" y="40087"/>
                  <a:pt x="3575304" y="27432"/>
                </a:cubicBezTo>
                <a:cubicBezTo>
                  <a:pt x="3493317" y="14777"/>
                  <a:pt x="3185226" y="45867"/>
                  <a:pt x="3023235" y="27432"/>
                </a:cubicBezTo>
                <a:cubicBezTo>
                  <a:pt x="2861244" y="8997"/>
                  <a:pt x="2597085" y="35801"/>
                  <a:pt x="2260854" y="27432"/>
                </a:cubicBezTo>
                <a:cubicBezTo>
                  <a:pt x="1924623" y="19063"/>
                  <a:pt x="1996678" y="15705"/>
                  <a:pt x="1813941" y="27432"/>
                </a:cubicBezTo>
                <a:cubicBezTo>
                  <a:pt x="1631204" y="39159"/>
                  <a:pt x="1187542" y="49167"/>
                  <a:pt x="946404" y="27432"/>
                </a:cubicBezTo>
                <a:cubicBezTo>
                  <a:pt x="705266" y="5697"/>
                  <a:pt x="404743" y="28229"/>
                  <a:pt x="0" y="27432"/>
                </a:cubicBezTo>
                <a:cubicBezTo>
                  <a:pt x="244" y="15297"/>
                  <a:pt x="645" y="7129"/>
                  <a:pt x="0" y="0"/>
                </a:cubicBezTo>
                <a:close/>
              </a:path>
              <a:path w="10515600" h="27432" stroke="0" extrusionOk="0">
                <a:moveTo>
                  <a:pt x="0" y="0"/>
                </a:moveTo>
                <a:cubicBezTo>
                  <a:pt x="230793" y="14353"/>
                  <a:pt x="332416" y="21392"/>
                  <a:pt x="552069" y="0"/>
                </a:cubicBezTo>
                <a:cubicBezTo>
                  <a:pt x="771722" y="-21392"/>
                  <a:pt x="761737" y="-14337"/>
                  <a:pt x="893826" y="0"/>
                </a:cubicBezTo>
                <a:cubicBezTo>
                  <a:pt x="1025915" y="14337"/>
                  <a:pt x="1441584" y="-15498"/>
                  <a:pt x="1761363" y="0"/>
                </a:cubicBezTo>
                <a:cubicBezTo>
                  <a:pt x="2081142" y="15498"/>
                  <a:pt x="2111503" y="7278"/>
                  <a:pt x="2313432" y="0"/>
                </a:cubicBezTo>
                <a:cubicBezTo>
                  <a:pt x="2515361" y="-7278"/>
                  <a:pt x="2743584" y="-17845"/>
                  <a:pt x="2865501" y="0"/>
                </a:cubicBezTo>
                <a:cubicBezTo>
                  <a:pt x="2987418" y="17845"/>
                  <a:pt x="3345183" y="8208"/>
                  <a:pt x="3733038" y="0"/>
                </a:cubicBezTo>
                <a:cubicBezTo>
                  <a:pt x="4120893" y="-8208"/>
                  <a:pt x="4009066" y="-3159"/>
                  <a:pt x="4179951" y="0"/>
                </a:cubicBezTo>
                <a:cubicBezTo>
                  <a:pt x="4350836" y="3159"/>
                  <a:pt x="4735020" y="17517"/>
                  <a:pt x="5047488" y="0"/>
                </a:cubicBezTo>
                <a:cubicBezTo>
                  <a:pt x="5359956" y="-17517"/>
                  <a:pt x="5662148" y="-17777"/>
                  <a:pt x="5915025" y="0"/>
                </a:cubicBezTo>
                <a:cubicBezTo>
                  <a:pt x="6167902" y="17777"/>
                  <a:pt x="6308797" y="30350"/>
                  <a:pt x="6572250" y="0"/>
                </a:cubicBezTo>
                <a:cubicBezTo>
                  <a:pt x="6835703" y="-30350"/>
                  <a:pt x="7107419" y="-9627"/>
                  <a:pt x="7439787" y="0"/>
                </a:cubicBezTo>
                <a:cubicBezTo>
                  <a:pt x="7772155" y="9627"/>
                  <a:pt x="7844034" y="-9098"/>
                  <a:pt x="7991856" y="0"/>
                </a:cubicBezTo>
                <a:cubicBezTo>
                  <a:pt x="8139678" y="9098"/>
                  <a:pt x="8289889" y="-20239"/>
                  <a:pt x="8543925" y="0"/>
                </a:cubicBezTo>
                <a:cubicBezTo>
                  <a:pt x="8797961" y="20239"/>
                  <a:pt x="8994198" y="29575"/>
                  <a:pt x="9306306" y="0"/>
                </a:cubicBezTo>
                <a:cubicBezTo>
                  <a:pt x="9618414" y="-29575"/>
                  <a:pt x="9739118" y="-23835"/>
                  <a:pt x="9858375" y="0"/>
                </a:cubicBezTo>
                <a:cubicBezTo>
                  <a:pt x="9977632" y="23835"/>
                  <a:pt x="10370488" y="-4069"/>
                  <a:pt x="10515600" y="0"/>
                </a:cubicBezTo>
                <a:cubicBezTo>
                  <a:pt x="10515650" y="5798"/>
                  <a:pt x="10515903" y="19375"/>
                  <a:pt x="10515600" y="27432"/>
                </a:cubicBezTo>
                <a:cubicBezTo>
                  <a:pt x="10304538" y="42307"/>
                  <a:pt x="10069280" y="3335"/>
                  <a:pt x="9753219" y="27432"/>
                </a:cubicBezTo>
                <a:cubicBezTo>
                  <a:pt x="9437158" y="51529"/>
                  <a:pt x="9488415" y="23852"/>
                  <a:pt x="9411462" y="27432"/>
                </a:cubicBezTo>
                <a:cubicBezTo>
                  <a:pt x="9334509" y="31012"/>
                  <a:pt x="9183755" y="44107"/>
                  <a:pt x="8964549" y="27432"/>
                </a:cubicBezTo>
                <a:cubicBezTo>
                  <a:pt x="8745343" y="10757"/>
                  <a:pt x="8279150" y="61693"/>
                  <a:pt x="8097012" y="27432"/>
                </a:cubicBezTo>
                <a:cubicBezTo>
                  <a:pt x="7914874" y="-6829"/>
                  <a:pt x="7608717" y="59556"/>
                  <a:pt x="7439787" y="27432"/>
                </a:cubicBezTo>
                <a:cubicBezTo>
                  <a:pt x="7270858" y="-4692"/>
                  <a:pt x="7154492" y="27026"/>
                  <a:pt x="6992874" y="27432"/>
                </a:cubicBezTo>
                <a:cubicBezTo>
                  <a:pt x="6831256" y="27838"/>
                  <a:pt x="6536817" y="51174"/>
                  <a:pt x="6335649" y="27432"/>
                </a:cubicBezTo>
                <a:cubicBezTo>
                  <a:pt x="6134481" y="3690"/>
                  <a:pt x="6097824" y="11070"/>
                  <a:pt x="5993892" y="27432"/>
                </a:cubicBezTo>
                <a:cubicBezTo>
                  <a:pt x="5889960" y="43794"/>
                  <a:pt x="5793821" y="34098"/>
                  <a:pt x="5652135" y="27432"/>
                </a:cubicBezTo>
                <a:cubicBezTo>
                  <a:pt x="5510449" y="20766"/>
                  <a:pt x="5168382" y="-3650"/>
                  <a:pt x="4994910" y="27432"/>
                </a:cubicBezTo>
                <a:cubicBezTo>
                  <a:pt x="4821439" y="58514"/>
                  <a:pt x="4653937" y="21362"/>
                  <a:pt x="4547997" y="27432"/>
                </a:cubicBezTo>
                <a:cubicBezTo>
                  <a:pt x="4442057" y="33502"/>
                  <a:pt x="4153363" y="33024"/>
                  <a:pt x="3785616" y="27432"/>
                </a:cubicBezTo>
                <a:cubicBezTo>
                  <a:pt x="3417869" y="21840"/>
                  <a:pt x="3544908" y="29840"/>
                  <a:pt x="3338703" y="27432"/>
                </a:cubicBezTo>
                <a:cubicBezTo>
                  <a:pt x="3132498" y="25024"/>
                  <a:pt x="2782152" y="45947"/>
                  <a:pt x="2576322" y="27432"/>
                </a:cubicBezTo>
                <a:cubicBezTo>
                  <a:pt x="2370492" y="8917"/>
                  <a:pt x="2347214" y="14129"/>
                  <a:pt x="2234565" y="27432"/>
                </a:cubicBezTo>
                <a:cubicBezTo>
                  <a:pt x="2121916" y="40735"/>
                  <a:pt x="1785921" y="49081"/>
                  <a:pt x="1472184" y="27432"/>
                </a:cubicBezTo>
                <a:cubicBezTo>
                  <a:pt x="1158447" y="5783"/>
                  <a:pt x="1203910" y="37937"/>
                  <a:pt x="1025271" y="27432"/>
                </a:cubicBezTo>
                <a:cubicBezTo>
                  <a:pt x="846632" y="16927"/>
                  <a:pt x="846577" y="17996"/>
                  <a:pt x="683514" y="27432"/>
                </a:cubicBezTo>
                <a:cubicBezTo>
                  <a:pt x="520451" y="36868"/>
                  <a:pt x="320799" y="46677"/>
                  <a:pt x="0" y="27432"/>
                </a:cubicBezTo>
                <a:cubicBezTo>
                  <a:pt x="-510" y="19859"/>
                  <a:pt x="-1106" y="11474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6382402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EE9AC0-40CD-4451-BF00-5E2FC7B745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03704" y="1728216"/>
            <a:ext cx="7781544" cy="3392424"/>
          </a:xfrm>
        </p:spPr>
        <p:txBody>
          <a:bodyPr>
            <a:normAutofit/>
          </a:bodyPr>
          <a:lstStyle>
            <a:lvl1pPr algn="ctr">
              <a:defRPr sz="7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6FD9A32-9C83-452B-BC69-CC6E95D3C9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F15AD-735A-41AC-8370-8F0213631CF0}" type="datetime1">
              <a:rPr lang="en-US" smtClean="0"/>
              <a:t>1/31/2023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87B83E-E23E-42DE-876D-F55908A97D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Cyrille Tounoudjou (1914188)                                             BMSW6103_SWAN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61C03A8-D428-4010-B413-13B1E99226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6" name="Rectangle 6" descr="Tag=AccentColor&#10;Flavor=Light&#10;Target=FillAndLine">
            <a:extLst>
              <a:ext uri="{FF2B5EF4-FFF2-40B4-BE49-F238E27FC236}">
                <a16:creationId xmlns:a16="http://schemas.microsoft.com/office/drawing/2014/main" id="{17F03060-85EC-4182-8C18-C6EE0D373E4B}"/>
              </a:ext>
            </a:extLst>
          </p:cNvPr>
          <p:cNvSpPr/>
          <p:nvPr/>
        </p:nvSpPr>
        <p:spPr>
          <a:xfrm>
            <a:off x="3974206" y="5126892"/>
            <a:ext cx="4243589" cy="27432"/>
          </a:xfrm>
          <a:custGeom>
            <a:avLst/>
            <a:gdLst>
              <a:gd name="connsiteX0" fmla="*/ 0 w 4243589"/>
              <a:gd name="connsiteY0" fmla="*/ 0 h 27432"/>
              <a:gd name="connsiteX1" fmla="*/ 563791 w 4243589"/>
              <a:gd name="connsiteY1" fmla="*/ 0 h 27432"/>
              <a:gd name="connsiteX2" fmla="*/ 1042710 w 4243589"/>
              <a:gd name="connsiteY2" fmla="*/ 0 h 27432"/>
              <a:gd name="connsiteX3" fmla="*/ 1564066 w 4243589"/>
              <a:gd name="connsiteY3" fmla="*/ 0 h 27432"/>
              <a:gd name="connsiteX4" fmla="*/ 2212729 w 4243589"/>
              <a:gd name="connsiteY4" fmla="*/ 0 h 27432"/>
              <a:gd name="connsiteX5" fmla="*/ 2776520 w 4243589"/>
              <a:gd name="connsiteY5" fmla="*/ 0 h 27432"/>
              <a:gd name="connsiteX6" fmla="*/ 3297875 w 4243589"/>
              <a:gd name="connsiteY6" fmla="*/ 0 h 27432"/>
              <a:gd name="connsiteX7" fmla="*/ 4243589 w 4243589"/>
              <a:gd name="connsiteY7" fmla="*/ 0 h 27432"/>
              <a:gd name="connsiteX8" fmla="*/ 4243589 w 4243589"/>
              <a:gd name="connsiteY8" fmla="*/ 27432 h 27432"/>
              <a:gd name="connsiteX9" fmla="*/ 3637362 w 4243589"/>
              <a:gd name="connsiteY9" fmla="*/ 27432 h 27432"/>
              <a:gd name="connsiteX10" fmla="*/ 3116007 w 4243589"/>
              <a:gd name="connsiteY10" fmla="*/ 27432 h 27432"/>
              <a:gd name="connsiteX11" fmla="*/ 2424908 w 4243589"/>
              <a:gd name="connsiteY11" fmla="*/ 27432 h 27432"/>
              <a:gd name="connsiteX12" fmla="*/ 1861117 w 4243589"/>
              <a:gd name="connsiteY12" fmla="*/ 27432 h 27432"/>
              <a:gd name="connsiteX13" fmla="*/ 1382198 w 4243589"/>
              <a:gd name="connsiteY13" fmla="*/ 27432 h 27432"/>
              <a:gd name="connsiteX14" fmla="*/ 733535 w 4243589"/>
              <a:gd name="connsiteY14" fmla="*/ 27432 h 27432"/>
              <a:gd name="connsiteX15" fmla="*/ 0 w 4243589"/>
              <a:gd name="connsiteY15" fmla="*/ 27432 h 27432"/>
              <a:gd name="connsiteX16" fmla="*/ 0 w 4243589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0861683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72816A0-77C4-4A3F-87BD-A7321E3C84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4378FA-CEF7-424B-BC66-5558F65A82EF}" type="datetime1">
              <a:rPr lang="en-US" smtClean="0"/>
              <a:t>1/31/2023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5FC3464-F026-4C77-9441-55ECA5054D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Cyrille Tounoudjou (1914188)                                             BMSW6103_SWAN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87D9257-BADE-4D0B-AF0B-D09FE95FA0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0621102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A1C48E-F751-45A2-9010-208B81EDBE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3429000"/>
          </a:xfrm>
        </p:spPr>
        <p:txBody>
          <a:bodyPr anchor="b">
            <a:normAutofit/>
          </a:bodyPr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D501F6-8430-4758-8636-74D68E990EC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03520" y="548640"/>
            <a:ext cx="6053328" cy="5431536"/>
          </a:xfrm>
        </p:spPr>
        <p:txBody>
          <a:bodyPr anchor="ctr"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E79DC39-A29C-494C-98B6-999746C5F38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3977640"/>
            <a:ext cx="3932237" cy="2002536"/>
          </a:xfrm>
        </p:spPr>
        <p:txBody>
          <a:bodyPr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584C988-A6DB-469A-B8AA-31866F36E83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82E936-7B2D-4964-A442-A06C06342DC9}" type="datetime1">
              <a:rPr lang="en-US" smtClean="0"/>
              <a:t>1/31/2023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2BC39C3-81EB-4828-9AD3-2F1FAC521E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Cyrille Tounoudjou (1914188)                                             BMSW6103_SWAN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059376C-9810-49A5-BC9A-4E6A021752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8" name="Rectangle 6" descr="Tag=AccentColor&#10;Flavor=Light&#10;Target=FillAndLine">
            <a:extLst>
              <a:ext uri="{FF2B5EF4-FFF2-40B4-BE49-F238E27FC236}">
                <a16:creationId xmlns:a16="http://schemas.microsoft.com/office/drawing/2014/main" id="{B9F96F3A-E64D-4401-B02C-BCD5CAA97CFF}"/>
              </a:ext>
            </a:extLst>
          </p:cNvPr>
          <p:cNvSpPr/>
          <p:nvPr/>
        </p:nvSpPr>
        <p:spPr>
          <a:xfrm rot="5400000">
            <a:off x="2797492" y="3254143"/>
            <a:ext cx="4480560" cy="27432"/>
          </a:xfrm>
          <a:custGeom>
            <a:avLst/>
            <a:gdLst>
              <a:gd name="connsiteX0" fmla="*/ 0 w 4480560"/>
              <a:gd name="connsiteY0" fmla="*/ 0 h 27432"/>
              <a:gd name="connsiteX1" fmla="*/ 595274 w 4480560"/>
              <a:gd name="connsiteY1" fmla="*/ 0 h 27432"/>
              <a:gd name="connsiteX2" fmla="*/ 1100938 w 4480560"/>
              <a:gd name="connsiteY2" fmla="*/ 0 h 27432"/>
              <a:gd name="connsiteX3" fmla="*/ 1651406 w 4480560"/>
              <a:gd name="connsiteY3" fmla="*/ 0 h 27432"/>
              <a:gd name="connsiteX4" fmla="*/ 2336292 w 4480560"/>
              <a:gd name="connsiteY4" fmla="*/ 0 h 27432"/>
              <a:gd name="connsiteX5" fmla="*/ 2931566 w 4480560"/>
              <a:gd name="connsiteY5" fmla="*/ 0 h 27432"/>
              <a:gd name="connsiteX6" fmla="*/ 3482035 w 4480560"/>
              <a:gd name="connsiteY6" fmla="*/ 0 h 27432"/>
              <a:gd name="connsiteX7" fmla="*/ 4480560 w 4480560"/>
              <a:gd name="connsiteY7" fmla="*/ 0 h 27432"/>
              <a:gd name="connsiteX8" fmla="*/ 4480560 w 4480560"/>
              <a:gd name="connsiteY8" fmla="*/ 27432 h 27432"/>
              <a:gd name="connsiteX9" fmla="*/ 3840480 w 4480560"/>
              <a:gd name="connsiteY9" fmla="*/ 27432 h 27432"/>
              <a:gd name="connsiteX10" fmla="*/ 3290011 w 4480560"/>
              <a:gd name="connsiteY10" fmla="*/ 27432 h 27432"/>
              <a:gd name="connsiteX11" fmla="*/ 2560320 w 4480560"/>
              <a:gd name="connsiteY11" fmla="*/ 27432 h 27432"/>
              <a:gd name="connsiteX12" fmla="*/ 1965046 w 4480560"/>
              <a:gd name="connsiteY12" fmla="*/ 27432 h 27432"/>
              <a:gd name="connsiteX13" fmla="*/ 1459382 w 4480560"/>
              <a:gd name="connsiteY13" fmla="*/ 27432 h 27432"/>
              <a:gd name="connsiteX14" fmla="*/ 774497 w 4480560"/>
              <a:gd name="connsiteY14" fmla="*/ 27432 h 27432"/>
              <a:gd name="connsiteX15" fmla="*/ 0 w 4480560"/>
              <a:gd name="connsiteY15" fmla="*/ 27432 h 27432"/>
              <a:gd name="connsiteX16" fmla="*/ 0 w 4480560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480560" h="27432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79587" y="8304"/>
                  <a:pt x="4480082" y="21512"/>
                  <a:pt x="4480560" y="27432"/>
                </a:cubicBezTo>
                <a:cubicBezTo>
                  <a:pt x="4314132" y="24068"/>
                  <a:pt x="4028383" y="45776"/>
                  <a:pt x="3840480" y="27432"/>
                </a:cubicBezTo>
                <a:cubicBezTo>
                  <a:pt x="3652577" y="9088"/>
                  <a:pt x="3547615" y="11992"/>
                  <a:pt x="3290011" y="27432"/>
                </a:cubicBezTo>
                <a:cubicBezTo>
                  <a:pt x="3032407" y="42872"/>
                  <a:pt x="2830268" y="17863"/>
                  <a:pt x="2560320" y="27432"/>
                </a:cubicBezTo>
                <a:cubicBezTo>
                  <a:pt x="2290372" y="37001"/>
                  <a:pt x="2147422" y="15872"/>
                  <a:pt x="1965046" y="27432"/>
                </a:cubicBezTo>
                <a:cubicBezTo>
                  <a:pt x="1782670" y="38992"/>
                  <a:pt x="1689791" y="49824"/>
                  <a:pt x="1459382" y="27432"/>
                </a:cubicBezTo>
                <a:cubicBezTo>
                  <a:pt x="1228973" y="5040"/>
                  <a:pt x="915486" y="45645"/>
                  <a:pt x="774497" y="27432"/>
                </a:cubicBezTo>
                <a:cubicBezTo>
                  <a:pt x="633508" y="9219"/>
                  <a:pt x="361442" y="-1963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480560" h="27432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81045" y="9333"/>
                  <a:pt x="4481838" y="19699"/>
                  <a:pt x="4480560" y="27432"/>
                </a:cubicBezTo>
                <a:cubicBezTo>
                  <a:pt x="4279652" y="2294"/>
                  <a:pt x="4200762" y="50710"/>
                  <a:pt x="3930091" y="27432"/>
                </a:cubicBezTo>
                <a:cubicBezTo>
                  <a:pt x="3659420" y="4154"/>
                  <a:pt x="3456052" y="31438"/>
                  <a:pt x="3290011" y="27432"/>
                </a:cubicBezTo>
                <a:cubicBezTo>
                  <a:pt x="3123970" y="23426"/>
                  <a:pt x="2882392" y="41962"/>
                  <a:pt x="2649931" y="27432"/>
                </a:cubicBezTo>
                <a:cubicBezTo>
                  <a:pt x="2417470" y="12902"/>
                  <a:pt x="2238426" y="16481"/>
                  <a:pt x="2054657" y="27432"/>
                </a:cubicBezTo>
                <a:cubicBezTo>
                  <a:pt x="1870888" y="38383"/>
                  <a:pt x="1566368" y="54184"/>
                  <a:pt x="1324966" y="27432"/>
                </a:cubicBezTo>
                <a:cubicBezTo>
                  <a:pt x="1083564" y="680"/>
                  <a:pt x="787410" y="20090"/>
                  <a:pt x="595274" y="27432"/>
                </a:cubicBezTo>
                <a:cubicBezTo>
                  <a:pt x="403138" y="34774"/>
                  <a:pt x="169622" y="19643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4445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9492452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237704-80BD-41B0-8395-41618EC3AF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1920" cy="3429000"/>
          </a:xfrm>
        </p:spPr>
        <p:txBody>
          <a:bodyPr anchor="b">
            <a:normAutofit/>
          </a:bodyPr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4DA4032-EC66-4974-BD30-898B60E4B56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303520" y="548640"/>
            <a:ext cx="6053328" cy="5431536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21802D0-5574-4631-BA49-92362F8E40D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3977640"/>
            <a:ext cx="3931920" cy="2002536"/>
          </a:xfrm>
        </p:spPr>
        <p:txBody>
          <a:bodyPr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62C2F5B-DDDD-4E64-94A9-99E46F4B06A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A6B7E0-7600-4001-BEE6-B852913CE4C8}" type="datetime1">
              <a:rPr lang="en-US" smtClean="0"/>
              <a:t>1/31/2023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4FA8D36-8865-48E7-8249-ED729A5F70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Cyrille Tounoudjou (1914188)                                             BMSW6103_SWAN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30F98C3-0B62-4361-8408-A01F70807C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8" name="Rectangle 6" descr="Tag=AccentColor&#10;Flavor=Light&#10;Target=FillAndLine">
            <a:extLst>
              <a:ext uri="{FF2B5EF4-FFF2-40B4-BE49-F238E27FC236}">
                <a16:creationId xmlns:a16="http://schemas.microsoft.com/office/drawing/2014/main" id="{FE511AB6-FEAF-4549-BA88-0764BD10B63D}"/>
              </a:ext>
            </a:extLst>
          </p:cNvPr>
          <p:cNvSpPr/>
          <p:nvPr/>
        </p:nvSpPr>
        <p:spPr>
          <a:xfrm rot="5400000">
            <a:off x="2798064" y="3254143"/>
            <a:ext cx="4480560" cy="27432"/>
          </a:xfrm>
          <a:custGeom>
            <a:avLst/>
            <a:gdLst>
              <a:gd name="connsiteX0" fmla="*/ 0 w 4480560"/>
              <a:gd name="connsiteY0" fmla="*/ 0 h 27432"/>
              <a:gd name="connsiteX1" fmla="*/ 595274 w 4480560"/>
              <a:gd name="connsiteY1" fmla="*/ 0 h 27432"/>
              <a:gd name="connsiteX2" fmla="*/ 1100938 w 4480560"/>
              <a:gd name="connsiteY2" fmla="*/ 0 h 27432"/>
              <a:gd name="connsiteX3" fmla="*/ 1651406 w 4480560"/>
              <a:gd name="connsiteY3" fmla="*/ 0 h 27432"/>
              <a:gd name="connsiteX4" fmla="*/ 2336292 w 4480560"/>
              <a:gd name="connsiteY4" fmla="*/ 0 h 27432"/>
              <a:gd name="connsiteX5" fmla="*/ 2931566 w 4480560"/>
              <a:gd name="connsiteY5" fmla="*/ 0 h 27432"/>
              <a:gd name="connsiteX6" fmla="*/ 3482035 w 4480560"/>
              <a:gd name="connsiteY6" fmla="*/ 0 h 27432"/>
              <a:gd name="connsiteX7" fmla="*/ 4480560 w 4480560"/>
              <a:gd name="connsiteY7" fmla="*/ 0 h 27432"/>
              <a:gd name="connsiteX8" fmla="*/ 4480560 w 4480560"/>
              <a:gd name="connsiteY8" fmla="*/ 27432 h 27432"/>
              <a:gd name="connsiteX9" fmla="*/ 3840480 w 4480560"/>
              <a:gd name="connsiteY9" fmla="*/ 27432 h 27432"/>
              <a:gd name="connsiteX10" fmla="*/ 3290011 w 4480560"/>
              <a:gd name="connsiteY10" fmla="*/ 27432 h 27432"/>
              <a:gd name="connsiteX11" fmla="*/ 2560320 w 4480560"/>
              <a:gd name="connsiteY11" fmla="*/ 27432 h 27432"/>
              <a:gd name="connsiteX12" fmla="*/ 1965046 w 4480560"/>
              <a:gd name="connsiteY12" fmla="*/ 27432 h 27432"/>
              <a:gd name="connsiteX13" fmla="*/ 1459382 w 4480560"/>
              <a:gd name="connsiteY13" fmla="*/ 27432 h 27432"/>
              <a:gd name="connsiteX14" fmla="*/ 774497 w 4480560"/>
              <a:gd name="connsiteY14" fmla="*/ 27432 h 27432"/>
              <a:gd name="connsiteX15" fmla="*/ 0 w 4480560"/>
              <a:gd name="connsiteY15" fmla="*/ 27432 h 27432"/>
              <a:gd name="connsiteX16" fmla="*/ 0 w 4480560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480560" h="27432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79587" y="8304"/>
                  <a:pt x="4480082" y="21512"/>
                  <a:pt x="4480560" y="27432"/>
                </a:cubicBezTo>
                <a:cubicBezTo>
                  <a:pt x="4314132" y="24068"/>
                  <a:pt x="4028383" y="45776"/>
                  <a:pt x="3840480" y="27432"/>
                </a:cubicBezTo>
                <a:cubicBezTo>
                  <a:pt x="3652577" y="9088"/>
                  <a:pt x="3547615" y="11992"/>
                  <a:pt x="3290011" y="27432"/>
                </a:cubicBezTo>
                <a:cubicBezTo>
                  <a:pt x="3032407" y="42872"/>
                  <a:pt x="2830268" y="17863"/>
                  <a:pt x="2560320" y="27432"/>
                </a:cubicBezTo>
                <a:cubicBezTo>
                  <a:pt x="2290372" y="37001"/>
                  <a:pt x="2147422" y="15872"/>
                  <a:pt x="1965046" y="27432"/>
                </a:cubicBezTo>
                <a:cubicBezTo>
                  <a:pt x="1782670" y="38992"/>
                  <a:pt x="1689791" y="49824"/>
                  <a:pt x="1459382" y="27432"/>
                </a:cubicBezTo>
                <a:cubicBezTo>
                  <a:pt x="1228973" y="5040"/>
                  <a:pt x="915486" y="45645"/>
                  <a:pt x="774497" y="27432"/>
                </a:cubicBezTo>
                <a:cubicBezTo>
                  <a:pt x="633508" y="9219"/>
                  <a:pt x="361442" y="-1963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480560" h="27432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81045" y="9333"/>
                  <a:pt x="4481838" y="19699"/>
                  <a:pt x="4480560" y="27432"/>
                </a:cubicBezTo>
                <a:cubicBezTo>
                  <a:pt x="4279652" y="2294"/>
                  <a:pt x="4200762" y="50710"/>
                  <a:pt x="3930091" y="27432"/>
                </a:cubicBezTo>
                <a:cubicBezTo>
                  <a:pt x="3659420" y="4154"/>
                  <a:pt x="3456052" y="31438"/>
                  <a:pt x="3290011" y="27432"/>
                </a:cubicBezTo>
                <a:cubicBezTo>
                  <a:pt x="3123970" y="23426"/>
                  <a:pt x="2882392" y="41962"/>
                  <a:pt x="2649931" y="27432"/>
                </a:cubicBezTo>
                <a:cubicBezTo>
                  <a:pt x="2417470" y="12902"/>
                  <a:pt x="2238426" y="16481"/>
                  <a:pt x="2054657" y="27432"/>
                </a:cubicBezTo>
                <a:cubicBezTo>
                  <a:pt x="1870888" y="38383"/>
                  <a:pt x="1566368" y="54184"/>
                  <a:pt x="1324966" y="27432"/>
                </a:cubicBezTo>
                <a:cubicBezTo>
                  <a:pt x="1083564" y="680"/>
                  <a:pt x="787410" y="20090"/>
                  <a:pt x="595274" y="27432"/>
                </a:cubicBezTo>
                <a:cubicBezTo>
                  <a:pt x="403138" y="34774"/>
                  <a:pt x="169622" y="19643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4445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8802918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07CF8D-FF51-4FD8-B968-A2C8507347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661A953-02EA-491B-A215-AF8420D74D3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4084D1E-BC98-44E4-8D2C-89CCDC2933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E0A988-C9E8-47A9-8750-0187FC343266}" type="datetime1">
              <a:rPr lang="en-US" smtClean="0"/>
              <a:t>1/31/2023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13019EB-9C2B-4833-B72A-1476941597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Cyrille Tounoudjou (1914188)                                             BMSW6103_SWAN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5F6E764-5688-45F5-94ED-A7357D2F56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384704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20E3CB6-3025-40BF-A04B-A7B0CB4C01F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EDD5CB3-8B24-48C7-89D3-8DCAD36A453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50BC931-E2BF-4C1D-91AA-89F82F8268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DC7B10-2FDF-4194-84CF-A6792BDC7D8D}" type="datetime1">
              <a:rPr lang="en-US" smtClean="0"/>
              <a:t>1/31/2023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548A135-AEE9-4483-957E-3D143318DD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Cyrille Tounoudjou (1914188)                                             BMSW6103_SWAN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28DEFD4-A052-46B3-B2AE-F3091D8A2F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8395902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F72D13B-FFCB-4650-AD3C-CB50373525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0CA9470-DF15-46A1-BF0E-8A5367A4B0F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63047CB-E94D-482F-BACA-681E96C0EC2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D840CBD-B0EC-474F-942D-D52A3928467B}" type="datetime1">
              <a:rPr lang="en-US" smtClean="0"/>
              <a:t>1/31/2023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CFDA4B5-E797-42FC-8B7A-2294DF24A3D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/>
              <a:t>Cyrille Tounoudjou (1914188)                                             BMSW6103_SWAN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78ED201-6D0E-422C-B4EC-566A3DC2980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7CD31F4-64FA-4BA0-9498-67783267A8C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580424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9" r:id="rId1"/>
    <p:sldLayoutId id="2147483720" r:id="rId2"/>
    <p:sldLayoutId id="2147483721" r:id="rId3"/>
    <p:sldLayoutId id="2147483722" r:id="rId4"/>
    <p:sldLayoutId id="2147483723" r:id="rId5"/>
    <p:sldLayoutId id="2147483717" r:id="rId6"/>
    <p:sldLayoutId id="2147483713" r:id="rId7"/>
    <p:sldLayoutId id="2147483714" r:id="rId8"/>
    <p:sldLayoutId id="2147483715" r:id="rId9"/>
    <p:sldLayoutId id="2147483716" r:id="rId10"/>
    <p:sldLayoutId id="2147483718" r:id="rId11"/>
  </p:sldLayoutIdLst>
  <p:hf hd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5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hyperlink" Target="https://dhcw.nhs.wales/news/latest-news/new-nhs-wales-organisation-for-digital-data-and-technology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7">
            <a:extLst>
              <a:ext uri="{FF2B5EF4-FFF2-40B4-BE49-F238E27FC236}">
                <a16:creationId xmlns:a16="http://schemas.microsoft.com/office/drawing/2014/main" id="{9B7AD9F6-8CE7-4299-8FC6-328F4DCD3F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640080"/>
            <a:ext cx="5878286" cy="3566160"/>
          </a:xfrm>
        </p:spPr>
        <p:txBody>
          <a:bodyPr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6200" b="1" dirty="0">
                <a:ea typeface="+mj-lt"/>
                <a:cs typeface="+mj-lt"/>
              </a:rPr>
              <a:t>DIGITAL Change Management at the NHS Wales</a:t>
            </a:r>
            <a:endParaRPr lang="en-US" sz="6200" dirty="0"/>
          </a:p>
          <a:p>
            <a:pPr>
              <a:lnSpc>
                <a:spcPct val="90000"/>
              </a:lnSpc>
            </a:pPr>
            <a:endParaRPr lang="en-GB" sz="6200" dirty="0">
              <a:cs typeface="Calibri Light"/>
            </a:endParaRPr>
          </a:p>
        </p:txBody>
      </p:sp>
      <p:sp>
        <p:nvSpPr>
          <p:cNvPr id="19" name="Rectangle 6">
            <a:extLst>
              <a:ext uri="{FF2B5EF4-FFF2-40B4-BE49-F238E27FC236}">
                <a16:creationId xmlns:a16="http://schemas.microsoft.com/office/drawing/2014/main" id="{F49775AF-8896-43EE-92C6-83497D6DC5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0338" y="4409267"/>
            <a:ext cx="3474720" cy="27432"/>
          </a:xfrm>
          <a:custGeom>
            <a:avLst/>
            <a:gdLst>
              <a:gd name="connsiteX0" fmla="*/ 0 w 3474720"/>
              <a:gd name="connsiteY0" fmla="*/ 0 h 27432"/>
              <a:gd name="connsiteX1" fmla="*/ 660197 w 3474720"/>
              <a:gd name="connsiteY1" fmla="*/ 0 h 27432"/>
              <a:gd name="connsiteX2" fmla="*/ 1355141 w 3474720"/>
              <a:gd name="connsiteY2" fmla="*/ 0 h 27432"/>
              <a:gd name="connsiteX3" fmla="*/ 2084832 w 3474720"/>
              <a:gd name="connsiteY3" fmla="*/ 0 h 27432"/>
              <a:gd name="connsiteX4" fmla="*/ 2814523 w 3474720"/>
              <a:gd name="connsiteY4" fmla="*/ 0 h 27432"/>
              <a:gd name="connsiteX5" fmla="*/ 3474720 w 3474720"/>
              <a:gd name="connsiteY5" fmla="*/ 0 h 27432"/>
              <a:gd name="connsiteX6" fmla="*/ 3474720 w 3474720"/>
              <a:gd name="connsiteY6" fmla="*/ 27432 h 27432"/>
              <a:gd name="connsiteX7" fmla="*/ 2710282 w 3474720"/>
              <a:gd name="connsiteY7" fmla="*/ 27432 h 27432"/>
              <a:gd name="connsiteX8" fmla="*/ 1945843 w 3474720"/>
              <a:gd name="connsiteY8" fmla="*/ 27432 h 27432"/>
              <a:gd name="connsiteX9" fmla="*/ 1250899 w 3474720"/>
              <a:gd name="connsiteY9" fmla="*/ 27432 h 27432"/>
              <a:gd name="connsiteX10" fmla="*/ 0 w 3474720"/>
              <a:gd name="connsiteY10" fmla="*/ 27432 h 27432"/>
              <a:gd name="connsiteX11" fmla="*/ 0 w 3474720"/>
              <a:gd name="connsiteY11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474720" h="27432" fill="none" extrusionOk="0">
                <a:moveTo>
                  <a:pt x="0" y="0"/>
                </a:moveTo>
                <a:cubicBezTo>
                  <a:pt x="307185" y="-8713"/>
                  <a:pt x="392307" y="-13121"/>
                  <a:pt x="660197" y="0"/>
                </a:cubicBezTo>
                <a:cubicBezTo>
                  <a:pt x="928087" y="13121"/>
                  <a:pt x="1167029" y="-2668"/>
                  <a:pt x="1355141" y="0"/>
                </a:cubicBezTo>
                <a:cubicBezTo>
                  <a:pt x="1543253" y="2668"/>
                  <a:pt x="1739408" y="-6709"/>
                  <a:pt x="2084832" y="0"/>
                </a:cubicBezTo>
                <a:cubicBezTo>
                  <a:pt x="2430256" y="6709"/>
                  <a:pt x="2538889" y="29706"/>
                  <a:pt x="2814523" y="0"/>
                </a:cubicBezTo>
                <a:cubicBezTo>
                  <a:pt x="3090157" y="-29706"/>
                  <a:pt x="3152920" y="-15446"/>
                  <a:pt x="3474720" y="0"/>
                </a:cubicBezTo>
                <a:cubicBezTo>
                  <a:pt x="3473554" y="7395"/>
                  <a:pt x="3474765" y="21864"/>
                  <a:pt x="3474720" y="27432"/>
                </a:cubicBezTo>
                <a:cubicBezTo>
                  <a:pt x="3275380" y="12730"/>
                  <a:pt x="2958934" y="10130"/>
                  <a:pt x="2710282" y="27432"/>
                </a:cubicBezTo>
                <a:cubicBezTo>
                  <a:pt x="2461630" y="44734"/>
                  <a:pt x="2131168" y="43757"/>
                  <a:pt x="1945843" y="27432"/>
                </a:cubicBezTo>
                <a:cubicBezTo>
                  <a:pt x="1760518" y="11107"/>
                  <a:pt x="1444829" y="-3738"/>
                  <a:pt x="1250899" y="27432"/>
                </a:cubicBezTo>
                <a:cubicBezTo>
                  <a:pt x="1056969" y="58602"/>
                  <a:pt x="444992" y="52761"/>
                  <a:pt x="0" y="27432"/>
                </a:cubicBezTo>
                <a:cubicBezTo>
                  <a:pt x="-503" y="20663"/>
                  <a:pt x="1168" y="5855"/>
                  <a:pt x="0" y="0"/>
                </a:cubicBezTo>
                <a:close/>
              </a:path>
              <a:path w="3474720" h="27432" stroke="0" extrusionOk="0">
                <a:moveTo>
                  <a:pt x="0" y="0"/>
                </a:moveTo>
                <a:cubicBezTo>
                  <a:pt x="300114" y="-5103"/>
                  <a:pt x="525093" y="-25284"/>
                  <a:pt x="660197" y="0"/>
                </a:cubicBezTo>
                <a:cubicBezTo>
                  <a:pt x="795301" y="25284"/>
                  <a:pt x="1023172" y="17955"/>
                  <a:pt x="1250899" y="0"/>
                </a:cubicBezTo>
                <a:cubicBezTo>
                  <a:pt x="1478626" y="-17955"/>
                  <a:pt x="1782079" y="-27844"/>
                  <a:pt x="2015338" y="0"/>
                </a:cubicBezTo>
                <a:cubicBezTo>
                  <a:pt x="2248597" y="27844"/>
                  <a:pt x="2491007" y="27648"/>
                  <a:pt x="2675534" y="0"/>
                </a:cubicBezTo>
                <a:cubicBezTo>
                  <a:pt x="2860061" y="-27648"/>
                  <a:pt x="3088679" y="-3661"/>
                  <a:pt x="3474720" y="0"/>
                </a:cubicBezTo>
                <a:cubicBezTo>
                  <a:pt x="3474913" y="12649"/>
                  <a:pt x="3473732" y="17989"/>
                  <a:pt x="3474720" y="27432"/>
                </a:cubicBezTo>
                <a:cubicBezTo>
                  <a:pt x="3317198" y="15714"/>
                  <a:pt x="2959205" y="52182"/>
                  <a:pt x="2779776" y="27432"/>
                </a:cubicBezTo>
                <a:cubicBezTo>
                  <a:pt x="2600347" y="2682"/>
                  <a:pt x="2382660" y="-684"/>
                  <a:pt x="2015338" y="27432"/>
                </a:cubicBezTo>
                <a:cubicBezTo>
                  <a:pt x="1648016" y="55548"/>
                  <a:pt x="1641073" y="39646"/>
                  <a:pt x="1424635" y="27432"/>
                </a:cubicBezTo>
                <a:cubicBezTo>
                  <a:pt x="1208197" y="15218"/>
                  <a:pt x="1021559" y="15893"/>
                  <a:pt x="729691" y="27432"/>
                </a:cubicBezTo>
                <a:cubicBezTo>
                  <a:pt x="437823" y="38971"/>
                  <a:pt x="153856" y="-2647"/>
                  <a:pt x="0" y="27432"/>
                </a:cubicBezTo>
                <a:cubicBezTo>
                  <a:pt x="1300" y="19678"/>
                  <a:pt x="-86" y="12044"/>
                  <a:pt x="0" y="0"/>
                </a:cubicBezTo>
                <a:close/>
              </a:path>
            </a:pathLst>
          </a:custGeom>
          <a:solidFill>
            <a:srgbClr val="8B79E4"/>
          </a:solidFill>
          <a:ln w="38100" cap="rnd">
            <a:solidFill>
              <a:srgbClr val="8B79E4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0" name="Picture 2">
            <a:extLst>
              <a:ext uri="{FF2B5EF4-FFF2-40B4-BE49-F238E27FC236}">
                <a16:creationId xmlns:a16="http://schemas.microsoft.com/office/drawing/2014/main" id="{5BCD3BCB-BC17-3A9E-B2C4-64D50E55067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457" r="7" b="7"/>
          <a:stretch/>
        </p:blipFill>
        <p:spPr>
          <a:xfrm>
            <a:off x="5255396" y="10"/>
            <a:ext cx="6935081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A079E43-D424-70E1-674A-E9A3B611CEF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Cyrille Tounoudjou (1914188)                                             BMSW6103_SWAN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30E0A73-18C8-C69F-7C2A-05B09C0118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A23250-4EF5-7D0F-275D-BEE5063573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5362" y="365125"/>
            <a:ext cx="11904405" cy="1350143"/>
          </a:xfrm>
        </p:spPr>
        <p:txBody>
          <a:bodyPr/>
          <a:lstStyle/>
          <a:p>
            <a:r>
              <a:rPr lang="en-GB" b="1" dirty="0">
                <a:ea typeface="+mj-lt"/>
                <a:cs typeface="+mj-lt"/>
              </a:rPr>
              <a:t>Background and development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4A3274-0509-B057-43A1-950E321F024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5363" y="1942446"/>
            <a:ext cx="11904404" cy="4393039"/>
          </a:xfrm>
        </p:spPr>
        <p:txBody>
          <a:bodyPr vert="horz" lIns="91440" tIns="45720" rIns="91440" bIns="45720" rtlCol="0" anchor="t">
            <a:normAutofit/>
          </a:bodyPr>
          <a:lstStyle/>
          <a:p>
            <a:endParaRPr lang="en-GB" b="1" dirty="0"/>
          </a:p>
          <a:p>
            <a:r>
              <a:rPr lang="en-GB" dirty="0">
                <a:ea typeface="+mn-lt"/>
                <a:cs typeface="+mn-lt"/>
              </a:rPr>
              <a:t> </a:t>
            </a:r>
            <a:r>
              <a:rPr lang="en-GB" dirty="0">
                <a:latin typeface="Abadi" panose="020B0604020202020204" pitchFamily="34" charset="0"/>
                <a:ea typeface="+mn-lt"/>
                <a:cs typeface="+mn-lt"/>
              </a:rPr>
              <a:t>NHS Wales is a part of four systems that represent the national health service of the United Kingdom. It was established in 1948.</a:t>
            </a:r>
            <a:endParaRPr lang="en-GB" dirty="0">
              <a:latin typeface="Abadi" panose="020B0604020202020204" pitchFamily="34" charset="0"/>
            </a:endParaRPr>
          </a:p>
          <a:p>
            <a:r>
              <a:rPr lang="en-GB" dirty="0">
                <a:latin typeface="Abadi" panose="020B0604020202020204" pitchFamily="34" charset="0"/>
                <a:ea typeface="+mn-lt"/>
                <a:cs typeface="+mn-lt"/>
              </a:rPr>
              <a:t>Though, the national health service act came into effect in 1946 but the NHS Wales came into existence in 1969 (NHS, 2021) </a:t>
            </a:r>
            <a:endParaRPr lang="en-GB" dirty="0">
              <a:latin typeface="Abadi" panose="020B0604020202020204" pitchFamily="34" charset="0"/>
            </a:endParaRPr>
          </a:p>
          <a:p>
            <a:r>
              <a:rPr lang="en-GB" dirty="0">
                <a:latin typeface="Abadi" panose="020B0604020202020204" pitchFamily="34" charset="0"/>
                <a:ea typeface="+mn-lt"/>
                <a:cs typeface="+mn-lt"/>
              </a:rPr>
              <a:t>However, overall responsibility for Wales NHS was established much later  in 1999.</a:t>
            </a:r>
            <a:endParaRPr lang="en-GB" dirty="0">
              <a:latin typeface="Abadi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F5EAB1E-CA25-933E-DA61-449198AAAE1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Cyrille Tounoudjou (1914188)                                             BMSW6103_SWAN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1DF6676-1C68-F25A-B2EE-4FF4F34A8A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4592076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D7EA6A-4B99-C215-7707-F25576BD67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6814" y="107029"/>
            <a:ext cx="11953566" cy="1608239"/>
          </a:xfrm>
        </p:spPr>
        <p:txBody>
          <a:bodyPr/>
          <a:lstStyle/>
          <a:p>
            <a:r>
              <a:rPr lang="en-GB" b="1" dirty="0">
                <a:ea typeface="+mj-lt"/>
                <a:cs typeface="+mj-lt"/>
              </a:rPr>
              <a:t>Organizational Development</a:t>
            </a:r>
            <a:endParaRPr lang="en-US" dirty="0"/>
          </a:p>
          <a:p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0EFB69-E1FB-5702-983A-3478CA11E6D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4684" y="1929384"/>
            <a:ext cx="11007212" cy="425196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>
                <a:latin typeface="Abadi" panose="020B0604020104020204" pitchFamily="34" charset="0"/>
                <a:ea typeface="+mn-lt"/>
                <a:cs typeface="+mn-lt"/>
              </a:rPr>
              <a:t>There are three NHS trusts that cover the entire UK with help of seven specific boards based on their geographical coverage. </a:t>
            </a:r>
            <a:endParaRPr lang="en-GB" dirty="0">
              <a:latin typeface="Abadi" panose="020B0604020104020204" pitchFamily="34" charset="0"/>
            </a:endParaRPr>
          </a:p>
          <a:p>
            <a:r>
              <a:rPr lang="en-GB" dirty="0">
                <a:latin typeface="Abadi" panose="020B0604020104020204" pitchFamily="34" charset="0"/>
                <a:ea typeface="+mn-lt"/>
                <a:cs typeface="+mn-lt"/>
              </a:rPr>
              <a:t>The current board established in 2009 after a restructuring of NHS Wales.</a:t>
            </a:r>
            <a:endParaRPr lang="en-GB" dirty="0">
              <a:latin typeface="Abadi" panose="020B0604020104020204" pitchFamily="34" charset="0"/>
            </a:endParaRPr>
          </a:p>
          <a:p>
            <a:r>
              <a:rPr lang="en-GB" dirty="0">
                <a:latin typeface="Abadi" panose="020B0604020104020204" pitchFamily="34" charset="0"/>
                <a:ea typeface="+mn-lt"/>
                <a:cs typeface="+mn-lt"/>
              </a:rPr>
              <a:t>It resulted in abolition and elimination of twenty-two local health boards and seven trusts that were operating since 2003 (NHS, 2021).</a:t>
            </a:r>
            <a:endParaRPr lang="en-GB" dirty="0">
              <a:latin typeface="Abadi" panose="020B0604020104020204" pitchFamily="34" charset="0"/>
            </a:endParaRPr>
          </a:p>
          <a:p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5DE7AC7-48E4-852B-DECB-CD8AAE73A6A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Cyrille Tounoudjou (1914188)                                             BMSW6103_SWAN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B1957B6-EC7C-542F-81D1-0C81EE38F8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1717205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A82E2C-FC6F-6520-1454-347823A051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endParaRPr lang="en-US"/>
          </a:p>
          <a:p>
            <a:r>
              <a:rPr lang="en-GB" b="1" dirty="0">
                <a:ea typeface="+mj-lt"/>
                <a:cs typeface="+mj-lt"/>
              </a:rPr>
              <a:t>Product and Services Offered</a:t>
            </a:r>
            <a:endParaRPr lang="en-GB" dirty="0"/>
          </a:p>
          <a:p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C3E6EC-C1BD-048F-2835-5F5A2CDCC9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2394" y="1929384"/>
            <a:ext cx="10761406" cy="4805024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>
                <a:ea typeface="+mn-lt"/>
                <a:cs typeface="+mn-lt"/>
              </a:rPr>
              <a:t> </a:t>
            </a:r>
            <a:r>
              <a:rPr lang="en-GB" dirty="0">
                <a:latin typeface="Abadi" panose="020B0604020104020204" pitchFamily="34" charset="0"/>
                <a:ea typeface="+mn-lt"/>
                <a:cs typeface="+mn-lt"/>
              </a:rPr>
              <a:t>NHS Wales provide basic primary and secondary care along with specialist health services</a:t>
            </a:r>
            <a:endParaRPr lang="en-GB" dirty="0">
              <a:latin typeface="Abadi" panose="020B0604020104020204" pitchFamily="34" charset="0"/>
            </a:endParaRPr>
          </a:p>
          <a:p>
            <a:r>
              <a:rPr lang="en-GB" dirty="0">
                <a:latin typeface="Abadi" panose="020B0604020104020204" pitchFamily="34" charset="0"/>
                <a:ea typeface="+mn-lt"/>
                <a:cs typeface="+mn-lt"/>
              </a:rPr>
              <a:t> It also provides emergency services through specialist hospitals including burn units, cardiac and plastic surgery (Gann, 2019) </a:t>
            </a:r>
            <a:endParaRPr lang="en-GB" dirty="0">
              <a:latin typeface="Abadi" panose="020B0604020104020204" pitchFamily="34" charset="0"/>
            </a:endParaRPr>
          </a:p>
          <a:p>
            <a:r>
              <a:rPr lang="en-GB" dirty="0">
                <a:latin typeface="Abadi" panose="020B0604020104020204" pitchFamily="34" charset="0"/>
                <a:ea typeface="+mn-lt"/>
                <a:cs typeface="+mn-lt"/>
              </a:rPr>
              <a:t>It has dental services, pharmacies, communities-based health support and sexual health services</a:t>
            </a:r>
            <a:endParaRPr lang="en-GB" dirty="0">
              <a:latin typeface="Abadi" panose="020B0604020104020204" pitchFamily="34" charset="0"/>
            </a:endParaRPr>
          </a:p>
          <a:p>
            <a:r>
              <a:rPr lang="en-GB" dirty="0">
                <a:latin typeface="Abadi" panose="020B0604020104020204" pitchFamily="34" charset="0"/>
                <a:ea typeface="+mn-lt"/>
                <a:cs typeface="+mn-lt"/>
              </a:rPr>
              <a:t> District nurses, midwives, and health visitors are also included in the operational development of NHS.</a:t>
            </a:r>
            <a:endParaRPr lang="en-GB" dirty="0">
              <a:latin typeface="Abadi" panose="020B0604020104020204" pitchFamily="34" charset="0"/>
            </a:endParaRPr>
          </a:p>
          <a:p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0AE97E3-DB38-1DB5-D1FA-FD4C6C4D5A7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Cyrille Tounoudjou (1914188)                                             BMSW6103_SWAN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3601B95-3A9B-49FA-4C4C-47AE14C2CB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681457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E7AB88-3A9A-349E-4A74-1ABB6ABBEA4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a typeface="+mj-lt"/>
                <a:cs typeface="+mj-lt"/>
              </a:rPr>
              <a:t>NHS Market share and position 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8F2A78-0C2A-B8B2-36DC-158AA8F6359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>
                <a:latin typeface="Abadi" panose="020B0604020104020204" pitchFamily="34" charset="0"/>
                <a:ea typeface="+mn-lt"/>
                <a:cs typeface="+mn-lt"/>
              </a:rPr>
              <a:t>It aims to serve overall population of the UK though there is location and gender-based differentiation in this proportion. </a:t>
            </a:r>
            <a:endParaRPr lang="en-GB" b="1" dirty="0">
              <a:latin typeface="Abadi" panose="020B0604020104020204" pitchFamily="34" charset="0"/>
            </a:endParaRPr>
          </a:p>
          <a:p>
            <a:r>
              <a:rPr lang="en-GB" dirty="0">
                <a:latin typeface="Abadi" panose="020B0604020104020204" pitchFamily="34" charset="0"/>
                <a:ea typeface="+mn-lt"/>
                <a:cs typeface="+mn-lt"/>
              </a:rPr>
              <a:t>The coverage of NHS Wales can be understood by the year long waiting by non-emergency patients </a:t>
            </a:r>
            <a:endParaRPr lang="en-GB" dirty="0">
              <a:latin typeface="Abadi" panose="020B0604020104020204" pitchFamily="34" charset="0"/>
            </a:endParaRPr>
          </a:p>
          <a:p>
            <a:r>
              <a:rPr lang="en-GB" dirty="0">
                <a:latin typeface="Abadi" panose="020B0604020104020204" pitchFamily="34" charset="0"/>
                <a:ea typeface="+mn-lt"/>
                <a:cs typeface="+mn-lt"/>
              </a:rPr>
              <a:t>So, this is a preferred healthcare point for the UK population. </a:t>
            </a:r>
            <a:endParaRPr lang="en-GB" dirty="0">
              <a:latin typeface="Abadi" panose="020B0604020104020204" pitchFamily="34" charset="0"/>
            </a:endParaRPr>
          </a:p>
          <a:p>
            <a:r>
              <a:rPr lang="en-GB" dirty="0">
                <a:latin typeface="Abadi" panose="020B0604020104020204" pitchFamily="34" charset="0"/>
                <a:ea typeface="+mn-lt"/>
                <a:cs typeface="+mn-lt"/>
              </a:rPr>
              <a:t>It includes 52.03% of male and 47.97% female in the patient coverage (Sheikh et al, 2021).</a:t>
            </a:r>
            <a:endParaRPr lang="en-GB" dirty="0">
              <a:latin typeface="Abadi" panose="020B0604020104020204" pitchFamily="34" charset="0"/>
            </a:endParaRPr>
          </a:p>
          <a:p>
            <a:endParaRPr lang="en-GB" b="1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0B95D6F-413D-C1C1-4AD7-C8E5BCA74C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Cyrille Tounoudjou (1914188)                                             BMSW6103_SWAN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7B859C3-D756-ACF5-8077-5982044B60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3596672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0A9994-7154-4EB2-076B-6DB50AFB29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a typeface="+mj-lt"/>
                <a:cs typeface="+mj-lt"/>
              </a:rPr>
              <a:t>Major Customer Categories</a:t>
            </a:r>
            <a:endParaRPr lang="en-US" dirty="0"/>
          </a:p>
        </p:txBody>
      </p:sp>
      <p:pic>
        <p:nvPicPr>
          <p:cNvPr id="4" name="Picture 4" descr="Logo, company name&#10;&#10;Description automatically generated">
            <a:extLst>
              <a:ext uri="{FF2B5EF4-FFF2-40B4-BE49-F238E27FC236}">
                <a16:creationId xmlns:a16="http://schemas.microsoft.com/office/drawing/2014/main" id="{5E463051-2AD6-4F03-C096-CA29A0F13BE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756624" y="1783498"/>
            <a:ext cx="10691042" cy="5035344"/>
          </a:xfrm>
        </p:spPr>
      </p:pic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B763D51-AFAD-BE3A-512B-9748D001E0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Cyrille Tounoudjou (1914188)                                             BMSW6103_SWAN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A1F404D-40C1-9A57-8A7D-E288E1337F0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510917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E5961D-7D4D-B86C-B9CF-648C78282B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a typeface="+mj-lt"/>
                <a:cs typeface="+mj-lt"/>
              </a:rPr>
              <a:t>Financial Overview 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37ACFD-6D09-B12C-1EDF-D20490B0E86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2168" y="1929384"/>
            <a:ext cx="10601632" cy="4805024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>
                <a:latin typeface="Abadi" panose="020B0604020104020204" pitchFamily="34" charset="0"/>
                <a:ea typeface="+mn-lt"/>
                <a:cs typeface="+mn-lt"/>
              </a:rPr>
              <a:t>It is a publicly funded, trust-based organization which is not for profit entity. </a:t>
            </a:r>
            <a:endParaRPr lang="en-GB" dirty="0">
              <a:latin typeface="Abadi" panose="020B0604020104020204" pitchFamily="34" charset="0"/>
            </a:endParaRPr>
          </a:p>
          <a:p>
            <a:r>
              <a:rPr lang="en-GB" dirty="0">
                <a:latin typeface="Abadi" panose="020B0604020104020204" pitchFamily="34" charset="0"/>
                <a:ea typeface="+mn-lt"/>
                <a:cs typeface="+mn-lt"/>
              </a:rPr>
              <a:t>However, the capital support for such entity must be justified by the service coverage or the turnover. </a:t>
            </a:r>
            <a:endParaRPr lang="en-GB" dirty="0">
              <a:latin typeface="Abadi" panose="020B0604020104020204" pitchFamily="34" charset="0"/>
            </a:endParaRPr>
          </a:p>
          <a:p>
            <a:r>
              <a:rPr lang="en-GB" dirty="0">
                <a:latin typeface="Abadi" panose="020B0604020104020204" pitchFamily="34" charset="0"/>
                <a:ea typeface="+mn-lt"/>
                <a:cs typeface="+mn-lt"/>
              </a:rPr>
              <a:t>So, the comparison of turnover and capital funding does not provide similar trends (Best, 2019).</a:t>
            </a:r>
            <a:endParaRPr lang="en-GB" dirty="0">
              <a:latin typeface="Abadi" panose="020B0604020104020204" pitchFamily="34" charset="0"/>
            </a:endParaRPr>
          </a:p>
          <a:p>
            <a:r>
              <a:rPr lang="en-GB" dirty="0">
                <a:latin typeface="Abadi" panose="020B0604020104020204" pitchFamily="34" charset="0"/>
                <a:ea typeface="+mn-lt"/>
                <a:cs typeface="+mn-lt"/>
              </a:rPr>
              <a:t>The recent pandemic caused increased capital infusion, but the turnover did not increase at similar rate</a:t>
            </a:r>
            <a:r>
              <a:rPr lang="en-GB" dirty="0">
                <a:ea typeface="+mn-lt"/>
                <a:cs typeface="+mn-lt"/>
              </a:rPr>
              <a:t>.</a:t>
            </a:r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129EAEA-F632-E096-C8F0-C2C96E65ECA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Cyrille Tounoudjou (1914188)                                             BMSW6103_SWAN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AEE420-69CF-261C-ACE1-6D4CF27F2D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4259896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016D45-33F1-DF3B-84F2-B1F0FC6983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8039" y="119319"/>
            <a:ext cx="11621728" cy="1595949"/>
          </a:xfrm>
        </p:spPr>
        <p:txBody>
          <a:bodyPr/>
          <a:lstStyle/>
          <a:p>
            <a:r>
              <a:rPr lang="en-GB" b="1" dirty="0">
                <a:ea typeface="+mj-lt"/>
                <a:cs typeface="+mj-lt"/>
              </a:rPr>
              <a:t>Description of the Change </a:t>
            </a:r>
            <a:endParaRPr lang="en-US"/>
          </a:p>
          <a:p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D66782-20A1-83E2-4021-93385FD5F4E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1" y="1929384"/>
            <a:ext cx="10896599" cy="4251960"/>
          </a:xfrm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r>
              <a:rPr lang="en-GB" dirty="0">
                <a:latin typeface="Abadi" panose="020B0604020104020204" pitchFamily="34" charset="0"/>
                <a:ea typeface="+mn-lt"/>
                <a:cs typeface="+mn-lt"/>
              </a:rPr>
              <a:t>The change is aimed at providing more efficient delivery of health care services.</a:t>
            </a:r>
            <a:endParaRPr lang="en-GB" dirty="0">
              <a:latin typeface="Abadi" panose="020B0604020104020204" pitchFamily="34" charset="0"/>
            </a:endParaRPr>
          </a:p>
          <a:p>
            <a:r>
              <a:rPr lang="en-GB" dirty="0">
                <a:latin typeface="Abadi" panose="020B0604020104020204" pitchFamily="34" charset="0"/>
                <a:ea typeface="+mn-lt"/>
                <a:cs typeface="+mn-lt"/>
              </a:rPr>
              <a:t>The digital access to the patients will enable them to plan and act as per their individual requirements (Wong et al, 2022).</a:t>
            </a:r>
            <a:endParaRPr lang="en-GB" dirty="0">
              <a:latin typeface="Abadi" panose="020B0604020104020204" pitchFamily="34" charset="0"/>
            </a:endParaRPr>
          </a:p>
          <a:p>
            <a:r>
              <a:rPr lang="en-GB" dirty="0">
                <a:latin typeface="Abadi" panose="020B0604020104020204" pitchFamily="34" charset="0"/>
                <a:ea typeface="+mn-lt"/>
                <a:cs typeface="+mn-lt"/>
              </a:rPr>
              <a:t> It also helps to eliminate the waiting time as the basic needs to visit an hospital is replaced with personalized care and information about health (Sheikh et al, 2021) .</a:t>
            </a:r>
            <a:endParaRPr lang="en-GB" dirty="0">
              <a:latin typeface="Abadi" panose="020B0604020104020204" pitchFamily="34" charset="0"/>
            </a:endParaRPr>
          </a:p>
          <a:p>
            <a:r>
              <a:rPr lang="en-GB" dirty="0">
                <a:latin typeface="Abadi" panose="020B0604020104020204" pitchFamily="34" charset="0"/>
                <a:ea typeface="+mn-lt"/>
                <a:cs typeface="+mn-lt"/>
              </a:rPr>
              <a:t>For service provider, it will help to monitor the condition and progress more conveniently.</a:t>
            </a:r>
            <a:endParaRPr lang="en-GB" dirty="0">
              <a:latin typeface="Abadi" panose="020B0604020104020204" pitchFamily="34" charset="0"/>
            </a:endParaRPr>
          </a:p>
          <a:p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2E0E33E-C4F0-8523-558F-52DD6D637A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Cyrille Tounoudjou (1914188)                                             BMSW6103_SWAN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1EDABCB-493A-30BF-05D8-1968BDC6EF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6304943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E9BBAB-F4D2-CBAA-446E-18AC2A503B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8040" y="107029"/>
            <a:ext cx="10872018" cy="1448465"/>
          </a:xfrm>
        </p:spPr>
        <p:txBody>
          <a:bodyPr/>
          <a:lstStyle/>
          <a:p>
            <a:r>
              <a:rPr lang="en-GB" b="1" dirty="0">
                <a:ea typeface="+mj-lt"/>
                <a:cs typeface="+mj-lt"/>
              </a:rPr>
              <a:t>Planning</a:t>
            </a:r>
            <a:endParaRPr lang="en-US" dirty="0"/>
          </a:p>
          <a:p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1F0DAE-E197-D81D-3ACA-1E995A09240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08039" y="1904803"/>
            <a:ext cx="10515600" cy="4251960"/>
          </a:xfrm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r>
              <a:rPr lang="en-GB" dirty="0">
                <a:latin typeface="Abadi" panose="020B0604020104020204" pitchFamily="34" charset="0"/>
                <a:ea typeface="+mn-lt"/>
                <a:cs typeface="+mn-lt"/>
              </a:rPr>
              <a:t>NHS, Wales plan to develop new apps to increase the coverage and efficiency.</a:t>
            </a:r>
            <a:endParaRPr lang="en-GB" dirty="0">
              <a:latin typeface="Abadi" panose="020B0604020104020204" pitchFamily="34" charset="0"/>
            </a:endParaRPr>
          </a:p>
          <a:p>
            <a:r>
              <a:rPr lang="en-GB" dirty="0">
                <a:latin typeface="Abadi" panose="020B0604020104020204" pitchFamily="34" charset="0"/>
                <a:ea typeface="+mn-lt"/>
                <a:cs typeface="+mn-lt"/>
              </a:rPr>
              <a:t>So, the government established DSPP in March 2021 and made digital health and Care Wales responsible bodies to run this program (NHS, 2021).</a:t>
            </a:r>
            <a:endParaRPr lang="en-GB" dirty="0">
              <a:latin typeface="Abadi" panose="020B0604020104020204" pitchFamily="34" charset="0"/>
            </a:endParaRPr>
          </a:p>
          <a:p>
            <a:r>
              <a:rPr lang="en-GB" dirty="0">
                <a:latin typeface="Abadi" panose="020B0604020104020204" pitchFamily="34" charset="0"/>
                <a:ea typeface="+mn-lt"/>
                <a:cs typeface="+mn-lt"/>
              </a:rPr>
              <a:t>It promoted the necessary new ways to manage the ever-increasing demand for healthcare services </a:t>
            </a:r>
            <a:endParaRPr lang="en-GB" dirty="0">
              <a:latin typeface="Abadi" panose="020B0604020104020204" pitchFamily="34" charset="0"/>
            </a:endParaRPr>
          </a:p>
          <a:p>
            <a:r>
              <a:rPr lang="en-GB" dirty="0">
                <a:latin typeface="Abadi" panose="020B0604020104020204" pitchFamily="34" charset="0"/>
                <a:ea typeface="+mn-lt"/>
                <a:cs typeface="+mn-lt"/>
              </a:rPr>
              <a:t>The self-care and awareness about health has increased the turnaround for digital service in the last couple of years.</a:t>
            </a:r>
            <a:endParaRPr lang="en-GB" dirty="0">
              <a:latin typeface="Abadi" panose="020B0604020104020204" pitchFamily="34" charset="0"/>
            </a:endParaRPr>
          </a:p>
          <a:p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456020B-DB20-70C1-4B40-3180898659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Cyrille Tounoudjou (1914188)                                             BMSW6103_SWAN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9CA6AA2-3030-13B9-9C9E-0B86556AAA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3882026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" name="Rectangle 21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BECBACD-92CE-D6B4-250C-CDCE7B6CEC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-474785"/>
            <a:ext cx="4368602" cy="2756995"/>
          </a:xfrm>
        </p:spPr>
        <p:txBody>
          <a:bodyPr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GB" b="1" dirty="0">
                <a:ea typeface="+mj-lt"/>
                <a:cs typeface="+mj-lt"/>
              </a:rPr>
              <a:t>Resource allocation </a:t>
            </a:r>
            <a:endParaRPr lang="en-US" dirty="0"/>
          </a:p>
          <a:p>
            <a:pPr>
              <a:lnSpc>
                <a:spcPct val="90000"/>
              </a:lnSpc>
            </a:pPr>
            <a:endParaRPr lang="en-GB" sz="6600" dirty="0"/>
          </a:p>
        </p:txBody>
      </p:sp>
      <p:sp>
        <p:nvSpPr>
          <p:cNvPr id="31" name="Rectangle 6">
            <a:extLst>
              <a:ext uri="{FF2B5EF4-FFF2-40B4-BE49-F238E27FC236}">
                <a16:creationId xmlns:a16="http://schemas.microsoft.com/office/drawing/2014/main" id="{3FCFB1DE-0B7E-48CC-BA90-B2AB0889F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65093" y="2563839"/>
            <a:ext cx="3931920" cy="27432"/>
          </a:xfrm>
          <a:custGeom>
            <a:avLst/>
            <a:gdLst>
              <a:gd name="connsiteX0" fmla="*/ 0 w 3931920"/>
              <a:gd name="connsiteY0" fmla="*/ 0 h 27432"/>
              <a:gd name="connsiteX1" fmla="*/ 733958 w 3931920"/>
              <a:gd name="connsiteY1" fmla="*/ 0 h 27432"/>
              <a:gd name="connsiteX2" fmla="*/ 1428598 w 3931920"/>
              <a:gd name="connsiteY2" fmla="*/ 0 h 27432"/>
              <a:gd name="connsiteX3" fmla="*/ 2123237 w 3931920"/>
              <a:gd name="connsiteY3" fmla="*/ 0 h 27432"/>
              <a:gd name="connsiteX4" fmla="*/ 2660599 w 3931920"/>
              <a:gd name="connsiteY4" fmla="*/ 0 h 27432"/>
              <a:gd name="connsiteX5" fmla="*/ 3237281 w 3931920"/>
              <a:gd name="connsiteY5" fmla="*/ 0 h 27432"/>
              <a:gd name="connsiteX6" fmla="*/ 3931920 w 3931920"/>
              <a:gd name="connsiteY6" fmla="*/ 0 h 27432"/>
              <a:gd name="connsiteX7" fmla="*/ 3931920 w 3931920"/>
              <a:gd name="connsiteY7" fmla="*/ 27432 h 27432"/>
              <a:gd name="connsiteX8" fmla="*/ 3276600 w 3931920"/>
              <a:gd name="connsiteY8" fmla="*/ 27432 h 27432"/>
              <a:gd name="connsiteX9" fmla="*/ 2739238 w 3931920"/>
              <a:gd name="connsiteY9" fmla="*/ 27432 h 27432"/>
              <a:gd name="connsiteX10" fmla="*/ 2201875 w 3931920"/>
              <a:gd name="connsiteY10" fmla="*/ 27432 h 27432"/>
              <a:gd name="connsiteX11" fmla="*/ 1507236 w 3931920"/>
              <a:gd name="connsiteY11" fmla="*/ 27432 h 27432"/>
              <a:gd name="connsiteX12" fmla="*/ 930554 w 3931920"/>
              <a:gd name="connsiteY12" fmla="*/ 27432 h 27432"/>
              <a:gd name="connsiteX13" fmla="*/ 0 w 3931920"/>
              <a:gd name="connsiteY13" fmla="*/ 27432 h 27432"/>
              <a:gd name="connsiteX14" fmla="*/ 0 w 3931920"/>
              <a:gd name="connsiteY14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3931920" h="27432" fill="none" extrusionOk="0">
                <a:moveTo>
                  <a:pt x="0" y="0"/>
                </a:moveTo>
                <a:cubicBezTo>
                  <a:pt x="245351" y="16874"/>
                  <a:pt x="509174" y="13736"/>
                  <a:pt x="733958" y="0"/>
                </a:cubicBezTo>
                <a:cubicBezTo>
                  <a:pt x="958742" y="-13736"/>
                  <a:pt x="1245406" y="-17215"/>
                  <a:pt x="1428598" y="0"/>
                </a:cubicBezTo>
                <a:cubicBezTo>
                  <a:pt x="1611790" y="17215"/>
                  <a:pt x="1930525" y="20562"/>
                  <a:pt x="2123237" y="0"/>
                </a:cubicBezTo>
                <a:cubicBezTo>
                  <a:pt x="2315949" y="-20562"/>
                  <a:pt x="2485508" y="11332"/>
                  <a:pt x="2660599" y="0"/>
                </a:cubicBezTo>
                <a:cubicBezTo>
                  <a:pt x="2835690" y="-11332"/>
                  <a:pt x="3075198" y="-14809"/>
                  <a:pt x="3237281" y="0"/>
                </a:cubicBezTo>
                <a:cubicBezTo>
                  <a:pt x="3399364" y="14809"/>
                  <a:pt x="3745084" y="-4992"/>
                  <a:pt x="3931920" y="0"/>
                </a:cubicBezTo>
                <a:cubicBezTo>
                  <a:pt x="3930963" y="8431"/>
                  <a:pt x="3931571" y="14612"/>
                  <a:pt x="3931920" y="27432"/>
                </a:cubicBezTo>
                <a:cubicBezTo>
                  <a:pt x="3765435" y="40792"/>
                  <a:pt x="3452398" y="38703"/>
                  <a:pt x="3276600" y="27432"/>
                </a:cubicBezTo>
                <a:cubicBezTo>
                  <a:pt x="3100802" y="16161"/>
                  <a:pt x="2914889" y="26998"/>
                  <a:pt x="2739238" y="27432"/>
                </a:cubicBezTo>
                <a:cubicBezTo>
                  <a:pt x="2563587" y="27866"/>
                  <a:pt x="2395484" y="39154"/>
                  <a:pt x="2201875" y="27432"/>
                </a:cubicBezTo>
                <a:cubicBezTo>
                  <a:pt x="2008266" y="15710"/>
                  <a:pt x="1781367" y="4899"/>
                  <a:pt x="1507236" y="27432"/>
                </a:cubicBezTo>
                <a:cubicBezTo>
                  <a:pt x="1233105" y="49965"/>
                  <a:pt x="1075495" y="47542"/>
                  <a:pt x="930554" y="27432"/>
                </a:cubicBezTo>
                <a:cubicBezTo>
                  <a:pt x="785613" y="7322"/>
                  <a:pt x="268930" y="30433"/>
                  <a:pt x="0" y="27432"/>
                </a:cubicBezTo>
                <a:cubicBezTo>
                  <a:pt x="226" y="18208"/>
                  <a:pt x="-648" y="12891"/>
                  <a:pt x="0" y="0"/>
                </a:cubicBezTo>
                <a:close/>
              </a:path>
              <a:path w="3931920" h="27432" stroke="0" extrusionOk="0">
                <a:moveTo>
                  <a:pt x="0" y="0"/>
                </a:moveTo>
                <a:cubicBezTo>
                  <a:pt x="278269" y="4786"/>
                  <a:pt x="349028" y="-10422"/>
                  <a:pt x="616001" y="0"/>
                </a:cubicBezTo>
                <a:cubicBezTo>
                  <a:pt x="882974" y="10422"/>
                  <a:pt x="931617" y="-15515"/>
                  <a:pt x="1153363" y="0"/>
                </a:cubicBezTo>
                <a:cubicBezTo>
                  <a:pt x="1375109" y="15515"/>
                  <a:pt x="1704089" y="-3631"/>
                  <a:pt x="1887322" y="0"/>
                </a:cubicBezTo>
                <a:cubicBezTo>
                  <a:pt x="2070555" y="3631"/>
                  <a:pt x="2344155" y="2213"/>
                  <a:pt x="2503322" y="0"/>
                </a:cubicBezTo>
                <a:cubicBezTo>
                  <a:pt x="2662489" y="-2213"/>
                  <a:pt x="2976859" y="26691"/>
                  <a:pt x="3119323" y="0"/>
                </a:cubicBezTo>
                <a:cubicBezTo>
                  <a:pt x="3261787" y="-26691"/>
                  <a:pt x="3588171" y="-28651"/>
                  <a:pt x="3931920" y="0"/>
                </a:cubicBezTo>
                <a:cubicBezTo>
                  <a:pt x="3930565" y="9524"/>
                  <a:pt x="3930718" y="13975"/>
                  <a:pt x="3931920" y="27432"/>
                </a:cubicBezTo>
                <a:cubicBezTo>
                  <a:pt x="3664329" y="4021"/>
                  <a:pt x="3437686" y="14511"/>
                  <a:pt x="3276600" y="27432"/>
                </a:cubicBezTo>
                <a:cubicBezTo>
                  <a:pt x="3115514" y="40353"/>
                  <a:pt x="2913592" y="48967"/>
                  <a:pt x="2739238" y="27432"/>
                </a:cubicBezTo>
                <a:cubicBezTo>
                  <a:pt x="2564884" y="5897"/>
                  <a:pt x="2294049" y="39820"/>
                  <a:pt x="2083918" y="27432"/>
                </a:cubicBezTo>
                <a:cubicBezTo>
                  <a:pt x="1873787" y="15044"/>
                  <a:pt x="1718903" y="21388"/>
                  <a:pt x="1428598" y="27432"/>
                </a:cubicBezTo>
                <a:cubicBezTo>
                  <a:pt x="1138293" y="33476"/>
                  <a:pt x="952209" y="50441"/>
                  <a:pt x="812597" y="27432"/>
                </a:cubicBezTo>
                <a:cubicBezTo>
                  <a:pt x="672985" y="4423"/>
                  <a:pt x="305800" y="28240"/>
                  <a:pt x="0" y="27432"/>
                </a:cubicBezTo>
                <a:cubicBezTo>
                  <a:pt x="-800" y="16780"/>
                  <a:pt x="-583" y="12910"/>
                  <a:pt x="0" y="0"/>
                </a:cubicBezTo>
                <a:close/>
              </a:path>
            </a:pathLst>
          </a:custGeom>
          <a:solidFill>
            <a:srgbClr val="8B79E4"/>
          </a:solidFill>
          <a:ln w="38100" cap="rnd">
            <a:solidFill>
              <a:srgbClr val="8B79E4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84D2DC-3DA4-0100-5C37-EB65A2D78C8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3092" y="2784427"/>
            <a:ext cx="5187085" cy="4018708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 dirty="0">
                <a:latin typeface="Abadi" panose="020B0604020104020204" pitchFamily="34" charset="0"/>
                <a:ea typeface="+mn-lt"/>
                <a:cs typeface="+mn-lt"/>
              </a:rPr>
              <a:t>Technological support is the major aspect of resources required to execute the proposed change.</a:t>
            </a:r>
          </a:p>
          <a:p>
            <a:endParaRPr lang="en-GB" dirty="0">
              <a:latin typeface="Abadi" panose="020B0604020104020204" pitchFamily="34" charset="0"/>
            </a:endParaRPr>
          </a:p>
          <a:p>
            <a:pPr marL="0" indent="0">
              <a:buNone/>
            </a:pPr>
            <a:endParaRPr lang="en-GB" dirty="0">
              <a:latin typeface="Abadi" panose="020B0604020104020204" pitchFamily="34" charset="0"/>
            </a:endParaRPr>
          </a:p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7D4C8C7-D099-52F7-BC08-FBC56A0CA32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1734" r="31846"/>
          <a:stretch/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5043754-F09E-B69F-A362-0924924A509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Cyrille Tounoudjou (1914188)                                             BMSW6103_SWAN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836F762-5762-D9D6-20C2-E286339122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231729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45D37F4E-DDB4-456B-97E0-9937730A03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9FA3188-FC04-CF03-A780-FAA30D2EA5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6072" y="238539"/>
            <a:ext cx="11018520" cy="1434415"/>
          </a:xfrm>
        </p:spPr>
        <p:txBody>
          <a:bodyPr anchor="b">
            <a:normAutofit/>
          </a:bodyPr>
          <a:lstStyle/>
          <a:p>
            <a:r>
              <a:rPr lang="en-GB" sz="7200" b="1">
                <a:ea typeface="+mj-lt"/>
                <a:cs typeface="+mj-lt"/>
              </a:rPr>
              <a:t>Environmental influences:</a:t>
            </a:r>
            <a:r>
              <a:rPr lang="en-GB" sz="7200">
                <a:ea typeface="+mj-lt"/>
                <a:cs typeface="+mj-lt"/>
              </a:rPr>
              <a:t> </a:t>
            </a:r>
            <a:r>
              <a:rPr lang="en-GB" sz="7200" b="1">
                <a:ea typeface="+mj-lt"/>
                <a:cs typeface="+mj-lt"/>
              </a:rPr>
              <a:t>Macro</a:t>
            </a:r>
            <a:r>
              <a:rPr lang="en-GB" sz="7200">
                <a:ea typeface="+mj-lt"/>
                <a:cs typeface="+mj-lt"/>
              </a:rPr>
              <a:t> </a:t>
            </a:r>
            <a:endParaRPr lang="en-US" sz="7200"/>
          </a:p>
        </p:txBody>
      </p:sp>
      <p:sp>
        <p:nvSpPr>
          <p:cNvPr id="25" name="Rectangle 6">
            <a:extLst>
              <a:ext uri="{FF2B5EF4-FFF2-40B4-BE49-F238E27FC236}">
                <a16:creationId xmlns:a16="http://schemas.microsoft.com/office/drawing/2014/main" id="{3CE8AF5E-D374-4CF1-90CC-35CF73B81C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6072" y="1817073"/>
            <a:ext cx="11018520" cy="18288"/>
          </a:xfrm>
          <a:custGeom>
            <a:avLst/>
            <a:gdLst>
              <a:gd name="connsiteX0" fmla="*/ 0 w 11018520"/>
              <a:gd name="connsiteY0" fmla="*/ 0 h 18288"/>
              <a:gd name="connsiteX1" fmla="*/ 468287 w 11018520"/>
              <a:gd name="connsiteY1" fmla="*/ 0 h 18288"/>
              <a:gd name="connsiteX2" fmla="*/ 1156945 w 11018520"/>
              <a:gd name="connsiteY2" fmla="*/ 0 h 18288"/>
              <a:gd name="connsiteX3" fmla="*/ 1955787 w 11018520"/>
              <a:gd name="connsiteY3" fmla="*/ 0 h 18288"/>
              <a:gd name="connsiteX4" fmla="*/ 2313889 w 11018520"/>
              <a:gd name="connsiteY4" fmla="*/ 0 h 18288"/>
              <a:gd name="connsiteX5" fmla="*/ 2671991 w 11018520"/>
              <a:gd name="connsiteY5" fmla="*/ 0 h 18288"/>
              <a:gd name="connsiteX6" fmla="*/ 3581019 w 11018520"/>
              <a:gd name="connsiteY6" fmla="*/ 0 h 18288"/>
              <a:gd name="connsiteX7" fmla="*/ 4269677 w 11018520"/>
              <a:gd name="connsiteY7" fmla="*/ 0 h 18288"/>
              <a:gd name="connsiteX8" fmla="*/ 4627778 w 11018520"/>
              <a:gd name="connsiteY8" fmla="*/ 0 h 18288"/>
              <a:gd name="connsiteX9" fmla="*/ 5316436 w 11018520"/>
              <a:gd name="connsiteY9" fmla="*/ 0 h 18288"/>
              <a:gd name="connsiteX10" fmla="*/ 6225464 w 11018520"/>
              <a:gd name="connsiteY10" fmla="*/ 0 h 18288"/>
              <a:gd name="connsiteX11" fmla="*/ 6803936 w 11018520"/>
              <a:gd name="connsiteY11" fmla="*/ 0 h 18288"/>
              <a:gd name="connsiteX12" fmla="*/ 7382408 w 11018520"/>
              <a:gd name="connsiteY12" fmla="*/ 0 h 18288"/>
              <a:gd name="connsiteX13" fmla="*/ 8071066 w 11018520"/>
              <a:gd name="connsiteY13" fmla="*/ 0 h 18288"/>
              <a:gd name="connsiteX14" fmla="*/ 8869909 w 11018520"/>
              <a:gd name="connsiteY14" fmla="*/ 0 h 18288"/>
              <a:gd name="connsiteX15" fmla="*/ 9668751 w 11018520"/>
              <a:gd name="connsiteY15" fmla="*/ 0 h 18288"/>
              <a:gd name="connsiteX16" fmla="*/ 11018520 w 11018520"/>
              <a:gd name="connsiteY16" fmla="*/ 0 h 18288"/>
              <a:gd name="connsiteX17" fmla="*/ 11018520 w 11018520"/>
              <a:gd name="connsiteY17" fmla="*/ 18288 h 18288"/>
              <a:gd name="connsiteX18" fmla="*/ 10550233 w 11018520"/>
              <a:gd name="connsiteY18" fmla="*/ 18288 h 18288"/>
              <a:gd name="connsiteX19" fmla="*/ 9641205 w 11018520"/>
              <a:gd name="connsiteY19" fmla="*/ 18288 h 18288"/>
              <a:gd name="connsiteX20" fmla="*/ 8952548 w 11018520"/>
              <a:gd name="connsiteY20" fmla="*/ 18288 h 18288"/>
              <a:gd name="connsiteX21" fmla="*/ 8594446 w 11018520"/>
              <a:gd name="connsiteY21" fmla="*/ 18288 h 18288"/>
              <a:gd name="connsiteX22" fmla="*/ 7905788 w 11018520"/>
              <a:gd name="connsiteY22" fmla="*/ 18288 h 18288"/>
              <a:gd name="connsiteX23" fmla="*/ 7327316 w 11018520"/>
              <a:gd name="connsiteY23" fmla="*/ 18288 h 18288"/>
              <a:gd name="connsiteX24" fmla="*/ 6748844 w 11018520"/>
              <a:gd name="connsiteY24" fmla="*/ 18288 h 18288"/>
              <a:gd name="connsiteX25" fmla="*/ 6170371 w 11018520"/>
              <a:gd name="connsiteY25" fmla="*/ 18288 h 18288"/>
              <a:gd name="connsiteX26" fmla="*/ 5591899 w 11018520"/>
              <a:gd name="connsiteY26" fmla="*/ 18288 h 18288"/>
              <a:gd name="connsiteX27" fmla="*/ 4793056 w 11018520"/>
              <a:gd name="connsiteY27" fmla="*/ 18288 h 18288"/>
              <a:gd name="connsiteX28" fmla="*/ 4104399 w 11018520"/>
              <a:gd name="connsiteY28" fmla="*/ 18288 h 18288"/>
              <a:gd name="connsiteX29" fmla="*/ 3746297 w 11018520"/>
              <a:gd name="connsiteY29" fmla="*/ 18288 h 18288"/>
              <a:gd name="connsiteX30" fmla="*/ 3167825 w 11018520"/>
              <a:gd name="connsiteY30" fmla="*/ 18288 h 18288"/>
              <a:gd name="connsiteX31" fmla="*/ 2368982 w 11018520"/>
              <a:gd name="connsiteY31" fmla="*/ 18288 h 18288"/>
              <a:gd name="connsiteX32" fmla="*/ 1900695 w 11018520"/>
              <a:gd name="connsiteY32" fmla="*/ 18288 h 18288"/>
              <a:gd name="connsiteX33" fmla="*/ 991667 w 11018520"/>
              <a:gd name="connsiteY33" fmla="*/ 18288 h 18288"/>
              <a:gd name="connsiteX34" fmla="*/ 0 w 11018520"/>
              <a:gd name="connsiteY34" fmla="*/ 18288 h 18288"/>
              <a:gd name="connsiteX35" fmla="*/ 0 w 11018520"/>
              <a:gd name="connsiteY35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1018520" h="18288" fill="none" extrusionOk="0">
                <a:moveTo>
                  <a:pt x="0" y="0"/>
                </a:moveTo>
                <a:cubicBezTo>
                  <a:pt x="176840" y="19448"/>
                  <a:pt x="369510" y="1686"/>
                  <a:pt x="468287" y="0"/>
                </a:cubicBezTo>
                <a:cubicBezTo>
                  <a:pt x="567064" y="-1686"/>
                  <a:pt x="844925" y="28710"/>
                  <a:pt x="1156945" y="0"/>
                </a:cubicBezTo>
                <a:cubicBezTo>
                  <a:pt x="1468965" y="-28710"/>
                  <a:pt x="1755775" y="35306"/>
                  <a:pt x="1955787" y="0"/>
                </a:cubicBezTo>
                <a:cubicBezTo>
                  <a:pt x="2155799" y="-35306"/>
                  <a:pt x="2224532" y="-16632"/>
                  <a:pt x="2313889" y="0"/>
                </a:cubicBezTo>
                <a:cubicBezTo>
                  <a:pt x="2403246" y="16632"/>
                  <a:pt x="2494050" y="6083"/>
                  <a:pt x="2671991" y="0"/>
                </a:cubicBezTo>
                <a:cubicBezTo>
                  <a:pt x="2849932" y="-6083"/>
                  <a:pt x="3354152" y="34614"/>
                  <a:pt x="3581019" y="0"/>
                </a:cubicBezTo>
                <a:cubicBezTo>
                  <a:pt x="3807886" y="-34614"/>
                  <a:pt x="4022451" y="14254"/>
                  <a:pt x="4269677" y="0"/>
                </a:cubicBezTo>
                <a:cubicBezTo>
                  <a:pt x="4516903" y="-14254"/>
                  <a:pt x="4514495" y="-13291"/>
                  <a:pt x="4627778" y="0"/>
                </a:cubicBezTo>
                <a:cubicBezTo>
                  <a:pt x="4741061" y="13291"/>
                  <a:pt x="5120758" y="-22660"/>
                  <a:pt x="5316436" y="0"/>
                </a:cubicBezTo>
                <a:cubicBezTo>
                  <a:pt x="5512114" y="22660"/>
                  <a:pt x="5812155" y="-9513"/>
                  <a:pt x="6225464" y="0"/>
                </a:cubicBezTo>
                <a:cubicBezTo>
                  <a:pt x="6638773" y="9513"/>
                  <a:pt x="6545417" y="2479"/>
                  <a:pt x="6803936" y="0"/>
                </a:cubicBezTo>
                <a:cubicBezTo>
                  <a:pt x="7062455" y="-2479"/>
                  <a:pt x="7245098" y="-20209"/>
                  <a:pt x="7382408" y="0"/>
                </a:cubicBezTo>
                <a:cubicBezTo>
                  <a:pt x="7519718" y="20209"/>
                  <a:pt x="7801947" y="19736"/>
                  <a:pt x="8071066" y="0"/>
                </a:cubicBezTo>
                <a:cubicBezTo>
                  <a:pt x="8340185" y="-19736"/>
                  <a:pt x="8495312" y="-6666"/>
                  <a:pt x="8869909" y="0"/>
                </a:cubicBezTo>
                <a:cubicBezTo>
                  <a:pt x="9244506" y="6666"/>
                  <a:pt x="9501461" y="-13745"/>
                  <a:pt x="9668751" y="0"/>
                </a:cubicBezTo>
                <a:cubicBezTo>
                  <a:pt x="9836041" y="13745"/>
                  <a:pt x="10607605" y="14143"/>
                  <a:pt x="11018520" y="0"/>
                </a:cubicBezTo>
                <a:cubicBezTo>
                  <a:pt x="11019166" y="4451"/>
                  <a:pt x="11019010" y="9226"/>
                  <a:pt x="11018520" y="18288"/>
                </a:cubicBezTo>
                <a:cubicBezTo>
                  <a:pt x="10834966" y="15274"/>
                  <a:pt x="10754561" y="35250"/>
                  <a:pt x="10550233" y="18288"/>
                </a:cubicBezTo>
                <a:cubicBezTo>
                  <a:pt x="10345905" y="1326"/>
                  <a:pt x="9906342" y="45884"/>
                  <a:pt x="9641205" y="18288"/>
                </a:cubicBezTo>
                <a:cubicBezTo>
                  <a:pt x="9376068" y="-9308"/>
                  <a:pt x="9177188" y="43988"/>
                  <a:pt x="8952548" y="18288"/>
                </a:cubicBezTo>
                <a:cubicBezTo>
                  <a:pt x="8727908" y="-7412"/>
                  <a:pt x="8707007" y="3271"/>
                  <a:pt x="8594446" y="18288"/>
                </a:cubicBezTo>
                <a:cubicBezTo>
                  <a:pt x="8481885" y="33305"/>
                  <a:pt x="8175004" y="35109"/>
                  <a:pt x="7905788" y="18288"/>
                </a:cubicBezTo>
                <a:cubicBezTo>
                  <a:pt x="7636572" y="1467"/>
                  <a:pt x="7535638" y="7399"/>
                  <a:pt x="7327316" y="18288"/>
                </a:cubicBezTo>
                <a:cubicBezTo>
                  <a:pt x="7118994" y="29177"/>
                  <a:pt x="6978247" y="47205"/>
                  <a:pt x="6748844" y="18288"/>
                </a:cubicBezTo>
                <a:cubicBezTo>
                  <a:pt x="6519441" y="-10629"/>
                  <a:pt x="6459241" y="43308"/>
                  <a:pt x="6170371" y="18288"/>
                </a:cubicBezTo>
                <a:cubicBezTo>
                  <a:pt x="5881501" y="-6732"/>
                  <a:pt x="5736201" y="35971"/>
                  <a:pt x="5591899" y="18288"/>
                </a:cubicBezTo>
                <a:cubicBezTo>
                  <a:pt x="5447597" y="605"/>
                  <a:pt x="4990303" y="20409"/>
                  <a:pt x="4793056" y="18288"/>
                </a:cubicBezTo>
                <a:cubicBezTo>
                  <a:pt x="4595809" y="16167"/>
                  <a:pt x="4271723" y="2909"/>
                  <a:pt x="4104399" y="18288"/>
                </a:cubicBezTo>
                <a:cubicBezTo>
                  <a:pt x="3937075" y="33667"/>
                  <a:pt x="3923235" y="10730"/>
                  <a:pt x="3746297" y="18288"/>
                </a:cubicBezTo>
                <a:cubicBezTo>
                  <a:pt x="3569359" y="25846"/>
                  <a:pt x="3351081" y="24702"/>
                  <a:pt x="3167825" y="18288"/>
                </a:cubicBezTo>
                <a:cubicBezTo>
                  <a:pt x="2984569" y="11874"/>
                  <a:pt x="2708033" y="13293"/>
                  <a:pt x="2368982" y="18288"/>
                </a:cubicBezTo>
                <a:cubicBezTo>
                  <a:pt x="2029931" y="23283"/>
                  <a:pt x="2009060" y="37671"/>
                  <a:pt x="1900695" y="18288"/>
                </a:cubicBezTo>
                <a:cubicBezTo>
                  <a:pt x="1792330" y="-1095"/>
                  <a:pt x="1183178" y="9337"/>
                  <a:pt x="991667" y="18288"/>
                </a:cubicBezTo>
                <a:cubicBezTo>
                  <a:pt x="800156" y="27239"/>
                  <a:pt x="375690" y="34110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1018520" h="18288" stroke="0" extrusionOk="0">
                <a:moveTo>
                  <a:pt x="0" y="0"/>
                </a:moveTo>
                <a:cubicBezTo>
                  <a:pt x="266588" y="-23405"/>
                  <a:pt x="350503" y="-27031"/>
                  <a:pt x="578472" y="0"/>
                </a:cubicBezTo>
                <a:cubicBezTo>
                  <a:pt x="806441" y="27031"/>
                  <a:pt x="803976" y="13604"/>
                  <a:pt x="936574" y="0"/>
                </a:cubicBezTo>
                <a:cubicBezTo>
                  <a:pt x="1069172" y="-13604"/>
                  <a:pt x="1661335" y="-31902"/>
                  <a:pt x="1845602" y="0"/>
                </a:cubicBezTo>
                <a:cubicBezTo>
                  <a:pt x="2029869" y="31902"/>
                  <a:pt x="2273452" y="17005"/>
                  <a:pt x="2424074" y="0"/>
                </a:cubicBezTo>
                <a:cubicBezTo>
                  <a:pt x="2574696" y="-17005"/>
                  <a:pt x="2790864" y="-28133"/>
                  <a:pt x="3002547" y="0"/>
                </a:cubicBezTo>
                <a:cubicBezTo>
                  <a:pt x="3214230" y="28133"/>
                  <a:pt x="3605033" y="-14934"/>
                  <a:pt x="3911575" y="0"/>
                </a:cubicBezTo>
                <a:cubicBezTo>
                  <a:pt x="4218117" y="14934"/>
                  <a:pt x="4198004" y="3604"/>
                  <a:pt x="4379862" y="0"/>
                </a:cubicBezTo>
                <a:cubicBezTo>
                  <a:pt x="4561720" y="-3604"/>
                  <a:pt x="4941151" y="-37368"/>
                  <a:pt x="5288890" y="0"/>
                </a:cubicBezTo>
                <a:cubicBezTo>
                  <a:pt x="5636629" y="37368"/>
                  <a:pt x="6011513" y="-33898"/>
                  <a:pt x="6197918" y="0"/>
                </a:cubicBezTo>
                <a:cubicBezTo>
                  <a:pt x="6384323" y="33898"/>
                  <a:pt x="6555799" y="11241"/>
                  <a:pt x="6886575" y="0"/>
                </a:cubicBezTo>
                <a:cubicBezTo>
                  <a:pt x="7217351" y="-11241"/>
                  <a:pt x="7604472" y="-44614"/>
                  <a:pt x="7795603" y="0"/>
                </a:cubicBezTo>
                <a:cubicBezTo>
                  <a:pt x="7986734" y="44614"/>
                  <a:pt x="8098870" y="-11086"/>
                  <a:pt x="8374075" y="0"/>
                </a:cubicBezTo>
                <a:cubicBezTo>
                  <a:pt x="8649280" y="11086"/>
                  <a:pt x="8701749" y="-25020"/>
                  <a:pt x="8952548" y="0"/>
                </a:cubicBezTo>
                <a:cubicBezTo>
                  <a:pt x="9203347" y="25020"/>
                  <a:pt x="9519297" y="4274"/>
                  <a:pt x="9751390" y="0"/>
                </a:cubicBezTo>
                <a:cubicBezTo>
                  <a:pt x="9983483" y="-4274"/>
                  <a:pt x="10169881" y="16480"/>
                  <a:pt x="10329863" y="0"/>
                </a:cubicBezTo>
                <a:cubicBezTo>
                  <a:pt x="10489845" y="-16480"/>
                  <a:pt x="10750941" y="-9727"/>
                  <a:pt x="11018520" y="0"/>
                </a:cubicBezTo>
                <a:cubicBezTo>
                  <a:pt x="11018113" y="8690"/>
                  <a:pt x="11018366" y="14141"/>
                  <a:pt x="11018520" y="18288"/>
                </a:cubicBezTo>
                <a:cubicBezTo>
                  <a:pt x="10841176" y="-3597"/>
                  <a:pt x="10399304" y="41504"/>
                  <a:pt x="10219677" y="18288"/>
                </a:cubicBezTo>
                <a:cubicBezTo>
                  <a:pt x="10040050" y="-4928"/>
                  <a:pt x="10030762" y="16144"/>
                  <a:pt x="9861575" y="18288"/>
                </a:cubicBezTo>
                <a:cubicBezTo>
                  <a:pt x="9692388" y="20432"/>
                  <a:pt x="9529439" y="40380"/>
                  <a:pt x="9393288" y="18288"/>
                </a:cubicBezTo>
                <a:cubicBezTo>
                  <a:pt x="9257137" y="-3804"/>
                  <a:pt x="8825003" y="25592"/>
                  <a:pt x="8484260" y="18288"/>
                </a:cubicBezTo>
                <a:cubicBezTo>
                  <a:pt x="8143517" y="10984"/>
                  <a:pt x="8082894" y="45968"/>
                  <a:pt x="7795603" y="18288"/>
                </a:cubicBezTo>
                <a:cubicBezTo>
                  <a:pt x="7508312" y="-9392"/>
                  <a:pt x="7466074" y="19486"/>
                  <a:pt x="7327316" y="18288"/>
                </a:cubicBezTo>
                <a:cubicBezTo>
                  <a:pt x="7188558" y="17090"/>
                  <a:pt x="6869645" y="4657"/>
                  <a:pt x="6638658" y="18288"/>
                </a:cubicBezTo>
                <a:cubicBezTo>
                  <a:pt x="6407671" y="31919"/>
                  <a:pt x="6359238" y="35967"/>
                  <a:pt x="6280556" y="18288"/>
                </a:cubicBezTo>
                <a:cubicBezTo>
                  <a:pt x="6201874" y="609"/>
                  <a:pt x="6041216" y="22404"/>
                  <a:pt x="5922455" y="18288"/>
                </a:cubicBezTo>
                <a:cubicBezTo>
                  <a:pt x="5803694" y="14172"/>
                  <a:pt x="5555521" y="48848"/>
                  <a:pt x="5233797" y="18288"/>
                </a:cubicBezTo>
                <a:cubicBezTo>
                  <a:pt x="4912073" y="-12272"/>
                  <a:pt x="4986440" y="-2740"/>
                  <a:pt x="4765510" y="18288"/>
                </a:cubicBezTo>
                <a:cubicBezTo>
                  <a:pt x="4544580" y="39316"/>
                  <a:pt x="4177715" y="18248"/>
                  <a:pt x="3966667" y="18288"/>
                </a:cubicBezTo>
                <a:cubicBezTo>
                  <a:pt x="3755619" y="18328"/>
                  <a:pt x="3664519" y="22387"/>
                  <a:pt x="3498380" y="18288"/>
                </a:cubicBezTo>
                <a:cubicBezTo>
                  <a:pt x="3332241" y="14189"/>
                  <a:pt x="3065858" y="-7524"/>
                  <a:pt x="2699537" y="18288"/>
                </a:cubicBezTo>
                <a:cubicBezTo>
                  <a:pt x="2333216" y="44100"/>
                  <a:pt x="2505666" y="4650"/>
                  <a:pt x="2341436" y="18288"/>
                </a:cubicBezTo>
                <a:cubicBezTo>
                  <a:pt x="2177206" y="31926"/>
                  <a:pt x="1790164" y="19880"/>
                  <a:pt x="1542593" y="18288"/>
                </a:cubicBezTo>
                <a:cubicBezTo>
                  <a:pt x="1295022" y="16696"/>
                  <a:pt x="1218012" y="39325"/>
                  <a:pt x="1074306" y="18288"/>
                </a:cubicBezTo>
                <a:cubicBezTo>
                  <a:pt x="930600" y="-2749"/>
                  <a:pt x="797266" y="24589"/>
                  <a:pt x="716204" y="18288"/>
                </a:cubicBezTo>
                <a:cubicBezTo>
                  <a:pt x="635142" y="11987"/>
                  <a:pt x="344503" y="4139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rgbClr val="8B79E4"/>
          </a:solidFill>
          <a:ln w="38100" cap="rnd">
            <a:solidFill>
              <a:srgbClr val="8B79E4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CEEA36-7C8E-7FA7-D685-2A4FAF232BD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7384" y="2071316"/>
            <a:ext cx="7388274" cy="4376510"/>
          </a:xfrm>
        </p:spPr>
        <p:txBody>
          <a:bodyPr vert="horz" lIns="91440" tIns="45720" rIns="91440" bIns="45720" rtlCol="0" anchor="t">
            <a:normAutofit fontScale="92500" lnSpcReduction="20000"/>
          </a:bodyPr>
          <a:lstStyle/>
          <a:p>
            <a:pPr>
              <a:lnSpc>
                <a:spcPct val="100000"/>
              </a:lnSpc>
            </a:pPr>
            <a:r>
              <a:rPr lang="en-GB" dirty="0">
                <a:latin typeface="Abadi" panose="020B0604020104020204" pitchFamily="34" charset="0"/>
                <a:ea typeface="+mn-lt"/>
                <a:cs typeface="+mn-lt"/>
              </a:rPr>
              <a:t>Environmental influences on macro level reflect the external impacts the operational and strategic implementation</a:t>
            </a:r>
            <a:endParaRPr lang="en-GB" dirty="0">
              <a:latin typeface="Abadi" panose="020B0604020104020204" pitchFamily="34" charset="0"/>
            </a:endParaRPr>
          </a:p>
          <a:p>
            <a:pPr>
              <a:lnSpc>
                <a:spcPct val="100000"/>
              </a:lnSpc>
            </a:pPr>
            <a:r>
              <a:rPr lang="en-GB" dirty="0">
                <a:latin typeface="Abadi" panose="020B0604020104020204" pitchFamily="34" charset="0"/>
                <a:ea typeface="+mn-lt"/>
                <a:cs typeface="+mn-lt"/>
              </a:rPr>
              <a:t> However, the shift towards digital mode of operational will reduce the negative environment impacts. </a:t>
            </a:r>
            <a:endParaRPr lang="en-GB" dirty="0">
              <a:latin typeface="Abadi" panose="020B0604020104020204" pitchFamily="34" charset="0"/>
            </a:endParaRPr>
          </a:p>
          <a:p>
            <a:pPr>
              <a:lnSpc>
                <a:spcPct val="100000"/>
              </a:lnSpc>
            </a:pPr>
            <a:r>
              <a:rPr lang="en-GB" dirty="0">
                <a:latin typeface="Abadi" panose="020B0604020104020204" pitchFamily="34" charset="0"/>
                <a:ea typeface="+mn-lt"/>
                <a:cs typeface="+mn-lt"/>
              </a:rPr>
              <a:t>There is positive impact on environment provided the management monitors the difference of influences for the two operational modes.</a:t>
            </a:r>
            <a:endParaRPr lang="en-GB" dirty="0">
              <a:latin typeface="Abadi" panose="020B0604020104020204" pitchFamily="34" charset="0"/>
            </a:endParaRPr>
          </a:p>
          <a:p>
            <a:pPr>
              <a:lnSpc>
                <a:spcPct val="100000"/>
              </a:lnSpc>
            </a:pPr>
            <a:r>
              <a:rPr lang="en-GB" dirty="0">
                <a:latin typeface="Abadi" panose="020B0604020104020204" pitchFamily="34" charset="0"/>
                <a:ea typeface="+mn-lt"/>
                <a:cs typeface="+mn-lt"/>
              </a:rPr>
              <a:t>Also, it will be easier for other regulatory bodies to connect and monitor the progress of patients. </a:t>
            </a:r>
            <a:endParaRPr lang="en-GB" dirty="0">
              <a:latin typeface="Abadi" panose="020B0604020104020204" pitchFamily="34" charset="0"/>
            </a:endParaRPr>
          </a:p>
          <a:p>
            <a:pPr>
              <a:lnSpc>
                <a:spcPct val="100000"/>
              </a:lnSpc>
            </a:pPr>
            <a:endParaRPr lang="en-GB" dirty="0"/>
          </a:p>
        </p:txBody>
      </p:sp>
      <p:pic>
        <p:nvPicPr>
          <p:cNvPr id="5" name="Picture 4" descr="Plant growing in a concrete crack">
            <a:extLst>
              <a:ext uri="{FF2B5EF4-FFF2-40B4-BE49-F238E27FC236}">
                <a16:creationId xmlns:a16="http://schemas.microsoft.com/office/drawing/2014/main" id="{B18C813C-7CA2-7C0B-9E7A-95AFB7D3AA4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8716" r="27068" b="2"/>
          <a:stretch/>
        </p:blipFill>
        <p:spPr>
          <a:xfrm>
            <a:off x="7675658" y="2093976"/>
            <a:ext cx="3941064" cy="4096512"/>
          </a:xfrm>
          <a:prstGeom prst="rect">
            <a:avLst/>
          </a:prstGeom>
        </p:spPr>
      </p:pic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9DFFAC0-7D59-528B-F236-3A401CCFFA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Cyrille Tounoudjou (1914188)                                             BMSW6103_SWAN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B1813ED-67B8-29BD-185A-6773F4E6D4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1634113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3" name="Rectangle 36">
            <a:extLst>
              <a:ext uri="{FF2B5EF4-FFF2-40B4-BE49-F238E27FC236}">
                <a16:creationId xmlns:a16="http://schemas.microsoft.com/office/drawing/2014/main" id="{247B6BBF-09F2-4A29-AE4E-3771E29248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12C2CEE-8055-B42D-FEBA-4DD6624F5F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5000" y="634029"/>
            <a:ext cx="10921640" cy="1314698"/>
          </a:xfrm>
        </p:spPr>
        <p:txBody>
          <a:bodyPr anchor="ctr">
            <a:normAutofit/>
          </a:bodyPr>
          <a:lstStyle/>
          <a:p>
            <a:pPr algn="ctr"/>
            <a:r>
              <a:rPr lang="en-GB" sz="7200" b="1">
                <a:ea typeface="+mj-lt"/>
                <a:cs typeface="+mj-lt"/>
              </a:rPr>
              <a:t>Environmental influences: Micro </a:t>
            </a:r>
            <a:endParaRPr lang="en-US" sz="7200"/>
          </a:p>
          <a:p>
            <a:pPr algn="ctr"/>
            <a:endParaRPr lang="en-GB" sz="7200"/>
          </a:p>
        </p:txBody>
      </p:sp>
      <p:sp>
        <p:nvSpPr>
          <p:cNvPr id="44" name="Rectangle 22">
            <a:extLst>
              <a:ext uri="{FF2B5EF4-FFF2-40B4-BE49-F238E27FC236}">
                <a16:creationId xmlns:a16="http://schemas.microsoft.com/office/drawing/2014/main" id="{535742DD-1B16-4E9D-B715-0D74B4574A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648305" y="2241737"/>
            <a:ext cx="10900219" cy="18288"/>
          </a:xfrm>
          <a:custGeom>
            <a:avLst/>
            <a:gdLst>
              <a:gd name="connsiteX0" fmla="*/ 0 w 10900219"/>
              <a:gd name="connsiteY0" fmla="*/ 0 h 18288"/>
              <a:gd name="connsiteX1" fmla="*/ 463259 w 10900219"/>
              <a:gd name="connsiteY1" fmla="*/ 0 h 18288"/>
              <a:gd name="connsiteX2" fmla="*/ 1144523 w 10900219"/>
              <a:gd name="connsiteY2" fmla="*/ 0 h 18288"/>
              <a:gd name="connsiteX3" fmla="*/ 1934789 w 10900219"/>
              <a:gd name="connsiteY3" fmla="*/ 0 h 18288"/>
              <a:gd name="connsiteX4" fmla="*/ 2289046 w 10900219"/>
              <a:gd name="connsiteY4" fmla="*/ 0 h 18288"/>
              <a:gd name="connsiteX5" fmla="*/ 2643303 w 10900219"/>
              <a:gd name="connsiteY5" fmla="*/ 0 h 18288"/>
              <a:gd name="connsiteX6" fmla="*/ 3542571 w 10900219"/>
              <a:gd name="connsiteY6" fmla="*/ 0 h 18288"/>
              <a:gd name="connsiteX7" fmla="*/ 4223835 w 10900219"/>
              <a:gd name="connsiteY7" fmla="*/ 0 h 18288"/>
              <a:gd name="connsiteX8" fmla="*/ 4578092 w 10900219"/>
              <a:gd name="connsiteY8" fmla="*/ 0 h 18288"/>
              <a:gd name="connsiteX9" fmla="*/ 5259356 w 10900219"/>
              <a:gd name="connsiteY9" fmla="*/ 0 h 18288"/>
              <a:gd name="connsiteX10" fmla="*/ 6158624 w 10900219"/>
              <a:gd name="connsiteY10" fmla="*/ 0 h 18288"/>
              <a:gd name="connsiteX11" fmla="*/ 6730885 w 10900219"/>
              <a:gd name="connsiteY11" fmla="*/ 0 h 18288"/>
              <a:gd name="connsiteX12" fmla="*/ 7303147 w 10900219"/>
              <a:gd name="connsiteY12" fmla="*/ 0 h 18288"/>
              <a:gd name="connsiteX13" fmla="*/ 7984410 w 10900219"/>
              <a:gd name="connsiteY13" fmla="*/ 0 h 18288"/>
              <a:gd name="connsiteX14" fmla="*/ 8774676 w 10900219"/>
              <a:gd name="connsiteY14" fmla="*/ 0 h 18288"/>
              <a:gd name="connsiteX15" fmla="*/ 9564942 w 10900219"/>
              <a:gd name="connsiteY15" fmla="*/ 0 h 18288"/>
              <a:gd name="connsiteX16" fmla="*/ 10900219 w 10900219"/>
              <a:gd name="connsiteY16" fmla="*/ 0 h 18288"/>
              <a:gd name="connsiteX17" fmla="*/ 10900219 w 10900219"/>
              <a:gd name="connsiteY17" fmla="*/ 18288 h 18288"/>
              <a:gd name="connsiteX18" fmla="*/ 10436960 w 10900219"/>
              <a:gd name="connsiteY18" fmla="*/ 18288 h 18288"/>
              <a:gd name="connsiteX19" fmla="*/ 9537692 w 10900219"/>
              <a:gd name="connsiteY19" fmla="*/ 18288 h 18288"/>
              <a:gd name="connsiteX20" fmla="*/ 8856428 w 10900219"/>
              <a:gd name="connsiteY20" fmla="*/ 18288 h 18288"/>
              <a:gd name="connsiteX21" fmla="*/ 8502171 w 10900219"/>
              <a:gd name="connsiteY21" fmla="*/ 18288 h 18288"/>
              <a:gd name="connsiteX22" fmla="*/ 7820907 w 10900219"/>
              <a:gd name="connsiteY22" fmla="*/ 18288 h 18288"/>
              <a:gd name="connsiteX23" fmla="*/ 7248646 w 10900219"/>
              <a:gd name="connsiteY23" fmla="*/ 18288 h 18288"/>
              <a:gd name="connsiteX24" fmla="*/ 6676384 w 10900219"/>
              <a:gd name="connsiteY24" fmla="*/ 18288 h 18288"/>
              <a:gd name="connsiteX25" fmla="*/ 6104123 w 10900219"/>
              <a:gd name="connsiteY25" fmla="*/ 18288 h 18288"/>
              <a:gd name="connsiteX26" fmla="*/ 5531861 w 10900219"/>
              <a:gd name="connsiteY26" fmla="*/ 18288 h 18288"/>
              <a:gd name="connsiteX27" fmla="*/ 4741595 w 10900219"/>
              <a:gd name="connsiteY27" fmla="*/ 18288 h 18288"/>
              <a:gd name="connsiteX28" fmla="*/ 4060332 w 10900219"/>
              <a:gd name="connsiteY28" fmla="*/ 18288 h 18288"/>
              <a:gd name="connsiteX29" fmla="*/ 3706074 w 10900219"/>
              <a:gd name="connsiteY29" fmla="*/ 18288 h 18288"/>
              <a:gd name="connsiteX30" fmla="*/ 3133813 w 10900219"/>
              <a:gd name="connsiteY30" fmla="*/ 18288 h 18288"/>
              <a:gd name="connsiteX31" fmla="*/ 2343547 w 10900219"/>
              <a:gd name="connsiteY31" fmla="*/ 18288 h 18288"/>
              <a:gd name="connsiteX32" fmla="*/ 1880288 w 10900219"/>
              <a:gd name="connsiteY32" fmla="*/ 18288 h 18288"/>
              <a:gd name="connsiteX33" fmla="*/ 981020 w 10900219"/>
              <a:gd name="connsiteY33" fmla="*/ 18288 h 18288"/>
              <a:gd name="connsiteX34" fmla="*/ 0 w 10900219"/>
              <a:gd name="connsiteY34" fmla="*/ 18288 h 18288"/>
              <a:gd name="connsiteX35" fmla="*/ 0 w 10900219"/>
              <a:gd name="connsiteY35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900219" h="18288" fill="none" extrusionOk="0">
                <a:moveTo>
                  <a:pt x="0" y="0"/>
                </a:moveTo>
                <a:cubicBezTo>
                  <a:pt x="118469" y="-6619"/>
                  <a:pt x="329397" y="-5525"/>
                  <a:pt x="463259" y="0"/>
                </a:cubicBezTo>
                <a:cubicBezTo>
                  <a:pt x="597121" y="5525"/>
                  <a:pt x="866598" y="4881"/>
                  <a:pt x="1144523" y="0"/>
                </a:cubicBezTo>
                <a:cubicBezTo>
                  <a:pt x="1422448" y="-4881"/>
                  <a:pt x="1761178" y="17159"/>
                  <a:pt x="1934789" y="0"/>
                </a:cubicBezTo>
                <a:cubicBezTo>
                  <a:pt x="2108400" y="-17159"/>
                  <a:pt x="2119134" y="-4032"/>
                  <a:pt x="2289046" y="0"/>
                </a:cubicBezTo>
                <a:cubicBezTo>
                  <a:pt x="2458958" y="4032"/>
                  <a:pt x="2472610" y="15385"/>
                  <a:pt x="2643303" y="0"/>
                </a:cubicBezTo>
                <a:cubicBezTo>
                  <a:pt x="2813996" y="-15385"/>
                  <a:pt x="3334189" y="-21234"/>
                  <a:pt x="3542571" y="0"/>
                </a:cubicBezTo>
                <a:cubicBezTo>
                  <a:pt x="3750953" y="21234"/>
                  <a:pt x="3991639" y="13212"/>
                  <a:pt x="4223835" y="0"/>
                </a:cubicBezTo>
                <a:cubicBezTo>
                  <a:pt x="4456031" y="-13212"/>
                  <a:pt x="4466914" y="13318"/>
                  <a:pt x="4578092" y="0"/>
                </a:cubicBezTo>
                <a:cubicBezTo>
                  <a:pt x="4689270" y="-13318"/>
                  <a:pt x="5120635" y="31363"/>
                  <a:pt x="5259356" y="0"/>
                </a:cubicBezTo>
                <a:cubicBezTo>
                  <a:pt x="5398077" y="-31363"/>
                  <a:pt x="5954119" y="-7091"/>
                  <a:pt x="6158624" y="0"/>
                </a:cubicBezTo>
                <a:cubicBezTo>
                  <a:pt x="6363129" y="7091"/>
                  <a:pt x="6535071" y="-8480"/>
                  <a:pt x="6730885" y="0"/>
                </a:cubicBezTo>
                <a:cubicBezTo>
                  <a:pt x="6926699" y="8480"/>
                  <a:pt x="7091018" y="19194"/>
                  <a:pt x="7303147" y="0"/>
                </a:cubicBezTo>
                <a:cubicBezTo>
                  <a:pt x="7515276" y="-19194"/>
                  <a:pt x="7840361" y="30755"/>
                  <a:pt x="7984410" y="0"/>
                </a:cubicBezTo>
                <a:cubicBezTo>
                  <a:pt x="8128459" y="-30755"/>
                  <a:pt x="8498590" y="39460"/>
                  <a:pt x="8774676" y="0"/>
                </a:cubicBezTo>
                <a:cubicBezTo>
                  <a:pt x="9050762" y="-39460"/>
                  <a:pt x="9204381" y="36508"/>
                  <a:pt x="9564942" y="0"/>
                </a:cubicBezTo>
                <a:cubicBezTo>
                  <a:pt x="9925503" y="-36508"/>
                  <a:pt x="10235542" y="59225"/>
                  <a:pt x="10900219" y="0"/>
                </a:cubicBezTo>
                <a:cubicBezTo>
                  <a:pt x="10900865" y="4451"/>
                  <a:pt x="10900709" y="9226"/>
                  <a:pt x="10900219" y="18288"/>
                </a:cubicBezTo>
                <a:cubicBezTo>
                  <a:pt x="10675942" y="21751"/>
                  <a:pt x="10609372" y="26977"/>
                  <a:pt x="10436960" y="18288"/>
                </a:cubicBezTo>
                <a:cubicBezTo>
                  <a:pt x="10264548" y="9599"/>
                  <a:pt x="9961150" y="-11074"/>
                  <a:pt x="9537692" y="18288"/>
                </a:cubicBezTo>
                <a:cubicBezTo>
                  <a:pt x="9114234" y="47650"/>
                  <a:pt x="9087386" y="35169"/>
                  <a:pt x="8856428" y="18288"/>
                </a:cubicBezTo>
                <a:cubicBezTo>
                  <a:pt x="8625470" y="1407"/>
                  <a:pt x="8634361" y="13786"/>
                  <a:pt x="8502171" y="18288"/>
                </a:cubicBezTo>
                <a:cubicBezTo>
                  <a:pt x="8369981" y="22790"/>
                  <a:pt x="8132296" y="22561"/>
                  <a:pt x="7820907" y="18288"/>
                </a:cubicBezTo>
                <a:cubicBezTo>
                  <a:pt x="7509518" y="14015"/>
                  <a:pt x="7432447" y="29431"/>
                  <a:pt x="7248646" y="18288"/>
                </a:cubicBezTo>
                <a:cubicBezTo>
                  <a:pt x="7064845" y="7145"/>
                  <a:pt x="6954380" y="2746"/>
                  <a:pt x="6676384" y="18288"/>
                </a:cubicBezTo>
                <a:cubicBezTo>
                  <a:pt x="6398388" y="33830"/>
                  <a:pt x="6292480" y="-4579"/>
                  <a:pt x="6104123" y="18288"/>
                </a:cubicBezTo>
                <a:cubicBezTo>
                  <a:pt x="5915766" y="41155"/>
                  <a:pt x="5703359" y="-8437"/>
                  <a:pt x="5531861" y="18288"/>
                </a:cubicBezTo>
                <a:cubicBezTo>
                  <a:pt x="5360363" y="45013"/>
                  <a:pt x="5056784" y="-12121"/>
                  <a:pt x="4741595" y="18288"/>
                </a:cubicBezTo>
                <a:cubicBezTo>
                  <a:pt x="4426406" y="48697"/>
                  <a:pt x="4364529" y="-10910"/>
                  <a:pt x="4060332" y="18288"/>
                </a:cubicBezTo>
                <a:cubicBezTo>
                  <a:pt x="3756135" y="47486"/>
                  <a:pt x="3816049" y="13364"/>
                  <a:pt x="3706074" y="18288"/>
                </a:cubicBezTo>
                <a:cubicBezTo>
                  <a:pt x="3596099" y="23212"/>
                  <a:pt x="3382238" y="37686"/>
                  <a:pt x="3133813" y="18288"/>
                </a:cubicBezTo>
                <a:cubicBezTo>
                  <a:pt x="2885388" y="-1110"/>
                  <a:pt x="2523125" y="15465"/>
                  <a:pt x="2343547" y="18288"/>
                </a:cubicBezTo>
                <a:cubicBezTo>
                  <a:pt x="2163969" y="21111"/>
                  <a:pt x="1985160" y="33196"/>
                  <a:pt x="1880288" y="18288"/>
                </a:cubicBezTo>
                <a:cubicBezTo>
                  <a:pt x="1775416" y="3380"/>
                  <a:pt x="1261751" y="-9914"/>
                  <a:pt x="981020" y="18288"/>
                </a:cubicBezTo>
                <a:cubicBezTo>
                  <a:pt x="700289" y="46490"/>
                  <a:pt x="314212" y="-15659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900219" h="18288" stroke="0" extrusionOk="0">
                <a:moveTo>
                  <a:pt x="0" y="0"/>
                </a:moveTo>
                <a:cubicBezTo>
                  <a:pt x="269624" y="3698"/>
                  <a:pt x="383061" y="-5818"/>
                  <a:pt x="572261" y="0"/>
                </a:cubicBezTo>
                <a:cubicBezTo>
                  <a:pt x="761461" y="5818"/>
                  <a:pt x="826360" y="-1890"/>
                  <a:pt x="926519" y="0"/>
                </a:cubicBezTo>
                <a:cubicBezTo>
                  <a:pt x="1026678" y="1890"/>
                  <a:pt x="1621671" y="-1096"/>
                  <a:pt x="1825787" y="0"/>
                </a:cubicBezTo>
                <a:cubicBezTo>
                  <a:pt x="2029903" y="1096"/>
                  <a:pt x="2212612" y="17145"/>
                  <a:pt x="2398048" y="0"/>
                </a:cubicBezTo>
                <a:cubicBezTo>
                  <a:pt x="2583484" y="-17145"/>
                  <a:pt x="2739759" y="-14168"/>
                  <a:pt x="2970310" y="0"/>
                </a:cubicBezTo>
                <a:cubicBezTo>
                  <a:pt x="3200861" y="14168"/>
                  <a:pt x="3502691" y="33180"/>
                  <a:pt x="3869578" y="0"/>
                </a:cubicBezTo>
                <a:cubicBezTo>
                  <a:pt x="4236465" y="-33180"/>
                  <a:pt x="4122134" y="-10470"/>
                  <a:pt x="4332837" y="0"/>
                </a:cubicBezTo>
                <a:cubicBezTo>
                  <a:pt x="4543540" y="10470"/>
                  <a:pt x="4834652" y="3572"/>
                  <a:pt x="5232105" y="0"/>
                </a:cubicBezTo>
                <a:cubicBezTo>
                  <a:pt x="5629558" y="-3572"/>
                  <a:pt x="5773178" y="-6604"/>
                  <a:pt x="6131373" y="0"/>
                </a:cubicBezTo>
                <a:cubicBezTo>
                  <a:pt x="6489568" y="6604"/>
                  <a:pt x="6621532" y="18870"/>
                  <a:pt x="6812637" y="0"/>
                </a:cubicBezTo>
                <a:cubicBezTo>
                  <a:pt x="7003742" y="-18870"/>
                  <a:pt x="7311146" y="18959"/>
                  <a:pt x="7711905" y="0"/>
                </a:cubicBezTo>
                <a:cubicBezTo>
                  <a:pt x="8112664" y="-18959"/>
                  <a:pt x="8080793" y="-24744"/>
                  <a:pt x="8284166" y="0"/>
                </a:cubicBezTo>
                <a:cubicBezTo>
                  <a:pt x="8487539" y="24744"/>
                  <a:pt x="8615041" y="-1627"/>
                  <a:pt x="8856428" y="0"/>
                </a:cubicBezTo>
                <a:cubicBezTo>
                  <a:pt x="9097815" y="1627"/>
                  <a:pt x="9475052" y="26322"/>
                  <a:pt x="9646694" y="0"/>
                </a:cubicBezTo>
                <a:cubicBezTo>
                  <a:pt x="9818336" y="-26322"/>
                  <a:pt x="9938906" y="-121"/>
                  <a:pt x="10218955" y="0"/>
                </a:cubicBezTo>
                <a:cubicBezTo>
                  <a:pt x="10499004" y="121"/>
                  <a:pt x="10697467" y="15326"/>
                  <a:pt x="10900219" y="0"/>
                </a:cubicBezTo>
                <a:cubicBezTo>
                  <a:pt x="10899812" y="8690"/>
                  <a:pt x="10900065" y="14141"/>
                  <a:pt x="10900219" y="18288"/>
                </a:cubicBezTo>
                <a:cubicBezTo>
                  <a:pt x="10543007" y="31201"/>
                  <a:pt x="10472057" y="15684"/>
                  <a:pt x="10109953" y="18288"/>
                </a:cubicBezTo>
                <a:cubicBezTo>
                  <a:pt x="9747849" y="20892"/>
                  <a:pt x="9872856" y="33007"/>
                  <a:pt x="9755696" y="18288"/>
                </a:cubicBezTo>
                <a:cubicBezTo>
                  <a:pt x="9638536" y="3569"/>
                  <a:pt x="9442681" y="6596"/>
                  <a:pt x="9292437" y="18288"/>
                </a:cubicBezTo>
                <a:cubicBezTo>
                  <a:pt x="9142193" y="29980"/>
                  <a:pt x="8817861" y="-11343"/>
                  <a:pt x="8393169" y="18288"/>
                </a:cubicBezTo>
                <a:cubicBezTo>
                  <a:pt x="7968477" y="47919"/>
                  <a:pt x="7919655" y="23228"/>
                  <a:pt x="7711905" y="18288"/>
                </a:cubicBezTo>
                <a:cubicBezTo>
                  <a:pt x="7504155" y="13348"/>
                  <a:pt x="7365667" y="6452"/>
                  <a:pt x="7248646" y="18288"/>
                </a:cubicBezTo>
                <a:cubicBezTo>
                  <a:pt x="7131625" y="30124"/>
                  <a:pt x="6776155" y="2871"/>
                  <a:pt x="6567382" y="18288"/>
                </a:cubicBezTo>
                <a:cubicBezTo>
                  <a:pt x="6358609" y="33705"/>
                  <a:pt x="6372933" y="1091"/>
                  <a:pt x="6213125" y="18288"/>
                </a:cubicBezTo>
                <a:cubicBezTo>
                  <a:pt x="6053317" y="35485"/>
                  <a:pt x="5980913" y="1290"/>
                  <a:pt x="5858868" y="18288"/>
                </a:cubicBezTo>
                <a:cubicBezTo>
                  <a:pt x="5736823" y="35286"/>
                  <a:pt x="5481395" y="5492"/>
                  <a:pt x="5177604" y="18288"/>
                </a:cubicBezTo>
                <a:cubicBezTo>
                  <a:pt x="4873813" y="31084"/>
                  <a:pt x="4854222" y="37160"/>
                  <a:pt x="4714345" y="18288"/>
                </a:cubicBezTo>
                <a:cubicBezTo>
                  <a:pt x="4574468" y="-584"/>
                  <a:pt x="4298550" y="22981"/>
                  <a:pt x="3924079" y="18288"/>
                </a:cubicBezTo>
                <a:cubicBezTo>
                  <a:pt x="3549608" y="13595"/>
                  <a:pt x="3645461" y="-921"/>
                  <a:pt x="3460820" y="18288"/>
                </a:cubicBezTo>
                <a:cubicBezTo>
                  <a:pt x="3276179" y="37497"/>
                  <a:pt x="3004470" y="-15027"/>
                  <a:pt x="2670554" y="18288"/>
                </a:cubicBezTo>
                <a:cubicBezTo>
                  <a:pt x="2336638" y="51603"/>
                  <a:pt x="2425773" y="17517"/>
                  <a:pt x="2316297" y="18288"/>
                </a:cubicBezTo>
                <a:cubicBezTo>
                  <a:pt x="2206821" y="19059"/>
                  <a:pt x="1757890" y="42158"/>
                  <a:pt x="1526031" y="18288"/>
                </a:cubicBezTo>
                <a:cubicBezTo>
                  <a:pt x="1294172" y="-5582"/>
                  <a:pt x="1213137" y="12281"/>
                  <a:pt x="1062771" y="18288"/>
                </a:cubicBezTo>
                <a:cubicBezTo>
                  <a:pt x="912405" y="24295"/>
                  <a:pt x="829444" y="7304"/>
                  <a:pt x="708514" y="18288"/>
                </a:cubicBezTo>
                <a:cubicBezTo>
                  <a:pt x="587584" y="29272"/>
                  <a:pt x="227877" y="37311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rgbClr val="8B79E4"/>
          </a:solidFill>
          <a:ln w="34925">
            <a:solidFill>
              <a:srgbClr val="8B79E4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14" name="Content Placeholder 2">
            <a:extLst>
              <a:ext uri="{FF2B5EF4-FFF2-40B4-BE49-F238E27FC236}">
                <a16:creationId xmlns:a16="http://schemas.microsoft.com/office/drawing/2014/main" id="{9141E0DC-CEAA-5E0A-32D1-71C9B4C6A91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42352666"/>
              </p:ext>
            </p:extLst>
          </p:nvPr>
        </p:nvGraphicFramePr>
        <p:xfrm>
          <a:off x="123092" y="2314889"/>
          <a:ext cx="12065859" cy="448824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72B5F4A-0184-BCD1-2524-ED6FD5B5FB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Cyrille Tounoudjou (1914188)                                             BMSW6103_SWAN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F891B37-95A7-2850-90CC-339A6A9E62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9578835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2646F5-C70E-837E-1147-7EF70A55E6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5362" y="94738"/>
            <a:ext cx="11953567" cy="1620530"/>
          </a:xfrm>
        </p:spPr>
        <p:txBody>
          <a:bodyPr/>
          <a:lstStyle/>
          <a:p>
            <a:r>
              <a:rPr lang="en-GB" b="1" dirty="0">
                <a:ea typeface="+mj-lt"/>
                <a:cs typeface="+mj-lt"/>
              </a:rPr>
              <a:t>Outcome of implementation </a:t>
            </a:r>
            <a:endParaRPr lang="en-US"/>
          </a:p>
          <a:p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9A15C3-DE94-5173-3D96-509589BAC39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08039" y="1929384"/>
            <a:ext cx="10945761" cy="4792734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>
                <a:latin typeface="Abadi" panose="020B0604020104020204" pitchFamily="34" charset="0"/>
                <a:ea typeface="+mn-lt"/>
                <a:cs typeface="+mn-lt"/>
              </a:rPr>
              <a:t>NHS states that there is reduction of waiting time for the patients of non-emergency care.</a:t>
            </a:r>
            <a:endParaRPr lang="en-GB" dirty="0">
              <a:latin typeface="Abadi" panose="020B0604020104020204" pitchFamily="34" charset="0"/>
            </a:endParaRPr>
          </a:p>
          <a:p>
            <a:r>
              <a:rPr lang="en-GB" dirty="0">
                <a:latin typeface="Abadi" panose="020B0604020104020204" pitchFamily="34" charset="0"/>
                <a:ea typeface="+mn-lt"/>
                <a:cs typeface="+mn-lt"/>
              </a:rPr>
              <a:t>However, the challenge is to provide end to end support to the patients.</a:t>
            </a:r>
            <a:endParaRPr lang="en-GB" dirty="0">
              <a:latin typeface="Abadi" panose="020B0604020104020204" pitchFamily="34" charset="0"/>
            </a:endParaRPr>
          </a:p>
          <a:p>
            <a:r>
              <a:rPr lang="en-GB" dirty="0">
                <a:latin typeface="Abadi" panose="020B0604020104020204" pitchFamily="34" charset="0"/>
                <a:ea typeface="+mn-lt"/>
                <a:cs typeface="+mn-lt"/>
              </a:rPr>
              <a:t>The digital mode of operations based on NHS app is yet to include the non-basic treatment (Rich et al, 2019).</a:t>
            </a:r>
            <a:endParaRPr lang="en-GB" dirty="0">
              <a:latin typeface="Abadi" panose="020B0604020104020204" pitchFamily="34" charset="0"/>
            </a:endParaRPr>
          </a:p>
          <a:p>
            <a:r>
              <a:rPr lang="en-GB" dirty="0">
                <a:latin typeface="Abadi" panose="020B0604020104020204" pitchFamily="34" charset="0"/>
                <a:ea typeface="+mn-lt"/>
                <a:cs typeface="+mn-lt"/>
              </a:rPr>
              <a:t>Thus, the increase in coverage of wider services is key to achieve the aligned objectives of NHS.</a:t>
            </a:r>
            <a:endParaRPr lang="en-GB" dirty="0">
              <a:latin typeface="Abadi" panose="020B0604020104020204" pitchFamily="34" charset="0"/>
            </a:endParaRP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A0AB2F8-7FFF-F4D1-37D3-932056639F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Cyrille Tounoudjou (1914188)                                             BMSW6103_SWAN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44562E7-7601-D4CD-5500-9E9B1BC38A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0958366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7">
            <a:extLst>
              <a:ext uri="{FF2B5EF4-FFF2-40B4-BE49-F238E27FC236}">
                <a16:creationId xmlns:a16="http://schemas.microsoft.com/office/drawing/2014/main" id="{100EDD19-6802-4EC3-95CE-CFFAB042C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6">
            <a:extLst>
              <a:ext uri="{FF2B5EF4-FFF2-40B4-BE49-F238E27FC236}">
                <a16:creationId xmlns:a16="http://schemas.microsoft.com/office/drawing/2014/main" id="{DB17E863-922E-4C26-BD64-E8FD41D28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036" y="1677373"/>
            <a:ext cx="10853928" cy="18288"/>
          </a:xfrm>
          <a:custGeom>
            <a:avLst/>
            <a:gdLst>
              <a:gd name="connsiteX0" fmla="*/ 0 w 10853928"/>
              <a:gd name="connsiteY0" fmla="*/ 0 h 18288"/>
              <a:gd name="connsiteX1" fmla="*/ 461292 w 10853928"/>
              <a:gd name="connsiteY1" fmla="*/ 0 h 18288"/>
              <a:gd name="connsiteX2" fmla="*/ 1139662 w 10853928"/>
              <a:gd name="connsiteY2" fmla="*/ 0 h 18288"/>
              <a:gd name="connsiteX3" fmla="*/ 1926572 w 10853928"/>
              <a:gd name="connsiteY3" fmla="*/ 0 h 18288"/>
              <a:gd name="connsiteX4" fmla="*/ 2279325 w 10853928"/>
              <a:gd name="connsiteY4" fmla="*/ 0 h 18288"/>
              <a:gd name="connsiteX5" fmla="*/ 2632078 w 10853928"/>
              <a:gd name="connsiteY5" fmla="*/ 0 h 18288"/>
              <a:gd name="connsiteX6" fmla="*/ 3527527 w 10853928"/>
              <a:gd name="connsiteY6" fmla="*/ 0 h 18288"/>
              <a:gd name="connsiteX7" fmla="*/ 4205897 w 10853928"/>
              <a:gd name="connsiteY7" fmla="*/ 0 h 18288"/>
              <a:gd name="connsiteX8" fmla="*/ 4558650 w 10853928"/>
              <a:gd name="connsiteY8" fmla="*/ 0 h 18288"/>
              <a:gd name="connsiteX9" fmla="*/ 5237020 w 10853928"/>
              <a:gd name="connsiteY9" fmla="*/ 0 h 18288"/>
              <a:gd name="connsiteX10" fmla="*/ 6132469 w 10853928"/>
              <a:gd name="connsiteY10" fmla="*/ 0 h 18288"/>
              <a:gd name="connsiteX11" fmla="*/ 6702301 w 10853928"/>
              <a:gd name="connsiteY11" fmla="*/ 0 h 18288"/>
              <a:gd name="connsiteX12" fmla="*/ 7272132 w 10853928"/>
              <a:gd name="connsiteY12" fmla="*/ 0 h 18288"/>
              <a:gd name="connsiteX13" fmla="*/ 7950502 w 10853928"/>
              <a:gd name="connsiteY13" fmla="*/ 0 h 18288"/>
              <a:gd name="connsiteX14" fmla="*/ 8737412 w 10853928"/>
              <a:gd name="connsiteY14" fmla="*/ 0 h 18288"/>
              <a:gd name="connsiteX15" fmla="*/ 9524322 w 10853928"/>
              <a:gd name="connsiteY15" fmla="*/ 0 h 18288"/>
              <a:gd name="connsiteX16" fmla="*/ 10853928 w 10853928"/>
              <a:gd name="connsiteY16" fmla="*/ 0 h 18288"/>
              <a:gd name="connsiteX17" fmla="*/ 10853928 w 10853928"/>
              <a:gd name="connsiteY17" fmla="*/ 18288 h 18288"/>
              <a:gd name="connsiteX18" fmla="*/ 10392636 w 10853928"/>
              <a:gd name="connsiteY18" fmla="*/ 18288 h 18288"/>
              <a:gd name="connsiteX19" fmla="*/ 9497187 w 10853928"/>
              <a:gd name="connsiteY19" fmla="*/ 18288 h 18288"/>
              <a:gd name="connsiteX20" fmla="*/ 8818817 w 10853928"/>
              <a:gd name="connsiteY20" fmla="*/ 18288 h 18288"/>
              <a:gd name="connsiteX21" fmla="*/ 8466064 w 10853928"/>
              <a:gd name="connsiteY21" fmla="*/ 18288 h 18288"/>
              <a:gd name="connsiteX22" fmla="*/ 7787693 w 10853928"/>
              <a:gd name="connsiteY22" fmla="*/ 18288 h 18288"/>
              <a:gd name="connsiteX23" fmla="*/ 7217862 w 10853928"/>
              <a:gd name="connsiteY23" fmla="*/ 18288 h 18288"/>
              <a:gd name="connsiteX24" fmla="*/ 6648031 w 10853928"/>
              <a:gd name="connsiteY24" fmla="*/ 18288 h 18288"/>
              <a:gd name="connsiteX25" fmla="*/ 6078200 w 10853928"/>
              <a:gd name="connsiteY25" fmla="*/ 18288 h 18288"/>
              <a:gd name="connsiteX26" fmla="*/ 5508368 w 10853928"/>
              <a:gd name="connsiteY26" fmla="*/ 18288 h 18288"/>
              <a:gd name="connsiteX27" fmla="*/ 4721459 w 10853928"/>
              <a:gd name="connsiteY27" fmla="*/ 18288 h 18288"/>
              <a:gd name="connsiteX28" fmla="*/ 4043088 w 10853928"/>
              <a:gd name="connsiteY28" fmla="*/ 18288 h 18288"/>
              <a:gd name="connsiteX29" fmla="*/ 3690336 w 10853928"/>
              <a:gd name="connsiteY29" fmla="*/ 18288 h 18288"/>
              <a:gd name="connsiteX30" fmla="*/ 3120504 w 10853928"/>
              <a:gd name="connsiteY30" fmla="*/ 18288 h 18288"/>
              <a:gd name="connsiteX31" fmla="*/ 2333595 w 10853928"/>
              <a:gd name="connsiteY31" fmla="*/ 18288 h 18288"/>
              <a:gd name="connsiteX32" fmla="*/ 1872303 w 10853928"/>
              <a:gd name="connsiteY32" fmla="*/ 18288 h 18288"/>
              <a:gd name="connsiteX33" fmla="*/ 976854 w 10853928"/>
              <a:gd name="connsiteY33" fmla="*/ 18288 h 18288"/>
              <a:gd name="connsiteX34" fmla="*/ 0 w 10853928"/>
              <a:gd name="connsiteY34" fmla="*/ 18288 h 18288"/>
              <a:gd name="connsiteX35" fmla="*/ 0 w 10853928"/>
              <a:gd name="connsiteY35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rgbClr val="8B79E4"/>
          </a:solidFill>
          <a:ln w="38100" cap="rnd">
            <a:solidFill>
              <a:srgbClr val="8B79E4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37B4AFB-5062-67C3-330E-06330AED51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sz="6600" b="1">
                <a:ea typeface="+mj-lt"/>
                <a:cs typeface="+mj-lt"/>
              </a:rPr>
              <a:t>References</a:t>
            </a:r>
            <a:endParaRPr lang="en-US" sz="6600"/>
          </a:p>
          <a:p>
            <a:endParaRPr lang="en-GB" sz="66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E33133-DD0A-D5DD-6F1D-46420A75A2B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929384"/>
            <a:ext cx="12063046" cy="4769650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100000"/>
              </a:lnSpc>
            </a:pPr>
            <a:r>
              <a:rPr lang="en-GB" sz="1500" dirty="0">
                <a:latin typeface="Abadi" panose="020B0604020104020204" pitchFamily="34" charset="0"/>
                <a:ea typeface="+mn-lt"/>
                <a:cs typeface="+mn-lt"/>
              </a:rPr>
              <a:t>Gann, B., 2019. Digital inclusion and health in Wales. Journal of Consumer Health on the Internet, 23(2), pp.146-160. </a:t>
            </a:r>
            <a:endParaRPr lang="en-GB" sz="1500" dirty="0">
              <a:latin typeface="Abadi" panose="020B0604020104020204" pitchFamily="34" charset="0"/>
            </a:endParaRPr>
          </a:p>
          <a:p>
            <a:pPr>
              <a:lnSpc>
                <a:spcPct val="100000"/>
              </a:lnSpc>
            </a:pPr>
            <a:r>
              <a:rPr lang="en-GB" sz="1500" dirty="0">
                <a:latin typeface="Abadi" panose="020B0604020104020204" pitchFamily="34" charset="0"/>
                <a:ea typeface="+mn-lt"/>
                <a:cs typeface="+mn-lt"/>
              </a:rPr>
              <a:t>Sheikh, A., Anderson, M., </a:t>
            </a:r>
            <a:r>
              <a:rPr lang="en-GB" sz="1500" dirty="0" err="1">
                <a:latin typeface="Abadi" panose="020B0604020104020204" pitchFamily="34" charset="0"/>
                <a:ea typeface="+mn-lt"/>
                <a:cs typeface="+mn-lt"/>
              </a:rPr>
              <a:t>Albala</a:t>
            </a:r>
            <a:r>
              <a:rPr lang="en-GB" sz="1500" dirty="0">
                <a:latin typeface="Abadi" panose="020B0604020104020204" pitchFamily="34" charset="0"/>
                <a:ea typeface="+mn-lt"/>
                <a:cs typeface="+mn-lt"/>
              </a:rPr>
              <a:t>, S., </a:t>
            </a:r>
            <a:r>
              <a:rPr lang="en-GB" sz="1500" dirty="0" err="1">
                <a:latin typeface="Abadi" panose="020B0604020104020204" pitchFamily="34" charset="0"/>
                <a:ea typeface="+mn-lt"/>
                <a:cs typeface="+mn-lt"/>
              </a:rPr>
              <a:t>Casadei</a:t>
            </a:r>
            <a:r>
              <a:rPr lang="en-GB" sz="1500" dirty="0">
                <a:latin typeface="Abadi" panose="020B0604020104020204" pitchFamily="34" charset="0"/>
                <a:ea typeface="+mn-lt"/>
                <a:cs typeface="+mn-lt"/>
              </a:rPr>
              <a:t>, B., Franklin, B.D., Richards, M., Taylor, D., Tibble, H. and </a:t>
            </a:r>
            <a:r>
              <a:rPr lang="en-GB" sz="1500" dirty="0" err="1">
                <a:latin typeface="Abadi" panose="020B0604020104020204" pitchFamily="34" charset="0"/>
                <a:ea typeface="+mn-lt"/>
                <a:cs typeface="+mn-lt"/>
              </a:rPr>
              <a:t>Mossialos</a:t>
            </a:r>
            <a:r>
              <a:rPr lang="en-GB" sz="1500" dirty="0">
                <a:latin typeface="Abadi" panose="020B0604020104020204" pitchFamily="34" charset="0"/>
                <a:ea typeface="+mn-lt"/>
                <a:cs typeface="+mn-lt"/>
              </a:rPr>
              <a:t>, E., 2021. Health information technology and digital innovation for national learning health and care systems. The Lancet Digital Health, 3(6), pp.e383-e396.</a:t>
            </a:r>
            <a:endParaRPr lang="en-GB" sz="1500" dirty="0">
              <a:latin typeface="Abadi" panose="020B0604020104020204" pitchFamily="34" charset="0"/>
            </a:endParaRPr>
          </a:p>
          <a:p>
            <a:pPr>
              <a:lnSpc>
                <a:spcPct val="100000"/>
              </a:lnSpc>
            </a:pPr>
            <a:r>
              <a:rPr lang="en-GB" sz="1500" dirty="0">
                <a:latin typeface="Abadi" panose="020B0604020104020204" pitchFamily="34" charset="0"/>
                <a:ea typeface="+mn-lt"/>
                <a:cs typeface="+mn-lt"/>
              </a:rPr>
              <a:t>Best, J., 2019. The NHS App: opening the NHS’ s new digital “front door ” to the private sector. BMJ, 367.</a:t>
            </a:r>
            <a:endParaRPr lang="en-GB" sz="1500" dirty="0">
              <a:latin typeface="Abadi" panose="020B0604020104020204" pitchFamily="34" charset="0"/>
            </a:endParaRPr>
          </a:p>
          <a:p>
            <a:pPr>
              <a:lnSpc>
                <a:spcPct val="100000"/>
              </a:lnSpc>
            </a:pPr>
            <a:r>
              <a:rPr lang="en-GB" sz="1500" dirty="0">
                <a:latin typeface="Abadi" panose="020B0604020104020204" pitchFamily="34" charset="0"/>
                <a:ea typeface="+mn-lt"/>
                <a:cs typeface="+mn-lt"/>
              </a:rPr>
              <a:t>Wong, B.L.H., </a:t>
            </a:r>
            <a:r>
              <a:rPr lang="en-GB" sz="1500" dirty="0" err="1">
                <a:latin typeface="Abadi" panose="020B0604020104020204" pitchFamily="34" charset="0"/>
                <a:ea typeface="+mn-lt"/>
                <a:cs typeface="+mn-lt"/>
              </a:rPr>
              <a:t>Maaß</a:t>
            </a:r>
            <a:r>
              <a:rPr lang="en-GB" sz="1500" dirty="0">
                <a:latin typeface="Abadi" panose="020B0604020104020204" pitchFamily="34" charset="0"/>
                <a:ea typeface="+mn-lt"/>
                <a:cs typeface="+mn-lt"/>
              </a:rPr>
              <a:t>, L., </a:t>
            </a:r>
            <a:r>
              <a:rPr lang="en-GB" sz="1500" dirty="0" err="1">
                <a:latin typeface="Abadi" panose="020B0604020104020204" pitchFamily="34" charset="0"/>
                <a:ea typeface="+mn-lt"/>
                <a:cs typeface="+mn-lt"/>
              </a:rPr>
              <a:t>Vodden</a:t>
            </a:r>
            <a:r>
              <a:rPr lang="en-GB" sz="1500" dirty="0">
                <a:latin typeface="Abadi" panose="020B0604020104020204" pitchFamily="34" charset="0"/>
                <a:ea typeface="+mn-lt"/>
                <a:cs typeface="+mn-lt"/>
              </a:rPr>
              <a:t>, A., </a:t>
            </a:r>
            <a:r>
              <a:rPr lang="en-GB" sz="1500" dirty="0" err="1">
                <a:latin typeface="Abadi" panose="020B0604020104020204" pitchFamily="34" charset="0"/>
                <a:ea typeface="+mn-lt"/>
                <a:cs typeface="+mn-lt"/>
              </a:rPr>
              <a:t>vanKessel</a:t>
            </a:r>
            <a:r>
              <a:rPr lang="en-GB" sz="1500" dirty="0">
                <a:latin typeface="Abadi" panose="020B0604020104020204" pitchFamily="34" charset="0"/>
                <a:ea typeface="+mn-lt"/>
                <a:cs typeface="+mn-lt"/>
              </a:rPr>
              <a:t>, R., </a:t>
            </a:r>
            <a:r>
              <a:rPr lang="en-GB" sz="1500" dirty="0" err="1">
                <a:latin typeface="Abadi" panose="020B0604020104020204" pitchFamily="34" charset="0"/>
                <a:ea typeface="+mn-lt"/>
                <a:cs typeface="+mn-lt"/>
              </a:rPr>
              <a:t>Sorbello</a:t>
            </a:r>
            <a:r>
              <a:rPr lang="en-GB" sz="1500" dirty="0">
                <a:latin typeface="Abadi" panose="020B0604020104020204" pitchFamily="34" charset="0"/>
                <a:ea typeface="+mn-lt"/>
                <a:cs typeface="+mn-lt"/>
              </a:rPr>
              <a:t>, S., Buttigieg, S., Odone, A., Section, D.H. and European Public Health Association, 2022. The dawn of digital public health in Europe: Implications for public health policy and practice. The Lancet Regional Health-Europe, 14, p.100316.</a:t>
            </a:r>
            <a:endParaRPr lang="en-GB" sz="1500" dirty="0">
              <a:latin typeface="Abadi" panose="020B0604020104020204" pitchFamily="34" charset="0"/>
            </a:endParaRPr>
          </a:p>
          <a:p>
            <a:pPr>
              <a:lnSpc>
                <a:spcPct val="100000"/>
              </a:lnSpc>
            </a:pPr>
            <a:r>
              <a:rPr lang="en-GB" sz="1500" i="1" dirty="0">
                <a:latin typeface="Abadi" panose="020B0604020104020204" pitchFamily="34" charset="0"/>
                <a:ea typeface="+mn-lt"/>
                <a:cs typeface="+mn-lt"/>
              </a:rPr>
              <a:t>New NHS Wales organisation for digital, data and technology - Digital Health and Care Wales</a:t>
            </a:r>
            <a:r>
              <a:rPr lang="en-GB" sz="1500" dirty="0">
                <a:latin typeface="Abadi" panose="020B0604020104020204" pitchFamily="34" charset="0"/>
                <a:ea typeface="+mn-lt"/>
                <a:cs typeface="+mn-lt"/>
              </a:rPr>
              <a:t>. (n.d.). Retrieved January 30, 2023, from </a:t>
            </a:r>
            <a:r>
              <a:rPr lang="en-GB" sz="1500" dirty="0">
                <a:latin typeface="Abadi" panose="020B0604020104020204" pitchFamily="34" charset="0"/>
                <a:ea typeface="+mn-lt"/>
                <a:cs typeface="+mn-lt"/>
                <a:hlinkClick r:id="rId2"/>
              </a:rPr>
              <a:t>https://dhcw.nhs.wales/news/latest-news/new-nhs-wales-organisation-for-digital-data-and-technology/</a:t>
            </a:r>
            <a:endParaRPr lang="en-GB" sz="1500" dirty="0">
              <a:latin typeface="Abadi" panose="020B0604020104020204" pitchFamily="34" charset="0"/>
            </a:endParaRPr>
          </a:p>
          <a:p>
            <a:pPr>
              <a:lnSpc>
                <a:spcPct val="100000"/>
              </a:lnSpc>
            </a:pPr>
            <a:r>
              <a:rPr lang="en-GB" sz="1500" dirty="0">
                <a:latin typeface="Abadi" panose="020B0604020104020204" pitchFamily="34" charset="0"/>
                <a:ea typeface="+mn-lt"/>
                <a:cs typeface="+mn-lt"/>
              </a:rPr>
              <a:t>Rich, E., Miah, A. and Lewis, S., 2019. Is digital health care more equitable? The framing of health inequalities within England' s digital health policy 2010–2017. Sociology of health &amp; illness, 41, pp.31-49.</a:t>
            </a:r>
          </a:p>
          <a:p>
            <a:pPr>
              <a:lnSpc>
                <a:spcPct val="100000"/>
              </a:lnSpc>
            </a:pPr>
            <a:r>
              <a:rPr lang="en-GB" sz="1500" i="1" dirty="0">
                <a:latin typeface="Abadi" panose="020B0604020104020204" pitchFamily="34" charset="0"/>
              </a:rPr>
              <a:t>Digital Services for Patients and Public - Digital Health and Care Wales</a:t>
            </a:r>
            <a:r>
              <a:rPr lang="en-GB" sz="1500" dirty="0">
                <a:latin typeface="Abadi" panose="020B0604020104020204" pitchFamily="34" charset="0"/>
              </a:rPr>
              <a:t>. (n.d.). Retrieved January 31, 2023, from https://dhcw.nhs.wales/systems-and-services/for-patients-and-citizens-of-wales/digital-services-for-patients-and-public/</a:t>
            </a:r>
          </a:p>
          <a:p>
            <a:pPr marL="0" indent="0">
              <a:lnSpc>
                <a:spcPct val="100000"/>
              </a:lnSpc>
              <a:buNone/>
            </a:pPr>
            <a:endParaRPr lang="en-GB" sz="1500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CC3ADB8-177A-B0D1-6171-7C38C83C25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Cyrille Tounoudjou (1914188)                                             BMSW6103_SWAN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16CB459-CBC1-E5D6-2EC6-DA600DBDAB9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47031131"/>
      </p:ext>
    </p:extLst>
  </p:cSld>
  <p:clrMapOvr>
    <a:masterClrMapping/>
  </p:clrMapOvr>
</p:sld>
</file>

<file path=ppt/theme/theme1.xml><?xml version="1.0" encoding="utf-8"?>
<a:theme xmlns:a="http://schemas.openxmlformats.org/drawingml/2006/main" name="SketchyVTI">
  <a:themeElements>
    <a:clrScheme name="AnalogousFromLightSeedLeftStep">
      <a:dk1>
        <a:srgbClr val="000000"/>
      </a:dk1>
      <a:lt1>
        <a:srgbClr val="FFFFFF"/>
      </a:lt1>
      <a:dk2>
        <a:srgbClr val="243741"/>
      </a:dk2>
      <a:lt2>
        <a:srgbClr val="E7E8E2"/>
      </a:lt2>
      <a:accent1>
        <a:srgbClr val="8B79E4"/>
      </a:accent1>
      <a:accent2>
        <a:srgbClr val="5B7BDE"/>
      </a:accent2>
      <a:accent3>
        <a:srgbClr val="53AEDC"/>
      </a:accent3>
      <a:accent4>
        <a:srgbClr val="4AB5AD"/>
      </a:accent4>
      <a:accent5>
        <a:srgbClr val="4FB784"/>
      </a:accent5>
      <a:accent6>
        <a:srgbClr val="4ABB54"/>
      </a:accent6>
      <a:hlink>
        <a:srgbClr val="7E8752"/>
      </a:hlink>
      <a:folHlink>
        <a:srgbClr val="7F7F7F"/>
      </a:folHlink>
    </a:clrScheme>
    <a:fontScheme name="Custom 2">
      <a:majorFont>
        <a:latin typeface="The Serif Hand Black"/>
        <a:ea typeface=""/>
        <a:cs typeface=""/>
      </a:majorFont>
      <a:minorFont>
        <a:latin typeface="The Hand Bold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ketchyVTI" id="{A6D2C935-A6E4-4DD9-BCC5-5AE2504DB8EA}" vid="{F0754072-50B6-4C01-B911-67246C9F58D2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293</TotalTime>
  <Words>1228</Words>
  <Application>Microsoft Office PowerPoint</Application>
  <PresentationFormat>Widescreen</PresentationFormat>
  <Paragraphs>91</Paragraphs>
  <Slides>14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5" baseType="lpstr">
      <vt:lpstr>SketchyVTI</vt:lpstr>
      <vt:lpstr>DIGITAL Change Management at the NHS Wales </vt:lpstr>
      <vt:lpstr>Background and development</vt:lpstr>
      <vt:lpstr>Organizational Development </vt:lpstr>
      <vt:lpstr> Product and Services Offered </vt:lpstr>
      <vt:lpstr>NHS Market share and position </vt:lpstr>
      <vt:lpstr>Major Customer Categories</vt:lpstr>
      <vt:lpstr>Financial Overview </vt:lpstr>
      <vt:lpstr>Description of the Change  </vt:lpstr>
      <vt:lpstr>Planning </vt:lpstr>
      <vt:lpstr>Resource allocation  </vt:lpstr>
      <vt:lpstr>Environmental influences: Macro </vt:lpstr>
      <vt:lpstr>Environmental influences: Micro  </vt:lpstr>
      <vt:lpstr>Outcome of implementation  </vt:lpstr>
      <vt:lpstr>References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>Cyrille Tounoudjou (1914188)</cp:lastModifiedBy>
  <cp:revision>137</cp:revision>
  <dcterms:created xsi:type="dcterms:W3CDTF">2023-01-31T17:31:17Z</dcterms:created>
  <dcterms:modified xsi:type="dcterms:W3CDTF">2023-01-31T23:33:50Z</dcterms:modified>
</cp:coreProperties>
</file>