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9"/>
  </p:notesMasterIdLst>
  <p:handoutMasterIdLst>
    <p:handoutMasterId r:id="rId40"/>
  </p:handoutMasterIdLst>
  <p:sldIdLst>
    <p:sldId id="415" r:id="rId6"/>
    <p:sldId id="393" r:id="rId7"/>
    <p:sldId id="405" r:id="rId8"/>
    <p:sldId id="406" r:id="rId9"/>
    <p:sldId id="417" r:id="rId10"/>
    <p:sldId id="407" r:id="rId11"/>
    <p:sldId id="336" r:id="rId12"/>
    <p:sldId id="419" r:id="rId13"/>
    <p:sldId id="338" r:id="rId14"/>
    <p:sldId id="395" r:id="rId15"/>
    <p:sldId id="396" r:id="rId16"/>
    <p:sldId id="397" r:id="rId17"/>
    <p:sldId id="418" r:id="rId18"/>
    <p:sldId id="334" r:id="rId19"/>
    <p:sldId id="410" r:id="rId20"/>
    <p:sldId id="411" r:id="rId21"/>
    <p:sldId id="426" r:id="rId22"/>
    <p:sldId id="391" r:id="rId23"/>
    <p:sldId id="428" r:id="rId24"/>
    <p:sldId id="398" r:id="rId25"/>
    <p:sldId id="423" r:id="rId26"/>
    <p:sldId id="424" r:id="rId27"/>
    <p:sldId id="425" r:id="rId28"/>
    <p:sldId id="430" r:id="rId29"/>
    <p:sldId id="399" r:id="rId30"/>
    <p:sldId id="400" r:id="rId31"/>
    <p:sldId id="401" r:id="rId32"/>
    <p:sldId id="404" r:id="rId33"/>
    <p:sldId id="402" r:id="rId34"/>
    <p:sldId id="403" r:id="rId35"/>
    <p:sldId id="276" r:id="rId36"/>
    <p:sldId id="431" r:id="rId37"/>
    <p:sldId id="432"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1C9296-8576-4203-8985-E6E2FD001EA9}" v="377" dt="2024-02-25T00:54:11.3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59"/>
    <p:restoredTop sz="92830" autoAdjust="0"/>
  </p:normalViewPr>
  <p:slideViewPr>
    <p:cSldViewPr>
      <p:cViewPr varScale="1">
        <p:scale>
          <a:sx n="97" d="100"/>
          <a:sy n="97" d="100"/>
        </p:scale>
        <p:origin x="1170"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In the previous session, we discussed:</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computer system</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10C54C7C-289D-4A7C-9658-78A2E2DEB3C2}">
      <dgm:prSet phldrT="[Text]"/>
      <dgm:spPr/>
      <dgm:t>
        <a:bodyPr/>
        <a:lstStyle/>
        <a:p>
          <a:r>
            <a:rPr lang="en-GB" dirty="0">
              <a:solidFill>
                <a:schemeClr val="tx1"/>
              </a:solidFill>
            </a:rPr>
            <a:t>Difference between hardware and software</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how to categorise the components of a computer system</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0" presStyleCnt="3"/>
      <dgm:spPr/>
    </dgm:pt>
    <dgm:pt modelId="{8787EF5E-8FDF-489A-9463-80F5F76C309D}" type="pres">
      <dgm:prSet presAssocID="{3126695D-695D-46BC-8154-E9E547E49328}" presName="childText" presStyleLbl="lnNode1" presStyleIdx="0" presStyleCnt="3">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1" presStyleCnt="3"/>
      <dgm:spPr/>
    </dgm:pt>
    <dgm:pt modelId="{D4B90DEA-D7F2-41BD-BC87-A6A274EDC36D}" type="pres">
      <dgm:prSet presAssocID="{BB94D6F0-F00B-4DCE-AF96-9B4F14F5C7A7}" presName="childText" presStyleLbl="lnNode1" presStyleIdx="1" presStyleCnt="3">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2" presStyleCnt="3"/>
      <dgm:spPr/>
    </dgm:pt>
    <dgm:pt modelId="{9CC29851-37E9-49FD-BB99-9ACE88A332A8}" type="pres">
      <dgm:prSet presAssocID="{10C54C7C-289D-4A7C-9658-78A2E2DEB3C2}" presName="childText" presStyleLbl="lnNode1" presStyleIdx="2" presStyleCnt="3">
        <dgm:presLayoutVars>
          <dgm:chMax val="0"/>
          <dgm:chPref val="0"/>
          <dgm:bulletEnabled val="1"/>
        </dgm:presLayoutVars>
      </dgm:prSet>
      <dgm:spPr/>
    </dgm:pt>
  </dgm:ptLst>
  <dgm:cxnLst>
    <dgm:cxn modelId="{97EE4A07-94F8-4352-A63C-129E7647B508}" type="presOf" srcId="{1378B4BD-9382-4478-986D-2DA211DF6BDF}" destId="{69CD9B64-9599-4CBC-BD5E-DABE690299D7}" srcOrd="0" destOrd="0" presId="urn:microsoft.com/office/officeart/2008/layout/PictureAccentList"/>
    <dgm:cxn modelId="{CE511316-16E0-4AB7-B0E0-C15A68B87325}" type="presOf" srcId="{BB94D6F0-F00B-4DCE-AF96-9B4F14F5C7A7}" destId="{D4B90DEA-D7F2-41BD-BC87-A6A274EDC36D}" srcOrd="0" destOrd="0" presId="urn:microsoft.com/office/officeart/2008/layout/PictureAccentList"/>
    <dgm:cxn modelId="{5A308654-BFB8-468E-BFE3-2580E624F418}" srcId="{1378B4BD-9382-4478-986D-2DA211DF6BDF}" destId="{3126695D-695D-46BC-8154-E9E547E49328}" srcOrd="0" destOrd="0" parTransId="{F7F6E9ED-8620-4C24-9AE8-C85CCBBC3403}" sibTransId="{DE3165C0-EB43-48FB-A121-9ADC40F1DF9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1" destOrd="0" parTransId="{8C341B0D-399C-45DC-A73C-4AA90A806E3E}" sibTransId="{6C9A72A4-F532-44E8-A7A2-3FF103FB9DC3}"/>
    <dgm:cxn modelId="{C504E587-8C44-4B2C-9AD0-94119E34BD50}" srcId="{1378B4BD-9382-4478-986D-2DA211DF6BDF}" destId="{10C54C7C-289D-4A7C-9658-78A2E2DEB3C2}" srcOrd="2" destOrd="0" parTransId="{72EACBBC-42A1-4479-8885-D7F8D8018AF2}" sibTransId="{6E143F3B-9B80-43BD-A161-D37C49141795}"/>
    <dgm:cxn modelId="{C4E4C8AA-7C6C-43DC-9166-D84ABECA3EBD}" type="presOf" srcId="{A91911FF-494C-47DF-ADBD-ECAF705B18CA}" destId="{2D190605-F9AB-4877-93F7-73CDC50FB5AE}" srcOrd="0" destOrd="0" presId="urn:microsoft.com/office/officeart/2008/layout/PictureAccentList"/>
    <dgm:cxn modelId="{2C76D2B5-988C-4039-A18C-35445C180994}" type="presOf" srcId="{10C54C7C-289D-4A7C-9658-78A2E2DEB3C2}" destId="{9CC29851-37E9-49FD-BB99-9ACE88A332A8}" srcOrd="0" destOrd="0" presId="urn:microsoft.com/office/officeart/2008/layout/PictureAccentList"/>
    <dgm:cxn modelId="{3D5123F9-5375-41E5-B54B-264F2A0638CD}" type="presOf" srcId="{3126695D-695D-46BC-8154-E9E547E49328}" destId="{8787EF5E-8FDF-489A-9463-80F5F76C309D}" srcOrd="0" destOrd="0" presId="urn:microsoft.com/office/officeart/2008/layout/PictureAccentList"/>
    <dgm:cxn modelId="{EDC20521-44F1-4337-BDBE-602BE5D837AA}" type="presParOf" srcId="{2D190605-F9AB-4877-93F7-73CDC50FB5AE}" destId="{6E7D90BD-E56B-4BCF-B6C0-636062AFB4D0}" srcOrd="0" destOrd="0" presId="urn:microsoft.com/office/officeart/2008/layout/PictureAccentList"/>
    <dgm:cxn modelId="{55152A75-A265-4EC8-B039-CD15047BE992}" type="presParOf" srcId="{6E7D90BD-E56B-4BCF-B6C0-636062AFB4D0}" destId="{8C12FAD5-40E2-431C-9390-142E9FFDF01E}" srcOrd="0" destOrd="0" presId="urn:microsoft.com/office/officeart/2008/layout/PictureAccentList"/>
    <dgm:cxn modelId="{028A6AFC-B6FC-4A27-87D3-6AFA03BB83BE}" type="presParOf" srcId="{8C12FAD5-40E2-431C-9390-142E9FFDF01E}" destId="{69CD9B64-9599-4CBC-BD5E-DABE690299D7}" srcOrd="0" destOrd="0" presId="urn:microsoft.com/office/officeart/2008/layout/PictureAccentList"/>
    <dgm:cxn modelId="{6BE13CA2-2458-4E66-8FC1-C12553E921AF}" type="presParOf" srcId="{6E7D90BD-E56B-4BCF-B6C0-636062AFB4D0}" destId="{7B6A0FD3-715B-461C-B21A-A9330CEA45D5}" srcOrd="1" destOrd="0" presId="urn:microsoft.com/office/officeart/2008/layout/PictureAccentList"/>
    <dgm:cxn modelId="{A32F6498-8CA7-4487-ABA5-5DD89456FCAD}" type="presParOf" srcId="{7B6A0FD3-715B-461C-B21A-A9330CEA45D5}" destId="{A7CC9F90-16CB-46B2-B75A-3CDCA906D834}" srcOrd="0" destOrd="0" presId="urn:microsoft.com/office/officeart/2008/layout/PictureAccentList"/>
    <dgm:cxn modelId="{98CAA431-11D5-4A37-9A44-36B60F5F29C2}" type="presParOf" srcId="{A7CC9F90-16CB-46B2-B75A-3CDCA906D834}" destId="{82047841-DCF3-4002-BDFA-D267047FD099}" srcOrd="0" destOrd="0" presId="urn:microsoft.com/office/officeart/2008/layout/PictureAccentList"/>
    <dgm:cxn modelId="{9D3F3B21-54AD-40EA-94C7-865C011DEF01}" type="presParOf" srcId="{A7CC9F90-16CB-46B2-B75A-3CDCA906D834}" destId="{8787EF5E-8FDF-489A-9463-80F5F76C309D}" srcOrd="1" destOrd="0" presId="urn:microsoft.com/office/officeart/2008/layout/PictureAccentList"/>
    <dgm:cxn modelId="{1B3224C3-9B0C-4F7A-A0C9-3C12C4231202}" type="presParOf" srcId="{7B6A0FD3-715B-461C-B21A-A9330CEA45D5}" destId="{2A96110F-C457-4D18-8BDB-E1B97D715C2A}" srcOrd="1" destOrd="0" presId="urn:microsoft.com/office/officeart/2008/layout/PictureAccentList"/>
    <dgm:cxn modelId="{B1DAC3DD-0CD5-40BE-900E-D571D6FEAACD}" type="presParOf" srcId="{2A96110F-C457-4D18-8BDB-E1B97D715C2A}" destId="{084AA1D7-565F-4F3C-B4F9-5B970120DFE1}" srcOrd="0" destOrd="0" presId="urn:microsoft.com/office/officeart/2008/layout/PictureAccentList"/>
    <dgm:cxn modelId="{2E26780C-6C66-44EB-B714-369B2ACEEDB8}" type="presParOf" srcId="{2A96110F-C457-4D18-8BDB-E1B97D715C2A}" destId="{D4B90DEA-D7F2-41BD-BC87-A6A274EDC36D}" srcOrd="1" destOrd="0" presId="urn:microsoft.com/office/officeart/2008/layout/PictureAccentList"/>
    <dgm:cxn modelId="{EC19A3DE-97E8-4410-AC46-79D3B0AF2798}" type="presParOf" srcId="{7B6A0FD3-715B-461C-B21A-A9330CEA45D5}" destId="{2B465801-8F96-439C-A41A-72BFA5C70344}" srcOrd="2" destOrd="0" presId="urn:microsoft.com/office/officeart/2008/layout/PictureAccentList"/>
    <dgm:cxn modelId="{CB580006-58CC-438E-B7FF-BD30172C6438}" type="presParOf" srcId="{2B465801-8F96-439C-A41A-72BFA5C70344}" destId="{599C8862-34ED-4999-9C37-4A6CD3ACDCBC}" srcOrd="0" destOrd="0" presId="urn:microsoft.com/office/officeart/2008/layout/PictureAccentList"/>
    <dgm:cxn modelId="{1AC86AD2-66CB-4100-902E-1FB2FDAA7581}" type="presParOf" srcId="{2B465801-8F96-439C-A41A-72BFA5C70344}" destId="{9CC29851-37E9-49FD-BB99-9ACE88A332A8}"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the end of this session,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describe a CPU</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10C54C7C-289D-4A7C-9658-78A2E2DEB3C2}">
      <dgm:prSet phldrT="[Text]"/>
      <dgm:spPr/>
      <dgm:t>
        <a:bodyPr/>
        <a:lstStyle/>
        <a:p>
          <a:r>
            <a:rPr lang="en-GB" dirty="0">
              <a:solidFill>
                <a:schemeClr val="tx1"/>
              </a:solidFill>
            </a:rPr>
            <a:t>Understand the structure and functions of a CPU</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identify the components of a CPU</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70647F73-E5BE-4F7F-98FB-4C9C7B4568D2}">
      <dgm:prSet/>
      <dgm:spPr/>
      <dgm:t>
        <a:bodyPr/>
        <a:lstStyle/>
        <a:p>
          <a:r>
            <a:rPr lang="en-GB" dirty="0">
              <a:solidFill>
                <a:schemeClr val="tx1"/>
              </a:solidFill>
            </a:rPr>
            <a:t>define computer bus</a:t>
          </a:r>
        </a:p>
      </dgm:t>
    </dgm:pt>
    <dgm:pt modelId="{25817C07-6A40-47F5-94D8-E783770A3028}" type="parTrans" cxnId="{E5FB7C35-A7D4-48F3-BE57-95CBA01D1D34}">
      <dgm:prSet/>
      <dgm:spPr/>
      <dgm:t>
        <a:bodyPr/>
        <a:lstStyle/>
        <a:p>
          <a:endParaRPr lang="en-GB"/>
        </a:p>
      </dgm:t>
    </dgm:pt>
    <dgm:pt modelId="{0C9469E3-E4F8-48E0-9DA0-EC48CBB7ADBD}" type="sibTrans" cxnId="{E5FB7C35-A7D4-48F3-BE57-95CBA01D1D34}">
      <dgm:prSet/>
      <dgm:spPr/>
      <dgm:t>
        <a:bodyPr/>
        <a:lstStyle/>
        <a:p>
          <a:endParaRPr lang="en-GB"/>
        </a:p>
      </dgm:t>
    </dgm:pt>
    <dgm:pt modelId="{DECC5F4E-B34B-4476-80B8-2BCC08CCC038}">
      <dgm:prSet/>
      <dgm:spPr/>
      <dgm:t>
        <a:bodyPr/>
        <a:lstStyle/>
        <a:p>
          <a:r>
            <a:rPr lang="en-GB" dirty="0">
              <a:solidFill>
                <a:schemeClr val="tx1"/>
              </a:solidFill>
            </a:rPr>
            <a:t>describe different types of bus</a:t>
          </a:r>
        </a:p>
      </dgm:t>
    </dgm:pt>
    <dgm:pt modelId="{200A8702-9C49-411F-8C53-10F2D37B0CD6}" type="parTrans" cxnId="{FC2DFA2E-F76D-4C6C-9B43-36B893A49B45}">
      <dgm:prSet/>
      <dgm:spPr/>
      <dgm:t>
        <a:bodyPr/>
        <a:lstStyle/>
        <a:p>
          <a:endParaRPr lang="en-GB"/>
        </a:p>
      </dgm:t>
    </dgm:pt>
    <dgm:pt modelId="{5BEF0FAC-E44E-46C3-A349-07585DD6DD80}" type="sibTrans" cxnId="{FC2DFA2E-F76D-4C6C-9B43-36B893A49B45}">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custScaleX="145148">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0" presStyleCnt="5"/>
      <dgm:spPr/>
    </dgm:pt>
    <dgm:pt modelId="{8787EF5E-8FDF-489A-9463-80F5F76C309D}" type="pres">
      <dgm:prSet presAssocID="{3126695D-695D-46BC-8154-E9E547E49328}" presName="childText" presStyleLbl="lnNode1" presStyleIdx="0" presStyleCnt="5">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1" presStyleCnt="5"/>
      <dgm:spPr/>
    </dgm:pt>
    <dgm:pt modelId="{D4B90DEA-D7F2-41BD-BC87-A6A274EDC36D}" type="pres">
      <dgm:prSet presAssocID="{BB94D6F0-F00B-4DCE-AF96-9B4F14F5C7A7}" presName="childText" presStyleLbl="lnNode1" presStyleIdx="1" presStyleCnt="5">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2" presStyleCnt="5"/>
      <dgm:spPr/>
    </dgm:pt>
    <dgm:pt modelId="{9CC29851-37E9-49FD-BB99-9ACE88A332A8}" type="pres">
      <dgm:prSet presAssocID="{10C54C7C-289D-4A7C-9658-78A2E2DEB3C2}" presName="childText" presStyleLbl="lnNode1" presStyleIdx="2" presStyleCnt="5">
        <dgm:presLayoutVars>
          <dgm:chMax val="0"/>
          <dgm:chPref val="0"/>
          <dgm:bulletEnabled val="1"/>
        </dgm:presLayoutVars>
      </dgm:prSet>
      <dgm:spPr/>
    </dgm:pt>
    <dgm:pt modelId="{F1DCB97A-E406-499A-B2D0-975B70AA6CE8}" type="pres">
      <dgm:prSet presAssocID="{70647F73-E5BE-4F7F-98FB-4C9C7B4568D2}" presName="childComposite" presStyleCnt="0">
        <dgm:presLayoutVars>
          <dgm:chMax val="0"/>
          <dgm:chPref val="0"/>
        </dgm:presLayoutVars>
      </dgm:prSet>
      <dgm:spPr/>
    </dgm:pt>
    <dgm:pt modelId="{938587FD-C680-41A0-94CC-4C6B769A2480}" type="pres">
      <dgm:prSet presAssocID="{70647F73-E5BE-4F7F-98FB-4C9C7B4568D2}" presName="Image" presStyleLbl="node1" presStyleIdx="3" presStyleCnt="5"/>
      <dgm:spPr/>
    </dgm:pt>
    <dgm:pt modelId="{B83092C2-64F0-4D50-946A-2798FACA105E}" type="pres">
      <dgm:prSet presAssocID="{70647F73-E5BE-4F7F-98FB-4C9C7B4568D2}" presName="childText" presStyleLbl="lnNode1" presStyleIdx="3" presStyleCnt="5">
        <dgm:presLayoutVars>
          <dgm:chMax val="0"/>
          <dgm:chPref val="0"/>
          <dgm:bulletEnabled val="1"/>
        </dgm:presLayoutVars>
      </dgm:prSet>
      <dgm:spPr/>
    </dgm:pt>
    <dgm:pt modelId="{5695876F-F760-4F3F-8A2D-A73F038A8134}" type="pres">
      <dgm:prSet presAssocID="{DECC5F4E-B34B-4476-80B8-2BCC08CCC038}" presName="childComposite" presStyleCnt="0">
        <dgm:presLayoutVars>
          <dgm:chMax val="0"/>
          <dgm:chPref val="0"/>
        </dgm:presLayoutVars>
      </dgm:prSet>
      <dgm:spPr/>
    </dgm:pt>
    <dgm:pt modelId="{BF8277F2-CD66-4728-8C3B-08E638FEA107}" type="pres">
      <dgm:prSet presAssocID="{DECC5F4E-B34B-4476-80B8-2BCC08CCC038}" presName="Image" presStyleLbl="node1" presStyleIdx="4" presStyleCnt="5"/>
      <dgm:spPr/>
    </dgm:pt>
    <dgm:pt modelId="{63BD307D-444B-4EF3-86B9-1A2E52ED42B8}" type="pres">
      <dgm:prSet presAssocID="{DECC5F4E-B34B-4476-80B8-2BCC08CCC038}" presName="childText" presStyleLbl="lnNode1" presStyleIdx="4" presStyleCnt="5">
        <dgm:presLayoutVars>
          <dgm:chMax val="0"/>
          <dgm:chPref val="0"/>
          <dgm:bulletEnabled val="1"/>
        </dgm:presLayoutVars>
      </dgm:prSet>
      <dgm:spPr/>
    </dgm:pt>
  </dgm:ptLst>
  <dgm:cxnLst>
    <dgm:cxn modelId="{97EE4A07-94F8-4352-A63C-129E7647B508}" type="presOf" srcId="{1378B4BD-9382-4478-986D-2DA211DF6BDF}" destId="{69CD9B64-9599-4CBC-BD5E-DABE690299D7}" srcOrd="0" destOrd="0" presId="urn:microsoft.com/office/officeart/2008/layout/PictureAccentList"/>
    <dgm:cxn modelId="{CE511316-16E0-4AB7-B0E0-C15A68B87325}" type="presOf" srcId="{BB94D6F0-F00B-4DCE-AF96-9B4F14F5C7A7}" destId="{D4B90DEA-D7F2-41BD-BC87-A6A274EDC36D}" srcOrd="0" destOrd="0" presId="urn:microsoft.com/office/officeart/2008/layout/PictureAccentList"/>
    <dgm:cxn modelId="{FC2DFA2E-F76D-4C6C-9B43-36B893A49B45}" srcId="{1378B4BD-9382-4478-986D-2DA211DF6BDF}" destId="{DECC5F4E-B34B-4476-80B8-2BCC08CCC038}" srcOrd="4" destOrd="0" parTransId="{200A8702-9C49-411F-8C53-10F2D37B0CD6}" sibTransId="{5BEF0FAC-E44E-46C3-A349-07585DD6DD80}"/>
    <dgm:cxn modelId="{E5FB7C35-A7D4-48F3-BE57-95CBA01D1D34}" srcId="{1378B4BD-9382-4478-986D-2DA211DF6BDF}" destId="{70647F73-E5BE-4F7F-98FB-4C9C7B4568D2}" srcOrd="3" destOrd="0" parTransId="{25817C07-6A40-47F5-94D8-E783770A3028}" sibTransId="{0C9469E3-E4F8-48E0-9DA0-EC48CBB7ADBD}"/>
    <dgm:cxn modelId="{4F723B5D-EE0E-44CB-9A55-17B79EC74670}" type="presOf" srcId="{70647F73-E5BE-4F7F-98FB-4C9C7B4568D2}" destId="{B83092C2-64F0-4D50-946A-2798FACA105E}" srcOrd="0" destOrd="0" presId="urn:microsoft.com/office/officeart/2008/layout/PictureAccentList"/>
    <dgm:cxn modelId="{5A308654-BFB8-468E-BFE3-2580E624F418}" srcId="{1378B4BD-9382-4478-986D-2DA211DF6BDF}" destId="{3126695D-695D-46BC-8154-E9E547E49328}" srcOrd="0" destOrd="0" parTransId="{F7F6E9ED-8620-4C24-9AE8-C85CCBBC3403}" sibTransId="{DE3165C0-EB43-48FB-A121-9ADC40F1DF9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1" destOrd="0" parTransId="{8C341B0D-399C-45DC-A73C-4AA90A806E3E}" sibTransId="{6C9A72A4-F532-44E8-A7A2-3FF103FB9DC3}"/>
    <dgm:cxn modelId="{C504E587-8C44-4B2C-9AD0-94119E34BD50}" srcId="{1378B4BD-9382-4478-986D-2DA211DF6BDF}" destId="{10C54C7C-289D-4A7C-9658-78A2E2DEB3C2}" srcOrd="2" destOrd="0" parTransId="{72EACBBC-42A1-4479-8885-D7F8D8018AF2}" sibTransId="{6E143F3B-9B80-43BD-A161-D37C49141795}"/>
    <dgm:cxn modelId="{C4E4C8AA-7C6C-43DC-9166-D84ABECA3EBD}" type="presOf" srcId="{A91911FF-494C-47DF-ADBD-ECAF705B18CA}" destId="{2D190605-F9AB-4877-93F7-73CDC50FB5AE}" srcOrd="0" destOrd="0" presId="urn:microsoft.com/office/officeart/2008/layout/PictureAccentList"/>
    <dgm:cxn modelId="{2C76D2B5-988C-4039-A18C-35445C180994}" type="presOf" srcId="{10C54C7C-289D-4A7C-9658-78A2E2DEB3C2}" destId="{9CC29851-37E9-49FD-BB99-9ACE88A332A8}" srcOrd="0" destOrd="0" presId="urn:microsoft.com/office/officeart/2008/layout/PictureAccentList"/>
    <dgm:cxn modelId="{7F6CC4BB-345C-41E3-9CA9-04E2679F4609}" type="presOf" srcId="{DECC5F4E-B34B-4476-80B8-2BCC08CCC038}" destId="{63BD307D-444B-4EF3-86B9-1A2E52ED42B8}" srcOrd="0" destOrd="0" presId="urn:microsoft.com/office/officeart/2008/layout/PictureAccentList"/>
    <dgm:cxn modelId="{3D5123F9-5375-41E5-B54B-264F2A0638CD}" type="presOf" srcId="{3126695D-695D-46BC-8154-E9E547E49328}" destId="{8787EF5E-8FDF-489A-9463-80F5F76C309D}" srcOrd="0" destOrd="0" presId="urn:microsoft.com/office/officeart/2008/layout/PictureAccentList"/>
    <dgm:cxn modelId="{EDC20521-44F1-4337-BDBE-602BE5D837AA}" type="presParOf" srcId="{2D190605-F9AB-4877-93F7-73CDC50FB5AE}" destId="{6E7D90BD-E56B-4BCF-B6C0-636062AFB4D0}" srcOrd="0" destOrd="0" presId="urn:microsoft.com/office/officeart/2008/layout/PictureAccentList"/>
    <dgm:cxn modelId="{55152A75-A265-4EC8-B039-CD15047BE992}" type="presParOf" srcId="{6E7D90BD-E56B-4BCF-B6C0-636062AFB4D0}" destId="{8C12FAD5-40E2-431C-9390-142E9FFDF01E}" srcOrd="0" destOrd="0" presId="urn:microsoft.com/office/officeart/2008/layout/PictureAccentList"/>
    <dgm:cxn modelId="{028A6AFC-B6FC-4A27-87D3-6AFA03BB83BE}" type="presParOf" srcId="{8C12FAD5-40E2-431C-9390-142E9FFDF01E}" destId="{69CD9B64-9599-4CBC-BD5E-DABE690299D7}" srcOrd="0" destOrd="0" presId="urn:microsoft.com/office/officeart/2008/layout/PictureAccentList"/>
    <dgm:cxn modelId="{6BE13CA2-2458-4E66-8FC1-C12553E921AF}" type="presParOf" srcId="{6E7D90BD-E56B-4BCF-B6C0-636062AFB4D0}" destId="{7B6A0FD3-715B-461C-B21A-A9330CEA45D5}" srcOrd="1" destOrd="0" presId="urn:microsoft.com/office/officeart/2008/layout/PictureAccentList"/>
    <dgm:cxn modelId="{A32F6498-8CA7-4487-ABA5-5DD89456FCAD}" type="presParOf" srcId="{7B6A0FD3-715B-461C-B21A-A9330CEA45D5}" destId="{A7CC9F90-16CB-46B2-B75A-3CDCA906D834}" srcOrd="0" destOrd="0" presId="urn:microsoft.com/office/officeart/2008/layout/PictureAccentList"/>
    <dgm:cxn modelId="{98CAA431-11D5-4A37-9A44-36B60F5F29C2}" type="presParOf" srcId="{A7CC9F90-16CB-46B2-B75A-3CDCA906D834}" destId="{82047841-DCF3-4002-BDFA-D267047FD099}" srcOrd="0" destOrd="0" presId="urn:microsoft.com/office/officeart/2008/layout/PictureAccentList"/>
    <dgm:cxn modelId="{9D3F3B21-54AD-40EA-94C7-865C011DEF01}" type="presParOf" srcId="{A7CC9F90-16CB-46B2-B75A-3CDCA906D834}" destId="{8787EF5E-8FDF-489A-9463-80F5F76C309D}" srcOrd="1" destOrd="0" presId="urn:microsoft.com/office/officeart/2008/layout/PictureAccentList"/>
    <dgm:cxn modelId="{1B3224C3-9B0C-4F7A-A0C9-3C12C4231202}" type="presParOf" srcId="{7B6A0FD3-715B-461C-B21A-A9330CEA45D5}" destId="{2A96110F-C457-4D18-8BDB-E1B97D715C2A}" srcOrd="1" destOrd="0" presId="urn:microsoft.com/office/officeart/2008/layout/PictureAccentList"/>
    <dgm:cxn modelId="{B1DAC3DD-0CD5-40BE-900E-D571D6FEAACD}" type="presParOf" srcId="{2A96110F-C457-4D18-8BDB-E1B97D715C2A}" destId="{084AA1D7-565F-4F3C-B4F9-5B970120DFE1}" srcOrd="0" destOrd="0" presId="urn:microsoft.com/office/officeart/2008/layout/PictureAccentList"/>
    <dgm:cxn modelId="{2E26780C-6C66-44EB-B714-369B2ACEEDB8}" type="presParOf" srcId="{2A96110F-C457-4D18-8BDB-E1B97D715C2A}" destId="{D4B90DEA-D7F2-41BD-BC87-A6A274EDC36D}" srcOrd="1" destOrd="0" presId="urn:microsoft.com/office/officeart/2008/layout/PictureAccentList"/>
    <dgm:cxn modelId="{EC19A3DE-97E8-4410-AC46-79D3B0AF2798}" type="presParOf" srcId="{7B6A0FD3-715B-461C-B21A-A9330CEA45D5}" destId="{2B465801-8F96-439C-A41A-72BFA5C70344}" srcOrd="2" destOrd="0" presId="urn:microsoft.com/office/officeart/2008/layout/PictureAccentList"/>
    <dgm:cxn modelId="{CB580006-58CC-438E-B7FF-BD30172C6438}" type="presParOf" srcId="{2B465801-8F96-439C-A41A-72BFA5C70344}" destId="{599C8862-34ED-4999-9C37-4A6CD3ACDCBC}" srcOrd="0" destOrd="0" presId="urn:microsoft.com/office/officeart/2008/layout/PictureAccentList"/>
    <dgm:cxn modelId="{1AC86AD2-66CB-4100-902E-1FB2FDAA7581}" type="presParOf" srcId="{2B465801-8F96-439C-A41A-72BFA5C70344}" destId="{9CC29851-37E9-49FD-BB99-9ACE88A332A8}" srcOrd="1" destOrd="0" presId="urn:microsoft.com/office/officeart/2008/layout/PictureAccentList"/>
    <dgm:cxn modelId="{F195F63D-3F1D-44DA-8AA9-29991F154418}" type="presParOf" srcId="{7B6A0FD3-715B-461C-B21A-A9330CEA45D5}" destId="{F1DCB97A-E406-499A-B2D0-975B70AA6CE8}" srcOrd="3" destOrd="0" presId="urn:microsoft.com/office/officeart/2008/layout/PictureAccentList"/>
    <dgm:cxn modelId="{F801318C-58FE-4ACA-B057-661E99904741}" type="presParOf" srcId="{F1DCB97A-E406-499A-B2D0-975B70AA6CE8}" destId="{938587FD-C680-41A0-94CC-4C6B769A2480}" srcOrd="0" destOrd="0" presId="urn:microsoft.com/office/officeart/2008/layout/PictureAccentList"/>
    <dgm:cxn modelId="{6F9DF2E0-9603-483E-896A-2F6BFDB8B551}" type="presParOf" srcId="{F1DCB97A-E406-499A-B2D0-975B70AA6CE8}" destId="{B83092C2-64F0-4D50-946A-2798FACA105E}" srcOrd="1" destOrd="0" presId="urn:microsoft.com/office/officeart/2008/layout/PictureAccentList"/>
    <dgm:cxn modelId="{2AFCD7AE-F9EF-4FAE-BE8E-BA61D41EF9C5}" type="presParOf" srcId="{7B6A0FD3-715B-461C-B21A-A9330CEA45D5}" destId="{5695876F-F760-4F3F-8A2D-A73F038A8134}" srcOrd="4" destOrd="0" presId="urn:microsoft.com/office/officeart/2008/layout/PictureAccentList"/>
    <dgm:cxn modelId="{8D31FF0F-E504-4AAB-A9BC-80A5226036B1}" type="presParOf" srcId="{5695876F-F760-4F3F-8A2D-A73F038A8134}" destId="{BF8277F2-CD66-4728-8C3B-08E638FEA107}" srcOrd="0" destOrd="0" presId="urn:microsoft.com/office/officeart/2008/layout/PictureAccentList"/>
    <dgm:cxn modelId="{7270610E-B65A-4D87-B569-87DAED1037BC}" type="presParOf" srcId="{5695876F-F760-4F3F-8A2D-A73F038A8134}" destId="{63BD307D-444B-4EF3-86B9-1A2E52ED42B8}"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In this session, we :</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described a CPU</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10C54C7C-289D-4A7C-9658-78A2E2DEB3C2}">
      <dgm:prSet phldrT="[Text]"/>
      <dgm:spPr/>
      <dgm:t>
        <a:bodyPr/>
        <a:lstStyle/>
        <a:p>
          <a:r>
            <a:rPr lang="en-GB" dirty="0">
              <a:solidFill>
                <a:schemeClr val="tx1"/>
              </a:solidFill>
            </a:rPr>
            <a:t>discussed the structure and functions of a CPU</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Identified the components of a CPU</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70647F73-E5BE-4F7F-98FB-4C9C7B4568D2}">
      <dgm:prSet/>
      <dgm:spPr/>
      <dgm:t>
        <a:bodyPr/>
        <a:lstStyle/>
        <a:p>
          <a:r>
            <a:rPr lang="en-GB" dirty="0">
              <a:solidFill>
                <a:schemeClr val="tx1"/>
              </a:solidFill>
            </a:rPr>
            <a:t>defined computer bus</a:t>
          </a:r>
        </a:p>
      </dgm:t>
    </dgm:pt>
    <dgm:pt modelId="{25817C07-6A40-47F5-94D8-E783770A3028}" type="parTrans" cxnId="{E5FB7C35-A7D4-48F3-BE57-95CBA01D1D34}">
      <dgm:prSet/>
      <dgm:spPr/>
      <dgm:t>
        <a:bodyPr/>
        <a:lstStyle/>
        <a:p>
          <a:endParaRPr lang="en-GB"/>
        </a:p>
      </dgm:t>
    </dgm:pt>
    <dgm:pt modelId="{0C9469E3-E4F8-48E0-9DA0-EC48CBB7ADBD}" type="sibTrans" cxnId="{E5FB7C35-A7D4-48F3-BE57-95CBA01D1D34}">
      <dgm:prSet/>
      <dgm:spPr/>
      <dgm:t>
        <a:bodyPr/>
        <a:lstStyle/>
        <a:p>
          <a:endParaRPr lang="en-GB"/>
        </a:p>
      </dgm:t>
    </dgm:pt>
    <dgm:pt modelId="{DECC5F4E-B34B-4476-80B8-2BCC08CCC038}">
      <dgm:prSet/>
      <dgm:spPr/>
      <dgm:t>
        <a:bodyPr/>
        <a:lstStyle/>
        <a:p>
          <a:r>
            <a:rPr lang="en-GB" dirty="0">
              <a:solidFill>
                <a:schemeClr val="tx1"/>
              </a:solidFill>
            </a:rPr>
            <a:t>described different types of bus</a:t>
          </a:r>
        </a:p>
      </dgm:t>
    </dgm:pt>
    <dgm:pt modelId="{200A8702-9C49-411F-8C53-10F2D37B0CD6}" type="parTrans" cxnId="{FC2DFA2E-F76D-4C6C-9B43-36B893A49B45}">
      <dgm:prSet/>
      <dgm:spPr/>
      <dgm:t>
        <a:bodyPr/>
        <a:lstStyle/>
        <a:p>
          <a:endParaRPr lang="en-GB"/>
        </a:p>
      </dgm:t>
    </dgm:pt>
    <dgm:pt modelId="{5BEF0FAC-E44E-46C3-A349-07585DD6DD80}" type="sibTrans" cxnId="{FC2DFA2E-F76D-4C6C-9B43-36B893A49B45}">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custScaleX="145148" custLinFactNeighborY="2930">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0" presStyleCnt="5"/>
      <dgm:spPr/>
    </dgm:pt>
    <dgm:pt modelId="{8787EF5E-8FDF-489A-9463-80F5F76C309D}" type="pres">
      <dgm:prSet presAssocID="{3126695D-695D-46BC-8154-E9E547E49328}" presName="childText" presStyleLbl="lnNode1" presStyleIdx="0" presStyleCnt="5" custLinFactNeighborX="485" custLinFactNeighborY="-4854">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1" presStyleCnt="5"/>
      <dgm:spPr/>
    </dgm:pt>
    <dgm:pt modelId="{D4B90DEA-D7F2-41BD-BC87-A6A274EDC36D}" type="pres">
      <dgm:prSet presAssocID="{BB94D6F0-F00B-4DCE-AF96-9B4F14F5C7A7}" presName="childText" presStyleLbl="lnNode1" presStyleIdx="1" presStyleCnt="5">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2" presStyleCnt="5"/>
      <dgm:spPr/>
    </dgm:pt>
    <dgm:pt modelId="{9CC29851-37E9-49FD-BB99-9ACE88A332A8}" type="pres">
      <dgm:prSet presAssocID="{10C54C7C-289D-4A7C-9658-78A2E2DEB3C2}" presName="childText" presStyleLbl="lnNode1" presStyleIdx="2" presStyleCnt="5">
        <dgm:presLayoutVars>
          <dgm:chMax val="0"/>
          <dgm:chPref val="0"/>
          <dgm:bulletEnabled val="1"/>
        </dgm:presLayoutVars>
      </dgm:prSet>
      <dgm:spPr/>
    </dgm:pt>
    <dgm:pt modelId="{F1DCB97A-E406-499A-B2D0-975B70AA6CE8}" type="pres">
      <dgm:prSet presAssocID="{70647F73-E5BE-4F7F-98FB-4C9C7B4568D2}" presName="childComposite" presStyleCnt="0">
        <dgm:presLayoutVars>
          <dgm:chMax val="0"/>
          <dgm:chPref val="0"/>
        </dgm:presLayoutVars>
      </dgm:prSet>
      <dgm:spPr/>
    </dgm:pt>
    <dgm:pt modelId="{938587FD-C680-41A0-94CC-4C6B769A2480}" type="pres">
      <dgm:prSet presAssocID="{70647F73-E5BE-4F7F-98FB-4C9C7B4568D2}" presName="Image" presStyleLbl="node1" presStyleIdx="3" presStyleCnt="5"/>
      <dgm:spPr/>
    </dgm:pt>
    <dgm:pt modelId="{B83092C2-64F0-4D50-946A-2798FACA105E}" type="pres">
      <dgm:prSet presAssocID="{70647F73-E5BE-4F7F-98FB-4C9C7B4568D2}" presName="childText" presStyleLbl="lnNode1" presStyleIdx="3" presStyleCnt="5">
        <dgm:presLayoutVars>
          <dgm:chMax val="0"/>
          <dgm:chPref val="0"/>
          <dgm:bulletEnabled val="1"/>
        </dgm:presLayoutVars>
      </dgm:prSet>
      <dgm:spPr/>
    </dgm:pt>
    <dgm:pt modelId="{5695876F-F760-4F3F-8A2D-A73F038A8134}" type="pres">
      <dgm:prSet presAssocID="{DECC5F4E-B34B-4476-80B8-2BCC08CCC038}" presName="childComposite" presStyleCnt="0">
        <dgm:presLayoutVars>
          <dgm:chMax val="0"/>
          <dgm:chPref val="0"/>
        </dgm:presLayoutVars>
      </dgm:prSet>
      <dgm:spPr/>
    </dgm:pt>
    <dgm:pt modelId="{BF8277F2-CD66-4728-8C3B-08E638FEA107}" type="pres">
      <dgm:prSet presAssocID="{DECC5F4E-B34B-4476-80B8-2BCC08CCC038}" presName="Image" presStyleLbl="node1" presStyleIdx="4" presStyleCnt="5"/>
      <dgm:spPr/>
    </dgm:pt>
    <dgm:pt modelId="{63BD307D-444B-4EF3-86B9-1A2E52ED42B8}" type="pres">
      <dgm:prSet presAssocID="{DECC5F4E-B34B-4476-80B8-2BCC08CCC038}" presName="childText" presStyleLbl="lnNode1" presStyleIdx="4" presStyleCnt="5">
        <dgm:presLayoutVars>
          <dgm:chMax val="0"/>
          <dgm:chPref val="0"/>
          <dgm:bulletEnabled val="1"/>
        </dgm:presLayoutVars>
      </dgm:prSet>
      <dgm:spPr/>
    </dgm:pt>
  </dgm:ptLst>
  <dgm:cxnLst>
    <dgm:cxn modelId="{97EE4A07-94F8-4352-A63C-129E7647B508}" type="presOf" srcId="{1378B4BD-9382-4478-986D-2DA211DF6BDF}" destId="{69CD9B64-9599-4CBC-BD5E-DABE690299D7}" srcOrd="0" destOrd="0" presId="urn:microsoft.com/office/officeart/2008/layout/PictureAccentList"/>
    <dgm:cxn modelId="{CE511316-16E0-4AB7-B0E0-C15A68B87325}" type="presOf" srcId="{BB94D6F0-F00B-4DCE-AF96-9B4F14F5C7A7}" destId="{D4B90DEA-D7F2-41BD-BC87-A6A274EDC36D}" srcOrd="0" destOrd="0" presId="urn:microsoft.com/office/officeart/2008/layout/PictureAccentList"/>
    <dgm:cxn modelId="{FC2DFA2E-F76D-4C6C-9B43-36B893A49B45}" srcId="{1378B4BD-9382-4478-986D-2DA211DF6BDF}" destId="{DECC5F4E-B34B-4476-80B8-2BCC08CCC038}" srcOrd="4" destOrd="0" parTransId="{200A8702-9C49-411F-8C53-10F2D37B0CD6}" sibTransId="{5BEF0FAC-E44E-46C3-A349-07585DD6DD80}"/>
    <dgm:cxn modelId="{E5FB7C35-A7D4-48F3-BE57-95CBA01D1D34}" srcId="{1378B4BD-9382-4478-986D-2DA211DF6BDF}" destId="{70647F73-E5BE-4F7F-98FB-4C9C7B4568D2}" srcOrd="3" destOrd="0" parTransId="{25817C07-6A40-47F5-94D8-E783770A3028}" sibTransId="{0C9469E3-E4F8-48E0-9DA0-EC48CBB7ADBD}"/>
    <dgm:cxn modelId="{4F723B5D-EE0E-44CB-9A55-17B79EC74670}" type="presOf" srcId="{70647F73-E5BE-4F7F-98FB-4C9C7B4568D2}" destId="{B83092C2-64F0-4D50-946A-2798FACA105E}" srcOrd="0" destOrd="0" presId="urn:microsoft.com/office/officeart/2008/layout/PictureAccentList"/>
    <dgm:cxn modelId="{5A308654-BFB8-468E-BFE3-2580E624F418}" srcId="{1378B4BD-9382-4478-986D-2DA211DF6BDF}" destId="{3126695D-695D-46BC-8154-E9E547E49328}" srcOrd="0" destOrd="0" parTransId="{F7F6E9ED-8620-4C24-9AE8-C85CCBBC3403}" sibTransId="{DE3165C0-EB43-48FB-A121-9ADC40F1DF9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1" destOrd="0" parTransId="{8C341B0D-399C-45DC-A73C-4AA90A806E3E}" sibTransId="{6C9A72A4-F532-44E8-A7A2-3FF103FB9DC3}"/>
    <dgm:cxn modelId="{C504E587-8C44-4B2C-9AD0-94119E34BD50}" srcId="{1378B4BD-9382-4478-986D-2DA211DF6BDF}" destId="{10C54C7C-289D-4A7C-9658-78A2E2DEB3C2}" srcOrd="2" destOrd="0" parTransId="{72EACBBC-42A1-4479-8885-D7F8D8018AF2}" sibTransId="{6E143F3B-9B80-43BD-A161-D37C49141795}"/>
    <dgm:cxn modelId="{C4E4C8AA-7C6C-43DC-9166-D84ABECA3EBD}" type="presOf" srcId="{A91911FF-494C-47DF-ADBD-ECAF705B18CA}" destId="{2D190605-F9AB-4877-93F7-73CDC50FB5AE}" srcOrd="0" destOrd="0" presId="urn:microsoft.com/office/officeart/2008/layout/PictureAccentList"/>
    <dgm:cxn modelId="{2C76D2B5-988C-4039-A18C-35445C180994}" type="presOf" srcId="{10C54C7C-289D-4A7C-9658-78A2E2DEB3C2}" destId="{9CC29851-37E9-49FD-BB99-9ACE88A332A8}" srcOrd="0" destOrd="0" presId="urn:microsoft.com/office/officeart/2008/layout/PictureAccentList"/>
    <dgm:cxn modelId="{7F6CC4BB-345C-41E3-9CA9-04E2679F4609}" type="presOf" srcId="{DECC5F4E-B34B-4476-80B8-2BCC08CCC038}" destId="{63BD307D-444B-4EF3-86B9-1A2E52ED42B8}" srcOrd="0" destOrd="0" presId="urn:microsoft.com/office/officeart/2008/layout/PictureAccentList"/>
    <dgm:cxn modelId="{3D5123F9-5375-41E5-B54B-264F2A0638CD}" type="presOf" srcId="{3126695D-695D-46BC-8154-E9E547E49328}" destId="{8787EF5E-8FDF-489A-9463-80F5F76C309D}" srcOrd="0" destOrd="0" presId="urn:microsoft.com/office/officeart/2008/layout/PictureAccentList"/>
    <dgm:cxn modelId="{EDC20521-44F1-4337-BDBE-602BE5D837AA}" type="presParOf" srcId="{2D190605-F9AB-4877-93F7-73CDC50FB5AE}" destId="{6E7D90BD-E56B-4BCF-B6C0-636062AFB4D0}" srcOrd="0" destOrd="0" presId="urn:microsoft.com/office/officeart/2008/layout/PictureAccentList"/>
    <dgm:cxn modelId="{55152A75-A265-4EC8-B039-CD15047BE992}" type="presParOf" srcId="{6E7D90BD-E56B-4BCF-B6C0-636062AFB4D0}" destId="{8C12FAD5-40E2-431C-9390-142E9FFDF01E}" srcOrd="0" destOrd="0" presId="urn:microsoft.com/office/officeart/2008/layout/PictureAccentList"/>
    <dgm:cxn modelId="{028A6AFC-B6FC-4A27-87D3-6AFA03BB83BE}" type="presParOf" srcId="{8C12FAD5-40E2-431C-9390-142E9FFDF01E}" destId="{69CD9B64-9599-4CBC-BD5E-DABE690299D7}" srcOrd="0" destOrd="0" presId="urn:microsoft.com/office/officeart/2008/layout/PictureAccentList"/>
    <dgm:cxn modelId="{6BE13CA2-2458-4E66-8FC1-C12553E921AF}" type="presParOf" srcId="{6E7D90BD-E56B-4BCF-B6C0-636062AFB4D0}" destId="{7B6A0FD3-715B-461C-B21A-A9330CEA45D5}" srcOrd="1" destOrd="0" presId="urn:microsoft.com/office/officeart/2008/layout/PictureAccentList"/>
    <dgm:cxn modelId="{A32F6498-8CA7-4487-ABA5-5DD89456FCAD}" type="presParOf" srcId="{7B6A0FD3-715B-461C-B21A-A9330CEA45D5}" destId="{A7CC9F90-16CB-46B2-B75A-3CDCA906D834}" srcOrd="0" destOrd="0" presId="urn:microsoft.com/office/officeart/2008/layout/PictureAccentList"/>
    <dgm:cxn modelId="{98CAA431-11D5-4A37-9A44-36B60F5F29C2}" type="presParOf" srcId="{A7CC9F90-16CB-46B2-B75A-3CDCA906D834}" destId="{82047841-DCF3-4002-BDFA-D267047FD099}" srcOrd="0" destOrd="0" presId="urn:microsoft.com/office/officeart/2008/layout/PictureAccentList"/>
    <dgm:cxn modelId="{9D3F3B21-54AD-40EA-94C7-865C011DEF01}" type="presParOf" srcId="{A7CC9F90-16CB-46B2-B75A-3CDCA906D834}" destId="{8787EF5E-8FDF-489A-9463-80F5F76C309D}" srcOrd="1" destOrd="0" presId="urn:microsoft.com/office/officeart/2008/layout/PictureAccentList"/>
    <dgm:cxn modelId="{1B3224C3-9B0C-4F7A-A0C9-3C12C4231202}" type="presParOf" srcId="{7B6A0FD3-715B-461C-B21A-A9330CEA45D5}" destId="{2A96110F-C457-4D18-8BDB-E1B97D715C2A}" srcOrd="1" destOrd="0" presId="urn:microsoft.com/office/officeart/2008/layout/PictureAccentList"/>
    <dgm:cxn modelId="{B1DAC3DD-0CD5-40BE-900E-D571D6FEAACD}" type="presParOf" srcId="{2A96110F-C457-4D18-8BDB-E1B97D715C2A}" destId="{084AA1D7-565F-4F3C-B4F9-5B970120DFE1}" srcOrd="0" destOrd="0" presId="urn:microsoft.com/office/officeart/2008/layout/PictureAccentList"/>
    <dgm:cxn modelId="{2E26780C-6C66-44EB-B714-369B2ACEEDB8}" type="presParOf" srcId="{2A96110F-C457-4D18-8BDB-E1B97D715C2A}" destId="{D4B90DEA-D7F2-41BD-BC87-A6A274EDC36D}" srcOrd="1" destOrd="0" presId="urn:microsoft.com/office/officeart/2008/layout/PictureAccentList"/>
    <dgm:cxn modelId="{EC19A3DE-97E8-4410-AC46-79D3B0AF2798}" type="presParOf" srcId="{7B6A0FD3-715B-461C-B21A-A9330CEA45D5}" destId="{2B465801-8F96-439C-A41A-72BFA5C70344}" srcOrd="2" destOrd="0" presId="urn:microsoft.com/office/officeart/2008/layout/PictureAccentList"/>
    <dgm:cxn modelId="{CB580006-58CC-438E-B7FF-BD30172C6438}" type="presParOf" srcId="{2B465801-8F96-439C-A41A-72BFA5C70344}" destId="{599C8862-34ED-4999-9C37-4A6CD3ACDCBC}" srcOrd="0" destOrd="0" presId="urn:microsoft.com/office/officeart/2008/layout/PictureAccentList"/>
    <dgm:cxn modelId="{1AC86AD2-66CB-4100-902E-1FB2FDAA7581}" type="presParOf" srcId="{2B465801-8F96-439C-A41A-72BFA5C70344}" destId="{9CC29851-37E9-49FD-BB99-9ACE88A332A8}" srcOrd="1" destOrd="0" presId="urn:microsoft.com/office/officeart/2008/layout/PictureAccentList"/>
    <dgm:cxn modelId="{F195F63D-3F1D-44DA-8AA9-29991F154418}" type="presParOf" srcId="{7B6A0FD3-715B-461C-B21A-A9330CEA45D5}" destId="{F1DCB97A-E406-499A-B2D0-975B70AA6CE8}" srcOrd="3" destOrd="0" presId="urn:microsoft.com/office/officeart/2008/layout/PictureAccentList"/>
    <dgm:cxn modelId="{F801318C-58FE-4ACA-B057-661E99904741}" type="presParOf" srcId="{F1DCB97A-E406-499A-B2D0-975B70AA6CE8}" destId="{938587FD-C680-41A0-94CC-4C6B769A2480}" srcOrd="0" destOrd="0" presId="urn:microsoft.com/office/officeart/2008/layout/PictureAccentList"/>
    <dgm:cxn modelId="{6F9DF2E0-9603-483E-896A-2F6BFDB8B551}" type="presParOf" srcId="{F1DCB97A-E406-499A-B2D0-975B70AA6CE8}" destId="{B83092C2-64F0-4D50-946A-2798FACA105E}" srcOrd="1" destOrd="0" presId="urn:microsoft.com/office/officeart/2008/layout/PictureAccentList"/>
    <dgm:cxn modelId="{2AFCD7AE-F9EF-4FAE-BE8E-BA61D41EF9C5}" type="presParOf" srcId="{7B6A0FD3-715B-461C-B21A-A9330CEA45D5}" destId="{5695876F-F760-4F3F-8A2D-A73F038A8134}" srcOrd="4" destOrd="0" presId="urn:microsoft.com/office/officeart/2008/layout/PictureAccentList"/>
    <dgm:cxn modelId="{8D31FF0F-E504-4AAB-A9BC-80A5226036B1}" type="presParOf" srcId="{5695876F-F760-4F3F-8A2D-A73F038A8134}" destId="{BF8277F2-CD66-4728-8C3B-08E638FEA107}" srcOrd="0" destOrd="0" presId="urn:microsoft.com/office/officeart/2008/layout/PictureAccentList"/>
    <dgm:cxn modelId="{7270610E-B65A-4D87-B569-87DAED1037BC}" type="presParOf" srcId="{5695876F-F760-4F3F-8A2D-A73F038A8134}" destId="{63BD307D-444B-4EF3-86B9-1A2E52ED42B8}"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283043" y="1227"/>
          <a:ext cx="5348938" cy="737794"/>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In the previous session, we discussed:</a:t>
          </a:r>
        </a:p>
      </dsp:txBody>
      <dsp:txXfrm>
        <a:off x="304652" y="22836"/>
        <a:ext cx="5305720" cy="694576"/>
      </dsp:txXfrm>
    </dsp:sp>
    <dsp:sp modelId="{82047841-DCF3-4002-BDFA-D267047FD099}">
      <dsp:nvSpPr>
        <dsp:cNvPr id="0" name=""/>
        <dsp:cNvSpPr/>
      </dsp:nvSpPr>
      <dsp:spPr>
        <a:xfrm>
          <a:off x="283043" y="871824"/>
          <a:ext cx="737794" cy="737794"/>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065104" y="871824"/>
          <a:ext cx="4566876" cy="737794"/>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computer system</a:t>
          </a:r>
        </a:p>
      </dsp:txBody>
      <dsp:txXfrm>
        <a:off x="1101127" y="907847"/>
        <a:ext cx="4494830" cy="665748"/>
      </dsp:txXfrm>
    </dsp:sp>
    <dsp:sp modelId="{084AA1D7-565F-4F3C-B4F9-5B970120DFE1}">
      <dsp:nvSpPr>
        <dsp:cNvPr id="0" name=""/>
        <dsp:cNvSpPr/>
      </dsp:nvSpPr>
      <dsp:spPr>
        <a:xfrm>
          <a:off x="283043" y="1698153"/>
          <a:ext cx="737794" cy="737794"/>
        </a:xfrm>
        <a:prstGeom prst="roundRect">
          <a:avLst>
            <a:gd name="adj" fmla="val 16670"/>
          </a:avLst>
        </a:prstGeom>
        <a:solidFill>
          <a:schemeClr val="accent1">
            <a:shade val="50000"/>
            <a:hueOff val="199808"/>
            <a:satOff val="-9906"/>
            <a:lumOff val="291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065104" y="1698153"/>
          <a:ext cx="4566876" cy="737794"/>
        </a:xfrm>
        <a:prstGeom prst="roundRect">
          <a:avLst>
            <a:gd name="adj" fmla="val 16670"/>
          </a:avLst>
        </a:prstGeom>
        <a:solidFill>
          <a:schemeClr val="accent1">
            <a:shade val="50000"/>
            <a:hueOff val="199808"/>
            <a:satOff val="-9906"/>
            <a:lumOff val="291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how to categorise the components of a computer system</a:t>
          </a:r>
        </a:p>
      </dsp:txBody>
      <dsp:txXfrm>
        <a:off x="1101127" y="1734176"/>
        <a:ext cx="4494830" cy="665748"/>
      </dsp:txXfrm>
    </dsp:sp>
    <dsp:sp modelId="{599C8862-34ED-4999-9C37-4A6CD3ACDCBC}">
      <dsp:nvSpPr>
        <dsp:cNvPr id="0" name=""/>
        <dsp:cNvSpPr/>
      </dsp:nvSpPr>
      <dsp:spPr>
        <a:xfrm>
          <a:off x="283043" y="2524482"/>
          <a:ext cx="737794" cy="737794"/>
        </a:xfrm>
        <a:prstGeom prst="roundRect">
          <a:avLst>
            <a:gd name="adj" fmla="val 16670"/>
          </a:avLst>
        </a:prstGeom>
        <a:solidFill>
          <a:schemeClr val="accent1">
            <a:shade val="50000"/>
            <a:hueOff val="199808"/>
            <a:satOff val="-9906"/>
            <a:lumOff val="291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1065104" y="2524482"/>
          <a:ext cx="4566876" cy="737794"/>
        </a:xfrm>
        <a:prstGeom prst="roundRect">
          <a:avLst>
            <a:gd name="adj" fmla="val 16670"/>
          </a:avLst>
        </a:prstGeom>
        <a:solidFill>
          <a:schemeClr val="accent1">
            <a:shade val="50000"/>
            <a:hueOff val="199808"/>
            <a:satOff val="-9906"/>
            <a:lumOff val="2912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Difference between hardware and software</a:t>
          </a:r>
        </a:p>
      </dsp:txBody>
      <dsp:txXfrm>
        <a:off x="1101127" y="2560505"/>
        <a:ext cx="4494830" cy="665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416850" y="48"/>
          <a:ext cx="5666308" cy="591943"/>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By the end of this session, students should be able to:</a:t>
          </a:r>
        </a:p>
      </dsp:txBody>
      <dsp:txXfrm>
        <a:off x="434187" y="17385"/>
        <a:ext cx="5631634" cy="557269"/>
      </dsp:txXfrm>
    </dsp:sp>
    <dsp:sp modelId="{82047841-DCF3-4002-BDFA-D267047FD099}">
      <dsp:nvSpPr>
        <dsp:cNvPr id="0" name=""/>
        <dsp:cNvSpPr/>
      </dsp:nvSpPr>
      <dsp:spPr>
        <a:xfrm>
          <a:off x="1298097" y="698541"/>
          <a:ext cx="591943" cy="591943"/>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925557" y="698541"/>
          <a:ext cx="3276354" cy="591943"/>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describe a CPU</a:t>
          </a:r>
        </a:p>
      </dsp:txBody>
      <dsp:txXfrm>
        <a:off x="1954458" y="727442"/>
        <a:ext cx="3218552" cy="534141"/>
      </dsp:txXfrm>
    </dsp:sp>
    <dsp:sp modelId="{084AA1D7-565F-4F3C-B4F9-5B970120DFE1}">
      <dsp:nvSpPr>
        <dsp:cNvPr id="0" name=""/>
        <dsp:cNvSpPr/>
      </dsp:nvSpPr>
      <dsp:spPr>
        <a:xfrm>
          <a:off x="1298097" y="1361517"/>
          <a:ext cx="591943" cy="591943"/>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925557" y="1361517"/>
          <a:ext cx="3276354" cy="591943"/>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identify the components of a CPU</a:t>
          </a:r>
        </a:p>
      </dsp:txBody>
      <dsp:txXfrm>
        <a:off x="1954458" y="1390418"/>
        <a:ext cx="3218552" cy="534141"/>
      </dsp:txXfrm>
    </dsp:sp>
    <dsp:sp modelId="{599C8862-34ED-4999-9C37-4A6CD3ACDCBC}">
      <dsp:nvSpPr>
        <dsp:cNvPr id="0" name=""/>
        <dsp:cNvSpPr/>
      </dsp:nvSpPr>
      <dsp:spPr>
        <a:xfrm>
          <a:off x="1298097" y="2024493"/>
          <a:ext cx="591943" cy="591943"/>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1925557" y="2024493"/>
          <a:ext cx="3276354" cy="591943"/>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Understand the structure and functions of a CPU</a:t>
          </a:r>
        </a:p>
      </dsp:txBody>
      <dsp:txXfrm>
        <a:off x="1954458" y="2053394"/>
        <a:ext cx="3218552" cy="534141"/>
      </dsp:txXfrm>
    </dsp:sp>
    <dsp:sp modelId="{938587FD-C680-41A0-94CC-4C6B769A2480}">
      <dsp:nvSpPr>
        <dsp:cNvPr id="0" name=""/>
        <dsp:cNvSpPr/>
      </dsp:nvSpPr>
      <dsp:spPr>
        <a:xfrm>
          <a:off x="1298097" y="2687470"/>
          <a:ext cx="591943" cy="591943"/>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B83092C2-64F0-4D50-946A-2798FACA105E}">
      <dsp:nvSpPr>
        <dsp:cNvPr id="0" name=""/>
        <dsp:cNvSpPr/>
      </dsp:nvSpPr>
      <dsp:spPr>
        <a:xfrm>
          <a:off x="1925557" y="2687470"/>
          <a:ext cx="3276354" cy="591943"/>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define computer bus</a:t>
          </a:r>
        </a:p>
      </dsp:txBody>
      <dsp:txXfrm>
        <a:off x="1954458" y="2716371"/>
        <a:ext cx="3218552" cy="534141"/>
      </dsp:txXfrm>
    </dsp:sp>
    <dsp:sp modelId="{BF8277F2-CD66-4728-8C3B-08E638FEA107}">
      <dsp:nvSpPr>
        <dsp:cNvPr id="0" name=""/>
        <dsp:cNvSpPr/>
      </dsp:nvSpPr>
      <dsp:spPr>
        <a:xfrm>
          <a:off x="1298097" y="3350446"/>
          <a:ext cx="591943" cy="591943"/>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3BD307D-444B-4EF3-86B9-1A2E52ED42B8}">
      <dsp:nvSpPr>
        <dsp:cNvPr id="0" name=""/>
        <dsp:cNvSpPr/>
      </dsp:nvSpPr>
      <dsp:spPr>
        <a:xfrm>
          <a:off x="1925557" y="3350446"/>
          <a:ext cx="3276354" cy="591943"/>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describe different types of bus</a:t>
          </a:r>
        </a:p>
      </dsp:txBody>
      <dsp:txXfrm>
        <a:off x="1954458" y="3379347"/>
        <a:ext cx="3218552" cy="534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505780" y="19195"/>
          <a:ext cx="6875139" cy="653338"/>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solidFill>
                <a:schemeClr val="tx1"/>
              </a:solidFill>
            </a:rPr>
            <a:t>In this session, we :</a:t>
          </a:r>
        </a:p>
      </dsp:txBody>
      <dsp:txXfrm>
        <a:off x="524916" y="38331"/>
        <a:ext cx="6836867" cy="615066"/>
      </dsp:txXfrm>
    </dsp:sp>
    <dsp:sp modelId="{82047841-DCF3-4002-BDFA-D267047FD099}">
      <dsp:nvSpPr>
        <dsp:cNvPr id="0" name=""/>
        <dsp:cNvSpPr/>
      </dsp:nvSpPr>
      <dsp:spPr>
        <a:xfrm>
          <a:off x="1575029" y="770992"/>
          <a:ext cx="653338" cy="65333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2287181" y="739279"/>
          <a:ext cx="4044102" cy="65333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described a CPU</a:t>
          </a:r>
        </a:p>
      </dsp:txBody>
      <dsp:txXfrm>
        <a:off x="2319080" y="771178"/>
        <a:ext cx="3980304" cy="589540"/>
      </dsp:txXfrm>
    </dsp:sp>
    <dsp:sp modelId="{084AA1D7-565F-4F3C-B4F9-5B970120DFE1}">
      <dsp:nvSpPr>
        <dsp:cNvPr id="0" name=""/>
        <dsp:cNvSpPr/>
      </dsp:nvSpPr>
      <dsp:spPr>
        <a:xfrm>
          <a:off x="1575029" y="1502730"/>
          <a:ext cx="653338" cy="653338"/>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2267567" y="1502730"/>
          <a:ext cx="4044102" cy="653338"/>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Identified the components of a CPU</a:t>
          </a:r>
        </a:p>
      </dsp:txBody>
      <dsp:txXfrm>
        <a:off x="2299466" y="1534629"/>
        <a:ext cx="3980304" cy="589540"/>
      </dsp:txXfrm>
    </dsp:sp>
    <dsp:sp modelId="{599C8862-34ED-4999-9C37-4A6CD3ACDCBC}">
      <dsp:nvSpPr>
        <dsp:cNvPr id="0" name=""/>
        <dsp:cNvSpPr/>
      </dsp:nvSpPr>
      <dsp:spPr>
        <a:xfrm>
          <a:off x="1575029" y="2234469"/>
          <a:ext cx="653338" cy="653338"/>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2267567" y="2234469"/>
          <a:ext cx="4044102" cy="653338"/>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discussed the structure and functions of a CPU</a:t>
          </a:r>
        </a:p>
      </dsp:txBody>
      <dsp:txXfrm>
        <a:off x="2299466" y="2266368"/>
        <a:ext cx="3980304" cy="589540"/>
      </dsp:txXfrm>
    </dsp:sp>
    <dsp:sp modelId="{938587FD-C680-41A0-94CC-4C6B769A2480}">
      <dsp:nvSpPr>
        <dsp:cNvPr id="0" name=""/>
        <dsp:cNvSpPr/>
      </dsp:nvSpPr>
      <dsp:spPr>
        <a:xfrm>
          <a:off x="1575029" y="2966208"/>
          <a:ext cx="653338" cy="653338"/>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B83092C2-64F0-4D50-946A-2798FACA105E}">
      <dsp:nvSpPr>
        <dsp:cNvPr id="0" name=""/>
        <dsp:cNvSpPr/>
      </dsp:nvSpPr>
      <dsp:spPr>
        <a:xfrm>
          <a:off x="2267567" y="2966208"/>
          <a:ext cx="4044102" cy="653338"/>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defined computer bus</a:t>
          </a:r>
        </a:p>
      </dsp:txBody>
      <dsp:txXfrm>
        <a:off x="2299466" y="2998107"/>
        <a:ext cx="3980304" cy="589540"/>
      </dsp:txXfrm>
    </dsp:sp>
    <dsp:sp modelId="{BF8277F2-CD66-4728-8C3B-08E638FEA107}">
      <dsp:nvSpPr>
        <dsp:cNvPr id="0" name=""/>
        <dsp:cNvSpPr/>
      </dsp:nvSpPr>
      <dsp:spPr>
        <a:xfrm>
          <a:off x="1575029" y="3697946"/>
          <a:ext cx="653338" cy="653338"/>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3BD307D-444B-4EF3-86B9-1A2E52ED42B8}">
      <dsp:nvSpPr>
        <dsp:cNvPr id="0" name=""/>
        <dsp:cNvSpPr/>
      </dsp:nvSpPr>
      <dsp:spPr>
        <a:xfrm>
          <a:off x="2267567" y="3697946"/>
          <a:ext cx="4044102" cy="653338"/>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described different types of bus</a:t>
          </a:r>
        </a:p>
      </dsp:txBody>
      <dsp:txXfrm>
        <a:off x="2299466" y="3729845"/>
        <a:ext cx="3980304" cy="589540"/>
      </dsp:txXfrm>
    </dsp:sp>
  </dsp:spTree>
</dsp:drawing>
</file>

<file path=ppt/diagrams/layout1.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21/06/2024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6/21/2024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onlineclassnotes.com/what-is-control-unit-what-are-functions-of-control-unit/"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onlineclassnotes.com/define-instruction-set-architecture-what-are-objectives-of-isa-in-computer-systems/" TargetMode="External"/><Relationship Id="rId5" Type="http://schemas.openxmlformats.org/officeDocument/2006/relationships/hyperlink" Target="https://onlineclassnotes.com/describe-internal-architecture-8086-microprocessor-features-working-principles-general-segment-flag-registers-intel-8086-microprocessor/" TargetMode="External"/><Relationship Id="rId4" Type="http://schemas.openxmlformats.org/officeDocument/2006/relationships/hyperlink" Target="https://onlineclassnotes.com/discuss-organization-and-functions-of-alu-or-arithmetic-and-logic-unit/"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7</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lgn="just" eaLnBrk="1" hangingPunct="1">
              <a:buFont typeface="Arial" panose="020B0604020202020204" pitchFamily="34" charset="0"/>
              <a:buChar char="•"/>
            </a:pPr>
            <a:r>
              <a:rPr lang="en-IE" altLang="en-US" sz="1200" dirty="0">
                <a:latin typeface="+mn-lt"/>
              </a:rPr>
              <a:t>Microprocessor is the small computerised devices such as washing machines have small specialised CPUs known as microprocessor </a:t>
            </a:r>
          </a:p>
          <a:p>
            <a:pPr marL="342900" indent="-342900" algn="just" eaLnBrk="1" hangingPunct="1">
              <a:buFont typeface="Arial" panose="020B0604020202020204" pitchFamily="34" charset="0"/>
              <a:buChar char="•"/>
            </a:pPr>
            <a:endParaRPr lang="en-IE" altLang="en-US" sz="1200" dirty="0">
              <a:latin typeface="+mn-lt"/>
            </a:endParaRPr>
          </a:p>
          <a:p>
            <a:pPr marL="342900" indent="-342900" algn="just" eaLnBrk="1" hangingPunct="1">
              <a:buFont typeface="Arial" panose="020B0604020202020204" pitchFamily="34" charset="0"/>
              <a:buChar char="•"/>
            </a:pPr>
            <a:r>
              <a:rPr lang="en-IE" altLang="en-US" sz="1200" dirty="0">
                <a:latin typeface="+mn-lt"/>
              </a:rPr>
              <a:t>It is an integrated circuit as a single unit, which includes all that the CPU needs excluding main memory </a:t>
            </a: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515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9</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333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10</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7279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11</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5023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12</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6690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A07285FB-8AAE-6F4C-BEB7-17087CD293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5632D7-F4B9-924F-9316-9AE0F3071BA8}" type="slidenum">
              <a:rPr lang="en-GB" altLang="en-US"/>
              <a:pPr>
                <a:spcBef>
                  <a:spcPct val="0"/>
                </a:spcBef>
              </a:pPr>
              <a:t>14</a:t>
            </a:fld>
            <a:endParaRPr lang="en-GB" altLang="en-US"/>
          </a:p>
        </p:txBody>
      </p:sp>
      <p:sp>
        <p:nvSpPr>
          <p:cNvPr id="22531" name="Rectangle 2">
            <a:extLst>
              <a:ext uri="{FF2B5EF4-FFF2-40B4-BE49-F238E27FC236}">
                <a16:creationId xmlns:a16="http://schemas.microsoft.com/office/drawing/2014/main" id="{9243AC5D-7A8F-2847-8713-DD3B995078BB}"/>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03C2E775-28B6-8047-89EB-381D30E10B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lgn="just" eaLnBrk="1" hangingPunct="1">
              <a:buFont typeface="Arial" panose="020B0604020202020204" pitchFamily="34" charset="0"/>
              <a:buChar char="•"/>
            </a:pPr>
            <a:r>
              <a:rPr lang="en-IE" altLang="en-US" sz="1200" dirty="0">
                <a:latin typeface="+mn-lt"/>
              </a:rPr>
              <a:t>Every bus has a clock speed measured in </a:t>
            </a:r>
            <a:r>
              <a:rPr lang="en-IE" altLang="en-US" sz="1200" dirty="0" err="1">
                <a:latin typeface="+mn-lt"/>
              </a:rPr>
              <a:t>MHz.</a:t>
            </a:r>
            <a:r>
              <a:rPr lang="en-IE" altLang="en-US" sz="1200" dirty="0">
                <a:latin typeface="+mn-lt"/>
              </a:rPr>
              <a:t> In a 32 bit bus, data are sent over 32 wires simultaneously A bus group of lines/wires which carry computer signals </a:t>
            </a:r>
          </a:p>
          <a:p>
            <a:pPr marL="342900" indent="-342900" algn="just" eaLnBrk="1" hangingPunct="1">
              <a:buFont typeface="Arial" panose="020B0604020202020204" pitchFamily="34" charset="0"/>
              <a:buChar char="•"/>
            </a:pPr>
            <a:endParaRPr lang="en-IE" altLang="en-US" sz="1200" dirty="0">
              <a:latin typeface="+mn-lt"/>
            </a:endParaRPr>
          </a:p>
          <a:p>
            <a:pPr marL="342900" indent="-342900" algn="just" eaLnBrk="1" hangingPunct="1">
              <a:buFont typeface="Arial" panose="020B0604020202020204" pitchFamily="34" charset="0"/>
              <a:buChar char="•"/>
            </a:pPr>
            <a:r>
              <a:rPr lang="en-IE" altLang="en-US" sz="1200" dirty="0">
                <a:latin typeface="+mn-lt"/>
              </a:rPr>
              <a:t>A bus is the means of shared transmission </a:t>
            </a:r>
          </a:p>
          <a:p>
            <a:pPr marL="342900" indent="-342900" algn="just" eaLnBrk="1" hangingPunct="1">
              <a:buFont typeface="Arial" panose="020B0604020202020204" pitchFamily="34" charset="0"/>
              <a:buChar char="•"/>
            </a:pPr>
            <a:endParaRPr lang="en-IE" altLang="en-US" sz="1200" dirty="0">
              <a:latin typeface="+mn-lt"/>
            </a:endParaRPr>
          </a:p>
          <a:p>
            <a:pPr marL="342900" indent="-342900" algn="just" eaLnBrk="1" hangingPunct="1">
              <a:buFont typeface="Arial" panose="020B0604020202020204" pitchFamily="34" charset="0"/>
              <a:buChar char="•"/>
            </a:pPr>
            <a:r>
              <a:rPr lang="en-IE" altLang="en-US" sz="1200" dirty="0">
                <a:latin typeface="+mn-lt"/>
              </a:rPr>
              <a:t>Data can be transferred from one computer system location to another between different I/O modules, memory, and CPU</a:t>
            </a:r>
          </a:p>
          <a:p>
            <a:pPr marL="342900" indent="-342900" algn="just" eaLnBrk="1" hangingPunct="1">
              <a:buFont typeface="Arial" panose="020B0604020202020204" pitchFamily="34" charset="0"/>
              <a:buChar char="•"/>
            </a:pPr>
            <a:endParaRPr lang="en-IE" altLang="en-US" sz="1200" dirty="0">
              <a:latin typeface="+mn-lt"/>
            </a:endParaRPr>
          </a:p>
          <a:p>
            <a:pPr marL="342900" indent="-342900" algn="just" eaLnBrk="1" hangingPunct="1">
              <a:buFont typeface="Arial" panose="020B0604020202020204" pitchFamily="34" charset="0"/>
              <a:buChar char="•"/>
            </a:pPr>
            <a:r>
              <a:rPr lang="en-IE" altLang="en-US" sz="1200" dirty="0">
                <a:latin typeface="+mn-lt"/>
              </a:rPr>
              <a:t>The bus is not only cable but also hardware (bus architecture), protocol, program, and bus controller </a:t>
            </a:r>
          </a:p>
          <a:p>
            <a:pPr marL="342900" indent="-342900" algn="just" eaLnBrk="1" hangingPunct="1">
              <a:buFont typeface="Arial" panose="020B0604020202020204" pitchFamily="34" charset="0"/>
              <a:buChar char="•"/>
            </a:pPr>
            <a:endParaRPr lang="en-IE" altLang="en-US" sz="1200" dirty="0">
              <a:latin typeface="+mn-lt"/>
            </a:endParaRPr>
          </a:p>
          <a:p>
            <a:pPr marL="342900" indent="-342900" algn="just" eaLnBrk="1" hangingPunct="1">
              <a:buFont typeface="Arial" panose="020B0604020202020204" pitchFamily="34" charset="0"/>
              <a:buChar char="•"/>
            </a:pPr>
            <a:r>
              <a:rPr lang="en-IE" altLang="en-US" sz="1200" dirty="0">
                <a:latin typeface="+mn-lt"/>
              </a:rPr>
              <a:t>The term bus refers to the internal bus of a computer system. It is also known as communication pathways</a:t>
            </a:r>
          </a:p>
          <a:p>
            <a:pPr marL="342900" indent="-342900" algn="just" eaLnBrk="1" hangingPunct="1">
              <a:buFont typeface="Arial" panose="020B0604020202020204" pitchFamily="34" charset="0"/>
              <a:buChar char="•"/>
            </a:pPr>
            <a:endParaRPr lang="en-IE" altLang="en-US" sz="1200" dirty="0">
              <a:latin typeface="+mn-lt"/>
            </a:endParaRPr>
          </a:p>
          <a:p>
            <a:pPr marL="342900" indent="-342900" algn="just" eaLnBrk="1" hangingPunct="1">
              <a:buFont typeface="Arial" panose="020B0604020202020204" pitchFamily="34" charset="0"/>
              <a:buChar char="•"/>
            </a:pPr>
            <a:r>
              <a:rPr lang="en-IE" altLang="en-US" sz="1200" dirty="0">
                <a:latin typeface="+mn-lt"/>
              </a:rPr>
              <a:t>Every bus has a clock speed measured in </a:t>
            </a:r>
            <a:r>
              <a:rPr lang="en-IE" altLang="en-US" sz="1200" dirty="0" err="1">
                <a:latin typeface="+mn-lt"/>
              </a:rPr>
              <a:t>MHz.</a:t>
            </a:r>
            <a:r>
              <a:rPr lang="en-IE" altLang="en-US" sz="1200" dirty="0">
                <a:latin typeface="+mn-lt"/>
              </a:rPr>
              <a:t> In a 32 bit bus, data are sent over 32 wires simultaneously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IE" altLang="en-US" sz="1200" dirty="0">
              <a:latin typeface="+mn-lt"/>
            </a:endParaRP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8006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15</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5815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16</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212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17</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333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18</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0112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5AE56-8872-58C3-3DAE-5A2EE6C6B7C3}"/>
            </a:ext>
          </a:extLst>
        </p:cNvPr>
        <p:cNvGrpSpPr/>
        <p:nvPr/>
      </p:nvGrpSpPr>
      <p:grpSpPr>
        <a:xfrm>
          <a:off x="0" y="0"/>
          <a:ext cx="0" cy="0"/>
          <a:chOff x="0" y="0"/>
          <a:chExt cx="0" cy="0"/>
        </a:xfrm>
      </p:grpSpPr>
      <p:sp>
        <p:nvSpPr>
          <p:cNvPr id="26626" name="Rectangle 7">
            <a:extLst>
              <a:ext uri="{FF2B5EF4-FFF2-40B4-BE49-F238E27FC236}">
                <a16:creationId xmlns:a16="http://schemas.microsoft.com/office/drawing/2014/main" id="{F94B8F1B-2BA1-04F3-9668-648BE81EE4C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19</a:t>
            </a:fld>
            <a:endParaRPr lang="en-GB" altLang="en-US"/>
          </a:p>
        </p:txBody>
      </p:sp>
      <p:sp>
        <p:nvSpPr>
          <p:cNvPr id="26627" name="Rectangle 2">
            <a:extLst>
              <a:ext uri="{FF2B5EF4-FFF2-40B4-BE49-F238E27FC236}">
                <a16:creationId xmlns:a16="http://schemas.microsoft.com/office/drawing/2014/main" id="{E4277C23-2820-A61A-ACF7-1DFE7ECBB67A}"/>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2736E100-B9A0-887C-E5DC-C6364ABEA01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7222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20</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3403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21</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12216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22</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E" altLang="en-US" sz="1200" dirty="0">
                <a:latin typeface="+mn-lt"/>
              </a:rPr>
              <a:t>The data bus consists of 8, 16, 32, or 64 parallel signal lines. Each wire can transfer 1 bit of data at a time. For example: an 8 wire bus can move 8 bits at a time which is bull byte </a:t>
            </a: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9801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23</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4891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14473-62FA-EAC8-99F0-AF8568A9D6DF}"/>
            </a:ext>
          </a:extLst>
        </p:cNvPr>
        <p:cNvGrpSpPr/>
        <p:nvPr/>
      </p:nvGrpSpPr>
      <p:grpSpPr>
        <a:xfrm>
          <a:off x="0" y="0"/>
          <a:ext cx="0" cy="0"/>
          <a:chOff x="0" y="0"/>
          <a:chExt cx="0" cy="0"/>
        </a:xfrm>
      </p:grpSpPr>
      <p:sp>
        <p:nvSpPr>
          <p:cNvPr id="34818" name="Rectangle 7">
            <a:extLst>
              <a:ext uri="{FF2B5EF4-FFF2-40B4-BE49-F238E27FC236}">
                <a16:creationId xmlns:a16="http://schemas.microsoft.com/office/drawing/2014/main" id="{3DACB1AA-8E4E-AEBD-1420-7760F8C0E62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D8B8D-1026-EE40-9438-A1C4783D4B06}" type="slidenum">
              <a:rPr lang="en-GB" altLang="en-US"/>
              <a:pPr>
                <a:spcBef>
                  <a:spcPct val="0"/>
                </a:spcBef>
              </a:pPr>
              <a:t>24</a:t>
            </a:fld>
            <a:endParaRPr lang="en-GB" altLang="en-US"/>
          </a:p>
        </p:txBody>
      </p:sp>
      <p:sp>
        <p:nvSpPr>
          <p:cNvPr id="34819" name="Rectangle 2">
            <a:extLst>
              <a:ext uri="{FF2B5EF4-FFF2-40B4-BE49-F238E27FC236}">
                <a16:creationId xmlns:a16="http://schemas.microsoft.com/office/drawing/2014/main" id="{48770C56-27FD-D2D0-2678-957723FF0CE3}"/>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5CD14031-B685-697E-464D-576CC8B788E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334155"/>
                </a:solidFill>
                <a:effectLst/>
                <a:latin typeface="-apple-system"/>
              </a:rPr>
              <a:t>The CPU consists of three main components: the </a:t>
            </a:r>
            <a:r>
              <a:rPr lang="en-GB" b="0" i="0" u="sng" dirty="0">
                <a:effectLst/>
                <a:latin typeface="-apple-system"/>
                <a:hlinkClick r:id="rId3"/>
              </a:rPr>
              <a:t>control unit</a:t>
            </a:r>
            <a:r>
              <a:rPr lang="en-GB" b="0" i="0" dirty="0">
                <a:solidFill>
                  <a:srgbClr val="334155"/>
                </a:solidFill>
                <a:effectLst/>
                <a:latin typeface="-apple-system"/>
              </a:rPr>
              <a:t>, the </a:t>
            </a:r>
            <a:r>
              <a:rPr lang="en-GB" b="0" i="0" u="sng" dirty="0">
                <a:effectLst/>
                <a:latin typeface="-apple-system"/>
                <a:hlinkClick r:id="rId4"/>
              </a:rPr>
              <a:t>arithmetic and logic unit</a:t>
            </a:r>
            <a:r>
              <a:rPr lang="en-GB" b="0" i="0" dirty="0">
                <a:solidFill>
                  <a:srgbClr val="334155"/>
                </a:solidFill>
                <a:effectLst/>
                <a:latin typeface="-apple-system"/>
              </a:rPr>
              <a:t>, and the </a:t>
            </a:r>
            <a:r>
              <a:rPr lang="en-GB" b="0" i="0" u="sng" dirty="0">
                <a:effectLst/>
                <a:latin typeface="-apple-system"/>
                <a:hlinkClick r:id="rId5"/>
              </a:rPr>
              <a:t>registers</a:t>
            </a:r>
            <a:r>
              <a:rPr lang="en-GB" b="0" i="0" dirty="0">
                <a:solidFill>
                  <a:srgbClr val="334155"/>
                </a:solidFill>
                <a:effectLst/>
                <a:latin typeface="-apple-system"/>
              </a:rPr>
              <a:t>. The control unit is responsible for managing the flow of </a:t>
            </a:r>
            <a:r>
              <a:rPr lang="en-GB" b="0" i="0" u="sng" dirty="0">
                <a:effectLst/>
                <a:latin typeface="-apple-system"/>
                <a:hlinkClick r:id="rId6"/>
              </a:rPr>
              <a:t>instructions between the CPU and other components of the computer system</a:t>
            </a:r>
            <a:r>
              <a:rPr lang="en-GB" b="0" i="0" dirty="0">
                <a:solidFill>
                  <a:srgbClr val="334155"/>
                </a:solidFill>
                <a:effectLst/>
                <a:latin typeface="-apple-system"/>
              </a:rPr>
              <a:t>, including memory, input/output devices, and other processors. The arithmetic and logic unit performs mathematical and logical operations, such as addition, subtraction, and comparison of values. The registers are small areas of memory used to store data and instructions that the CPU is currently working on.</a:t>
            </a:r>
            <a:endParaRPr lang="en-GB" dirty="0">
              <a:solidFill>
                <a:srgbClr val="334155"/>
              </a:solidFill>
              <a:latin typeface="-apple-system"/>
            </a:endParaRP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906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25</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6452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26</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1284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27</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5247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28</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01938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29</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59580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30</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894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68965A-C213-6E5C-1EC1-7F8D71A14789}"/>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C5CE65BD-DF93-4B36-9707-0056BF525288}" type="datetime1">
              <a:rPr lang="en-GB"/>
              <a:pPr>
                <a:defRPr/>
              </a:pPr>
              <a:t>21/06/2024</a:t>
            </a:fld>
            <a:endParaRPr lang="en-US"/>
          </a:p>
        </p:txBody>
      </p:sp>
      <p:sp>
        <p:nvSpPr>
          <p:cNvPr id="5" name="Footer Placeholder 4">
            <a:extLst>
              <a:ext uri="{FF2B5EF4-FFF2-40B4-BE49-F238E27FC236}">
                <a16:creationId xmlns:a16="http://schemas.microsoft.com/office/drawing/2014/main" id="{277C87EC-3535-270E-4A5C-CBA093F4DCD1}"/>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33568FD-06CA-8AAB-4F8A-3121F80EDE4D}"/>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51B9E37D-3017-4B5B-B272-280B257C1EEB}" type="slidenum">
              <a:rPr lang="en-US"/>
              <a:pPr>
                <a:defRPr/>
              </a:pPr>
              <a:t>‹#›</a:t>
            </a:fld>
            <a:endParaRPr lang="en-US"/>
          </a:p>
        </p:txBody>
      </p:sp>
    </p:spTree>
    <p:extLst>
      <p:ext uri="{BB962C8B-B14F-4D97-AF65-F5344CB8AC3E}">
        <p14:creationId xmlns:p14="http://schemas.microsoft.com/office/powerpoint/2010/main" val="2093531304"/>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314E64-521A-214E-9DD3-F527B4BFF3D9}"/>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3C6C3D8B-BFB4-46E2-B99E-1BBCF963F4D4}" type="datetime1">
              <a:rPr lang="en-GB"/>
              <a:pPr>
                <a:defRPr/>
              </a:pPr>
              <a:t>21/06/2024</a:t>
            </a:fld>
            <a:endParaRPr lang="en-US"/>
          </a:p>
        </p:txBody>
      </p:sp>
      <p:sp>
        <p:nvSpPr>
          <p:cNvPr id="5" name="Footer Placeholder 4">
            <a:extLst>
              <a:ext uri="{FF2B5EF4-FFF2-40B4-BE49-F238E27FC236}">
                <a16:creationId xmlns:a16="http://schemas.microsoft.com/office/drawing/2014/main" id="{0C0C4980-2BFF-5DDA-516D-EB0954377358}"/>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C4A19A-BE9A-3C06-DD54-52DD0736684F}"/>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209E3514-13E9-4799-AF64-73381773B862}" type="slidenum">
              <a:rPr lang="en-US"/>
              <a:pPr>
                <a:defRPr/>
              </a:pPr>
              <a:t>‹#›</a:t>
            </a:fld>
            <a:endParaRPr lang="en-US"/>
          </a:p>
        </p:txBody>
      </p:sp>
    </p:spTree>
    <p:extLst>
      <p:ext uri="{BB962C8B-B14F-4D97-AF65-F5344CB8AC3E}">
        <p14:creationId xmlns:p14="http://schemas.microsoft.com/office/powerpoint/2010/main" val="56534041"/>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0245FF-28D3-0682-7248-205FCDF09AD1}"/>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3A4F331B-643C-4CF1-B6E1-BDEEAF9718F2}" type="datetime1">
              <a:rPr lang="en-GB"/>
              <a:pPr>
                <a:defRPr/>
              </a:pPr>
              <a:t>21/06/2024</a:t>
            </a:fld>
            <a:endParaRPr lang="en-US"/>
          </a:p>
        </p:txBody>
      </p:sp>
      <p:sp>
        <p:nvSpPr>
          <p:cNvPr id="5" name="Footer Placeholder 4">
            <a:extLst>
              <a:ext uri="{FF2B5EF4-FFF2-40B4-BE49-F238E27FC236}">
                <a16:creationId xmlns:a16="http://schemas.microsoft.com/office/drawing/2014/main" id="{D3E6D12B-E04C-10D4-B875-0CC1815BE68C}"/>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54C9DC9-970C-0A67-C220-3364B50FE4DF}"/>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30578B7F-740B-4A32-9CA0-A73AE0C86761}" type="slidenum">
              <a:rPr lang="en-US"/>
              <a:pPr>
                <a:defRPr/>
              </a:pPr>
              <a:t>‹#›</a:t>
            </a:fld>
            <a:endParaRPr lang="en-US"/>
          </a:p>
        </p:txBody>
      </p:sp>
    </p:spTree>
    <p:extLst>
      <p:ext uri="{BB962C8B-B14F-4D97-AF65-F5344CB8AC3E}">
        <p14:creationId xmlns:p14="http://schemas.microsoft.com/office/powerpoint/2010/main" val="2083524027"/>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CAEEA1-6BD2-E4B4-7C13-B72BA94A7E9F}"/>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69E6B3CA-3B51-42ED-A3AE-8FD9103D1C1D}" type="datetime1">
              <a:rPr lang="en-GB"/>
              <a:pPr>
                <a:defRPr/>
              </a:pPr>
              <a:t>21/06/2024</a:t>
            </a:fld>
            <a:endParaRPr lang="en-US"/>
          </a:p>
        </p:txBody>
      </p:sp>
      <p:sp>
        <p:nvSpPr>
          <p:cNvPr id="6" name="Footer Placeholder 5">
            <a:extLst>
              <a:ext uri="{FF2B5EF4-FFF2-40B4-BE49-F238E27FC236}">
                <a16:creationId xmlns:a16="http://schemas.microsoft.com/office/drawing/2014/main" id="{1FEE91FA-BACC-9C57-2F14-0B5A7C98FD83}"/>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28745A65-5FDC-083A-4DA6-78327996A7F0}"/>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F5488494-61AD-493D-BA0E-63008E3761BA}" type="slidenum">
              <a:rPr lang="en-US"/>
              <a:pPr>
                <a:defRPr/>
              </a:pPr>
              <a:t>‹#›</a:t>
            </a:fld>
            <a:endParaRPr lang="en-US"/>
          </a:p>
        </p:txBody>
      </p:sp>
    </p:spTree>
    <p:extLst>
      <p:ext uri="{BB962C8B-B14F-4D97-AF65-F5344CB8AC3E}">
        <p14:creationId xmlns:p14="http://schemas.microsoft.com/office/powerpoint/2010/main" val="832529576"/>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7F8E51-22F9-C96F-D0AA-52A2F769019D}"/>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B93D1EEA-3FA2-46FA-A002-45A4D1F27516}" type="datetime1">
              <a:rPr lang="en-GB"/>
              <a:pPr>
                <a:defRPr/>
              </a:pPr>
              <a:t>21/06/2024</a:t>
            </a:fld>
            <a:endParaRPr lang="en-US"/>
          </a:p>
        </p:txBody>
      </p:sp>
      <p:sp>
        <p:nvSpPr>
          <p:cNvPr id="8" name="Footer Placeholder 7">
            <a:extLst>
              <a:ext uri="{FF2B5EF4-FFF2-40B4-BE49-F238E27FC236}">
                <a16:creationId xmlns:a16="http://schemas.microsoft.com/office/drawing/2014/main" id="{33567DFB-C87A-4D6F-30BE-906538A3008C}"/>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E27B3055-CC06-BD3F-BC0B-F92C3C7C4096}"/>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154DEA85-A1CE-4FEE-B9E2-64A9973E1A9D}" type="slidenum">
              <a:rPr lang="en-US"/>
              <a:pPr>
                <a:defRPr/>
              </a:pPr>
              <a:t>‹#›</a:t>
            </a:fld>
            <a:endParaRPr lang="en-US"/>
          </a:p>
        </p:txBody>
      </p:sp>
    </p:spTree>
    <p:extLst>
      <p:ext uri="{BB962C8B-B14F-4D97-AF65-F5344CB8AC3E}">
        <p14:creationId xmlns:p14="http://schemas.microsoft.com/office/powerpoint/2010/main" val="830043210"/>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5320F3-B799-FFC2-4990-6EC9FDE78C87}"/>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F8CC9827-E03A-4DED-82D3-561F53BEB361}" type="datetime1">
              <a:rPr lang="en-GB"/>
              <a:pPr>
                <a:defRPr/>
              </a:pPr>
              <a:t>21/06/2024</a:t>
            </a:fld>
            <a:endParaRPr lang="en-US"/>
          </a:p>
        </p:txBody>
      </p:sp>
      <p:sp>
        <p:nvSpPr>
          <p:cNvPr id="4" name="Footer Placeholder 3">
            <a:extLst>
              <a:ext uri="{FF2B5EF4-FFF2-40B4-BE49-F238E27FC236}">
                <a16:creationId xmlns:a16="http://schemas.microsoft.com/office/drawing/2014/main" id="{EABF5090-6B9F-8560-5FCA-43E2B2A22CB5}"/>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EED790C3-4B56-8949-7CB4-9D7DF720E491}"/>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59D637A1-F74E-4E1B-911E-8E9D4E0442A0}" type="slidenum">
              <a:rPr lang="en-US"/>
              <a:pPr>
                <a:defRPr/>
              </a:pPr>
              <a:t>‹#›</a:t>
            </a:fld>
            <a:endParaRPr lang="en-US"/>
          </a:p>
        </p:txBody>
      </p:sp>
    </p:spTree>
    <p:extLst>
      <p:ext uri="{BB962C8B-B14F-4D97-AF65-F5344CB8AC3E}">
        <p14:creationId xmlns:p14="http://schemas.microsoft.com/office/powerpoint/2010/main" val="2799329389"/>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9ADB8-FB6B-5B6D-6349-DE6A2188655B}"/>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D99197F5-1D9C-48D9-A9A6-3B3E8EB536A5}" type="datetime1">
              <a:rPr lang="en-GB"/>
              <a:pPr>
                <a:defRPr/>
              </a:pPr>
              <a:t>21/06/2024</a:t>
            </a:fld>
            <a:endParaRPr lang="en-US"/>
          </a:p>
        </p:txBody>
      </p:sp>
      <p:sp>
        <p:nvSpPr>
          <p:cNvPr id="3" name="Footer Placeholder 2">
            <a:extLst>
              <a:ext uri="{FF2B5EF4-FFF2-40B4-BE49-F238E27FC236}">
                <a16:creationId xmlns:a16="http://schemas.microsoft.com/office/drawing/2014/main" id="{B8407180-0945-D343-E0CA-C94D611DB85A}"/>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76FF346B-09F9-89F7-B1EC-743F44FEB4EB}"/>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255C0B00-8329-42C9-A383-F2B082F24E48}" type="slidenum">
              <a:rPr lang="en-US"/>
              <a:pPr>
                <a:defRPr/>
              </a:pPr>
              <a:t>‹#›</a:t>
            </a:fld>
            <a:endParaRPr lang="en-US"/>
          </a:p>
        </p:txBody>
      </p:sp>
    </p:spTree>
    <p:extLst>
      <p:ext uri="{BB962C8B-B14F-4D97-AF65-F5344CB8AC3E}">
        <p14:creationId xmlns:p14="http://schemas.microsoft.com/office/powerpoint/2010/main" val="1675359530"/>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53737D82-DF64-B485-BA05-F815F551B006}"/>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C3D2BDAF-38E1-4253-86D9-AFA21C0CB0BC}" type="datetime1">
              <a:rPr lang="en-GB"/>
              <a:pPr>
                <a:defRPr/>
              </a:pPr>
              <a:t>21/06/2024</a:t>
            </a:fld>
            <a:endParaRPr lang="en-US"/>
          </a:p>
        </p:txBody>
      </p:sp>
      <p:sp>
        <p:nvSpPr>
          <p:cNvPr id="6" name="Footer Placeholder 5">
            <a:extLst>
              <a:ext uri="{FF2B5EF4-FFF2-40B4-BE49-F238E27FC236}">
                <a16:creationId xmlns:a16="http://schemas.microsoft.com/office/drawing/2014/main" id="{59497BC1-5B11-4282-1D2C-7D39E906BA1E}"/>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1ECF3C1-4659-CA2F-E82E-8DDCFCE568D0}"/>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8032978E-004B-42D0-8DA9-79DAA828F582}" type="slidenum">
              <a:rPr lang="en-US"/>
              <a:pPr>
                <a:defRPr/>
              </a:pPr>
              <a:t>‹#›</a:t>
            </a:fld>
            <a:endParaRPr lang="en-US"/>
          </a:p>
        </p:txBody>
      </p:sp>
    </p:spTree>
    <p:extLst>
      <p:ext uri="{BB962C8B-B14F-4D97-AF65-F5344CB8AC3E}">
        <p14:creationId xmlns:p14="http://schemas.microsoft.com/office/powerpoint/2010/main" val="3869923387"/>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0681F6C1-113D-2FDA-4E97-10F53E7C230C}"/>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A60BDE4A-C7E5-402C-BA40-2EDB04FAF6AA}" type="datetime1">
              <a:rPr lang="en-GB"/>
              <a:pPr>
                <a:defRPr/>
              </a:pPr>
              <a:t>21/06/2024</a:t>
            </a:fld>
            <a:endParaRPr lang="en-US"/>
          </a:p>
        </p:txBody>
      </p:sp>
      <p:sp>
        <p:nvSpPr>
          <p:cNvPr id="6" name="Footer Placeholder 5">
            <a:extLst>
              <a:ext uri="{FF2B5EF4-FFF2-40B4-BE49-F238E27FC236}">
                <a16:creationId xmlns:a16="http://schemas.microsoft.com/office/drawing/2014/main" id="{F4CB007F-0E46-C7E5-6DB7-16BA22449D4E}"/>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C9D3AE-6C13-78DC-D71E-FC27665D5C7A}"/>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E9DB25D1-3757-4250-BEFC-4C8642882572}" type="slidenum">
              <a:rPr lang="en-US"/>
              <a:pPr>
                <a:defRPr/>
              </a:pPr>
              <a:t>‹#›</a:t>
            </a:fld>
            <a:endParaRPr lang="en-US"/>
          </a:p>
        </p:txBody>
      </p:sp>
    </p:spTree>
    <p:extLst>
      <p:ext uri="{BB962C8B-B14F-4D97-AF65-F5344CB8AC3E}">
        <p14:creationId xmlns:p14="http://schemas.microsoft.com/office/powerpoint/2010/main" val="188793851"/>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838009-5E27-C150-2536-3905F29AA010}"/>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F9F39AFA-2E17-43B9-8C75-398EA975AD97}" type="datetime1">
              <a:rPr lang="en-GB"/>
              <a:pPr>
                <a:defRPr/>
              </a:pPr>
              <a:t>21/06/2024</a:t>
            </a:fld>
            <a:endParaRPr lang="en-US"/>
          </a:p>
        </p:txBody>
      </p:sp>
      <p:sp>
        <p:nvSpPr>
          <p:cNvPr id="5" name="Footer Placeholder 4">
            <a:extLst>
              <a:ext uri="{FF2B5EF4-FFF2-40B4-BE49-F238E27FC236}">
                <a16:creationId xmlns:a16="http://schemas.microsoft.com/office/drawing/2014/main" id="{F7A26F03-06FB-BD13-0938-B6F3F75E4589}"/>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E49ECC8-4FC5-413C-ABA2-6BD1EEE6FB62}"/>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2C8E72CE-A95E-4CC4-9AEA-70C2C9919E7B}" type="slidenum">
              <a:rPr lang="en-US"/>
              <a:pPr>
                <a:defRPr/>
              </a:pPr>
              <a:t>‹#›</a:t>
            </a:fld>
            <a:endParaRPr lang="en-US"/>
          </a:p>
        </p:txBody>
      </p:sp>
    </p:spTree>
    <p:extLst>
      <p:ext uri="{BB962C8B-B14F-4D97-AF65-F5344CB8AC3E}">
        <p14:creationId xmlns:p14="http://schemas.microsoft.com/office/powerpoint/2010/main" val="1892457444"/>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8AE1FA-FF97-851D-655F-709CBA27819A}"/>
              </a:ext>
            </a:extLst>
          </p:cNvPr>
          <p:cNvSpPr>
            <a:spLocks noGrp="1"/>
          </p:cNvSpPr>
          <p:nvPr>
            <p:ph type="dt" sz="half" idx="10"/>
          </p:nvPr>
        </p:nvSpPr>
        <p:spPr>
          <a:xfrm>
            <a:off x="628650" y="6356352"/>
            <a:ext cx="2057400" cy="365125"/>
          </a:xfrm>
          <a:prstGeom prst="rect">
            <a:avLst/>
          </a:prstGeom>
        </p:spPr>
        <p:txBody>
          <a:bodyPr/>
          <a:lstStyle>
            <a:lvl1pPr>
              <a:defRPr/>
            </a:lvl1pPr>
          </a:lstStyle>
          <a:p>
            <a:pPr>
              <a:defRPr/>
            </a:pPr>
            <a:fld id="{121ACB88-7445-48ED-A5FD-AAC2F3F47622}" type="datetime1">
              <a:rPr lang="en-GB"/>
              <a:pPr>
                <a:defRPr/>
              </a:pPr>
              <a:t>21/06/2024</a:t>
            </a:fld>
            <a:endParaRPr lang="en-US"/>
          </a:p>
        </p:txBody>
      </p:sp>
      <p:sp>
        <p:nvSpPr>
          <p:cNvPr id="5" name="Footer Placeholder 4">
            <a:extLst>
              <a:ext uri="{FF2B5EF4-FFF2-40B4-BE49-F238E27FC236}">
                <a16:creationId xmlns:a16="http://schemas.microsoft.com/office/drawing/2014/main" id="{85DE2414-8FDB-F995-BF5B-05C7767B54BF}"/>
              </a:ext>
            </a:extLst>
          </p:cNvPr>
          <p:cNvSpPr>
            <a:spLocks noGrp="1"/>
          </p:cNvSpPr>
          <p:nvPr>
            <p:ph type="ftr" sz="quarter" idx="11"/>
          </p:nvPr>
        </p:nvSpPr>
        <p:spPr>
          <a:xfrm>
            <a:off x="3028950" y="6356352"/>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1FD7F31-49F8-792E-A820-9C5D4D13E850}"/>
              </a:ext>
            </a:extLst>
          </p:cNvPr>
          <p:cNvSpPr>
            <a:spLocks noGrp="1"/>
          </p:cNvSpPr>
          <p:nvPr>
            <p:ph type="sldNum" sz="quarter" idx="12"/>
          </p:nvPr>
        </p:nvSpPr>
        <p:spPr>
          <a:xfrm>
            <a:off x="6457950" y="6356352"/>
            <a:ext cx="2057400" cy="365125"/>
          </a:xfrm>
          <a:prstGeom prst="rect">
            <a:avLst/>
          </a:prstGeom>
        </p:spPr>
        <p:txBody>
          <a:bodyPr/>
          <a:lstStyle>
            <a:lvl1pPr>
              <a:defRPr/>
            </a:lvl1pPr>
          </a:lstStyle>
          <a:p>
            <a:pPr>
              <a:defRPr/>
            </a:pPr>
            <a:fld id="{1418363B-DB79-43FC-865B-987659043DBC}" type="slidenum">
              <a:rPr lang="en-US"/>
              <a:pPr>
                <a:defRPr/>
              </a:pPr>
              <a:t>‹#›</a:t>
            </a:fld>
            <a:endParaRPr lang="en-US"/>
          </a:p>
        </p:txBody>
      </p:sp>
    </p:spTree>
    <p:extLst>
      <p:ext uri="{BB962C8B-B14F-4D97-AF65-F5344CB8AC3E}">
        <p14:creationId xmlns:p14="http://schemas.microsoft.com/office/powerpoint/2010/main" val="2452013662"/>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92A5-473A-C2D9-85D1-62B8C794CE62}"/>
              </a:ext>
            </a:extLst>
          </p:cNvPr>
          <p:cNvSpPr txBox="1">
            <a:spLocks/>
          </p:cNvSpPr>
          <p:nvPr userDrawn="1"/>
        </p:nvSpPr>
        <p:spPr>
          <a:xfrm>
            <a:off x="384176" y="1516065"/>
            <a:ext cx="3879850"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defRPr/>
            </a:pPr>
            <a:endParaRPr lang="en-US" sz="1875" dirty="0"/>
          </a:p>
        </p:txBody>
      </p:sp>
    </p:spTree>
    <p:extLst>
      <p:ext uri="{BB962C8B-B14F-4D97-AF65-F5344CB8AC3E}">
        <p14:creationId xmlns:p14="http://schemas.microsoft.com/office/powerpoint/2010/main" val="2762945299"/>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81C12A-5607-B58A-5DC7-944C2BF99A0E}"/>
              </a:ext>
            </a:extLst>
          </p:cNvPr>
          <p:cNvSpPr>
            <a:spLocks noGrp="1"/>
          </p:cNvSpPr>
          <p:nvPr>
            <p:ph type="dt" sz="half" idx="10"/>
          </p:nvPr>
        </p:nvSpPr>
        <p:spPr>
          <a:xfrm>
            <a:off x="395288" y="6524627"/>
            <a:ext cx="971550" cy="219075"/>
          </a:xfrm>
        </p:spPr>
        <p:txBody>
          <a:bodyPr/>
          <a:lstStyle>
            <a:lvl1pPr>
              <a:defRPr smtClean="0"/>
            </a:lvl1pPr>
          </a:lstStyle>
          <a:p>
            <a:pPr>
              <a:defRPr/>
            </a:pPr>
            <a:fld id="{0CAE4AE3-C7F2-4619-AE16-6C1933D1023E}"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41702596-8192-D1AE-EBAC-0C523392D90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64360C-C829-3319-8C38-250E6D96BBFB}"/>
              </a:ext>
            </a:extLst>
          </p:cNvPr>
          <p:cNvSpPr>
            <a:spLocks noGrp="1"/>
          </p:cNvSpPr>
          <p:nvPr>
            <p:ph type="sldNum" sz="quarter" idx="12"/>
          </p:nvPr>
        </p:nvSpPr>
        <p:spPr>
          <a:xfrm>
            <a:off x="0" y="0"/>
            <a:ext cx="0" cy="0"/>
          </a:xfrm>
        </p:spPr>
        <p:txBody>
          <a:bodyPr/>
          <a:lstStyle>
            <a:lvl1pPr>
              <a:defRPr/>
            </a:lvl1pPr>
          </a:lstStyle>
          <a:p>
            <a:pPr>
              <a:defRPr/>
            </a:pPr>
            <a:fld id="{CB008186-BA29-472B-A6D1-EB980C2E5012}" type="slidenum">
              <a:rPr lang="en-GB" altLang="en-US"/>
              <a:pPr>
                <a:defRPr/>
              </a:pPr>
              <a:t>‹#›</a:t>
            </a:fld>
            <a:endParaRPr lang="en-GB" altLang="en-US"/>
          </a:p>
        </p:txBody>
      </p:sp>
    </p:spTree>
    <p:extLst>
      <p:ext uri="{BB962C8B-B14F-4D97-AF65-F5344CB8AC3E}">
        <p14:creationId xmlns:p14="http://schemas.microsoft.com/office/powerpoint/2010/main" val="15503809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21465-CA53-8C12-C9F4-AD288F640EBE}"/>
              </a:ext>
            </a:extLst>
          </p:cNvPr>
          <p:cNvSpPr>
            <a:spLocks noGrp="1"/>
          </p:cNvSpPr>
          <p:nvPr>
            <p:ph type="dt" sz="half" idx="10"/>
          </p:nvPr>
        </p:nvSpPr>
        <p:spPr>
          <a:xfrm>
            <a:off x="0" y="0"/>
            <a:ext cx="0" cy="0"/>
          </a:xfrm>
        </p:spPr>
        <p:txBody>
          <a:bodyPr/>
          <a:lstStyle>
            <a:lvl1pPr>
              <a:defRPr smtClean="0"/>
            </a:lvl1pPr>
          </a:lstStyle>
          <a:p>
            <a:pPr>
              <a:defRPr/>
            </a:pPr>
            <a:fld id="{EEC46477-1763-464C-9133-87CBC95CBBB3}"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23D7DC64-B2F2-CD09-83EC-3BDBE4F95E0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5978AC-DFD2-1685-7FAF-AE37F6D570D0}"/>
              </a:ext>
            </a:extLst>
          </p:cNvPr>
          <p:cNvSpPr>
            <a:spLocks noGrp="1"/>
          </p:cNvSpPr>
          <p:nvPr>
            <p:ph type="sldNum" sz="quarter" idx="12"/>
          </p:nvPr>
        </p:nvSpPr>
        <p:spPr>
          <a:xfrm>
            <a:off x="0" y="0"/>
            <a:ext cx="0" cy="0"/>
          </a:xfrm>
        </p:spPr>
        <p:txBody>
          <a:bodyPr/>
          <a:lstStyle>
            <a:lvl1pPr>
              <a:defRPr/>
            </a:lvl1pPr>
          </a:lstStyle>
          <a:p>
            <a:pPr>
              <a:defRPr/>
            </a:pPr>
            <a:fld id="{81AA61B2-040F-4109-ACBD-371ACF9CDA26}" type="slidenum">
              <a:rPr lang="en-GB" altLang="en-US"/>
              <a:pPr>
                <a:defRPr/>
              </a:pPr>
              <a:t>‹#›</a:t>
            </a:fld>
            <a:endParaRPr lang="en-GB" altLang="en-US"/>
          </a:p>
        </p:txBody>
      </p:sp>
    </p:spTree>
    <p:extLst>
      <p:ext uri="{BB962C8B-B14F-4D97-AF65-F5344CB8AC3E}">
        <p14:creationId xmlns:p14="http://schemas.microsoft.com/office/powerpoint/2010/main" val="1842503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descr="Graphical user interface, text&#10;&#10;Description automatically generated">
            <a:extLst>
              <a:ext uri="{FF2B5EF4-FFF2-40B4-BE49-F238E27FC236}">
                <a16:creationId xmlns:a16="http://schemas.microsoft.com/office/drawing/2014/main" id="{3F5D1417-FFFE-4F5C-C29D-269BBA900C1C}"/>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6111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fade/>
  </p:transition>
  <p:hf hdr="0" ftr="0" dt="0"/>
  <p:txStyles>
    <p:titleStyle>
      <a:lvl1pPr algn="l" rtl="0" fontAlgn="base">
        <a:lnSpc>
          <a:spcPct val="90000"/>
        </a:lnSpc>
        <a:spcBef>
          <a:spcPct val="0"/>
        </a:spcBef>
        <a:spcAft>
          <a:spcPct val="0"/>
        </a:spcAft>
        <a:defRPr sz="3300" kern="1200">
          <a:solidFill>
            <a:schemeClr val="tx1"/>
          </a:solidFill>
          <a:latin typeface="+mj-lt"/>
          <a:ea typeface="+mj-ea"/>
          <a:cs typeface="+mj-cs"/>
        </a:defRPr>
      </a:lvl1pPr>
      <a:lvl2pPr algn="l" rtl="0" fontAlgn="base">
        <a:lnSpc>
          <a:spcPct val="90000"/>
        </a:lnSpc>
        <a:spcBef>
          <a:spcPct val="0"/>
        </a:spcBef>
        <a:spcAft>
          <a:spcPct val="0"/>
        </a:spcAft>
        <a:defRPr sz="3300">
          <a:solidFill>
            <a:schemeClr val="tx1"/>
          </a:solidFill>
          <a:latin typeface="Calibri Light" panose="020F0302020204030204" pitchFamily="34" charset="0"/>
        </a:defRPr>
      </a:lvl2pPr>
      <a:lvl3pPr algn="l" rtl="0" fontAlgn="base">
        <a:lnSpc>
          <a:spcPct val="90000"/>
        </a:lnSpc>
        <a:spcBef>
          <a:spcPct val="0"/>
        </a:spcBef>
        <a:spcAft>
          <a:spcPct val="0"/>
        </a:spcAft>
        <a:defRPr sz="3300">
          <a:solidFill>
            <a:schemeClr val="tx1"/>
          </a:solidFill>
          <a:latin typeface="Calibri Light" panose="020F0302020204030204" pitchFamily="34" charset="0"/>
        </a:defRPr>
      </a:lvl3pPr>
      <a:lvl4pPr algn="l" rtl="0" fontAlgn="base">
        <a:lnSpc>
          <a:spcPct val="90000"/>
        </a:lnSpc>
        <a:spcBef>
          <a:spcPct val="0"/>
        </a:spcBef>
        <a:spcAft>
          <a:spcPct val="0"/>
        </a:spcAft>
        <a:defRPr sz="3300">
          <a:solidFill>
            <a:schemeClr val="tx1"/>
          </a:solidFill>
          <a:latin typeface="Calibri Light" panose="020F0302020204030204" pitchFamily="34" charset="0"/>
        </a:defRPr>
      </a:lvl4pPr>
      <a:lvl5pPr algn="l" rtl="0" fontAlgn="base">
        <a:lnSpc>
          <a:spcPct val="90000"/>
        </a:lnSpc>
        <a:spcBef>
          <a:spcPct val="0"/>
        </a:spcBef>
        <a:spcAft>
          <a:spcPct val="0"/>
        </a:spcAft>
        <a:defRPr sz="3300">
          <a:solidFill>
            <a:schemeClr val="tx1"/>
          </a:solidFill>
          <a:latin typeface="Calibri Light" panose="020F0302020204030204" pitchFamily="34" charset="0"/>
        </a:defRPr>
      </a:lvl5pPr>
      <a:lvl6pPr marL="342900" algn="l" rtl="0" fontAlgn="base">
        <a:lnSpc>
          <a:spcPct val="90000"/>
        </a:lnSpc>
        <a:spcBef>
          <a:spcPct val="0"/>
        </a:spcBef>
        <a:spcAft>
          <a:spcPct val="0"/>
        </a:spcAft>
        <a:defRPr sz="3300">
          <a:solidFill>
            <a:schemeClr val="tx1"/>
          </a:solidFill>
          <a:latin typeface="Calibri Light" panose="020F0302020204030204" pitchFamily="34" charset="0"/>
        </a:defRPr>
      </a:lvl6pPr>
      <a:lvl7pPr marL="685800" algn="l" rtl="0" fontAlgn="base">
        <a:lnSpc>
          <a:spcPct val="90000"/>
        </a:lnSpc>
        <a:spcBef>
          <a:spcPct val="0"/>
        </a:spcBef>
        <a:spcAft>
          <a:spcPct val="0"/>
        </a:spcAft>
        <a:defRPr sz="3300">
          <a:solidFill>
            <a:schemeClr val="tx1"/>
          </a:solidFill>
          <a:latin typeface="Calibri Light" panose="020F0302020204030204" pitchFamily="34" charset="0"/>
        </a:defRPr>
      </a:lvl7pPr>
      <a:lvl8pPr marL="1028700" algn="l" rtl="0" fontAlgn="base">
        <a:lnSpc>
          <a:spcPct val="90000"/>
        </a:lnSpc>
        <a:spcBef>
          <a:spcPct val="0"/>
        </a:spcBef>
        <a:spcAft>
          <a:spcPct val="0"/>
        </a:spcAft>
        <a:defRPr sz="3300">
          <a:solidFill>
            <a:schemeClr val="tx1"/>
          </a:solidFill>
          <a:latin typeface="Calibri Light" panose="020F0302020204030204" pitchFamily="34" charset="0"/>
        </a:defRPr>
      </a:lvl8pPr>
      <a:lvl9pPr marL="1371600" algn="l"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rtl="0" fontAlgn="base">
        <a:lnSpc>
          <a:spcPct val="90000"/>
        </a:lnSpc>
        <a:spcBef>
          <a:spcPts val="375"/>
        </a:spcBef>
        <a:spcAft>
          <a:spcPct val="0"/>
        </a:spcAft>
        <a:buFont typeface="Arial" panose="020B0604020202020204" pitchFamily="34" charset="0"/>
        <a:buChar char="•"/>
        <a:defRPr sz="1800" kern="1200">
          <a:solidFill>
            <a:schemeClr val="tx1"/>
          </a:solidFill>
          <a:latin typeface="+mn-lt"/>
          <a:ea typeface="+mn-ea"/>
          <a:cs typeface="+mn-cs"/>
        </a:defRPr>
      </a:lvl2pPr>
      <a:lvl3pPr marL="857250" indent="-171450" algn="l"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descr="Graphical user interface, application, website&#10;&#10;Description automatically generated">
            <a:extLst>
              <a:ext uri="{FF2B5EF4-FFF2-40B4-BE49-F238E27FC236}">
                <a16:creationId xmlns:a16="http://schemas.microsoft.com/office/drawing/2014/main" id="{E8E52BF5-2CD6-CC2F-5906-56A4C471D66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51824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ransition spd="med">
    <p:fade/>
  </p:transition>
  <p:hf hdr="0" ftr="0" dt="0"/>
  <p:txStyles>
    <p:titleStyle>
      <a:lvl1pPr algn="l" rtl="0" fontAlgn="base">
        <a:lnSpc>
          <a:spcPct val="90000"/>
        </a:lnSpc>
        <a:spcBef>
          <a:spcPct val="0"/>
        </a:spcBef>
        <a:spcAft>
          <a:spcPct val="0"/>
        </a:spcAft>
        <a:defRPr sz="3300" kern="1200">
          <a:solidFill>
            <a:schemeClr val="tx1"/>
          </a:solidFill>
          <a:latin typeface="+mj-lt"/>
          <a:ea typeface="+mj-ea"/>
          <a:cs typeface="+mj-cs"/>
        </a:defRPr>
      </a:lvl1pPr>
      <a:lvl2pPr algn="l" rtl="0" fontAlgn="base">
        <a:lnSpc>
          <a:spcPct val="90000"/>
        </a:lnSpc>
        <a:spcBef>
          <a:spcPct val="0"/>
        </a:spcBef>
        <a:spcAft>
          <a:spcPct val="0"/>
        </a:spcAft>
        <a:defRPr sz="3300">
          <a:solidFill>
            <a:schemeClr val="tx1"/>
          </a:solidFill>
          <a:latin typeface="Calibri Light" panose="020F0302020204030204" pitchFamily="34" charset="0"/>
        </a:defRPr>
      </a:lvl2pPr>
      <a:lvl3pPr algn="l" rtl="0" fontAlgn="base">
        <a:lnSpc>
          <a:spcPct val="90000"/>
        </a:lnSpc>
        <a:spcBef>
          <a:spcPct val="0"/>
        </a:spcBef>
        <a:spcAft>
          <a:spcPct val="0"/>
        </a:spcAft>
        <a:defRPr sz="3300">
          <a:solidFill>
            <a:schemeClr val="tx1"/>
          </a:solidFill>
          <a:latin typeface="Calibri Light" panose="020F0302020204030204" pitchFamily="34" charset="0"/>
        </a:defRPr>
      </a:lvl3pPr>
      <a:lvl4pPr algn="l" rtl="0" fontAlgn="base">
        <a:lnSpc>
          <a:spcPct val="90000"/>
        </a:lnSpc>
        <a:spcBef>
          <a:spcPct val="0"/>
        </a:spcBef>
        <a:spcAft>
          <a:spcPct val="0"/>
        </a:spcAft>
        <a:defRPr sz="3300">
          <a:solidFill>
            <a:schemeClr val="tx1"/>
          </a:solidFill>
          <a:latin typeface="Calibri Light" panose="020F0302020204030204" pitchFamily="34" charset="0"/>
        </a:defRPr>
      </a:lvl4pPr>
      <a:lvl5pPr algn="l" rtl="0" fontAlgn="base">
        <a:lnSpc>
          <a:spcPct val="90000"/>
        </a:lnSpc>
        <a:spcBef>
          <a:spcPct val="0"/>
        </a:spcBef>
        <a:spcAft>
          <a:spcPct val="0"/>
        </a:spcAft>
        <a:defRPr sz="3300">
          <a:solidFill>
            <a:schemeClr val="tx1"/>
          </a:solidFill>
          <a:latin typeface="Calibri Light" panose="020F0302020204030204" pitchFamily="34" charset="0"/>
        </a:defRPr>
      </a:lvl5pPr>
      <a:lvl6pPr marL="342900" algn="l" rtl="0" fontAlgn="base">
        <a:lnSpc>
          <a:spcPct val="90000"/>
        </a:lnSpc>
        <a:spcBef>
          <a:spcPct val="0"/>
        </a:spcBef>
        <a:spcAft>
          <a:spcPct val="0"/>
        </a:spcAft>
        <a:defRPr sz="3300">
          <a:solidFill>
            <a:schemeClr val="tx1"/>
          </a:solidFill>
          <a:latin typeface="Calibri Light" panose="020F0302020204030204" pitchFamily="34" charset="0"/>
        </a:defRPr>
      </a:lvl6pPr>
      <a:lvl7pPr marL="685800" algn="l" rtl="0" fontAlgn="base">
        <a:lnSpc>
          <a:spcPct val="90000"/>
        </a:lnSpc>
        <a:spcBef>
          <a:spcPct val="0"/>
        </a:spcBef>
        <a:spcAft>
          <a:spcPct val="0"/>
        </a:spcAft>
        <a:defRPr sz="3300">
          <a:solidFill>
            <a:schemeClr val="tx1"/>
          </a:solidFill>
          <a:latin typeface="Calibri Light" panose="020F0302020204030204" pitchFamily="34" charset="0"/>
        </a:defRPr>
      </a:lvl7pPr>
      <a:lvl8pPr marL="1028700" algn="l" rtl="0" fontAlgn="base">
        <a:lnSpc>
          <a:spcPct val="90000"/>
        </a:lnSpc>
        <a:spcBef>
          <a:spcPct val="0"/>
        </a:spcBef>
        <a:spcAft>
          <a:spcPct val="0"/>
        </a:spcAft>
        <a:defRPr sz="3300">
          <a:solidFill>
            <a:schemeClr val="tx1"/>
          </a:solidFill>
          <a:latin typeface="Calibri Light" panose="020F0302020204030204" pitchFamily="34" charset="0"/>
        </a:defRPr>
      </a:lvl8pPr>
      <a:lvl9pPr marL="1371600" algn="l"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rtl="0" fontAlgn="base">
        <a:lnSpc>
          <a:spcPct val="90000"/>
        </a:lnSpc>
        <a:spcBef>
          <a:spcPts val="375"/>
        </a:spcBef>
        <a:spcAft>
          <a:spcPct val="0"/>
        </a:spcAft>
        <a:buFont typeface="Arial" panose="020B0604020202020204" pitchFamily="34" charset="0"/>
        <a:buChar char="•"/>
        <a:defRPr sz="1800" kern="1200">
          <a:solidFill>
            <a:schemeClr val="tx1"/>
          </a:solidFill>
          <a:latin typeface="+mn-lt"/>
          <a:ea typeface="+mn-ea"/>
          <a:cs typeface="+mn-cs"/>
        </a:defRPr>
      </a:lvl2pPr>
      <a:lvl3pPr marL="857250" indent="-171450" algn="l"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hiteboard.office.com/me/whiteboards/p/c3BvOmh0dHBzOi8vdW93dHNkLW15LnNoYXJlcG9pbnQuY29tL3BlcnNvbmFsL3RfY2hpa29ob3JhX3V3dHNkX2FjX3Vr/b!dgvytNLCaU6uKCNvf_7UtOVFagfvisJGi_C95UKMJ20UoQ1bOAV4Spla8L0TkDUl/01KR2S5G2IIATK3QMCYRHZ2PJJ3DZWDOK3?source=applauncher&amp;auth_upn=t.chikohora%40uwtsd.ac.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slide" Target="slide23.xml"/><Relationship Id="rId4" Type="http://schemas.openxmlformats.org/officeDocument/2006/relationships/slide" Target="slide2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hiteboard.office.com/me/whiteboards/p/c3BvOmh0dHBzOi8vdW93dHNkLW15LnNoYXJlcG9pbnQuY29tL3BlcnNvbmFsL3RfY2hpa29ob3JhX3V3dHNkX2FjX3Vr/b!dgvytNLCaU6uKCNvf_7UtOVFagfvisJGi_C95UKMJ20UoQ1bOAV4Spla8L0TkDUl/01KR2S5G2IIATK3QMCYRHZ2PJJ3DZWDOK3?source=applauncher&amp;auth_upn=t.chikohora%40uwtsd.ac.uk"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1.tiff"/></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C9583-199C-57D3-054C-68139B1F80F1}"/>
            </a:ext>
          </a:extLst>
        </p:cNvPr>
        <p:cNvGrpSpPr/>
        <p:nvPr/>
      </p:nvGrpSpPr>
      <p:grpSpPr>
        <a:xfrm>
          <a:off x="0" y="0"/>
          <a:ext cx="0" cy="0"/>
          <a:chOff x="0" y="0"/>
          <a:chExt cx="0" cy="0"/>
        </a:xfrm>
      </p:grpSpPr>
      <p:sp>
        <p:nvSpPr>
          <p:cNvPr id="19458" name="Title 1">
            <a:extLst>
              <a:ext uri="{FF2B5EF4-FFF2-40B4-BE49-F238E27FC236}">
                <a16:creationId xmlns:a16="http://schemas.microsoft.com/office/drawing/2014/main" id="{1C2CE578-23E2-26AD-4C28-13519CFF8484}"/>
              </a:ext>
            </a:extLst>
          </p:cNvPr>
          <p:cNvSpPr>
            <a:spLocks noGrp="1" noChangeArrowheads="1"/>
          </p:cNvSpPr>
          <p:nvPr>
            <p:ph type="ctrTitle"/>
          </p:nvPr>
        </p:nvSpPr>
        <p:spPr bwMode="auto">
          <a:xfrm>
            <a:off x="1709739" y="1646636"/>
            <a:ext cx="5994797" cy="11025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r>
              <a:rPr lang="en-GB" altLang="en-US" b="1">
                <a:solidFill>
                  <a:schemeClr val="bg1"/>
                </a:solidFill>
              </a:rPr>
              <a:t>Computer Architecture &amp; OS  ACCA4022</a:t>
            </a:r>
          </a:p>
        </p:txBody>
      </p:sp>
      <p:sp>
        <p:nvSpPr>
          <p:cNvPr id="3" name="Title 1">
            <a:extLst>
              <a:ext uri="{FF2B5EF4-FFF2-40B4-BE49-F238E27FC236}">
                <a16:creationId xmlns:a16="http://schemas.microsoft.com/office/drawing/2014/main" id="{F1A6EC89-A99A-65F9-1422-B49E03B72199}"/>
              </a:ext>
            </a:extLst>
          </p:cNvPr>
          <p:cNvSpPr txBox="1">
            <a:spLocks/>
          </p:cNvSpPr>
          <p:nvPr/>
        </p:nvSpPr>
        <p:spPr>
          <a:xfrm>
            <a:off x="4788024" y="4941168"/>
            <a:ext cx="4032447" cy="887016"/>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685800" fontAlgn="base">
              <a:spcAft>
                <a:spcPct val="0"/>
              </a:spcAft>
              <a:defRPr/>
            </a:pPr>
            <a:r>
              <a:rPr lang="en-GB" sz="1800" b="1" dirty="0">
                <a:solidFill>
                  <a:prstClr val="white"/>
                </a:solidFill>
                <a:latin typeface="Calibri Light" panose="020F0302020204030204"/>
              </a:rPr>
              <a:t>Week 3: </a:t>
            </a:r>
            <a:r>
              <a:rPr lang="en-GB" sz="1800" b="1" dirty="0">
                <a:solidFill>
                  <a:schemeClr val="bg1"/>
                </a:solidFill>
              </a:rPr>
              <a:t>Central Processing Unit (CPU)and Computer buses</a:t>
            </a:r>
          </a:p>
          <a:p>
            <a:pPr defTabSz="685800" fontAlgn="base">
              <a:spcAft>
                <a:spcPct val="0"/>
              </a:spcAft>
              <a:defRPr/>
            </a:pPr>
            <a:endParaRPr lang="en-GB" sz="1800" dirty="0">
              <a:solidFill>
                <a:prstClr val="white"/>
              </a:solidFill>
              <a:latin typeface="Calibri Light" panose="020F0302020204030204"/>
            </a:endParaRPr>
          </a:p>
        </p:txBody>
      </p:sp>
      <p:sp>
        <p:nvSpPr>
          <p:cNvPr id="19460" name="Slide Number Placeholder 1">
            <a:extLst>
              <a:ext uri="{FF2B5EF4-FFF2-40B4-BE49-F238E27FC236}">
                <a16:creationId xmlns:a16="http://schemas.microsoft.com/office/drawing/2014/main" id="{1183FDFA-7F48-B6E2-A10F-E91BFF7544E4}"/>
              </a:ext>
            </a:extLst>
          </p:cNvPr>
          <p:cNvSpPr>
            <a:spLocks noGrp="1" noChangeArrowheads="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685800" eaLnBrk="0" fontAlgn="base" hangingPunct="0">
              <a:spcBef>
                <a:spcPct val="0"/>
              </a:spcBef>
              <a:spcAft>
                <a:spcPct val="0"/>
              </a:spcAft>
            </a:pPr>
            <a:fld id="{BCD54672-6308-491A-9E54-975D29847670}" type="slidenum">
              <a:rPr lang="en-GB" altLang="en-US" sz="1350">
                <a:solidFill>
                  <a:prstClr val="black"/>
                </a:solidFill>
              </a:rPr>
              <a:pPr defTabSz="685800" eaLnBrk="0" fontAlgn="base" hangingPunct="0">
                <a:spcBef>
                  <a:spcPct val="0"/>
                </a:spcBef>
                <a:spcAft>
                  <a:spcPct val="0"/>
                </a:spcAft>
              </a:pPr>
              <a:t>1</a:t>
            </a:fld>
            <a:endParaRPr lang="en-GB" altLang="en-US" sz="1350">
              <a:solidFill>
                <a:prstClr val="black"/>
              </a:solidFill>
            </a:endParaRPr>
          </a:p>
        </p:txBody>
      </p:sp>
    </p:spTree>
    <p:extLst>
      <p:ext uri="{BB962C8B-B14F-4D97-AF65-F5344CB8AC3E}">
        <p14:creationId xmlns:p14="http://schemas.microsoft.com/office/powerpoint/2010/main" val="287679431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r>
              <a:rPr lang="en-GB" altLang="en-US" dirty="0"/>
              <a:t>Recap  </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extLst>
              <p:ext uri="{D42A27DB-BD31-4B8C-83A1-F6EECF244321}">
                <p14:modId xmlns:p14="http://schemas.microsoft.com/office/powerpoint/2010/main" val="1359413717"/>
              </p:ext>
            </p:extLst>
          </p:nvPr>
        </p:nvGraphicFramePr>
        <p:xfrm>
          <a:off x="1600382" y="1862826"/>
          <a:ext cx="5915025"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685800" eaLnBrk="0" fontAlgn="base" hangingPunct="0">
              <a:spcBef>
                <a:spcPct val="0"/>
              </a:spcBef>
              <a:spcAft>
                <a:spcPct val="0"/>
              </a:spcAft>
            </a:pPr>
            <a:fld id="{B68EC694-B0E9-4215-830C-0DCA493259A4}" type="slidenum">
              <a:rPr lang="en-GB" altLang="en-US" sz="1350">
                <a:solidFill>
                  <a:srgbClr val="898989"/>
                </a:solidFill>
                <a:latin typeface="Myriad Pro"/>
              </a:rPr>
              <a:pPr defTabSz="685800" eaLnBrk="0" fontAlgn="base" hangingPunct="0">
                <a:spcBef>
                  <a:spcPct val="0"/>
                </a:spcBef>
                <a:spcAft>
                  <a:spcPct val="0"/>
                </a:spcAft>
              </a:pPr>
              <a:t>2</a:t>
            </a:fld>
            <a:endParaRPr lang="en-GB" altLang="en-US" sz="1350">
              <a:solidFill>
                <a:srgbClr val="898989"/>
              </a:solidFill>
              <a:latin typeface="Myriad Pro"/>
            </a:endParaRPr>
          </a:p>
        </p:txBody>
      </p:sp>
    </p:spTree>
    <p:extLst>
      <p:ext uri="{BB962C8B-B14F-4D97-AF65-F5344CB8AC3E}">
        <p14:creationId xmlns:p14="http://schemas.microsoft.com/office/powerpoint/2010/main" val="371498406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9747E-C0DF-E71F-76D4-5773FADAED55}"/>
              </a:ext>
            </a:extLst>
          </p:cNvPr>
          <p:cNvSpPr>
            <a:spLocks noGrp="1"/>
          </p:cNvSpPr>
          <p:nvPr>
            <p:ph type="title"/>
          </p:nvPr>
        </p:nvSpPr>
        <p:spPr/>
        <p:txBody>
          <a:bodyPr/>
          <a:lstStyle/>
          <a:p>
            <a:r>
              <a:rPr lang="en-GB" b="1" dirty="0"/>
              <a:t>Recap Activity </a:t>
            </a:r>
          </a:p>
        </p:txBody>
      </p:sp>
      <p:sp>
        <p:nvSpPr>
          <p:cNvPr id="3" name="Content Placeholder 2">
            <a:extLst>
              <a:ext uri="{FF2B5EF4-FFF2-40B4-BE49-F238E27FC236}">
                <a16:creationId xmlns:a16="http://schemas.microsoft.com/office/drawing/2014/main" id="{6D31083C-0BDC-64CA-9054-C505B1683DB8}"/>
              </a:ext>
            </a:extLst>
          </p:cNvPr>
          <p:cNvSpPr>
            <a:spLocks noGrp="1"/>
          </p:cNvSpPr>
          <p:nvPr>
            <p:ph idx="1"/>
          </p:nvPr>
        </p:nvSpPr>
        <p:spPr/>
        <p:txBody>
          <a:bodyPr>
            <a:normAutofit/>
          </a:bodyPr>
          <a:lstStyle/>
          <a:p>
            <a:pPr algn="just">
              <a:lnSpc>
                <a:spcPct val="150000"/>
              </a:lnSpc>
            </a:pPr>
            <a:r>
              <a:rPr lang="en-GB" dirty="0"/>
              <a:t>Categorise the following devices based on their usage</a:t>
            </a:r>
          </a:p>
          <a:p>
            <a:pPr algn="just">
              <a:lnSpc>
                <a:spcPct val="150000"/>
              </a:lnSpc>
            </a:pPr>
            <a:r>
              <a:rPr lang="en-GB" dirty="0"/>
              <a:t>router              scanner                                hard disk</a:t>
            </a:r>
          </a:p>
          <a:p>
            <a:pPr algn="just">
              <a:lnSpc>
                <a:spcPct val="150000"/>
              </a:lnSpc>
            </a:pPr>
            <a:r>
              <a:rPr lang="en-GB" dirty="0"/>
              <a:t>RAM                SD card                                  monitor        </a:t>
            </a:r>
          </a:p>
          <a:p>
            <a:pPr algn="just">
              <a:lnSpc>
                <a:spcPct val="150000"/>
              </a:lnSpc>
            </a:pPr>
            <a:r>
              <a:rPr lang="en-GB" dirty="0"/>
              <a:t>Printer             gamepad                              keyboard</a:t>
            </a:r>
          </a:p>
          <a:p>
            <a:pPr algn="just">
              <a:lnSpc>
                <a:spcPct val="150000"/>
              </a:lnSpc>
            </a:pPr>
            <a:r>
              <a:rPr lang="en-GB" dirty="0"/>
              <a:t>speaker           projector                               compact disk</a:t>
            </a:r>
          </a:p>
          <a:p>
            <a:pPr algn="just">
              <a:lnSpc>
                <a:spcPct val="150000"/>
              </a:lnSpc>
            </a:pPr>
            <a:r>
              <a:rPr lang="en-GB" dirty="0"/>
              <a:t>joystick            stylus pen                            network interface card</a:t>
            </a:r>
          </a:p>
          <a:p>
            <a:pPr algn="just">
              <a:lnSpc>
                <a:spcPct val="150000"/>
              </a:lnSpc>
            </a:pPr>
            <a:r>
              <a:rPr lang="en-GB" dirty="0"/>
              <a:t>Headsets        USB flash drive                     </a:t>
            </a:r>
          </a:p>
        </p:txBody>
      </p:sp>
    </p:spTree>
    <p:extLst>
      <p:ext uri="{BB962C8B-B14F-4D97-AF65-F5344CB8AC3E}">
        <p14:creationId xmlns:p14="http://schemas.microsoft.com/office/powerpoint/2010/main" val="4054584301"/>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r>
              <a:rPr lang="en-GB" altLang="en-US" b="1" dirty="0"/>
              <a:t>Objectives</a:t>
            </a:r>
            <a:r>
              <a:rPr lang="en-GB" altLang="en-US" dirty="0"/>
              <a:t> </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extLst>
              <p:ext uri="{D42A27DB-BD31-4B8C-83A1-F6EECF244321}">
                <p14:modId xmlns:p14="http://schemas.microsoft.com/office/powerpoint/2010/main" val="1744367980"/>
              </p:ext>
            </p:extLst>
          </p:nvPr>
        </p:nvGraphicFramePr>
        <p:xfrm>
          <a:off x="1600382" y="1862826"/>
          <a:ext cx="6500010" cy="3942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685800" eaLnBrk="0" fontAlgn="base" hangingPunct="0">
              <a:spcBef>
                <a:spcPct val="0"/>
              </a:spcBef>
              <a:spcAft>
                <a:spcPct val="0"/>
              </a:spcAft>
            </a:pPr>
            <a:fld id="{B68EC694-B0E9-4215-830C-0DCA493259A4}" type="slidenum">
              <a:rPr lang="en-GB" altLang="en-US" sz="1350">
                <a:solidFill>
                  <a:srgbClr val="898989"/>
                </a:solidFill>
                <a:latin typeface="Myriad Pro"/>
              </a:rPr>
              <a:pPr defTabSz="685800" eaLnBrk="0" fontAlgn="base" hangingPunct="0">
                <a:spcBef>
                  <a:spcPct val="0"/>
                </a:spcBef>
                <a:spcAft>
                  <a:spcPct val="0"/>
                </a:spcAft>
              </a:pPr>
              <a:t>4</a:t>
            </a:fld>
            <a:endParaRPr lang="en-GB" altLang="en-US" sz="1350">
              <a:solidFill>
                <a:srgbClr val="898989"/>
              </a:solidFill>
              <a:latin typeface="Myriad Pro"/>
            </a:endParaRPr>
          </a:p>
        </p:txBody>
      </p:sp>
    </p:spTree>
    <p:extLst>
      <p:ext uri="{BB962C8B-B14F-4D97-AF65-F5344CB8AC3E}">
        <p14:creationId xmlns:p14="http://schemas.microsoft.com/office/powerpoint/2010/main" val="170287550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3B59-7283-255B-842C-5F30E32585E9}"/>
              </a:ext>
            </a:extLst>
          </p:cNvPr>
          <p:cNvSpPr>
            <a:spLocks noGrp="1"/>
          </p:cNvSpPr>
          <p:nvPr>
            <p:ph type="title"/>
          </p:nvPr>
        </p:nvSpPr>
        <p:spPr/>
        <p:txBody>
          <a:bodyPr/>
          <a:lstStyle/>
          <a:p>
            <a:r>
              <a:rPr lang="en-GB" b="1" dirty="0"/>
              <a:t>Central Processing Unit </a:t>
            </a:r>
          </a:p>
        </p:txBody>
      </p:sp>
      <p:pic>
        <p:nvPicPr>
          <p:cNvPr id="6" name="Content Placeholder 5">
            <a:extLst>
              <a:ext uri="{FF2B5EF4-FFF2-40B4-BE49-F238E27FC236}">
                <a16:creationId xmlns:a16="http://schemas.microsoft.com/office/drawing/2014/main" id="{926F348D-E1D1-FF84-10A5-FDEB354445FB}"/>
              </a:ext>
            </a:extLst>
          </p:cNvPr>
          <p:cNvPicPr>
            <a:picLocks noGrp="1" noChangeAspect="1"/>
          </p:cNvPicPr>
          <p:nvPr>
            <p:ph idx="1"/>
          </p:nvPr>
        </p:nvPicPr>
        <p:blipFill>
          <a:blip r:embed="rId2"/>
          <a:stretch>
            <a:fillRect/>
          </a:stretch>
        </p:blipFill>
        <p:spPr>
          <a:xfrm>
            <a:off x="107505" y="1825625"/>
            <a:ext cx="5256584" cy="3907631"/>
          </a:xfrm>
        </p:spPr>
      </p:pic>
      <p:sp>
        <p:nvSpPr>
          <p:cNvPr id="4" name="Slide Number Placeholder 3">
            <a:extLst>
              <a:ext uri="{FF2B5EF4-FFF2-40B4-BE49-F238E27FC236}">
                <a16:creationId xmlns:a16="http://schemas.microsoft.com/office/drawing/2014/main" id="{AC3E66E5-89D7-58AE-4D8C-10E2A70A926D}"/>
              </a:ext>
            </a:extLst>
          </p:cNvPr>
          <p:cNvSpPr>
            <a:spLocks noGrp="1"/>
          </p:cNvSpPr>
          <p:nvPr>
            <p:ph type="sldNum" sz="quarter" idx="12"/>
          </p:nvPr>
        </p:nvSpPr>
        <p:spPr/>
        <p:txBody>
          <a:bodyPr/>
          <a:lstStyle/>
          <a:p>
            <a:pPr>
              <a:defRPr/>
            </a:pPr>
            <a:fld id="{209E3514-13E9-4799-AF64-73381773B862}" type="slidenum">
              <a:rPr lang="en-US" smtClean="0"/>
              <a:pPr>
                <a:defRPr/>
              </a:pPr>
              <a:t>5</a:t>
            </a:fld>
            <a:endParaRPr lang="en-US"/>
          </a:p>
        </p:txBody>
      </p:sp>
      <p:pic>
        <p:nvPicPr>
          <p:cNvPr id="8" name="Picture 7">
            <a:extLst>
              <a:ext uri="{FF2B5EF4-FFF2-40B4-BE49-F238E27FC236}">
                <a16:creationId xmlns:a16="http://schemas.microsoft.com/office/drawing/2014/main" id="{D340F32B-34EB-472B-4752-3648167A6FEA}"/>
              </a:ext>
            </a:extLst>
          </p:cNvPr>
          <p:cNvPicPr>
            <a:picLocks noChangeAspect="1"/>
          </p:cNvPicPr>
          <p:nvPr/>
        </p:nvPicPr>
        <p:blipFill>
          <a:blip r:embed="rId3"/>
          <a:stretch>
            <a:fillRect/>
          </a:stretch>
        </p:blipFill>
        <p:spPr>
          <a:xfrm>
            <a:off x="5220072" y="2007297"/>
            <a:ext cx="3770312" cy="3711258"/>
          </a:xfrm>
          <a:prstGeom prst="rect">
            <a:avLst/>
          </a:prstGeom>
        </p:spPr>
      </p:pic>
    </p:spTree>
    <p:extLst>
      <p:ext uri="{BB962C8B-B14F-4D97-AF65-F5344CB8AC3E}">
        <p14:creationId xmlns:p14="http://schemas.microsoft.com/office/powerpoint/2010/main" val="1946344106"/>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8D751-BA1C-B65D-1FBB-5065CE19F5DD}"/>
              </a:ext>
            </a:extLst>
          </p:cNvPr>
          <p:cNvSpPr>
            <a:spLocks noGrp="1"/>
          </p:cNvSpPr>
          <p:nvPr>
            <p:ph type="title"/>
          </p:nvPr>
        </p:nvSpPr>
        <p:spPr/>
        <p:txBody>
          <a:bodyPr/>
          <a:lstStyle/>
          <a:p>
            <a:r>
              <a:rPr lang="en-GB" b="1" dirty="0"/>
              <a:t>Central Processing Unit (CPU)</a:t>
            </a:r>
          </a:p>
        </p:txBody>
      </p:sp>
      <p:sp>
        <p:nvSpPr>
          <p:cNvPr id="3" name="Content Placeholder 2">
            <a:extLst>
              <a:ext uri="{FF2B5EF4-FFF2-40B4-BE49-F238E27FC236}">
                <a16:creationId xmlns:a16="http://schemas.microsoft.com/office/drawing/2014/main" id="{B4C1DCA0-B742-A531-BD13-601404ED2A59}"/>
              </a:ext>
            </a:extLst>
          </p:cNvPr>
          <p:cNvSpPr>
            <a:spLocks noGrp="1"/>
          </p:cNvSpPr>
          <p:nvPr>
            <p:ph idx="1"/>
          </p:nvPr>
        </p:nvSpPr>
        <p:spPr/>
        <p:txBody>
          <a:bodyPr/>
          <a:lstStyle/>
          <a:p>
            <a:pPr marL="0" indent="0" algn="just">
              <a:buNone/>
            </a:pPr>
            <a:r>
              <a:rPr lang="en-IE" altLang="en-US" sz="2400" dirty="0">
                <a:latin typeface="+mj-lt"/>
              </a:rPr>
              <a:t>The CPU</a:t>
            </a:r>
          </a:p>
          <a:p>
            <a:pPr algn="just"/>
            <a:r>
              <a:rPr lang="en-IE" altLang="en-US" sz="2400" dirty="0">
                <a:latin typeface="+mj-lt"/>
              </a:rPr>
              <a:t>is the main part of the computer, often referred to as the </a:t>
            </a:r>
          </a:p>
          <a:p>
            <a:pPr marL="0" indent="0" algn="just">
              <a:buNone/>
            </a:pPr>
            <a:r>
              <a:rPr lang="en-IE" altLang="en-US" sz="2400" b="1" dirty="0">
                <a:solidFill>
                  <a:srgbClr val="C00000"/>
                </a:solidFill>
                <a:latin typeface="+mj-lt"/>
              </a:rPr>
              <a:t>brain</a:t>
            </a:r>
            <a:r>
              <a:rPr lang="en-IE" altLang="en-US" sz="2400" dirty="0">
                <a:solidFill>
                  <a:srgbClr val="C00000"/>
                </a:solidFill>
                <a:latin typeface="+mj-lt"/>
              </a:rPr>
              <a:t> </a:t>
            </a:r>
            <a:r>
              <a:rPr lang="en-IE" altLang="en-US" sz="2400" dirty="0">
                <a:latin typeface="+mj-lt"/>
              </a:rPr>
              <a:t>of the computer.</a:t>
            </a:r>
          </a:p>
          <a:p>
            <a:pPr algn="just"/>
            <a:r>
              <a:rPr lang="en-IE" altLang="en-US" sz="2400" dirty="0">
                <a:latin typeface="+mj-lt"/>
              </a:rPr>
              <a:t>is responsible for </a:t>
            </a:r>
            <a:r>
              <a:rPr lang="en-IE" altLang="en-US" sz="2400" b="1" dirty="0">
                <a:solidFill>
                  <a:schemeClr val="bg2">
                    <a:lumMod val="75000"/>
                  </a:schemeClr>
                </a:solidFill>
                <a:latin typeface="+mj-lt"/>
              </a:rPr>
              <a:t>executing instructions</a:t>
            </a:r>
            <a:r>
              <a:rPr lang="en-IE" altLang="en-US" sz="2400" dirty="0">
                <a:latin typeface="+mj-lt"/>
              </a:rPr>
              <a:t>, </a:t>
            </a:r>
            <a:r>
              <a:rPr lang="en-IE" altLang="en-US" sz="2400" b="1" dirty="0">
                <a:solidFill>
                  <a:schemeClr val="accent5">
                    <a:lumMod val="75000"/>
                  </a:schemeClr>
                </a:solidFill>
                <a:latin typeface="+mj-lt"/>
              </a:rPr>
              <a:t>performing calculations</a:t>
            </a:r>
            <a:r>
              <a:rPr lang="en-IE" altLang="en-US" sz="2400" dirty="0">
                <a:latin typeface="+mj-lt"/>
              </a:rPr>
              <a:t>, </a:t>
            </a:r>
            <a:r>
              <a:rPr lang="en-IE" altLang="en-US" sz="2400" b="1" dirty="0">
                <a:solidFill>
                  <a:srgbClr val="FF0000"/>
                </a:solidFill>
                <a:latin typeface="+mj-lt"/>
              </a:rPr>
              <a:t>managing memory </a:t>
            </a:r>
            <a:r>
              <a:rPr lang="en-IE" altLang="en-US" sz="2400" dirty="0">
                <a:latin typeface="+mj-lt"/>
              </a:rPr>
              <a:t>and </a:t>
            </a:r>
            <a:r>
              <a:rPr lang="en-IE" altLang="en-US" sz="2400" b="1" dirty="0">
                <a:solidFill>
                  <a:srgbClr val="7030A0"/>
                </a:solidFill>
                <a:latin typeface="+mj-lt"/>
              </a:rPr>
              <a:t>controlling input and output</a:t>
            </a:r>
            <a:r>
              <a:rPr lang="en-IE" altLang="en-US" sz="2400" dirty="0">
                <a:solidFill>
                  <a:srgbClr val="C00000"/>
                </a:solidFill>
                <a:latin typeface="+mj-lt"/>
              </a:rPr>
              <a:t> </a:t>
            </a:r>
            <a:r>
              <a:rPr lang="en-IE" altLang="en-US" sz="2400" dirty="0">
                <a:latin typeface="+mj-lt"/>
              </a:rPr>
              <a:t>operations.</a:t>
            </a:r>
          </a:p>
          <a:p>
            <a:pPr algn="just"/>
            <a:r>
              <a:rPr lang="en-IE" altLang="en-US" sz="2400" dirty="0">
                <a:latin typeface="+mj-lt"/>
              </a:rPr>
              <a:t>Reads program instructions from memory and execute them.</a:t>
            </a:r>
          </a:p>
          <a:p>
            <a:pPr algn="just"/>
            <a:r>
              <a:rPr lang="en-IE" altLang="en-US" sz="2400" dirty="0">
                <a:latin typeface="+mj-lt"/>
              </a:rPr>
              <a:t>coordinates all the components of a computer</a:t>
            </a:r>
          </a:p>
          <a:p>
            <a:pPr algn="just"/>
            <a:r>
              <a:rPr lang="en-IE" altLang="en-US" sz="2400" dirty="0">
                <a:latin typeface="+mj-lt"/>
              </a:rPr>
              <a:t>most modern computers have more than one CPU to provide better speed</a:t>
            </a:r>
          </a:p>
          <a:p>
            <a:endParaRPr lang="en-GB" dirty="0"/>
          </a:p>
        </p:txBody>
      </p:sp>
      <p:sp>
        <p:nvSpPr>
          <p:cNvPr id="4" name="Slide Number Placeholder 3">
            <a:extLst>
              <a:ext uri="{FF2B5EF4-FFF2-40B4-BE49-F238E27FC236}">
                <a16:creationId xmlns:a16="http://schemas.microsoft.com/office/drawing/2014/main" id="{C5BE9E7D-1858-070A-85F9-A7BEC215FF78}"/>
              </a:ext>
            </a:extLst>
          </p:cNvPr>
          <p:cNvSpPr>
            <a:spLocks noGrp="1"/>
          </p:cNvSpPr>
          <p:nvPr>
            <p:ph type="sldNum" sz="quarter" idx="12"/>
          </p:nvPr>
        </p:nvSpPr>
        <p:spPr/>
        <p:txBody>
          <a:bodyPr/>
          <a:lstStyle/>
          <a:p>
            <a:pPr>
              <a:defRPr/>
            </a:pPr>
            <a:fld id="{209E3514-13E9-4799-AF64-73381773B862}" type="slidenum">
              <a:rPr lang="en-US" smtClean="0"/>
              <a:pPr>
                <a:defRPr/>
              </a:pPr>
              <a:t>6</a:t>
            </a:fld>
            <a:endParaRPr lang="en-US"/>
          </a:p>
        </p:txBody>
      </p:sp>
    </p:spTree>
    <p:extLst>
      <p:ext uri="{BB962C8B-B14F-4D97-AF65-F5344CB8AC3E}">
        <p14:creationId xmlns:p14="http://schemas.microsoft.com/office/powerpoint/2010/main" val="3189461857"/>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75531" y="167749"/>
            <a:ext cx="6992938" cy="504825"/>
          </a:xfrm>
        </p:spPr>
        <p:txBody>
          <a:bodyPr>
            <a:normAutofit fontScale="90000"/>
          </a:bodyPr>
          <a:lstStyle/>
          <a:p>
            <a:pPr>
              <a:defRPr/>
            </a:pPr>
            <a:r>
              <a:rPr lang="en-GB" altLang="en-US" sz="3200" b="1" dirty="0"/>
              <a:t>Purposes of CPU</a:t>
            </a:r>
            <a:endParaRPr lang="en-US" altLang="en-US" sz="3200" b="1" dirty="0"/>
          </a:p>
        </p:txBody>
      </p:sp>
      <p:sp>
        <p:nvSpPr>
          <p:cNvPr id="29" name="TextBox 28">
            <a:extLst>
              <a:ext uri="{FF2B5EF4-FFF2-40B4-BE49-F238E27FC236}">
                <a16:creationId xmlns:a16="http://schemas.microsoft.com/office/drawing/2014/main" id="{9A944312-DF20-9745-9F54-4630DC54F1BF}"/>
              </a:ext>
            </a:extLst>
          </p:cNvPr>
          <p:cNvSpPr txBox="1">
            <a:spLocks noChangeArrowheads="1"/>
          </p:cNvSpPr>
          <p:nvPr/>
        </p:nvSpPr>
        <p:spPr bwMode="auto">
          <a:xfrm>
            <a:off x="611560" y="683180"/>
            <a:ext cx="7920880"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lnSpc>
                <a:spcPct val="150000"/>
              </a:lnSpc>
              <a:buFont typeface="Arial" panose="020B0604020202020204" pitchFamily="34" charset="0"/>
              <a:buChar char="•"/>
            </a:pPr>
            <a:r>
              <a:rPr lang="en-IE" altLang="en-US" sz="2000" dirty="0">
                <a:latin typeface="+mn-lt"/>
              </a:rPr>
              <a:t>The purpose of the CPU is to carry out program instructions (each CPU type is designed to understand a specific group of instructions, which is called the </a:t>
            </a:r>
            <a:r>
              <a:rPr lang="en-IE" altLang="en-US" sz="2000" b="1" dirty="0">
                <a:latin typeface="+mn-lt"/>
              </a:rPr>
              <a:t>instructions set</a:t>
            </a:r>
            <a:r>
              <a:rPr lang="en-IE" altLang="en-US" sz="2000" dirty="0">
                <a:latin typeface="+mn-lt"/>
              </a:rPr>
              <a:t>)</a:t>
            </a:r>
          </a:p>
          <a:p>
            <a:pPr marL="342900" indent="-342900" algn="just" eaLnBrk="1" hangingPunct="1">
              <a:lnSpc>
                <a:spcPct val="150000"/>
              </a:lnSpc>
              <a:buFont typeface="Arial" panose="020B0604020202020204" pitchFamily="34" charset="0"/>
              <a:buChar char="•"/>
            </a:pPr>
            <a:endParaRPr lang="en-IE" altLang="en-US" sz="2000" dirty="0">
              <a:latin typeface="+mn-lt"/>
            </a:endParaRPr>
          </a:p>
          <a:p>
            <a:pPr marL="342900" indent="-342900" algn="just" eaLnBrk="1" hangingPunct="1">
              <a:lnSpc>
                <a:spcPct val="150000"/>
              </a:lnSpc>
              <a:buFont typeface="Arial" panose="020B0604020202020204" pitchFamily="34" charset="0"/>
              <a:buChar char="•"/>
            </a:pPr>
            <a:r>
              <a:rPr lang="en-IE" altLang="en-US" sz="2000" dirty="0">
                <a:latin typeface="+mn-lt"/>
              </a:rPr>
              <a:t>The purpose of the CPU is to process data. The CPU is where processes such as calculating, sorting and searching take place </a:t>
            </a:r>
          </a:p>
          <a:p>
            <a:pPr marL="342900" indent="-342900" algn="just" eaLnBrk="1" hangingPunct="1">
              <a:lnSpc>
                <a:spcPct val="150000"/>
              </a:lnSpc>
              <a:buFont typeface="Arial" panose="020B0604020202020204" pitchFamily="34" charset="0"/>
              <a:buChar char="•"/>
            </a:pPr>
            <a:endParaRPr lang="en-IE" altLang="en-US" sz="2000" dirty="0">
              <a:latin typeface="+mn-lt"/>
            </a:endParaRPr>
          </a:p>
          <a:p>
            <a:pPr marL="342900" indent="-342900" algn="just" eaLnBrk="1" hangingPunct="1">
              <a:lnSpc>
                <a:spcPct val="150000"/>
              </a:lnSpc>
              <a:buFont typeface="Arial" panose="020B0604020202020204" pitchFamily="34" charset="0"/>
              <a:buChar char="•"/>
            </a:pPr>
            <a:r>
              <a:rPr lang="en-IE" altLang="en-US" sz="2000" dirty="0">
                <a:latin typeface="+mn-lt"/>
              </a:rPr>
              <a:t>On personal computer and small workstations, the CPU is housed in a single chip called </a:t>
            </a:r>
            <a:r>
              <a:rPr lang="en-IE" altLang="en-US" sz="2000" b="1" dirty="0">
                <a:latin typeface="+mn-lt"/>
              </a:rPr>
              <a:t>microprocessor </a:t>
            </a:r>
          </a:p>
          <a:p>
            <a:pPr marL="342900" indent="-342900" algn="just" eaLnBrk="1" hangingPunct="1">
              <a:buFont typeface="Arial" panose="020B0604020202020204" pitchFamily="34" charset="0"/>
              <a:buChar char="•"/>
            </a:pPr>
            <a:endParaRPr lang="en-IE" altLang="en-US" sz="2000" b="1" dirty="0">
              <a:latin typeface="+mn-lt"/>
            </a:endParaRPr>
          </a:p>
          <a:p>
            <a:pPr marL="342900" indent="-342900" algn="just" eaLnBrk="1" hangingPunct="1">
              <a:buFont typeface="Arial" panose="020B0604020202020204" pitchFamily="34" charset="0"/>
              <a:buChar char="•"/>
            </a:pPr>
            <a:endParaRPr lang="en-IE" altLang="en-US" sz="2000" dirty="0">
              <a:latin typeface="+mn-lt"/>
            </a:endParaRPr>
          </a:p>
          <a:p>
            <a:pPr algn="just" eaLnBrk="1" hangingPunct="1"/>
            <a:endParaRPr lang="en-IE" altLang="en-US" sz="2000" dirty="0">
              <a:latin typeface="+mn-lt"/>
            </a:endParaRPr>
          </a:p>
          <a:p>
            <a:pPr algn="just" eaLnBrk="1" hangingPunct="1"/>
            <a:endParaRPr lang="en-IE" altLang="en-US" sz="2000" dirty="0">
              <a:latin typeface="+mn-lt"/>
            </a:endParaRPr>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327179570"/>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426C8-DC52-4592-A104-37C2AAC617B9}"/>
              </a:ext>
            </a:extLst>
          </p:cNvPr>
          <p:cNvSpPr>
            <a:spLocks noGrp="1"/>
          </p:cNvSpPr>
          <p:nvPr>
            <p:ph type="title"/>
          </p:nvPr>
        </p:nvSpPr>
        <p:spPr/>
        <p:txBody>
          <a:bodyPr/>
          <a:lstStyle/>
          <a:p>
            <a:r>
              <a:rPr lang="en-GB" b="1" dirty="0"/>
              <a:t>Components of a CPU </a:t>
            </a:r>
          </a:p>
        </p:txBody>
      </p:sp>
      <p:sp>
        <p:nvSpPr>
          <p:cNvPr id="3" name="Content Placeholder 2">
            <a:extLst>
              <a:ext uri="{FF2B5EF4-FFF2-40B4-BE49-F238E27FC236}">
                <a16:creationId xmlns:a16="http://schemas.microsoft.com/office/drawing/2014/main" id="{7CD064DD-C5F4-0A21-1C49-8209C1BD89EA}"/>
              </a:ext>
            </a:extLst>
          </p:cNvPr>
          <p:cNvSpPr>
            <a:spLocks noGrp="1"/>
          </p:cNvSpPr>
          <p:nvPr>
            <p:ph idx="1"/>
          </p:nvPr>
        </p:nvSpPr>
        <p:spPr/>
        <p:txBody>
          <a:bodyPr/>
          <a:lstStyle/>
          <a:p>
            <a:pPr algn="just">
              <a:lnSpc>
                <a:spcPct val="150000"/>
              </a:lnSpc>
            </a:pPr>
            <a:r>
              <a:rPr lang="en-GB" dirty="0"/>
              <a:t>List the components of a CPU that you learnt in the previous session.</a:t>
            </a:r>
            <a:r>
              <a:rPr lang="en-GB" dirty="0">
                <a:hlinkClick r:id="rId2"/>
              </a:rPr>
              <a:t> </a:t>
            </a: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DD3F3001-FAEE-2481-BBE6-AD7B01A31B2F}"/>
              </a:ext>
            </a:extLst>
          </p:cNvPr>
          <p:cNvSpPr>
            <a:spLocks noGrp="1"/>
          </p:cNvSpPr>
          <p:nvPr>
            <p:ph type="sldNum" sz="quarter" idx="12"/>
          </p:nvPr>
        </p:nvSpPr>
        <p:spPr/>
        <p:txBody>
          <a:bodyPr/>
          <a:lstStyle/>
          <a:p>
            <a:pPr>
              <a:defRPr/>
            </a:pPr>
            <a:fld id="{209E3514-13E9-4799-AF64-73381773B862}" type="slidenum">
              <a:rPr lang="en-US" smtClean="0"/>
              <a:pPr>
                <a:defRPr/>
              </a:pPr>
              <a:t>8</a:t>
            </a:fld>
            <a:endParaRPr lang="en-US"/>
          </a:p>
        </p:txBody>
      </p:sp>
    </p:spTree>
    <p:extLst>
      <p:ext uri="{BB962C8B-B14F-4D97-AF65-F5344CB8AC3E}">
        <p14:creationId xmlns:p14="http://schemas.microsoft.com/office/powerpoint/2010/main" val="881992745"/>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1048407" y="1136476"/>
            <a:ext cx="7272808" cy="5033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lnSpc>
                <a:spcPct val="150000"/>
              </a:lnSpc>
            </a:pPr>
            <a:r>
              <a:rPr lang="en-IE" altLang="en-US" dirty="0">
                <a:latin typeface="+mn-lt"/>
              </a:rPr>
              <a:t>There are huge variations in CPU designs, most have the following components </a:t>
            </a:r>
          </a:p>
          <a:p>
            <a:pPr marL="342900" indent="-342900" algn="just" eaLnBrk="1" hangingPunct="1">
              <a:lnSpc>
                <a:spcPct val="150000"/>
              </a:lnSpc>
              <a:buFont typeface="Arial" panose="020B0604020202020204" pitchFamily="34" charset="0"/>
              <a:buChar char="•"/>
            </a:pPr>
            <a:endParaRPr lang="en-IE" altLang="en-US" dirty="0">
              <a:latin typeface="+mn-lt"/>
            </a:endParaRPr>
          </a:p>
          <a:p>
            <a:pPr marL="342900" indent="-342900" algn="just" eaLnBrk="1" hangingPunct="1">
              <a:lnSpc>
                <a:spcPct val="150000"/>
              </a:lnSpc>
              <a:buFont typeface="Arial" panose="020B0604020202020204" pitchFamily="34" charset="0"/>
              <a:buChar char="•"/>
            </a:pPr>
            <a:r>
              <a:rPr lang="en-IE" altLang="en-US" dirty="0">
                <a:latin typeface="+mn-lt"/>
              </a:rPr>
              <a:t>An </a:t>
            </a:r>
            <a:r>
              <a:rPr lang="en-IE" altLang="en-US" b="1" dirty="0">
                <a:latin typeface="+mn-lt"/>
              </a:rPr>
              <a:t>electronic clock</a:t>
            </a:r>
          </a:p>
          <a:p>
            <a:pPr marL="342900" indent="-342900" algn="just" eaLnBrk="1" hangingPunct="1">
              <a:lnSpc>
                <a:spcPct val="150000"/>
              </a:lnSpc>
              <a:buFont typeface="Arial" panose="020B0604020202020204" pitchFamily="34" charset="0"/>
              <a:buChar char="•"/>
            </a:pPr>
            <a:r>
              <a:rPr lang="en-IE" altLang="en-US" dirty="0">
                <a:latin typeface="+mn-lt"/>
              </a:rPr>
              <a:t>The </a:t>
            </a:r>
            <a:r>
              <a:rPr lang="en-IE" altLang="en-US" b="1" dirty="0">
                <a:latin typeface="+mn-lt"/>
              </a:rPr>
              <a:t>Control unit </a:t>
            </a:r>
          </a:p>
          <a:p>
            <a:pPr marL="342900" indent="-342900" algn="just" eaLnBrk="1" hangingPunct="1">
              <a:lnSpc>
                <a:spcPct val="150000"/>
              </a:lnSpc>
              <a:buFont typeface="Arial" panose="020B0604020202020204" pitchFamily="34" charset="0"/>
              <a:buChar char="•"/>
            </a:pPr>
            <a:r>
              <a:rPr lang="en-IE" altLang="en-US" dirty="0">
                <a:latin typeface="+mn-lt"/>
              </a:rPr>
              <a:t>An </a:t>
            </a:r>
            <a:r>
              <a:rPr lang="en-IE" altLang="en-US" b="1" dirty="0">
                <a:latin typeface="+mn-lt"/>
              </a:rPr>
              <a:t>Instruction unit, </a:t>
            </a:r>
            <a:r>
              <a:rPr lang="en-IE" altLang="en-US" dirty="0">
                <a:latin typeface="+mn-lt"/>
              </a:rPr>
              <a:t>which consists of: </a:t>
            </a:r>
          </a:p>
          <a:p>
            <a:pPr algn="just" eaLnBrk="1" hangingPunct="1">
              <a:lnSpc>
                <a:spcPct val="150000"/>
              </a:lnSpc>
            </a:pPr>
            <a:r>
              <a:rPr lang="en-IE" altLang="en-US" dirty="0">
                <a:latin typeface="+mn-lt"/>
              </a:rPr>
              <a:t>	- The </a:t>
            </a:r>
            <a:r>
              <a:rPr lang="en-IE" altLang="en-US" b="1" dirty="0">
                <a:latin typeface="+mn-lt"/>
              </a:rPr>
              <a:t>arithmetic logic unit (ALU)</a:t>
            </a:r>
          </a:p>
          <a:p>
            <a:pPr algn="just" eaLnBrk="1" hangingPunct="1">
              <a:lnSpc>
                <a:spcPct val="150000"/>
              </a:lnSpc>
            </a:pPr>
            <a:r>
              <a:rPr lang="en-IE" altLang="en-US" b="1" dirty="0">
                <a:latin typeface="+mn-lt"/>
              </a:rPr>
              <a:t>	</a:t>
            </a:r>
            <a:r>
              <a:rPr lang="en-IE" altLang="en-US" dirty="0">
                <a:latin typeface="+mn-lt"/>
              </a:rPr>
              <a:t>- The </a:t>
            </a:r>
            <a:r>
              <a:rPr lang="en-IE" altLang="en-US" b="1" dirty="0">
                <a:latin typeface="+mn-lt"/>
              </a:rPr>
              <a:t>floating point unit (FPU) </a:t>
            </a:r>
            <a:r>
              <a:rPr lang="en-IE" altLang="en-US" dirty="0">
                <a:latin typeface="+mn-lt"/>
              </a:rPr>
              <a:t>and </a:t>
            </a:r>
          </a:p>
          <a:p>
            <a:pPr algn="just" eaLnBrk="1" hangingPunct="1">
              <a:lnSpc>
                <a:spcPct val="150000"/>
              </a:lnSpc>
            </a:pPr>
            <a:r>
              <a:rPr lang="en-IE" altLang="en-US" dirty="0">
                <a:latin typeface="+mn-lt"/>
              </a:rPr>
              <a:t>	- Various </a:t>
            </a:r>
            <a:r>
              <a:rPr lang="en-IE" altLang="en-US" b="1" dirty="0">
                <a:latin typeface="+mn-lt"/>
              </a:rPr>
              <a:t>registers </a:t>
            </a:r>
            <a:r>
              <a:rPr lang="en-IE" altLang="en-US" dirty="0">
                <a:latin typeface="+mn-lt"/>
              </a:rPr>
              <a:t>such as the </a:t>
            </a:r>
            <a:r>
              <a:rPr lang="en-IE" altLang="en-US" b="1" dirty="0">
                <a:latin typeface="+mn-lt"/>
              </a:rPr>
              <a:t>accumulator</a:t>
            </a:r>
          </a:p>
          <a:p>
            <a:pPr marL="342900" indent="-342900" algn="just" eaLnBrk="1" hangingPunct="1">
              <a:lnSpc>
                <a:spcPct val="150000"/>
              </a:lnSpc>
              <a:buFont typeface="Arial" panose="020B0604020202020204" pitchFamily="34" charset="0"/>
              <a:buChar char="•"/>
            </a:pPr>
            <a:endParaRPr lang="en-IE" altLang="en-US" b="1" dirty="0">
              <a:latin typeface="+mn-lt"/>
            </a:endParaRPr>
          </a:p>
          <a:p>
            <a:pPr marL="342900" indent="-342900" algn="just" eaLnBrk="1" hangingPunct="1">
              <a:lnSpc>
                <a:spcPct val="150000"/>
              </a:lnSpc>
              <a:buFont typeface="Arial" panose="020B0604020202020204" pitchFamily="34" charset="0"/>
              <a:buChar char="•"/>
            </a:pPr>
            <a:r>
              <a:rPr lang="en-IE" altLang="en-US" dirty="0">
                <a:latin typeface="+mn-lt"/>
              </a:rPr>
              <a:t>Various </a:t>
            </a:r>
            <a:r>
              <a:rPr lang="en-IE" altLang="en-US" b="1" dirty="0">
                <a:latin typeface="+mn-lt"/>
              </a:rPr>
              <a:t>buses </a:t>
            </a:r>
          </a:p>
          <a:p>
            <a:pPr marL="342900" indent="-342900" algn="just" eaLnBrk="1" hangingPunct="1">
              <a:lnSpc>
                <a:spcPct val="150000"/>
              </a:lnSpc>
              <a:buFont typeface="Arial" panose="020B0604020202020204" pitchFamily="34" charset="0"/>
              <a:buChar char="•"/>
            </a:pPr>
            <a:r>
              <a:rPr lang="en-IE" altLang="en-US" dirty="0">
                <a:latin typeface="+mn-lt"/>
              </a:rPr>
              <a:t>The </a:t>
            </a:r>
            <a:r>
              <a:rPr lang="en-IE" altLang="en-US" b="1" dirty="0">
                <a:latin typeface="+mn-lt"/>
              </a:rPr>
              <a:t>bus management unit </a:t>
            </a:r>
            <a:endParaRPr lang="en-IE" altLang="en-US" dirty="0"/>
          </a:p>
        </p:txBody>
      </p:sp>
    </p:spTree>
    <p:extLst>
      <p:ext uri="{BB962C8B-B14F-4D97-AF65-F5344CB8AC3E}">
        <p14:creationId xmlns:p14="http://schemas.microsoft.com/office/powerpoint/2010/main" val="1916610167"/>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Electronic Clock</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765174" y="1136476"/>
            <a:ext cx="7556041" cy="4464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lnSpc>
                <a:spcPct val="150000"/>
              </a:lnSpc>
              <a:buFont typeface="Arial" panose="020B0604020202020204" pitchFamily="34" charset="0"/>
              <a:buChar char="•"/>
            </a:pPr>
            <a:r>
              <a:rPr lang="en-IE" altLang="en-US" sz="2400" dirty="0">
                <a:latin typeface="+mn-lt"/>
              </a:rPr>
              <a:t>An electronic clock regulates the rate at which CPU runs and synchronizes all the various computer components </a:t>
            </a:r>
          </a:p>
          <a:p>
            <a:pPr marL="342900" indent="-342900" algn="just" eaLnBrk="1" hangingPunct="1">
              <a:lnSpc>
                <a:spcPct val="150000"/>
              </a:lnSpc>
              <a:buFont typeface="Arial" panose="020B0604020202020204" pitchFamily="34" charset="0"/>
              <a:buChar char="•"/>
            </a:pPr>
            <a:endParaRPr lang="en-IE" altLang="en-US" sz="2400" dirty="0">
              <a:latin typeface="+mn-lt"/>
            </a:endParaRPr>
          </a:p>
          <a:p>
            <a:pPr marL="342900" indent="-342900" algn="just" eaLnBrk="1" hangingPunct="1">
              <a:lnSpc>
                <a:spcPct val="150000"/>
              </a:lnSpc>
              <a:buFont typeface="Arial" panose="020B0604020202020204" pitchFamily="34" charset="0"/>
              <a:buChar char="•"/>
            </a:pPr>
            <a:r>
              <a:rPr lang="en-IE" altLang="en-US" sz="2400" dirty="0">
                <a:latin typeface="+mn-lt"/>
              </a:rPr>
              <a:t>The higher the clock frequency, the more instructions the CPU can execute per second </a:t>
            </a:r>
          </a:p>
          <a:p>
            <a:pPr marL="342900" indent="-342900" algn="just" eaLnBrk="1" hangingPunct="1">
              <a:lnSpc>
                <a:spcPct val="150000"/>
              </a:lnSpc>
              <a:buFont typeface="Arial" panose="020B0604020202020204" pitchFamily="34" charset="0"/>
              <a:buChar char="•"/>
            </a:pPr>
            <a:endParaRPr lang="en-IE" altLang="en-US" sz="2400" dirty="0">
              <a:latin typeface="+mn-lt"/>
            </a:endParaRPr>
          </a:p>
          <a:p>
            <a:pPr marL="342900" indent="-342900" algn="just" eaLnBrk="1" hangingPunct="1">
              <a:lnSpc>
                <a:spcPct val="150000"/>
              </a:lnSpc>
              <a:buFont typeface="Arial" panose="020B0604020202020204" pitchFamily="34" charset="0"/>
              <a:buChar char="•"/>
            </a:pPr>
            <a:r>
              <a:rPr lang="en-IE" altLang="en-US" sz="2400" dirty="0">
                <a:latin typeface="+mn-lt"/>
              </a:rPr>
              <a:t>The speed of the clock (and therefore the speed of the CPU) is measured in Megahertz (MHz), </a:t>
            </a:r>
            <a:r>
              <a:rPr lang="en-IE" altLang="en-US" sz="2400" dirty="0" err="1">
                <a:latin typeface="+mn-lt"/>
              </a:rPr>
              <a:t>Gigaherzt</a:t>
            </a:r>
            <a:r>
              <a:rPr lang="en-IE" altLang="en-US" sz="2400" dirty="0">
                <a:latin typeface="+mn-lt"/>
              </a:rPr>
              <a:t> (GHz)</a:t>
            </a:r>
            <a:endParaRPr lang="en-IE" altLang="en-US" sz="2400" dirty="0"/>
          </a:p>
        </p:txBody>
      </p:sp>
    </p:spTree>
    <p:extLst>
      <p:ext uri="{BB962C8B-B14F-4D97-AF65-F5344CB8AC3E}">
        <p14:creationId xmlns:p14="http://schemas.microsoft.com/office/powerpoint/2010/main" val="116651784"/>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The Control Unit</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1136476"/>
            <a:ext cx="8064895"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dirty="0">
                <a:latin typeface="+mn-lt"/>
              </a:rPr>
              <a:t>The control unit performs the tasks of: </a:t>
            </a:r>
          </a:p>
          <a:p>
            <a:pPr algn="just"/>
            <a:r>
              <a:rPr lang="en-IE" altLang="en-US" dirty="0">
                <a:latin typeface="+mn-lt"/>
              </a:rPr>
              <a:t>	- </a:t>
            </a:r>
            <a:r>
              <a:rPr lang="en-IE" altLang="en-US" b="1" dirty="0">
                <a:solidFill>
                  <a:srgbClr val="C00000"/>
                </a:solidFill>
                <a:latin typeface="+mn-lt"/>
              </a:rPr>
              <a:t>Fetching</a:t>
            </a:r>
            <a:r>
              <a:rPr lang="en-IE" altLang="en-US" b="1" dirty="0">
                <a:solidFill>
                  <a:srgbClr val="00B0F0"/>
                </a:solidFill>
                <a:latin typeface="+mn-lt"/>
              </a:rPr>
              <a:t> </a:t>
            </a:r>
            <a:r>
              <a:rPr lang="en-IE" altLang="en-US" dirty="0">
                <a:latin typeface="+mn-lt"/>
              </a:rPr>
              <a:t>instructions from memory </a:t>
            </a:r>
          </a:p>
          <a:p>
            <a:pPr algn="just"/>
            <a:r>
              <a:rPr lang="en-IE" altLang="en-US" dirty="0">
                <a:latin typeface="+mn-lt"/>
              </a:rPr>
              <a:t>	- </a:t>
            </a:r>
            <a:r>
              <a:rPr lang="en-IE" altLang="en-US" b="1" dirty="0">
                <a:solidFill>
                  <a:srgbClr val="C00000"/>
                </a:solidFill>
                <a:latin typeface="+mn-lt"/>
              </a:rPr>
              <a:t>Decoding</a:t>
            </a:r>
            <a:r>
              <a:rPr lang="en-IE" altLang="en-US" b="1" dirty="0">
                <a:latin typeface="+mn-lt"/>
              </a:rPr>
              <a:t> </a:t>
            </a:r>
            <a:r>
              <a:rPr lang="en-IE" altLang="en-US" dirty="0">
                <a:latin typeface="+mn-lt"/>
              </a:rPr>
              <a:t>the instructions and </a:t>
            </a:r>
          </a:p>
          <a:p>
            <a:pPr marL="1257300" lvl="2" indent="-342900" algn="just">
              <a:buFontTx/>
              <a:buChar char="-"/>
            </a:pPr>
            <a:r>
              <a:rPr lang="en-IE" altLang="en-US" dirty="0">
                <a:latin typeface="+mn-lt"/>
              </a:rPr>
              <a:t>Managing the </a:t>
            </a:r>
            <a:r>
              <a:rPr lang="en-IE" altLang="en-US" b="1" dirty="0">
                <a:solidFill>
                  <a:srgbClr val="C00000"/>
                </a:solidFill>
                <a:latin typeface="+mn-lt"/>
              </a:rPr>
              <a:t>execution</a:t>
            </a:r>
            <a:r>
              <a:rPr lang="en-IE" altLang="en-US" b="1" dirty="0">
                <a:latin typeface="+mn-lt"/>
              </a:rPr>
              <a:t> </a:t>
            </a:r>
            <a:r>
              <a:rPr lang="en-IE" altLang="en-US" dirty="0">
                <a:latin typeface="+mn-lt"/>
              </a:rPr>
              <a:t>of instructions and the storing of the results</a:t>
            </a:r>
          </a:p>
          <a:p>
            <a:pPr marL="1257300" lvl="2" indent="-342900" algn="just">
              <a:buFontTx/>
              <a:buChar char="-"/>
            </a:pPr>
            <a:r>
              <a:rPr lang="en-IE" altLang="en-US" b="1" dirty="0">
                <a:solidFill>
                  <a:srgbClr val="C00000"/>
                </a:solidFill>
                <a:latin typeface="+mn-lt"/>
              </a:rPr>
              <a:t>Store</a:t>
            </a:r>
            <a:r>
              <a:rPr lang="en-IE" altLang="en-US" b="1" dirty="0">
                <a:latin typeface="+mn-lt"/>
              </a:rPr>
              <a:t>: </a:t>
            </a:r>
            <a:r>
              <a:rPr lang="en-IE" altLang="en-US" dirty="0">
                <a:latin typeface="+mn-lt"/>
              </a:rPr>
              <a:t>CPU giving feedback after execution of an instruction</a:t>
            </a:r>
            <a:endParaRPr lang="en-IE" altLang="en-US" b="1" dirty="0">
              <a:latin typeface="+mn-lt"/>
            </a:endParaRPr>
          </a:p>
          <a:p>
            <a:pPr algn="just" eaLnBrk="1" hangingPunct="1"/>
            <a:endParaRPr lang="en-IE" altLang="en-US" dirty="0">
              <a:latin typeface="+mn-lt"/>
            </a:endParaRPr>
          </a:p>
          <a:p>
            <a:pPr marL="342900" indent="-342900" algn="just" eaLnBrk="1" hangingPunct="1">
              <a:buFont typeface="Arial" panose="020B0604020202020204" pitchFamily="34" charset="0"/>
              <a:buChar char="•"/>
            </a:pPr>
            <a:r>
              <a:rPr lang="en-IE" altLang="en-US" dirty="0">
                <a:latin typeface="+mn-lt"/>
              </a:rPr>
              <a:t>The control unit (CU) perform these tasks by controlling the links between the other components of the CPU </a:t>
            </a:r>
          </a:p>
          <a:p>
            <a:pPr marL="342900" indent="-342900" algn="just" eaLnBrk="1" hangingPunct="1">
              <a:buFont typeface="Arial" panose="020B0604020202020204" pitchFamily="34" charset="0"/>
              <a:buChar char="•"/>
            </a:pPr>
            <a:endParaRPr lang="en-IE" altLang="en-US" dirty="0">
              <a:latin typeface="+mn-lt"/>
            </a:endParaRPr>
          </a:p>
          <a:p>
            <a:pPr marL="342900" indent="-342900" algn="just" eaLnBrk="1" hangingPunct="1">
              <a:buFont typeface="Arial" panose="020B0604020202020204" pitchFamily="34" charset="0"/>
              <a:buChar char="•"/>
            </a:pPr>
            <a:r>
              <a:rPr lang="en-IE" altLang="en-US" dirty="0">
                <a:latin typeface="+mn-lt"/>
              </a:rPr>
              <a:t>CU also contains various registers such as: </a:t>
            </a:r>
          </a:p>
          <a:p>
            <a:pPr marL="1257300" lvl="2" indent="-342900" algn="just">
              <a:buFontTx/>
              <a:buChar char="-"/>
            </a:pPr>
            <a:r>
              <a:rPr lang="en-IE" altLang="en-US" dirty="0">
                <a:latin typeface="+mn-lt"/>
              </a:rPr>
              <a:t>The </a:t>
            </a:r>
            <a:r>
              <a:rPr lang="en-IE" altLang="en-US" b="1" dirty="0">
                <a:solidFill>
                  <a:srgbClr val="7030A0"/>
                </a:solidFill>
                <a:latin typeface="+mn-lt"/>
              </a:rPr>
              <a:t>Program Counter</a:t>
            </a:r>
            <a:r>
              <a:rPr lang="en-IE" altLang="en-US" dirty="0">
                <a:latin typeface="+mn-lt"/>
              </a:rPr>
              <a:t>, which stores the memory address of the next instruction</a:t>
            </a:r>
          </a:p>
          <a:p>
            <a:pPr marL="1257300" lvl="2" indent="-342900" algn="just">
              <a:buFontTx/>
              <a:buChar char="-"/>
            </a:pPr>
            <a:r>
              <a:rPr lang="en-IE" altLang="en-US" dirty="0">
                <a:latin typeface="+mn-lt"/>
              </a:rPr>
              <a:t>The </a:t>
            </a:r>
            <a:r>
              <a:rPr lang="en-IE" altLang="en-US" b="1" dirty="0">
                <a:solidFill>
                  <a:srgbClr val="7030A0"/>
                </a:solidFill>
                <a:latin typeface="+mn-lt"/>
              </a:rPr>
              <a:t>Current Instruction register</a:t>
            </a:r>
            <a:r>
              <a:rPr lang="en-IE" altLang="en-US" b="1" dirty="0">
                <a:latin typeface="+mn-lt"/>
              </a:rPr>
              <a:t>, </a:t>
            </a:r>
            <a:r>
              <a:rPr lang="en-IE" altLang="en-US" dirty="0">
                <a:latin typeface="+mn-lt"/>
              </a:rPr>
              <a:t>which stores the instruction currently being executed</a:t>
            </a:r>
          </a:p>
        </p:txBody>
      </p:sp>
    </p:spTree>
    <p:extLst>
      <p:ext uri="{BB962C8B-B14F-4D97-AF65-F5344CB8AC3E}">
        <p14:creationId xmlns:p14="http://schemas.microsoft.com/office/powerpoint/2010/main" val="4101989348"/>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The Instruction Unit</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1136476"/>
            <a:ext cx="8064895"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200" dirty="0">
                <a:latin typeface="+mn-lt"/>
              </a:rPr>
              <a:t>An instructions unit consists of: </a:t>
            </a:r>
          </a:p>
          <a:p>
            <a:pPr lvl="1" algn="just"/>
            <a:r>
              <a:rPr lang="en-IE" altLang="en-US" sz="2200" dirty="0">
                <a:latin typeface="+mn-lt"/>
              </a:rPr>
              <a:t>- The </a:t>
            </a:r>
            <a:r>
              <a:rPr lang="en-IE" altLang="en-US" sz="2200" b="1" dirty="0">
                <a:latin typeface="+mn-lt"/>
              </a:rPr>
              <a:t>arithmetic logic unit (ALU), </a:t>
            </a:r>
            <a:r>
              <a:rPr lang="en-IE" altLang="en-US" sz="2200" dirty="0">
                <a:latin typeface="+mn-lt"/>
              </a:rPr>
              <a:t>which executes basic arithmetic and logical operations on integer data that is linked to. </a:t>
            </a:r>
          </a:p>
          <a:p>
            <a:pPr marL="342900" indent="-342900" algn="just" eaLnBrk="1" hangingPunct="1">
              <a:buFontTx/>
              <a:buChar char="-"/>
            </a:pPr>
            <a:r>
              <a:rPr lang="en-IE" altLang="en-US" sz="2200" dirty="0">
                <a:latin typeface="+mn-lt"/>
              </a:rPr>
              <a:t>Example of such operations include: </a:t>
            </a:r>
          </a:p>
          <a:p>
            <a:pPr marL="1257300" lvl="1" indent="-342900" algn="just">
              <a:buFontTx/>
              <a:buChar char="-"/>
            </a:pPr>
            <a:r>
              <a:rPr lang="en-IE" altLang="en-US" sz="2200" dirty="0">
                <a:latin typeface="+mn-lt"/>
              </a:rPr>
              <a:t>Integer arithmetic operations (addition, subtraction)</a:t>
            </a:r>
          </a:p>
          <a:p>
            <a:pPr marL="1257300" lvl="1" indent="-342900" algn="just">
              <a:buFontTx/>
              <a:buChar char="-"/>
            </a:pPr>
            <a:r>
              <a:rPr lang="en-IE" altLang="en-US" sz="2200" dirty="0">
                <a:latin typeface="+mn-lt"/>
              </a:rPr>
              <a:t>Logic operations (AND, OR, NOT, XOR)</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a:t>
            </a:r>
            <a:r>
              <a:rPr lang="en-IE" altLang="en-US" sz="2000" b="1" dirty="0">
                <a:latin typeface="+mn-lt"/>
              </a:rPr>
              <a:t>Floating point unit (FPU), </a:t>
            </a:r>
            <a:r>
              <a:rPr lang="en-IE" altLang="en-US" sz="2000" dirty="0">
                <a:latin typeface="+mn-lt"/>
              </a:rPr>
              <a:t>which performs math functions on floating point numbers (non-integer numbers)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Various </a:t>
            </a:r>
            <a:r>
              <a:rPr lang="en-IE" altLang="en-US" sz="2000" b="1" dirty="0">
                <a:latin typeface="+mn-lt"/>
              </a:rPr>
              <a:t>registers </a:t>
            </a:r>
            <a:r>
              <a:rPr lang="en-IE" altLang="en-US" sz="2000" dirty="0">
                <a:latin typeface="+mn-lt"/>
              </a:rPr>
              <a:t>such as the accumulator that are used while instructions are being executed.</a:t>
            </a:r>
          </a:p>
        </p:txBody>
      </p:sp>
    </p:spTree>
    <p:extLst>
      <p:ext uri="{BB962C8B-B14F-4D97-AF65-F5344CB8AC3E}">
        <p14:creationId xmlns:p14="http://schemas.microsoft.com/office/powerpoint/2010/main" val="3860246963"/>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F08F-2561-7111-C937-1654BFF46A4E}"/>
              </a:ext>
            </a:extLst>
          </p:cNvPr>
          <p:cNvSpPr>
            <a:spLocks noGrp="1"/>
          </p:cNvSpPr>
          <p:nvPr>
            <p:ph type="title"/>
          </p:nvPr>
        </p:nvSpPr>
        <p:spPr/>
        <p:txBody>
          <a:bodyPr/>
          <a:lstStyle/>
          <a:p>
            <a:r>
              <a:rPr lang="en-GB" b="1" dirty="0"/>
              <a:t>Registers </a:t>
            </a:r>
          </a:p>
        </p:txBody>
      </p:sp>
      <p:sp>
        <p:nvSpPr>
          <p:cNvPr id="3" name="Content Placeholder 2">
            <a:extLst>
              <a:ext uri="{FF2B5EF4-FFF2-40B4-BE49-F238E27FC236}">
                <a16:creationId xmlns:a16="http://schemas.microsoft.com/office/drawing/2014/main" id="{0D5E9D09-8C44-FD96-8B47-DE4CDE9DC1A2}"/>
              </a:ext>
            </a:extLst>
          </p:cNvPr>
          <p:cNvSpPr>
            <a:spLocks noGrp="1"/>
          </p:cNvSpPr>
          <p:nvPr>
            <p:ph idx="1"/>
          </p:nvPr>
        </p:nvSpPr>
        <p:spPr/>
        <p:txBody>
          <a:bodyPr/>
          <a:lstStyle/>
          <a:p>
            <a:pPr marL="0" indent="0" algn="just" fontAlgn="base">
              <a:spcAft>
                <a:spcPts val="200"/>
              </a:spcAft>
              <a:buNone/>
            </a:pPr>
            <a:r>
              <a:rPr lang="en-GB" sz="2000" dirty="0"/>
              <a:t>The processor has many registers including </a:t>
            </a:r>
          </a:p>
          <a:p>
            <a:pPr marL="0" indent="0" algn="just" fontAlgn="base">
              <a:spcAft>
                <a:spcPts val="200"/>
              </a:spcAft>
              <a:buNone/>
            </a:pPr>
            <a:endParaRPr lang="en-GB" sz="2000" dirty="0"/>
          </a:p>
          <a:p>
            <a:pPr marL="400050" indent="-285750" algn="just">
              <a:lnSpc>
                <a:spcPct val="150000"/>
              </a:lnSpc>
              <a:spcAft>
                <a:spcPts val="200"/>
              </a:spcAft>
              <a:buSzPts val="1000"/>
              <a:buFont typeface="Wingdings" panose="05000000000000000000" pitchFamily="2" charset="2"/>
              <a:buChar char=""/>
              <a:tabLst>
                <a:tab pos="457200" algn="l"/>
                <a:tab pos="914400" algn="l"/>
              </a:tabLst>
            </a:pPr>
            <a:r>
              <a:rPr lang="en-GB" sz="2000" dirty="0"/>
              <a:t>Memory Address Register (MAR)-  holds the address of the location in memory that is to be written to or read from</a:t>
            </a:r>
          </a:p>
          <a:p>
            <a:pPr marL="400050" indent="-285750" algn="just">
              <a:lnSpc>
                <a:spcPct val="150000"/>
              </a:lnSpc>
              <a:spcAft>
                <a:spcPts val="200"/>
              </a:spcAft>
              <a:buSzPts val="1000"/>
              <a:buFont typeface="Wingdings" panose="05000000000000000000" pitchFamily="2" charset="2"/>
              <a:buChar char=""/>
              <a:tabLst>
                <a:tab pos="457200" algn="l"/>
                <a:tab pos="457200" algn="l"/>
                <a:tab pos="914400" algn="l"/>
              </a:tabLst>
            </a:pPr>
            <a:r>
              <a:rPr lang="en-GB" sz="2000" dirty="0"/>
              <a:t>Memory Data Register (MDR) -This holds the data that is to be written to or has been read from memory</a:t>
            </a:r>
          </a:p>
          <a:p>
            <a:pPr marL="400050" indent="-285750" algn="just">
              <a:lnSpc>
                <a:spcPct val="150000"/>
              </a:lnSpc>
              <a:spcAft>
                <a:spcPts val="200"/>
              </a:spcAft>
              <a:buSzPts val="1000"/>
              <a:buFont typeface="Wingdings" panose="05000000000000000000" pitchFamily="2" charset="2"/>
              <a:buChar char=""/>
              <a:tabLst>
                <a:tab pos="457200" algn="l"/>
                <a:tab pos="457200" algn="l"/>
                <a:tab pos="457200" algn="l"/>
                <a:tab pos="914400" algn="l"/>
              </a:tabLst>
            </a:pPr>
            <a:r>
              <a:rPr lang="en-GB" sz="2000" dirty="0"/>
              <a:t>Instruction Register (IR)- contains the next machine-code instruction to be executed.  </a:t>
            </a:r>
          </a:p>
          <a:p>
            <a:endParaRPr lang="en-GB" dirty="0"/>
          </a:p>
        </p:txBody>
      </p:sp>
      <p:sp>
        <p:nvSpPr>
          <p:cNvPr id="4" name="Slide Number Placeholder 3">
            <a:extLst>
              <a:ext uri="{FF2B5EF4-FFF2-40B4-BE49-F238E27FC236}">
                <a16:creationId xmlns:a16="http://schemas.microsoft.com/office/drawing/2014/main" id="{766BBCA1-8EFB-03B0-8050-A505F4EB1DFF}"/>
              </a:ext>
            </a:extLst>
          </p:cNvPr>
          <p:cNvSpPr>
            <a:spLocks noGrp="1"/>
          </p:cNvSpPr>
          <p:nvPr>
            <p:ph type="sldNum" sz="quarter" idx="12"/>
          </p:nvPr>
        </p:nvSpPr>
        <p:spPr/>
        <p:txBody>
          <a:bodyPr/>
          <a:lstStyle/>
          <a:p>
            <a:pPr>
              <a:defRPr/>
            </a:pPr>
            <a:fld id="{209E3514-13E9-4799-AF64-73381773B862}" type="slidenum">
              <a:rPr lang="en-US" smtClean="0"/>
              <a:pPr>
                <a:defRPr/>
              </a:pPr>
              <a:t>13</a:t>
            </a:fld>
            <a:endParaRPr lang="en-US"/>
          </a:p>
        </p:txBody>
      </p:sp>
    </p:spTree>
    <p:extLst>
      <p:ext uri="{BB962C8B-B14F-4D97-AF65-F5344CB8AC3E}">
        <p14:creationId xmlns:p14="http://schemas.microsoft.com/office/powerpoint/2010/main" val="1107048258"/>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EAE62BA-A502-46E4-A9A1-4A695E96F850}"/>
              </a:ext>
            </a:extLst>
          </p:cNvPr>
          <p:cNvSpPr>
            <a:spLocks noGrp="1" noChangeArrowheads="1"/>
          </p:cNvSpPr>
          <p:nvPr>
            <p:ph type="title"/>
          </p:nvPr>
        </p:nvSpPr>
        <p:spPr>
          <a:xfrm>
            <a:off x="827584" y="548680"/>
            <a:ext cx="6992938" cy="504825"/>
          </a:xfrm>
        </p:spPr>
        <p:txBody>
          <a:bodyPr>
            <a:normAutofit fontScale="90000"/>
          </a:bodyPr>
          <a:lstStyle/>
          <a:p>
            <a:pPr>
              <a:defRPr/>
            </a:pPr>
            <a:r>
              <a:rPr lang="en-GB" altLang="en-US" sz="3200" b="1" dirty="0"/>
              <a:t>What is Computer Bus?</a:t>
            </a:r>
            <a:endParaRPr lang="en-US" altLang="en-US" sz="3200" b="1" dirty="0"/>
          </a:p>
        </p:txBody>
      </p:sp>
      <p:sp>
        <p:nvSpPr>
          <p:cNvPr id="12" name="TextBox 11">
            <a:extLst>
              <a:ext uri="{FF2B5EF4-FFF2-40B4-BE49-F238E27FC236}">
                <a16:creationId xmlns:a16="http://schemas.microsoft.com/office/drawing/2014/main" id="{2A495431-3E5E-B147-9ADE-2911EA5A1F6A}"/>
              </a:ext>
            </a:extLst>
          </p:cNvPr>
          <p:cNvSpPr txBox="1">
            <a:spLocks noChangeArrowheads="1"/>
          </p:cNvSpPr>
          <p:nvPr/>
        </p:nvSpPr>
        <p:spPr bwMode="auto">
          <a:xfrm>
            <a:off x="503548" y="1268760"/>
            <a:ext cx="8136903" cy="4293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gn="just">
              <a:lnSpc>
                <a:spcPct val="150000"/>
              </a:lnSpc>
              <a:buFont typeface="Arial" panose="020B0604020202020204" pitchFamily="34" charset="0"/>
              <a:buChar char="•"/>
            </a:pPr>
            <a:r>
              <a:rPr lang="en-IE" altLang="en-US" sz="2000" dirty="0">
                <a:latin typeface="+mn-lt"/>
              </a:rPr>
              <a:t>A computer bus is a set of parallel wires connecting independent components of a computer system.</a:t>
            </a:r>
          </a:p>
          <a:p>
            <a:pPr marL="457200" indent="-457200" algn="just">
              <a:lnSpc>
                <a:spcPct val="150000"/>
              </a:lnSpc>
              <a:buFont typeface="Arial" panose="020B0604020202020204" pitchFamily="34" charset="0"/>
              <a:buChar char="•"/>
            </a:pPr>
            <a:r>
              <a:rPr lang="en-IE" altLang="en-US" sz="2000" dirty="0">
                <a:latin typeface="+mn-lt"/>
              </a:rPr>
              <a:t>It is an electrical or digital pathway through which bits are transmitted between the various computer components.</a:t>
            </a:r>
          </a:p>
          <a:p>
            <a:pPr marL="457200" indent="-457200" algn="just" eaLnBrk="1" hangingPunct="1">
              <a:lnSpc>
                <a:spcPct val="150000"/>
              </a:lnSpc>
              <a:buFont typeface="Arial" panose="020B0604020202020204" pitchFamily="34" charset="0"/>
              <a:buChar char="•"/>
            </a:pPr>
            <a:r>
              <a:rPr lang="en-IE" altLang="en-US" sz="2000" dirty="0">
                <a:latin typeface="+mn-lt"/>
              </a:rPr>
              <a:t>In other words, computer bus is the channel which lets the parts of a computer communicates with each other. </a:t>
            </a:r>
          </a:p>
          <a:p>
            <a:pPr marL="457200" indent="-457200" algn="just" eaLnBrk="1" hangingPunct="1">
              <a:lnSpc>
                <a:spcPct val="150000"/>
              </a:lnSpc>
              <a:buFont typeface="Arial" panose="020B0604020202020204" pitchFamily="34" charset="0"/>
              <a:buChar char="•"/>
            </a:pPr>
            <a:r>
              <a:rPr lang="en-IE" altLang="en-US" sz="2000" dirty="0">
                <a:latin typeface="+mn-lt"/>
              </a:rPr>
              <a:t>There are different buses, each with a specific purpose.</a:t>
            </a:r>
          </a:p>
          <a:p>
            <a:pPr algn="just">
              <a:lnSpc>
                <a:spcPct val="150000"/>
              </a:lnSpc>
            </a:pPr>
            <a:r>
              <a:rPr lang="en-IE" altLang="en-US" dirty="0">
                <a:latin typeface="+mj-lt"/>
              </a:rPr>
              <a:t> </a:t>
            </a:r>
          </a:p>
          <a:p>
            <a:pPr marL="457200" indent="-457200" algn="just" eaLnBrk="1" hangingPunct="1">
              <a:buFont typeface="Arial" panose="020B0604020202020204" pitchFamily="34" charset="0"/>
              <a:buChar char="•"/>
            </a:pPr>
            <a:endParaRPr lang="en-IE" altLang="en-US" dirty="0">
              <a:latin typeface="+mj-lt"/>
            </a:endParaRPr>
          </a:p>
          <a:p>
            <a:pPr marL="457200" indent="-457200" algn="just" eaLnBrk="1" hangingPunct="1">
              <a:buFont typeface="Arial" panose="020B0604020202020204" pitchFamily="34" charset="0"/>
              <a:buChar char="•"/>
            </a:pPr>
            <a:endParaRPr lang="en-IE" altLang="en-US" dirty="0">
              <a:latin typeface="+mj-lt"/>
            </a:endParaRPr>
          </a:p>
        </p:txBody>
      </p:sp>
    </p:spTree>
    <p:extLst>
      <p:ext uri="{BB962C8B-B14F-4D97-AF65-F5344CB8AC3E}">
        <p14:creationId xmlns:p14="http://schemas.microsoft.com/office/powerpoint/2010/main" val="684711941"/>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Types of Computer Bus (Additional)</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1268760"/>
            <a:ext cx="7920880"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Bus types based on the components being connected: </a:t>
            </a:r>
            <a:r>
              <a:rPr lang="en-IE" altLang="en-US" sz="2000" dirty="0">
                <a:latin typeface="+mn-lt"/>
              </a:rPr>
              <a:t>The computer system buses can be classified on the basis of type of the components being connected as: </a:t>
            </a:r>
          </a:p>
          <a:p>
            <a:pPr algn="just" eaLnBrk="1" hangingPunct="1"/>
            <a:r>
              <a:rPr lang="en-IE" altLang="en-US" sz="2000" dirty="0">
                <a:latin typeface="+mn-lt"/>
              </a:rPr>
              <a:t>	- System bus </a:t>
            </a:r>
          </a:p>
          <a:p>
            <a:pPr algn="just" eaLnBrk="1" hangingPunct="1"/>
            <a:r>
              <a:rPr lang="en-IE" altLang="en-US" sz="2000" dirty="0">
                <a:latin typeface="+mn-lt"/>
              </a:rPr>
              <a:t>	- Expansion bus </a:t>
            </a:r>
          </a:p>
          <a:p>
            <a:pPr algn="just" eaLnBrk="1" hangingPunct="1"/>
            <a:r>
              <a:rPr lang="en-IE" altLang="en-US" sz="2000" dirty="0">
                <a:latin typeface="+mn-lt"/>
              </a:rPr>
              <a:t>	- Input and Output bus </a:t>
            </a:r>
          </a:p>
          <a:p>
            <a:pPr algn="just" eaLnBrk="1" hangingPunct="1"/>
            <a:endParaRPr lang="en-IE" altLang="en-US" sz="2000" dirty="0">
              <a:latin typeface="+mn-lt"/>
            </a:endParaRPr>
          </a:p>
          <a:p>
            <a:pPr algn="just" eaLnBrk="1" hangingPunct="1"/>
            <a:endParaRPr lang="en-IE" altLang="en-US" sz="2000" b="1" dirty="0">
              <a:latin typeface="+mn-lt"/>
            </a:endParaRPr>
          </a:p>
          <a:p>
            <a:pPr algn="just" eaLnBrk="1" hangingPunct="1"/>
            <a:r>
              <a:rPr lang="en-IE" altLang="en-US" sz="2000" b="1" dirty="0">
                <a:latin typeface="+mn-lt"/>
              </a:rPr>
              <a:t>Bus types based on the location of components: </a:t>
            </a:r>
            <a:r>
              <a:rPr lang="en-IE" altLang="en-US" sz="2000" dirty="0">
                <a:latin typeface="+mn-lt"/>
              </a:rPr>
              <a:t>The computer system buses can also be classified on the basis of location of the component being connected as: </a:t>
            </a:r>
          </a:p>
          <a:p>
            <a:pPr algn="just" eaLnBrk="1" hangingPunct="1"/>
            <a:r>
              <a:rPr lang="en-IE" altLang="en-US" sz="2000" dirty="0">
                <a:latin typeface="+mn-lt"/>
              </a:rPr>
              <a:t>	- Internal bus </a:t>
            </a:r>
          </a:p>
          <a:p>
            <a:pPr algn="just" eaLnBrk="1" hangingPunct="1"/>
            <a:r>
              <a:rPr lang="en-IE" altLang="en-US" sz="2000" dirty="0">
                <a:latin typeface="+mn-lt"/>
              </a:rPr>
              <a:t>	- external bus </a:t>
            </a:r>
          </a:p>
        </p:txBody>
      </p:sp>
    </p:spTree>
    <p:extLst>
      <p:ext uri="{BB962C8B-B14F-4D97-AF65-F5344CB8AC3E}">
        <p14:creationId xmlns:p14="http://schemas.microsoft.com/office/powerpoint/2010/main" val="3399505409"/>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Computer Buses - Summary</a:t>
            </a:r>
            <a:endParaRPr lang="en-US" altLang="en-US" sz="3200" b="1" dirty="0"/>
          </a:p>
        </p:txBody>
      </p:sp>
      <p:pic>
        <p:nvPicPr>
          <p:cNvPr id="2" name="Picture 1">
            <a:extLst>
              <a:ext uri="{FF2B5EF4-FFF2-40B4-BE49-F238E27FC236}">
                <a16:creationId xmlns:a16="http://schemas.microsoft.com/office/drawing/2014/main" id="{5AF15F76-7A45-B04E-8067-50FD8C62AB20}"/>
              </a:ext>
            </a:extLst>
          </p:cNvPr>
          <p:cNvPicPr>
            <a:picLocks noChangeAspect="1"/>
          </p:cNvPicPr>
          <p:nvPr/>
        </p:nvPicPr>
        <p:blipFill>
          <a:blip r:embed="rId3"/>
          <a:stretch>
            <a:fillRect/>
          </a:stretch>
        </p:blipFill>
        <p:spPr>
          <a:xfrm>
            <a:off x="323528" y="909489"/>
            <a:ext cx="8496944" cy="4751760"/>
          </a:xfrm>
          <a:prstGeom prst="rect">
            <a:avLst/>
          </a:prstGeom>
        </p:spPr>
      </p:pic>
    </p:spTree>
    <p:extLst>
      <p:ext uri="{BB962C8B-B14F-4D97-AF65-F5344CB8AC3E}">
        <p14:creationId xmlns:p14="http://schemas.microsoft.com/office/powerpoint/2010/main" val="2026271453"/>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Computer Buses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611560" y="980728"/>
            <a:ext cx="7992887"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Below are a few of the functions in a computer bus: </a:t>
            </a:r>
          </a:p>
          <a:p>
            <a:pPr algn="just" eaLnBrk="1" hangingPunct="1"/>
            <a:endParaRPr lang="en-IE" altLang="en-US" sz="2200" dirty="0">
              <a:latin typeface="+mn-lt"/>
            </a:endParaRPr>
          </a:p>
          <a:p>
            <a:pPr marL="342900" indent="-342900" algn="just" eaLnBrk="1" hangingPunct="1">
              <a:buFont typeface="Arial" panose="020B0604020202020204" pitchFamily="34" charset="0"/>
              <a:buChar char="•"/>
            </a:pPr>
            <a:r>
              <a:rPr lang="en-IE" altLang="en-US" sz="2200" b="1" dirty="0">
                <a:latin typeface="+mn-lt"/>
              </a:rPr>
              <a:t>Data sharing: </a:t>
            </a:r>
          </a:p>
          <a:p>
            <a:pPr marL="1257300" lvl="1" indent="-342900" algn="just">
              <a:buFontTx/>
              <a:buChar char="-"/>
            </a:pPr>
            <a:r>
              <a:rPr lang="en-IE" altLang="en-US" sz="2200" dirty="0">
                <a:latin typeface="+mn-lt"/>
              </a:rPr>
              <a:t>All types of buses used in network transfer data between the connected computer peripherals</a:t>
            </a:r>
          </a:p>
          <a:p>
            <a:pPr marL="1257300" lvl="1" indent="-342900" algn="just">
              <a:buFontTx/>
              <a:buChar char="-"/>
            </a:pPr>
            <a:r>
              <a:rPr lang="en-IE" altLang="en-US" sz="2200" dirty="0">
                <a:latin typeface="+mn-lt"/>
              </a:rPr>
              <a:t>The buses either transfer or send data in serial or parallel transfer method</a:t>
            </a:r>
          </a:p>
          <a:p>
            <a:pPr marL="342900" indent="-342900" algn="just" eaLnBrk="1" hangingPunct="1">
              <a:buFont typeface="Arial" panose="020B0604020202020204" pitchFamily="34" charset="0"/>
              <a:buChar char="•"/>
            </a:pPr>
            <a:endParaRPr lang="en-IE" altLang="en-US" sz="2200" b="1" dirty="0">
              <a:latin typeface="+mn-lt"/>
            </a:endParaRPr>
          </a:p>
          <a:p>
            <a:pPr marL="342900" indent="-342900" algn="just" eaLnBrk="1" hangingPunct="1">
              <a:buFont typeface="Arial" panose="020B0604020202020204" pitchFamily="34" charset="0"/>
              <a:buChar char="•"/>
            </a:pPr>
            <a:r>
              <a:rPr lang="en-IE" altLang="en-US" sz="2200" b="1" dirty="0">
                <a:latin typeface="+mn-lt"/>
              </a:rPr>
              <a:t>Addressing: </a:t>
            </a:r>
            <a:r>
              <a:rPr lang="en-IE" altLang="en-US" sz="2200" dirty="0">
                <a:latin typeface="+mn-lt"/>
              </a:rPr>
              <a:t>A bus has address lines that suit the processors. This allows us to transfer data to or from different locations in the memory </a:t>
            </a:r>
            <a:endParaRPr lang="en-IE" altLang="en-US" sz="2200" b="1" dirty="0">
              <a:latin typeface="+mn-lt"/>
            </a:endParaRPr>
          </a:p>
          <a:p>
            <a:pPr marL="342900" indent="-342900" algn="just" eaLnBrk="1" hangingPunct="1">
              <a:buFont typeface="Arial" panose="020B0604020202020204" pitchFamily="34" charset="0"/>
              <a:buChar char="•"/>
            </a:pPr>
            <a:endParaRPr lang="en-IE" altLang="en-US" sz="2200" b="1" dirty="0">
              <a:latin typeface="+mn-lt"/>
            </a:endParaRPr>
          </a:p>
          <a:p>
            <a:pPr marL="342900" indent="-342900" algn="just" eaLnBrk="1" hangingPunct="1">
              <a:buFont typeface="Arial" panose="020B0604020202020204" pitchFamily="34" charset="0"/>
              <a:buChar char="•"/>
            </a:pPr>
            <a:r>
              <a:rPr lang="en-IE" altLang="en-US" sz="2200" b="1" dirty="0">
                <a:latin typeface="+mn-lt"/>
              </a:rPr>
              <a:t>Power: </a:t>
            </a:r>
            <a:r>
              <a:rPr lang="en-IE" altLang="en-US" sz="2200" dirty="0">
                <a:latin typeface="+mn-lt"/>
              </a:rPr>
              <a:t>A bus supplies the power to various connected peripherals</a:t>
            </a:r>
            <a:endParaRPr lang="en-IE" altLang="en-US" sz="2200" b="1" dirty="0">
              <a:latin typeface="+mn-lt"/>
            </a:endParaRPr>
          </a:p>
        </p:txBody>
      </p:sp>
    </p:spTree>
    <p:extLst>
      <p:ext uri="{BB962C8B-B14F-4D97-AF65-F5344CB8AC3E}">
        <p14:creationId xmlns:p14="http://schemas.microsoft.com/office/powerpoint/2010/main" val="3265241244"/>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Computer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pic>
        <p:nvPicPr>
          <p:cNvPr id="2" name="Picture 1">
            <a:extLst>
              <a:ext uri="{FF2B5EF4-FFF2-40B4-BE49-F238E27FC236}">
                <a16:creationId xmlns:a16="http://schemas.microsoft.com/office/drawing/2014/main" id="{79B743BD-4F32-F94B-84F4-61E1BD2C1E86}"/>
              </a:ext>
            </a:extLst>
          </p:cNvPr>
          <p:cNvPicPr>
            <a:picLocks noChangeAspect="1"/>
          </p:cNvPicPr>
          <p:nvPr/>
        </p:nvPicPr>
        <p:blipFill>
          <a:blip r:embed="rId3"/>
          <a:stretch>
            <a:fillRect/>
          </a:stretch>
        </p:blipFill>
        <p:spPr>
          <a:xfrm>
            <a:off x="683568" y="1268761"/>
            <a:ext cx="7776864" cy="4281996"/>
          </a:xfrm>
          <a:prstGeom prst="rect">
            <a:avLst/>
          </a:prstGeom>
        </p:spPr>
      </p:pic>
    </p:spTree>
    <p:extLst>
      <p:ext uri="{BB962C8B-B14F-4D97-AF65-F5344CB8AC3E}">
        <p14:creationId xmlns:p14="http://schemas.microsoft.com/office/powerpoint/2010/main" val="3228633630"/>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78E6C-C4D0-01AA-2307-53E3FE36B410}"/>
            </a:ext>
          </a:extLst>
        </p:cNvPr>
        <p:cNvGrpSpPr/>
        <p:nvPr/>
      </p:nvGrpSpPr>
      <p:grpSpPr>
        <a:xfrm>
          <a:off x="0" y="0"/>
          <a:ext cx="0" cy="0"/>
          <a:chOff x="0" y="0"/>
          <a:chExt cx="0" cy="0"/>
        </a:xfrm>
      </p:grpSpPr>
      <p:sp>
        <p:nvSpPr>
          <p:cNvPr id="1027" name="Rectangle 2">
            <a:extLst>
              <a:ext uri="{FF2B5EF4-FFF2-40B4-BE49-F238E27FC236}">
                <a16:creationId xmlns:a16="http://schemas.microsoft.com/office/drawing/2014/main" id="{D06AC7A1-A657-B6F5-4A96-5F8C56D32E81}"/>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System Bus</a:t>
            </a:r>
            <a:endParaRPr lang="en-US" altLang="en-US" sz="3200" b="1" dirty="0"/>
          </a:p>
        </p:txBody>
      </p:sp>
      <p:sp>
        <p:nvSpPr>
          <p:cNvPr id="25605" name="Control 1">
            <a:extLst>
              <a:ext uri="{FF2B5EF4-FFF2-40B4-BE49-F238E27FC236}">
                <a16:creationId xmlns:a16="http://schemas.microsoft.com/office/drawing/2014/main" id="{1CD8F0E1-DF5E-D0DC-0271-F7231FA4A148}"/>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1D1B2A26-539B-53DA-B058-E36BCCEDCA5B}"/>
              </a:ext>
            </a:extLst>
          </p:cNvPr>
          <p:cNvSpPr txBox="1">
            <a:spLocks noChangeArrowheads="1"/>
          </p:cNvSpPr>
          <p:nvPr/>
        </p:nvSpPr>
        <p:spPr bwMode="auto">
          <a:xfrm>
            <a:off x="611560" y="1268760"/>
            <a:ext cx="7920880"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System bus is the set of wires, that interconnects all the components (subsystems) of a computer </a:t>
            </a:r>
          </a:p>
          <a:p>
            <a:pPr algn="just" eaLnBrk="1" hangingPunct="1"/>
            <a:endParaRPr lang="en-IE" altLang="en-US" sz="2000" i="1" dirty="0">
              <a:latin typeface="+mn-lt"/>
            </a:endParaRPr>
          </a:p>
          <a:p>
            <a:pPr algn="just" eaLnBrk="1" hangingPunct="1"/>
            <a:r>
              <a:rPr lang="en-IE" altLang="en-US" sz="2000" i="1" dirty="0">
                <a:latin typeface="+mn-lt"/>
              </a:rPr>
              <a:t>	- A source component sources out data onto the bus</a:t>
            </a:r>
          </a:p>
          <a:p>
            <a:pPr algn="just" eaLnBrk="1" hangingPunct="1"/>
            <a:r>
              <a:rPr lang="en-IE" altLang="en-US" sz="2000" i="1" dirty="0">
                <a:latin typeface="+mn-lt"/>
              </a:rPr>
              <a:t>	- A destination component inputs data from the bus </a:t>
            </a:r>
          </a:p>
          <a:p>
            <a:pPr algn="just" eaLnBrk="1" hangingPunct="1"/>
            <a:endParaRPr lang="en-IE" altLang="en-US" sz="2000" i="1" dirty="0">
              <a:latin typeface="+mn-lt"/>
            </a:endParaRPr>
          </a:p>
          <a:p>
            <a:pPr marL="342900" indent="-342900" algn="just" eaLnBrk="1" hangingPunct="1">
              <a:buFont typeface="Arial" panose="020B0604020202020204" pitchFamily="34" charset="0"/>
              <a:buChar char="•"/>
            </a:pPr>
            <a:r>
              <a:rPr lang="en-IE" altLang="en-US" sz="2000" dirty="0">
                <a:latin typeface="+mn-lt"/>
              </a:rPr>
              <a:t>May have a hierarchy of buses</a:t>
            </a:r>
          </a:p>
          <a:p>
            <a:pPr marL="342900" indent="-342900" algn="just" eaLnBrk="1" hangingPunct="1">
              <a:buFont typeface="Arial" panose="020B0604020202020204" pitchFamily="34" charset="0"/>
              <a:buChar char="•"/>
            </a:pPr>
            <a:endParaRPr lang="en-IE" altLang="en-US" sz="2000" dirty="0">
              <a:latin typeface="+mn-lt"/>
            </a:endParaRPr>
          </a:p>
          <a:p>
            <a:pPr marL="1257300" lvl="1" indent="-342900" algn="just">
              <a:buFontTx/>
              <a:buChar char="-"/>
            </a:pPr>
            <a:r>
              <a:rPr lang="en-IE" altLang="en-US" sz="2000" i="1" dirty="0">
                <a:latin typeface="+mn-lt"/>
              </a:rPr>
              <a:t>Address, data and control buses to access memory and an I/O controller </a:t>
            </a:r>
          </a:p>
          <a:p>
            <a:pPr marL="1257300" lvl="1" indent="-342900" algn="just">
              <a:buFontTx/>
              <a:buChar char="-"/>
            </a:pPr>
            <a:r>
              <a:rPr lang="en-IE" altLang="en-US" sz="2000" i="1" dirty="0">
                <a:latin typeface="+mn-lt"/>
              </a:rPr>
              <a:t>Second set of buses from I/O controller to attached devices/peripherals </a:t>
            </a:r>
          </a:p>
          <a:p>
            <a:pPr marL="1257300" lvl="1" indent="-342900" algn="just">
              <a:buFontTx/>
              <a:buChar char="-"/>
            </a:pPr>
            <a:r>
              <a:rPr lang="en-IE" altLang="en-US" sz="2000" i="1" dirty="0">
                <a:latin typeface="+mn-lt"/>
              </a:rPr>
              <a:t>Peripheral Component Interconnect (PCI) bus is an example of a very common local bus</a:t>
            </a:r>
          </a:p>
          <a:p>
            <a:pPr algn="just" eaLnBrk="1" hangingPunct="1"/>
            <a:endParaRPr lang="en-IE" altLang="en-US" sz="2000" dirty="0">
              <a:latin typeface="+mn-lt"/>
            </a:endParaRPr>
          </a:p>
        </p:txBody>
      </p:sp>
    </p:spTree>
    <p:extLst>
      <p:ext uri="{BB962C8B-B14F-4D97-AF65-F5344CB8AC3E}">
        <p14:creationId xmlns:p14="http://schemas.microsoft.com/office/powerpoint/2010/main" val="3090626464"/>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System Bus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662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lnSpc>
                <a:spcPct val="150000"/>
              </a:lnSpc>
            </a:pPr>
            <a:r>
              <a:rPr lang="en-IE" altLang="en-US" sz="2000" dirty="0">
                <a:latin typeface="+mn-lt"/>
              </a:rPr>
              <a:t>We will consider the following three : </a:t>
            </a:r>
          </a:p>
          <a:p>
            <a:pPr marL="285750" indent="-285750" algn="just">
              <a:lnSpc>
                <a:spcPct val="150000"/>
              </a:lnSpc>
              <a:buFont typeface="Arial" panose="020B0604020202020204" pitchFamily="34" charset="0"/>
              <a:buChar char="•"/>
            </a:pPr>
            <a:r>
              <a:rPr lang="en-IE" altLang="en-US" sz="2000" b="1" dirty="0">
                <a:latin typeface="+mn-lt"/>
                <a:hlinkClick r:id="rId3" action="ppaction://hlinksldjump"/>
              </a:rPr>
              <a:t>Address bus</a:t>
            </a:r>
            <a:r>
              <a:rPr lang="en-IE" altLang="en-US" sz="2000" b="1" dirty="0">
                <a:latin typeface="+mn-lt"/>
              </a:rPr>
              <a:t>: </a:t>
            </a:r>
            <a:r>
              <a:rPr lang="en-IE" altLang="en-US" sz="2000" dirty="0">
                <a:latin typeface="+mn-lt"/>
              </a:rPr>
              <a:t>used to set which memory address a CPU component is linked to for a read/write operation </a:t>
            </a:r>
          </a:p>
          <a:p>
            <a:pPr marL="285750" indent="-285750" algn="just">
              <a:lnSpc>
                <a:spcPct val="150000"/>
              </a:lnSpc>
              <a:buFont typeface="Arial" panose="020B0604020202020204" pitchFamily="34" charset="0"/>
              <a:buChar char="•"/>
            </a:pPr>
            <a:r>
              <a:rPr lang="en-IE" altLang="en-US" sz="2000" b="1" dirty="0">
                <a:latin typeface="+mn-lt"/>
                <a:hlinkClick r:id="rId4" action="ppaction://hlinksldjump"/>
              </a:rPr>
              <a:t>Data bus: </a:t>
            </a:r>
            <a:r>
              <a:rPr lang="en-IE" altLang="en-US" sz="2000" dirty="0">
                <a:latin typeface="+mn-lt"/>
              </a:rPr>
              <a:t>used to exchange the data between a memory address and the CPU when a read/write operation is carried out</a:t>
            </a:r>
          </a:p>
          <a:p>
            <a:pPr marL="285750" indent="-285750" algn="just">
              <a:lnSpc>
                <a:spcPct val="150000"/>
              </a:lnSpc>
              <a:buFont typeface="Arial" panose="020B0604020202020204" pitchFamily="34" charset="0"/>
              <a:buChar char="•"/>
            </a:pPr>
            <a:r>
              <a:rPr lang="en-IE" altLang="en-US" sz="2000" b="1" dirty="0">
                <a:latin typeface="+mn-lt"/>
                <a:hlinkClick r:id="rId5" action="ppaction://hlinksldjump"/>
              </a:rPr>
              <a:t>Control bus</a:t>
            </a:r>
            <a:r>
              <a:rPr lang="en-IE" altLang="en-US" sz="2000" b="1" dirty="0">
                <a:latin typeface="+mn-lt"/>
              </a:rPr>
              <a:t>: </a:t>
            </a:r>
            <a:r>
              <a:rPr lang="en-IE" altLang="en-US" sz="2000" dirty="0">
                <a:latin typeface="+mn-lt"/>
              </a:rPr>
              <a:t>used to transfer command codes and return status signals between components of CPU and external devices </a:t>
            </a:r>
            <a:endParaRPr lang="en-IE" altLang="en-US" sz="2000" b="1" dirty="0">
              <a:latin typeface="+mn-lt"/>
            </a:endParaRPr>
          </a:p>
          <a:p>
            <a:pPr marL="342900" indent="-342900" algn="just" eaLnBrk="1" hangingPunct="1">
              <a:buFont typeface="Arial" panose="020B0604020202020204" pitchFamily="34" charset="0"/>
              <a:buChar char="•"/>
            </a:pPr>
            <a:endParaRPr lang="en-IE" altLang="en-US" sz="2200" dirty="0">
              <a:latin typeface="+mn-lt"/>
            </a:endParaRPr>
          </a:p>
        </p:txBody>
      </p:sp>
    </p:spTree>
    <p:extLst>
      <p:ext uri="{BB962C8B-B14F-4D97-AF65-F5344CB8AC3E}">
        <p14:creationId xmlns:p14="http://schemas.microsoft.com/office/powerpoint/2010/main" val="1450568557"/>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332656"/>
            <a:ext cx="6992938" cy="504825"/>
          </a:xfrm>
        </p:spPr>
        <p:txBody>
          <a:bodyPr>
            <a:normAutofit fontScale="90000"/>
          </a:bodyPr>
          <a:lstStyle/>
          <a:p>
            <a:pPr>
              <a:defRPr/>
            </a:pPr>
            <a:r>
              <a:rPr lang="en-GB" altLang="en-US" sz="3200" b="1" dirty="0"/>
              <a:t>Address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980728"/>
            <a:ext cx="7920880"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It is a channel which transmits address of data (not the data) from the CPU to memory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address bus is a one-way pathway that allows information to pass in one direction only, carries information about where data is stored in memory</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number of lines (wires) determines the amount of memory that can directly addressed as each line carries one bit of the address </a:t>
            </a:r>
          </a:p>
          <a:p>
            <a:pPr algn="just" eaLnBrk="1" hangingPunct="1"/>
            <a:endParaRPr lang="en-IE" altLang="en-US" sz="2000" dirty="0">
              <a:latin typeface="+mn-lt"/>
            </a:endParaRPr>
          </a:p>
        </p:txBody>
      </p:sp>
    </p:spTree>
    <p:extLst>
      <p:ext uri="{BB962C8B-B14F-4D97-AF65-F5344CB8AC3E}">
        <p14:creationId xmlns:p14="http://schemas.microsoft.com/office/powerpoint/2010/main" val="264605583"/>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Data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1351796"/>
            <a:ext cx="7920880"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Data bus is a channel across which actual data are transferred between the CPU, memory and I/O devices </a:t>
            </a:r>
          </a:p>
          <a:p>
            <a:pPr algn="just" eaLnBrk="1" hangingPunct="1"/>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number of wires in the bus affects the speed at which data can travel between hardware components. The wider the data bus, more data it can carry at one time. </a:t>
            </a:r>
          </a:p>
          <a:p>
            <a:pPr algn="just" eaLnBrk="1" hangingPunct="1"/>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data bus is bidirectional. This means that the CPU can read data in from memory or it can send data out to memory </a:t>
            </a:r>
          </a:p>
        </p:txBody>
      </p:sp>
    </p:spTree>
    <p:extLst>
      <p:ext uri="{BB962C8B-B14F-4D97-AF65-F5344CB8AC3E}">
        <p14:creationId xmlns:p14="http://schemas.microsoft.com/office/powerpoint/2010/main" val="2377720424"/>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Control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1351796"/>
            <a:ext cx="7920880"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The physical connections that carry signals that control the actions of a computer</a:t>
            </a:r>
          </a:p>
          <a:p>
            <a:pPr algn="just" eaLnBrk="1" hangingPunct="1"/>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This bus is mostly a collection of unidirectional signals</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It is the path for all timing and controlling functions sent by the control units to other units of the system</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It carries signals that report the status of various devices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For example: one line of the bus is used to indicate whether the CPU is currently reading from or writing to main memory. Others are </a:t>
            </a:r>
            <a:r>
              <a:rPr lang="en-IE" altLang="en-US" sz="2000" i="1" dirty="0">
                <a:latin typeface="+mn-lt"/>
              </a:rPr>
              <a:t>I/O Read/Write</a:t>
            </a:r>
          </a:p>
        </p:txBody>
      </p:sp>
    </p:spTree>
    <p:extLst>
      <p:ext uri="{BB962C8B-B14F-4D97-AF65-F5344CB8AC3E}">
        <p14:creationId xmlns:p14="http://schemas.microsoft.com/office/powerpoint/2010/main" val="2415965226"/>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35E73-98A3-7253-839D-9DA9364FD972}"/>
            </a:ext>
          </a:extLst>
        </p:cNvPr>
        <p:cNvGrpSpPr/>
        <p:nvPr/>
      </p:nvGrpSpPr>
      <p:grpSpPr>
        <a:xfrm>
          <a:off x="0" y="0"/>
          <a:ext cx="0" cy="0"/>
          <a:chOff x="0" y="0"/>
          <a:chExt cx="0" cy="0"/>
        </a:xfrm>
      </p:grpSpPr>
      <p:sp>
        <p:nvSpPr>
          <p:cNvPr id="29698" name="Rectangle 2">
            <a:extLst>
              <a:ext uri="{FF2B5EF4-FFF2-40B4-BE49-F238E27FC236}">
                <a16:creationId xmlns:a16="http://schemas.microsoft.com/office/drawing/2014/main" id="{7D2BF39C-A0A1-32B5-14F9-82FF6C95EE04}"/>
              </a:ext>
            </a:extLst>
          </p:cNvPr>
          <p:cNvSpPr>
            <a:spLocks noGrp="1" noChangeArrowheads="1"/>
          </p:cNvSpPr>
          <p:nvPr>
            <p:ph type="title"/>
          </p:nvPr>
        </p:nvSpPr>
        <p:spPr>
          <a:xfrm>
            <a:off x="1075531" y="404664"/>
            <a:ext cx="6992938" cy="504825"/>
          </a:xfrm>
        </p:spPr>
        <p:txBody>
          <a:bodyPr>
            <a:normAutofit fontScale="90000"/>
          </a:bodyPr>
          <a:lstStyle/>
          <a:p>
            <a:pPr>
              <a:defRPr/>
            </a:pPr>
            <a:r>
              <a:rPr lang="en-GB" sz="3200" b="1" dirty="0"/>
              <a:t>Components of a CPU Activity </a:t>
            </a:r>
            <a:endParaRPr lang="en-US" altLang="en-US" sz="3200" b="1" dirty="0"/>
          </a:p>
        </p:txBody>
      </p:sp>
      <p:grpSp>
        <p:nvGrpSpPr>
          <p:cNvPr id="5" name="Group 4">
            <a:extLst>
              <a:ext uri="{FF2B5EF4-FFF2-40B4-BE49-F238E27FC236}">
                <a16:creationId xmlns:a16="http://schemas.microsoft.com/office/drawing/2014/main" id="{9EEBA3DC-F1A6-12DF-8609-6AECE7D28C40}"/>
              </a:ext>
            </a:extLst>
          </p:cNvPr>
          <p:cNvGrpSpPr/>
          <p:nvPr/>
        </p:nvGrpSpPr>
        <p:grpSpPr>
          <a:xfrm>
            <a:off x="251520" y="1916832"/>
            <a:ext cx="5293348" cy="3528393"/>
            <a:chOff x="1078852" y="909489"/>
            <a:chExt cx="7309572" cy="4751760"/>
          </a:xfrm>
        </p:grpSpPr>
        <p:pic>
          <p:nvPicPr>
            <p:cNvPr id="2" name="Picture 1">
              <a:extLst>
                <a:ext uri="{FF2B5EF4-FFF2-40B4-BE49-F238E27FC236}">
                  <a16:creationId xmlns:a16="http://schemas.microsoft.com/office/drawing/2014/main" id="{379CA64B-421D-6776-248E-7F756A7C83F9}"/>
                </a:ext>
              </a:extLst>
            </p:cNvPr>
            <p:cNvPicPr>
              <a:picLocks noChangeAspect="1"/>
            </p:cNvPicPr>
            <p:nvPr/>
          </p:nvPicPr>
          <p:blipFill>
            <a:blip r:embed="rId3"/>
            <a:stretch>
              <a:fillRect/>
            </a:stretch>
          </p:blipFill>
          <p:spPr>
            <a:xfrm>
              <a:off x="1078852" y="909489"/>
              <a:ext cx="7309572" cy="4751760"/>
            </a:xfrm>
            <a:prstGeom prst="rect">
              <a:avLst/>
            </a:prstGeom>
          </p:spPr>
        </p:pic>
        <p:sp>
          <p:nvSpPr>
            <p:cNvPr id="3" name="TextBox 2">
              <a:extLst>
                <a:ext uri="{FF2B5EF4-FFF2-40B4-BE49-F238E27FC236}">
                  <a16:creationId xmlns:a16="http://schemas.microsoft.com/office/drawing/2014/main" id="{73419689-A675-EA1C-372A-BC3E277F6972}"/>
                </a:ext>
              </a:extLst>
            </p:cNvPr>
            <p:cNvSpPr txBox="1"/>
            <p:nvPr/>
          </p:nvSpPr>
          <p:spPr>
            <a:xfrm>
              <a:off x="7164288" y="909489"/>
              <a:ext cx="1224136" cy="504824"/>
            </a:xfrm>
            <a:prstGeom prst="rect">
              <a:avLst/>
            </a:prstGeom>
            <a:solidFill>
              <a:schemeClr val="bg1"/>
            </a:solidFill>
          </p:spPr>
          <p:txBody>
            <a:bodyPr wrap="square" rtlCol="0">
              <a:spAutoFit/>
            </a:bodyPr>
            <a:lstStyle/>
            <a:p>
              <a:endParaRPr lang="en-US" dirty="0"/>
            </a:p>
          </p:txBody>
        </p:sp>
      </p:grpSp>
      <p:sp>
        <p:nvSpPr>
          <p:cNvPr id="4" name="TextBox 3">
            <a:extLst>
              <a:ext uri="{FF2B5EF4-FFF2-40B4-BE49-F238E27FC236}">
                <a16:creationId xmlns:a16="http://schemas.microsoft.com/office/drawing/2014/main" id="{B67A3241-CA34-ED6D-7895-E38ED989EEE9}"/>
              </a:ext>
            </a:extLst>
          </p:cNvPr>
          <p:cNvSpPr txBox="1"/>
          <p:nvPr/>
        </p:nvSpPr>
        <p:spPr>
          <a:xfrm>
            <a:off x="5724128" y="1556792"/>
            <a:ext cx="3240360" cy="2585323"/>
          </a:xfrm>
          <a:prstGeom prst="rect">
            <a:avLst/>
          </a:prstGeom>
          <a:noFill/>
        </p:spPr>
        <p:txBody>
          <a:bodyPr wrap="square" rtlCol="0">
            <a:spAutoFit/>
          </a:bodyPr>
          <a:lstStyle/>
          <a:p>
            <a:pPr algn="just">
              <a:lnSpc>
                <a:spcPct val="150000"/>
              </a:lnSpc>
            </a:pPr>
            <a:r>
              <a:rPr lang="en-GB" b="1" dirty="0">
                <a:solidFill>
                  <a:srgbClr val="C00000"/>
                </a:solidFill>
              </a:rPr>
              <a:t>Identify the components shown in the diagram and state its function. Type your answer on the </a:t>
            </a:r>
            <a:r>
              <a:rPr lang="en-GB" b="1" dirty="0">
                <a:solidFill>
                  <a:srgbClr val="C00000"/>
                </a:solidFill>
                <a:hlinkClick r:id="rId4"/>
              </a:rPr>
              <a:t>whiteboard</a:t>
            </a:r>
            <a:r>
              <a:rPr lang="en-GB" dirty="0">
                <a:solidFill>
                  <a:srgbClr val="334155"/>
                </a:solidFill>
              </a:rPr>
              <a:t>.</a:t>
            </a:r>
            <a:endParaRPr lang="en-GB" dirty="0"/>
          </a:p>
          <a:p>
            <a:endParaRPr lang="en-GB" dirty="0">
              <a:solidFill>
                <a:srgbClr val="334155"/>
              </a:solidFill>
              <a:latin typeface="-apple-system"/>
            </a:endParaRPr>
          </a:p>
          <a:p>
            <a:endParaRPr lang="en-GB" b="0" i="0" dirty="0">
              <a:solidFill>
                <a:srgbClr val="334155"/>
              </a:solidFill>
              <a:effectLst/>
              <a:latin typeface="-apple-system"/>
            </a:endParaRPr>
          </a:p>
          <a:p>
            <a:endParaRPr lang="en-GB" dirty="0">
              <a:solidFill>
                <a:srgbClr val="334155"/>
              </a:solidFill>
              <a:latin typeface="-apple-system"/>
            </a:endParaRPr>
          </a:p>
        </p:txBody>
      </p:sp>
    </p:spTree>
    <p:extLst>
      <p:ext uri="{BB962C8B-B14F-4D97-AF65-F5344CB8AC3E}">
        <p14:creationId xmlns:p14="http://schemas.microsoft.com/office/powerpoint/2010/main" val="3063318596"/>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816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gn="just" eaLnBrk="1" hangingPunct="1">
              <a:buAutoNum type="arabicPeriod"/>
            </a:pPr>
            <a:r>
              <a:rPr lang="en-IE" altLang="en-US" sz="2200" b="1" dirty="0">
                <a:latin typeface="+mn-lt"/>
              </a:rPr>
              <a:t>The Fetch Step: </a:t>
            </a:r>
          </a:p>
          <a:p>
            <a:pPr algn="just" eaLnBrk="1" hangingPunct="1"/>
            <a:endParaRPr lang="en-IE" altLang="en-US" sz="2200" b="1" dirty="0">
              <a:latin typeface="+mn-lt"/>
            </a:endParaRPr>
          </a:p>
          <a:p>
            <a:pPr marL="342900" indent="-342900" algn="just" eaLnBrk="1" hangingPunct="1">
              <a:buFontTx/>
              <a:buChar char="-"/>
            </a:pPr>
            <a:r>
              <a:rPr lang="en-IE" altLang="en-US" sz="2200" dirty="0">
                <a:latin typeface="+mn-lt"/>
              </a:rPr>
              <a:t>This involves retrieving a binary instruction from a memory address and storing it in the current instruction register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The memory address of the instruction is stored in a register called the Program Counter (PC) so the CPU can keep track of which instruction is next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After an instruction is fetched, the PC is updated so the CPU knows the address of the next instruction it has to fetch </a:t>
            </a:r>
          </a:p>
        </p:txBody>
      </p:sp>
      <p:pic>
        <p:nvPicPr>
          <p:cNvPr id="2" name="Picture 1">
            <a:extLst>
              <a:ext uri="{FF2B5EF4-FFF2-40B4-BE49-F238E27FC236}">
                <a16:creationId xmlns:a16="http://schemas.microsoft.com/office/drawing/2014/main" id="{83A1F10C-AEC6-E44D-A2B2-F899CA5CEE7C}"/>
              </a:ext>
            </a:extLst>
          </p:cNvPr>
          <p:cNvPicPr>
            <a:picLocks noChangeAspect="1"/>
          </p:cNvPicPr>
          <p:nvPr/>
        </p:nvPicPr>
        <p:blipFill>
          <a:blip r:embed="rId3"/>
          <a:stretch>
            <a:fillRect/>
          </a:stretch>
        </p:blipFill>
        <p:spPr>
          <a:xfrm>
            <a:off x="2699792" y="4581128"/>
            <a:ext cx="3429000" cy="1092200"/>
          </a:xfrm>
          <a:prstGeom prst="rect">
            <a:avLst/>
          </a:prstGeom>
        </p:spPr>
      </p:pic>
    </p:spTree>
    <p:extLst>
      <p:ext uri="{BB962C8B-B14F-4D97-AF65-F5344CB8AC3E}">
        <p14:creationId xmlns:p14="http://schemas.microsoft.com/office/powerpoint/2010/main" val="294627317"/>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2. The Decode Step: </a:t>
            </a:r>
          </a:p>
          <a:p>
            <a:pPr algn="just" eaLnBrk="1" hangingPunct="1"/>
            <a:endParaRPr lang="en-IE" altLang="en-US" sz="2200" b="1" dirty="0">
              <a:latin typeface="+mn-lt"/>
            </a:endParaRPr>
          </a:p>
          <a:p>
            <a:pPr marL="342900" indent="-342900" algn="just" eaLnBrk="1" hangingPunct="1">
              <a:buFontTx/>
              <a:buChar char="-"/>
            </a:pPr>
            <a:r>
              <a:rPr lang="en-IE" altLang="en-US" sz="2200" dirty="0">
                <a:latin typeface="+mn-lt"/>
              </a:rPr>
              <a:t>This involves the CPU identifying the operation code (op-code) part of the instruction which tells it which operation to perform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If the op-code requires the CPU to act on some data then the second part of the instruction will contain either the data or the memory address where the data is stored </a:t>
            </a:r>
          </a:p>
        </p:txBody>
      </p:sp>
      <p:pic>
        <p:nvPicPr>
          <p:cNvPr id="3" name="Picture 2">
            <a:extLst>
              <a:ext uri="{FF2B5EF4-FFF2-40B4-BE49-F238E27FC236}">
                <a16:creationId xmlns:a16="http://schemas.microsoft.com/office/drawing/2014/main" id="{F940416B-9F8E-F447-AC4D-00A890CDEFDF}"/>
              </a:ext>
            </a:extLst>
          </p:cNvPr>
          <p:cNvPicPr>
            <a:picLocks noChangeAspect="1"/>
          </p:cNvPicPr>
          <p:nvPr/>
        </p:nvPicPr>
        <p:blipFill>
          <a:blip r:embed="rId3"/>
          <a:stretch>
            <a:fillRect/>
          </a:stretch>
        </p:blipFill>
        <p:spPr>
          <a:xfrm>
            <a:off x="1475656" y="4295006"/>
            <a:ext cx="2921000" cy="1080120"/>
          </a:xfrm>
          <a:prstGeom prst="rect">
            <a:avLst/>
          </a:prstGeom>
        </p:spPr>
      </p:pic>
      <p:pic>
        <p:nvPicPr>
          <p:cNvPr id="4" name="Picture 3">
            <a:extLst>
              <a:ext uri="{FF2B5EF4-FFF2-40B4-BE49-F238E27FC236}">
                <a16:creationId xmlns:a16="http://schemas.microsoft.com/office/drawing/2014/main" id="{15DF5A98-D3CE-5541-85B5-DD4639D16ED9}"/>
              </a:ext>
            </a:extLst>
          </p:cNvPr>
          <p:cNvPicPr>
            <a:picLocks noChangeAspect="1"/>
          </p:cNvPicPr>
          <p:nvPr/>
        </p:nvPicPr>
        <p:blipFill>
          <a:blip r:embed="rId4"/>
          <a:stretch>
            <a:fillRect/>
          </a:stretch>
        </p:blipFill>
        <p:spPr>
          <a:xfrm>
            <a:off x="4571999" y="4295006"/>
            <a:ext cx="3454400" cy="1080120"/>
          </a:xfrm>
          <a:prstGeom prst="rect">
            <a:avLst/>
          </a:prstGeom>
        </p:spPr>
      </p:pic>
    </p:spTree>
    <p:extLst>
      <p:ext uri="{BB962C8B-B14F-4D97-AF65-F5344CB8AC3E}">
        <p14:creationId xmlns:p14="http://schemas.microsoft.com/office/powerpoint/2010/main" val="1063797830"/>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188640"/>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700664"/>
            <a:ext cx="8064895" cy="5124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b="1" dirty="0">
                <a:latin typeface="+mn-lt"/>
              </a:rPr>
              <a:t>3. The Execute Step: </a:t>
            </a:r>
          </a:p>
          <a:p>
            <a:pPr marL="342900" indent="-342900" algn="just" eaLnBrk="1" hangingPunct="1">
              <a:buFontTx/>
              <a:buChar char="-"/>
            </a:pPr>
            <a:r>
              <a:rPr lang="en-IE" altLang="en-US" dirty="0">
                <a:latin typeface="+mn-lt"/>
              </a:rPr>
              <a:t>In this step, the control unit (CU) links together the parts of the CPU that are needed to execute the instruction</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If the instruction involved integer arithmetic or logical operations then the arithmetic logic unit (ALU) would be connected to the relevant memory locations </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Some types of instructions alter the program counter rather than produce result data. This allows programs to carry out iteration loops and conditional program execution rather than stepping through instructions in sequence </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Some instructions involve an additional write-back step is data is written back to RAM</a:t>
            </a:r>
          </a:p>
          <a:p>
            <a:pPr marL="342900" indent="-342900" algn="just" eaLnBrk="1" hangingPunct="1">
              <a:buFontTx/>
              <a:buChar char="-"/>
            </a:pPr>
            <a:endParaRPr lang="en-IE" altLang="en-US" dirty="0">
              <a:latin typeface="+mn-lt"/>
            </a:endParaRPr>
          </a:p>
          <a:p>
            <a:pPr algn="just" eaLnBrk="1" hangingPunct="1"/>
            <a:r>
              <a:rPr lang="en-IE" altLang="en-US" b="1" dirty="0">
                <a:latin typeface="+mn-lt"/>
              </a:rPr>
              <a:t>4. Store: </a:t>
            </a:r>
            <a:r>
              <a:rPr lang="en-IE" altLang="en-US" dirty="0">
                <a:latin typeface="+mn-lt"/>
              </a:rPr>
              <a:t>The CPU must give feedback after executing an instruction, and the 	output data is written to the memory </a:t>
            </a:r>
            <a:endParaRPr lang="en-IE" altLang="en-US" b="1" dirty="0">
              <a:latin typeface="+mn-lt"/>
            </a:endParaRPr>
          </a:p>
        </p:txBody>
      </p:sp>
    </p:spTree>
    <p:extLst>
      <p:ext uri="{BB962C8B-B14F-4D97-AF65-F5344CB8AC3E}">
        <p14:creationId xmlns:p14="http://schemas.microsoft.com/office/powerpoint/2010/main" val="4071034450"/>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Fetch –  Decode –   Execute </a:t>
            </a:r>
            <a:endParaRPr lang="en-US" altLang="en-US" sz="3200" b="1" dirty="0"/>
          </a:p>
        </p:txBody>
      </p:sp>
      <p:pic>
        <p:nvPicPr>
          <p:cNvPr id="2" name="Picture 1">
            <a:extLst>
              <a:ext uri="{FF2B5EF4-FFF2-40B4-BE49-F238E27FC236}">
                <a16:creationId xmlns:a16="http://schemas.microsoft.com/office/drawing/2014/main" id="{22A74E3E-6256-1B4F-816B-E6EBAEFFD6F6}"/>
              </a:ext>
            </a:extLst>
          </p:cNvPr>
          <p:cNvPicPr>
            <a:picLocks noChangeAspect="1"/>
          </p:cNvPicPr>
          <p:nvPr/>
        </p:nvPicPr>
        <p:blipFill>
          <a:blip r:embed="rId3"/>
          <a:stretch>
            <a:fillRect/>
          </a:stretch>
        </p:blipFill>
        <p:spPr>
          <a:xfrm>
            <a:off x="765174" y="1484784"/>
            <a:ext cx="7839272" cy="3816424"/>
          </a:xfrm>
          <a:prstGeom prst="rect">
            <a:avLst/>
          </a:prstGeom>
        </p:spPr>
      </p:pic>
    </p:spTree>
    <p:extLst>
      <p:ext uri="{BB962C8B-B14F-4D97-AF65-F5344CB8AC3E}">
        <p14:creationId xmlns:p14="http://schemas.microsoft.com/office/powerpoint/2010/main" val="1610115523"/>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Characteristics vs. Performance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64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100" b="1" dirty="0">
                <a:latin typeface="+mn-lt"/>
              </a:rPr>
              <a:t>Clock Speed:</a:t>
            </a:r>
          </a:p>
          <a:p>
            <a:pPr marL="342900" indent="-342900" algn="just" eaLnBrk="1" hangingPunct="1">
              <a:buFont typeface="Arial" panose="020B0604020202020204" pitchFamily="34" charset="0"/>
              <a:buChar char="•"/>
            </a:pPr>
            <a:r>
              <a:rPr lang="en-IE" altLang="en-US" sz="2100" dirty="0">
                <a:latin typeface="+mn-lt"/>
              </a:rPr>
              <a:t>Although it might seem that a computer is carrying out many tasks simultaneously, the CPU is actually processing one instruction at a time and is constantly switching between programs (sets of instructions)</a:t>
            </a:r>
          </a:p>
          <a:p>
            <a:pPr marL="342900" indent="-342900" algn="just" eaLnBrk="1" hangingPunct="1">
              <a:buFont typeface="Arial" panose="020B0604020202020204" pitchFamily="34" charset="0"/>
              <a:buChar char="•"/>
            </a:pPr>
            <a:endParaRPr lang="en-IE" altLang="en-US" sz="2100" dirty="0">
              <a:latin typeface="+mn-lt"/>
            </a:endParaRPr>
          </a:p>
          <a:p>
            <a:pPr marL="342900" indent="-342900" algn="just" eaLnBrk="1" hangingPunct="1">
              <a:buFont typeface="Arial" panose="020B0604020202020204" pitchFamily="34" charset="0"/>
              <a:buChar char="•"/>
            </a:pPr>
            <a:r>
              <a:rPr lang="en-IE" altLang="en-US" sz="2100" dirty="0">
                <a:latin typeface="+mn-lt"/>
              </a:rPr>
              <a:t>The CPU requires a fixed number of clock cycles to perform each instruction </a:t>
            </a:r>
          </a:p>
          <a:p>
            <a:pPr marL="342900" indent="-342900" algn="just" eaLnBrk="1" hangingPunct="1">
              <a:buFont typeface="Arial" panose="020B0604020202020204" pitchFamily="34" charset="0"/>
              <a:buChar char="•"/>
            </a:pPr>
            <a:endParaRPr lang="en-IE" altLang="en-US" sz="2100" dirty="0">
              <a:latin typeface="+mn-lt"/>
            </a:endParaRPr>
          </a:p>
          <a:p>
            <a:pPr marL="342900" indent="-342900" algn="just" eaLnBrk="1" hangingPunct="1">
              <a:buFont typeface="Arial" panose="020B0604020202020204" pitchFamily="34" charset="0"/>
              <a:buChar char="•"/>
            </a:pPr>
            <a:r>
              <a:rPr lang="en-IE" altLang="en-US" sz="2100" dirty="0">
                <a:latin typeface="+mn-lt"/>
              </a:rPr>
              <a:t>The higher the clock speed, more instructions can be executed per second, resulting in a faster running computer system</a:t>
            </a:r>
          </a:p>
        </p:txBody>
      </p:sp>
      <p:pic>
        <p:nvPicPr>
          <p:cNvPr id="2" name="Picture 1">
            <a:extLst>
              <a:ext uri="{FF2B5EF4-FFF2-40B4-BE49-F238E27FC236}">
                <a16:creationId xmlns:a16="http://schemas.microsoft.com/office/drawing/2014/main" id="{C9E1A77C-0F01-2441-8ADD-8554DE2E25A9}"/>
              </a:ext>
            </a:extLst>
          </p:cNvPr>
          <p:cNvPicPr>
            <a:picLocks noChangeAspect="1"/>
          </p:cNvPicPr>
          <p:nvPr/>
        </p:nvPicPr>
        <p:blipFill>
          <a:blip r:embed="rId3"/>
          <a:stretch>
            <a:fillRect/>
          </a:stretch>
        </p:blipFill>
        <p:spPr>
          <a:xfrm>
            <a:off x="1763688" y="4555872"/>
            <a:ext cx="5616623" cy="1138168"/>
          </a:xfrm>
          <a:prstGeom prst="rect">
            <a:avLst/>
          </a:prstGeom>
        </p:spPr>
      </p:pic>
    </p:spTree>
    <p:extLst>
      <p:ext uri="{BB962C8B-B14F-4D97-AF65-F5344CB8AC3E}">
        <p14:creationId xmlns:p14="http://schemas.microsoft.com/office/powerpoint/2010/main" val="782962606"/>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Characteristics vs. Performance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3" y="908720"/>
            <a:ext cx="4536504" cy="4939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100" b="1" dirty="0">
                <a:latin typeface="+mn-lt"/>
              </a:rPr>
              <a:t>Cache Size:</a:t>
            </a:r>
          </a:p>
          <a:p>
            <a:pPr marL="342900" indent="-342900" algn="just" eaLnBrk="1" hangingPunct="1">
              <a:buFont typeface="Arial" panose="020B0604020202020204" pitchFamily="34" charset="0"/>
              <a:buChar char="•"/>
            </a:pPr>
            <a:r>
              <a:rPr lang="en-IE" altLang="en-US" sz="2100" dirty="0">
                <a:latin typeface="+mn-lt"/>
              </a:rPr>
              <a:t>Cache memory is a small amount of very fast memory that is built into the CPU.  </a:t>
            </a:r>
          </a:p>
          <a:p>
            <a:pPr marL="342900" indent="-342900" algn="just" eaLnBrk="1" hangingPunct="1">
              <a:buFont typeface="Arial" panose="020B0604020202020204" pitchFamily="34" charset="0"/>
              <a:buChar char="•"/>
            </a:pPr>
            <a:r>
              <a:rPr lang="en-IE" altLang="en-US" sz="2100" dirty="0">
                <a:latin typeface="+mn-lt"/>
              </a:rPr>
              <a:t>Blocks of instructions and data that are in use by the CPU are copied from RAM into cache memory, along with the associated memory address </a:t>
            </a:r>
          </a:p>
          <a:p>
            <a:pPr marL="342900" indent="-342900" algn="just" eaLnBrk="1" hangingPunct="1">
              <a:buFont typeface="Arial" panose="020B0604020202020204" pitchFamily="34" charset="0"/>
              <a:buChar char="•"/>
            </a:pPr>
            <a:r>
              <a:rPr lang="en-IE" altLang="en-US" sz="2100" dirty="0">
                <a:latin typeface="+mn-lt"/>
              </a:rPr>
              <a:t>If the CPU needs to access a memory address, it first checks the cache memory to see if there is a match. If there is then it access the contents of the cache version  </a:t>
            </a:r>
          </a:p>
        </p:txBody>
      </p:sp>
      <p:pic>
        <p:nvPicPr>
          <p:cNvPr id="5" name="Picture 6" descr="A simplified diagram showing L2 cache memory buffering data transfer between CPU and ROM">
            <a:extLst>
              <a:ext uri="{FF2B5EF4-FFF2-40B4-BE49-F238E27FC236}">
                <a16:creationId xmlns:a16="http://schemas.microsoft.com/office/drawing/2014/main" id="{1BFCFFC5-CE62-7844-A5B9-C9A1DCF0196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124744"/>
            <a:ext cx="3656012"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6962245"/>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412776"/>
            <a:ext cx="7560840" cy="4154984"/>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W. Stallings, Computer Organisation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endParaRPr lang="en-US" sz="2200" dirty="0"/>
          </a:p>
          <a:p>
            <a:pPr marL="342900" indent="-342900" algn="just">
              <a:buFont typeface="Arial" panose="020B0604020202020204" pitchFamily="34" charset="0"/>
              <a:buChar char="•"/>
            </a:pPr>
            <a:endParaRPr lang="en-US" sz="2200" dirty="0"/>
          </a:p>
        </p:txBody>
      </p:sp>
    </p:spTree>
    <p:extLst>
      <p:ext uri="{BB962C8B-B14F-4D97-AF65-F5344CB8AC3E}">
        <p14:creationId xmlns:p14="http://schemas.microsoft.com/office/powerpoint/2010/main" val="3981441878"/>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5BFA7-E12D-C507-B34F-483BC5682E68}"/>
              </a:ext>
            </a:extLst>
          </p:cNvPr>
          <p:cNvSpPr>
            <a:spLocks noGrp="1"/>
          </p:cNvSpPr>
          <p:nvPr>
            <p:ph type="title"/>
          </p:nvPr>
        </p:nvSpPr>
        <p:spPr/>
        <p:txBody>
          <a:bodyPr/>
          <a:lstStyle/>
          <a:p>
            <a:r>
              <a:rPr lang="en-GB" dirty="0"/>
              <a:t>Summary </a:t>
            </a:r>
          </a:p>
        </p:txBody>
      </p:sp>
      <p:sp>
        <p:nvSpPr>
          <p:cNvPr id="4" name="Slide Number Placeholder 3">
            <a:extLst>
              <a:ext uri="{FF2B5EF4-FFF2-40B4-BE49-F238E27FC236}">
                <a16:creationId xmlns:a16="http://schemas.microsoft.com/office/drawing/2014/main" id="{30A19F14-975C-01CB-3DDE-CA35B476FF14}"/>
              </a:ext>
            </a:extLst>
          </p:cNvPr>
          <p:cNvSpPr>
            <a:spLocks noGrp="1"/>
          </p:cNvSpPr>
          <p:nvPr>
            <p:ph type="sldNum" sz="quarter" idx="12"/>
          </p:nvPr>
        </p:nvSpPr>
        <p:spPr/>
        <p:txBody>
          <a:bodyPr/>
          <a:lstStyle/>
          <a:p>
            <a:pPr>
              <a:defRPr/>
            </a:pPr>
            <a:fld id="{209E3514-13E9-4799-AF64-73381773B862}" type="slidenum">
              <a:rPr lang="en-US" smtClean="0"/>
              <a:pPr>
                <a:defRPr/>
              </a:pPr>
              <a:t>32</a:t>
            </a:fld>
            <a:endParaRPr lang="en-US"/>
          </a:p>
        </p:txBody>
      </p:sp>
      <p:graphicFrame>
        <p:nvGraphicFramePr>
          <p:cNvPr id="5" name="Content Placeholder 5">
            <a:extLst>
              <a:ext uri="{FF2B5EF4-FFF2-40B4-BE49-F238E27FC236}">
                <a16:creationId xmlns:a16="http://schemas.microsoft.com/office/drawing/2014/main" id="{C726E282-7B7B-89D0-B0F0-238877EECA50}"/>
              </a:ext>
            </a:extLst>
          </p:cNvPr>
          <p:cNvGraphicFramePr>
            <a:graphicFrameLocks noGrp="1"/>
          </p:cNvGraphicFramePr>
          <p:nvPr>
            <p:ph idx="1"/>
            <p:extLst>
              <p:ext uri="{D42A27DB-BD31-4B8C-83A1-F6EECF244321}">
                <p14:modId xmlns:p14="http://schemas.microsoft.com/office/powerpoint/2010/main" val="401710934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371807"/>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1B78D-4517-9857-1423-93A7404FF3C9}"/>
              </a:ext>
            </a:extLst>
          </p:cNvPr>
          <p:cNvSpPr>
            <a:spLocks noGrp="1"/>
          </p:cNvSpPr>
          <p:nvPr>
            <p:ph type="title"/>
          </p:nvPr>
        </p:nvSpPr>
        <p:spPr/>
        <p:txBody>
          <a:bodyPr/>
          <a:lstStyle/>
          <a:p>
            <a:r>
              <a:rPr lang="en-GB" dirty="0"/>
              <a:t>Next lesson </a:t>
            </a:r>
          </a:p>
        </p:txBody>
      </p:sp>
      <p:sp>
        <p:nvSpPr>
          <p:cNvPr id="3" name="Content Placeholder 2">
            <a:extLst>
              <a:ext uri="{FF2B5EF4-FFF2-40B4-BE49-F238E27FC236}">
                <a16:creationId xmlns:a16="http://schemas.microsoft.com/office/drawing/2014/main" id="{12978D9B-C889-2B36-3C0C-868A9ADF6018}"/>
              </a:ext>
            </a:extLst>
          </p:cNvPr>
          <p:cNvSpPr>
            <a:spLocks noGrp="1"/>
          </p:cNvSpPr>
          <p:nvPr>
            <p:ph idx="1"/>
          </p:nvPr>
        </p:nvSpPr>
        <p:spPr/>
        <p:txBody>
          <a:bodyPr/>
          <a:lstStyle/>
          <a:p>
            <a:pPr marL="0" indent="0" algn="just">
              <a:lnSpc>
                <a:spcPct val="150000"/>
              </a:lnSpc>
              <a:buNone/>
            </a:pPr>
            <a:r>
              <a:rPr lang="en-GB" dirty="0"/>
              <a:t>Number systems </a:t>
            </a:r>
          </a:p>
          <a:p>
            <a:pPr algn="just">
              <a:lnSpc>
                <a:spcPct val="150000"/>
              </a:lnSpc>
            </a:pPr>
            <a:r>
              <a:rPr lang="en-GB" dirty="0"/>
              <a:t>Representations </a:t>
            </a:r>
          </a:p>
          <a:p>
            <a:pPr algn="just">
              <a:lnSpc>
                <a:spcPct val="150000"/>
              </a:lnSpc>
            </a:pPr>
            <a:r>
              <a:rPr lang="en-GB" dirty="0"/>
              <a:t>Conversions </a:t>
            </a:r>
          </a:p>
        </p:txBody>
      </p:sp>
      <p:sp>
        <p:nvSpPr>
          <p:cNvPr id="4" name="Slide Number Placeholder 3">
            <a:extLst>
              <a:ext uri="{FF2B5EF4-FFF2-40B4-BE49-F238E27FC236}">
                <a16:creationId xmlns:a16="http://schemas.microsoft.com/office/drawing/2014/main" id="{F1062958-9F1A-6CC7-6979-E0FE4F5325E5}"/>
              </a:ext>
            </a:extLst>
          </p:cNvPr>
          <p:cNvSpPr>
            <a:spLocks noGrp="1"/>
          </p:cNvSpPr>
          <p:nvPr>
            <p:ph type="sldNum" sz="quarter" idx="12"/>
          </p:nvPr>
        </p:nvSpPr>
        <p:spPr/>
        <p:txBody>
          <a:bodyPr/>
          <a:lstStyle/>
          <a:p>
            <a:pPr>
              <a:defRPr/>
            </a:pPr>
            <a:fld id="{209E3514-13E9-4799-AF64-73381773B862}" type="slidenum">
              <a:rPr lang="en-US" smtClean="0"/>
              <a:pPr>
                <a:defRPr/>
              </a:pPr>
              <a:t>33</a:t>
            </a:fld>
            <a:endParaRPr lang="en-US"/>
          </a:p>
        </p:txBody>
      </p:sp>
    </p:spTree>
    <p:extLst>
      <p:ext uri="{BB962C8B-B14F-4D97-AF65-F5344CB8AC3E}">
        <p14:creationId xmlns:p14="http://schemas.microsoft.com/office/powerpoint/2010/main" val="4263807914"/>
      </p:ext>
    </p:extLst>
  </p:cSld>
  <p:clrMapOvr>
    <a:masterClrMapping/>
  </p:clrMapOvr>
  <p:transition spd="med">
    <p:fade/>
  </p:transition>
</p:sld>
</file>

<file path=ppt/theme/theme1.xml><?xml version="1.0" encoding="utf-8"?>
<a:theme xmlns:a="http://schemas.openxmlformats.org/drawingml/2006/main" name="Text 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2261</Words>
  <Application>Microsoft Office PowerPoint</Application>
  <PresentationFormat>On-screen Show (4:3)</PresentationFormat>
  <Paragraphs>257</Paragraphs>
  <Slides>33</Slides>
  <Notes>22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-apple-system</vt:lpstr>
      <vt:lpstr>Arial</vt:lpstr>
      <vt:lpstr>Calibri</vt:lpstr>
      <vt:lpstr>Calibri Light</vt:lpstr>
      <vt:lpstr>Myriad Pro</vt:lpstr>
      <vt:lpstr>Wingdings</vt:lpstr>
      <vt:lpstr>Text 1</vt:lpstr>
      <vt:lpstr>Title Slide 3</vt:lpstr>
      <vt:lpstr>Computer Architecture &amp; OS  ACCA4022</vt:lpstr>
      <vt:lpstr>Recap  </vt:lpstr>
      <vt:lpstr>Recap Activity </vt:lpstr>
      <vt:lpstr>Objectives </vt:lpstr>
      <vt:lpstr>Central Processing Unit </vt:lpstr>
      <vt:lpstr>Central Processing Unit (CPU)</vt:lpstr>
      <vt:lpstr>Purposes of CPU</vt:lpstr>
      <vt:lpstr>Components of a CPU </vt:lpstr>
      <vt:lpstr>Components of CPU</vt:lpstr>
      <vt:lpstr>Components of CPU – Electronic Clock</vt:lpstr>
      <vt:lpstr>Components of CPU – The Control Unit</vt:lpstr>
      <vt:lpstr>Components of CPU – The Instruction Unit</vt:lpstr>
      <vt:lpstr>Registers </vt:lpstr>
      <vt:lpstr>What is Computer Bus?</vt:lpstr>
      <vt:lpstr>Types of Computer Bus (Additional)</vt:lpstr>
      <vt:lpstr>Functions of Computer Buses - Summary</vt:lpstr>
      <vt:lpstr>Functions of Computer Buses</vt:lpstr>
      <vt:lpstr>Computer Bus</vt:lpstr>
      <vt:lpstr>System Bus</vt:lpstr>
      <vt:lpstr>System Bus</vt:lpstr>
      <vt:lpstr>Address Bus</vt:lpstr>
      <vt:lpstr>Data Bus</vt:lpstr>
      <vt:lpstr>Control Bus</vt:lpstr>
      <vt:lpstr>Components of a CPU Activity </vt:lpstr>
      <vt:lpstr>Functions of CPU</vt:lpstr>
      <vt:lpstr>Functions of CPU</vt:lpstr>
      <vt:lpstr>Functions of CPU</vt:lpstr>
      <vt:lpstr>Fetch –  Decode –   Execute </vt:lpstr>
      <vt:lpstr>Characteristics vs. Performance of CPU</vt:lpstr>
      <vt:lpstr>Characteristics vs. Performance of CPU</vt:lpstr>
      <vt:lpstr>References</vt:lpstr>
      <vt:lpstr>Summary </vt:lpstr>
      <vt:lpstr>Next lesson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Teressa Chikohora</cp:lastModifiedBy>
  <cp:revision>206</cp:revision>
  <dcterms:created xsi:type="dcterms:W3CDTF">2015-04-14T15:21:28Z</dcterms:created>
  <dcterms:modified xsi:type="dcterms:W3CDTF">2024-06-21T16:52:52Z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