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7" autoAdjust="0"/>
    <p:restoredTop sz="94660"/>
  </p:normalViewPr>
  <p:slideViewPr>
    <p:cSldViewPr snapToGrid="0">
      <p:cViewPr varScale="1">
        <p:scale>
          <a:sx n="81" d="100"/>
          <a:sy n="81" d="100"/>
        </p:scale>
        <p:origin x="51" y="5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F2214-9199-4EB5-A766-0D849D459DB0}" type="datetimeFigureOut">
              <a:rPr lang="en-GB" smtClean="0"/>
              <a:t>24/03/2021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1222C3-1377-4DB8-898C-C46FE81E594C}" type="slidenum">
              <a:rPr lang="en-GB" smtClean="0"/>
              <a:t>‹#›</a:t>
            </a:fld>
            <a:endParaRPr lang="en-GB"/>
          </a:p>
        </p:txBody>
      </p:sp>
    </p:spTree>
    <p:extLst>
      <p:ext uri="{BB962C8B-B14F-4D97-AF65-F5344CB8AC3E}">
        <p14:creationId xmlns:p14="http://schemas.microsoft.com/office/powerpoint/2010/main" val="162364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4AAB5F9-049B-4A29-80FC-0C88817F1C5B}" type="slidenum">
              <a:rPr lang="en-US" altLang="en-US"/>
              <a:pPr/>
              <a:t>10</a:t>
            </a:fld>
            <a:endParaRPr lang="en-US" altLang="en-US"/>
          </a:p>
        </p:txBody>
      </p:sp>
      <p:sp>
        <p:nvSpPr>
          <p:cNvPr id="356354" name="Rectangle 2"/>
          <p:cNvSpPr>
            <a:spLocks noChangeArrowheads="1" noTextEdit="1"/>
          </p:cNvSpPr>
          <p:nvPr>
            <p:ph type="sldImg"/>
          </p:nvPr>
        </p:nvSpPr>
        <p:spPr bwMode="auto">
          <a:xfrm>
            <a:off x="457200" y="719138"/>
            <a:ext cx="6391275" cy="3595687"/>
          </a:xfrm>
          <a:prstGeom prst="rect">
            <a:avLst/>
          </a:prstGeom>
          <a:solidFill>
            <a:srgbClr val="FFFFFF"/>
          </a:solidFill>
          <a:ln>
            <a:solidFill>
              <a:srgbClr val="000000"/>
            </a:solidFill>
            <a:miter lim="800000"/>
            <a:headEnd/>
            <a:tailEnd/>
          </a:ln>
        </p:spPr>
      </p:sp>
      <p:sp>
        <p:nvSpPr>
          <p:cNvPr id="356355" name="Rectangle 3"/>
          <p:cNvSpPr>
            <a:spLocks noChangeArrowheads="1"/>
          </p:cNvSpPr>
          <p:nvPr>
            <p:ph type="body" idx="1"/>
          </p:nvPr>
        </p:nvSpPr>
        <p:spPr bwMode="auto">
          <a:xfrm>
            <a:off x="730250" y="4554538"/>
            <a:ext cx="5842000" cy="4314825"/>
          </a:xfrm>
          <a:prstGeom prst="rect">
            <a:avLst/>
          </a:prstGeom>
          <a:solidFill>
            <a:srgbClr val="FFFFFF"/>
          </a:solidFill>
          <a:ln>
            <a:solidFill>
              <a:srgbClr val="000000"/>
            </a:solidFill>
            <a:miter lim="800000"/>
            <a:headEnd/>
            <a:tailEnd/>
          </a:ln>
        </p:spPr>
        <p:txBody>
          <a:bodyPr lIns="95601" tIns="47800" rIns="95601" bIns="47800"/>
          <a:lstStyle/>
          <a:p>
            <a:pPr marL="228600" indent="-228600">
              <a:lnSpc>
                <a:spcPct val="80000"/>
              </a:lnSpc>
            </a:pPr>
            <a:r>
              <a:rPr lang="en-US" altLang="en-US" b="1"/>
              <a:t>Graphic Artist:</a:t>
            </a:r>
          </a:p>
          <a:p>
            <a:pPr marL="228600" indent="-228600">
              <a:lnSpc>
                <a:spcPct val="80000"/>
              </a:lnSpc>
            </a:pPr>
            <a:r>
              <a:rPr lang="en-US" altLang="en-US"/>
              <a:t>After the third and fourth click, there seems to be a shadow returning of the objects that have exited. It may cause confusion for the learner.</a:t>
            </a:r>
          </a:p>
          <a:p>
            <a:pPr marL="228600" indent="-228600">
              <a:lnSpc>
                <a:spcPct val="80000"/>
              </a:lnSpc>
            </a:pPr>
            <a:r>
              <a:rPr lang="en-US" altLang="en-US"/>
              <a:t>You can straighten up with start and end points of the packets.</a:t>
            </a:r>
          </a:p>
          <a:p>
            <a:pPr marL="228600" indent="-228600">
              <a:lnSpc>
                <a:spcPct val="80000"/>
              </a:lnSpc>
            </a:pPr>
            <a:endParaRPr lang="en-US" altLang="en-US"/>
          </a:p>
          <a:p>
            <a:pPr marL="228600" indent="-228600">
              <a:lnSpc>
                <a:spcPct val="80000"/>
              </a:lnSpc>
            </a:pPr>
            <a:r>
              <a:rPr lang="en-US" altLang="en-US"/>
              <a:t>Or, you can try using the pulsing circles (instead of the packets) that represent broadcasts. You can find the pulsing circles graphic in Elise’s media piece titled, The Role of DHCP. The link to this media piece will be sent in an e-mail to you.</a:t>
            </a:r>
          </a:p>
          <a:p>
            <a:pPr marL="228600" indent="-228600">
              <a:lnSpc>
                <a:spcPct val="80000"/>
              </a:lnSpc>
            </a:pPr>
            <a:endParaRPr lang="en-US" altLang="en-US"/>
          </a:p>
          <a:p>
            <a:pPr marL="228600" indent="-228600">
              <a:lnSpc>
                <a:spcPct val="80000"/>
              </a:lnSpc>
            </a:pPr>
            <a:r>
              <a:rPr lang="en-US" altLang="en-US"/>
              <a:t>Also, for printing purposes, could you please set the slide build to print the last frame with all four bullets?</a:t>
            </a:r>
          </a:p>
        </p:txBody>
      </p:sp>
    </p:spTree>
    <p:extLst>
      <p:ext uri="{BB962C8B-B14F-4D97-AF65-F5344CB8AC3E}">
        <p14:creationId xmlns:p14="http://schemas.microsoft.com/office/powerpoint/2010/main" val="436958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EF3AD7-90BA-43FF-95A6-AF02EB5B429A}" type="slidenum">
              <a:rPr lang="en-US" altLang="en-US"/>
              <a:pPr/>
              <a:t>14</a:t>
            </a:fld>
            <a:endParaRPr lang="en-US" altLang="en-US"/>
          </a:p>
        </p:txBody>
      </p:sp>
      <p:sp>
        <p:nvSpPr>
          <p:cNvPr id="358402" name="Rectangle 2"/>
          <p:cNvSpPr>
            <a:spLocks noChangeArrowheads="1" noTextEdit="1"/>
          </p:cNvSpPr>
          <p:nvPr>
            <p:ph type="sldImg"/>
          </p:nvPr>
        </p:nvSpPr>
        <p:spPr bwMode="auto">
          <a:xfrm>
            <a:off x="1255713" y="719138"/>
            <a:ext cx="4794250" cy="3595687"/>
          </a:xfrm>
          <a:prstGeom prst="rect">
            <a:avLst/>
          </a:prstGeom>
          <a:solidFill>
            <a:srgbClr val="FFFFFF"/>
          </a:solidFill>
          <a:ln>
            <a:solidFill>
              <a:srgbClr val="000000"/>
            </a:solidFill>
            <a:miter lim="800000"/>
            <a:headEnd/>
            <a:tailEnd/>
          </a:ln>
        </p:spPr>
      </p:sp>
      <p:sp>
        <p:nvSpPr>
          <p:cNvPr id="358403" name="Rectangle 3"/>
          <p:cNvSpPr>
            <a:spLocks noChangeArrowheads="1"/>
          </p:cNvSpPr>
          <p:nvPr>
            <p:ph type="body" idx="1"/>
          </p:nvPr>
        </p:nvSpPr>
        <p:spPr bwMode="auto">
          <a:xfrm>
            <a:off x="730250" y="4554538"/>
            <a:ext cx="5842000" cy="4314825"/>
          </a:xfrm>
          <a:prstGeom prst="rect">
            <a:avLst/>
          </a:prstGeom>
          <a:solidFill>
            <a:srgbClr val="FFFFFF"/>
          </a:solidFill>
          <a:ln>
            <a:solidFill>
              <a:srgbClr val="000000"/>
            </a:solidFill>
            <a:miter lim="800000"/>
            <a:headEnd/>
            <a:tailEnd/>
          </a:ln>
        </p:spPr>
        <p:txBody>
          <a:bodyPr lIns="95601" tIns="47800" rIns="95601" bIns="47800"/>
          <a:lstStyle/>
          <a:p>
            <a:pPr marL="228600" indent="-228600">
              <a:lnSpc>
                <a:spcPct val="80000"/>
              </a:lnSpc>
            </a:pPr>
            <a:r>
              <a:rPr lang="en-US" altLang="en-US" sz="900" b="1"/>
              <a:t>Graphic Artist:</a:t>
            </a:r>
          </a:p>
          <a:p>
            <a:pPr marL="228600" indent="-228600">
              <a:lnSpc>
                <a:spcPct val="80000"/>
              </a:lnSpc>
            </a:pPr>
            <a:r>
              <a:rPr lang="en-US" altLang="en-US"/>
              <a:t>Please clean up slide build.</a:t>
            </a:r>
          </a:p>
          <a:p>
            <a:pPr marL="228600" indent="-228600">
              <a:lnSpc>
                <a:spcPct val="80000"/>
              </a:lnSpc>
            </a:pPr>
            <a:r>
              <a:rPr lang="en-US" altLang="en-US"/>
              <a:t>There also seems to be some shadows of objects lingering after they have exited.</a:t>
            </a:r>
          </a:p>
          <a:p>
            <a:pPr marL="228600" indent="-228600">
              <a:lnSpc>
                <a:spcPct val="80000"/>
              </a:lnSpc>
            </a:pPr>
            <a:endParaRPr lang="en-US" altLang="en-US"/>
          </a:p>
          <a:p>
            <a:pPr marL="228600" indent="-228600">
              <a:lnSpc>
                <a:spcPct val="80000"/>
              </a:lnSpc>
            </a:pPr>
            <a:r>
              <a:rPr lang="en-US" altLang="en-US"/>
              <a:t>These aren’t broadcasts, so we need to use the packets in this slide build.</a:t>
            </a:r>
          </a:p>
          <a:p>
            <a:pPr marL="228600" indent="-228600">
              <a:lnSpc>
                <a:spcPct val="80000"/>
              </a:lnSpc>
            </a:pPr>
            <a:endParaRPr lang="en-US" altLang="en-US"/>
          </a:p>
          <a:p>
            <a:pPr marL="228600" indent="-228600">
              <a:lnSpc>
                <a:spcPct val="80000"/>
              </a:lnSpc>
            </a:pPr>
            <a:r>
              <a:rPr lang="en-US" altLang="en-US"/>
              <a:t>Also, for printing purposes, could you please set the slide build to print the frame that has the two bullets showing?</a:t>
            </a:r>
          </a:p>
          <a:p>
            <a:pPr marL="228600" indent="-228600">
              <a:lnSpc>
                <a:spcPct val="80000"/>
              </a:lnSpc>
            </a:pPr>
            <a:endParaRPr lang="en-US" altLang="en-US"/>
          </a:p>
        </p:txBody>
      </p:sp>
    </p:spTree>
    <p:extLst>
      <p:ext uri="{BB962C8B-B14F-4D97-AF65-F5344CB8AC3E}">
        <p14:creationId xmlns:p14="http://schemas.microsoft.com/office/powerpoint/2010/main" val="943682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3844747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3661516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2995398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8C4049C-EF35-45A9-8460-C89319A8089B}"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635157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8C4049C-EF35-45A9-8460-C89319A8089B}"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3490830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8C4049C-EF35-45A9-8460-C89319A8089B}"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147817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C4049C-EF35-45A9-8460-C89319A8089B}"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4269304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8C4049C-EF35-45A9-8460-C89319A8089B}"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2638234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8C4049C-EF35-45A9-8460-C89319A8089B}"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2048162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924502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2682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2212531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85382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4172166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997031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C4049C-EF35-45A9-8460-C89319A8089B}"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CA3DFF-E2E3-413F-8D1B-284D355E586F}" type="slidenum">
              <a:rPr lang="en-GB" smtClean="0"/>
              <a:t>‹#›</a:t>
            </a:fld>
            <a:endParaRPr lang="en-GB"/>
          </a:p>
        </p:txBody>
      </p:sp>
    </p:spTree>
    <p:extLst>
      <p:ext uri="{BB962C8B-B14F-4D97-AF65-F5344CB8AC3E}">
        <p14:creationId xmlns:p14="http://schemas.microsoft.com/office/powerpoint/2010/main" val="1073087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8C4049C-EF35-45A9-8460-C89319A8089B}" type="datetimeFigureOut">
              <a:rPr lang="en-GB" smtClean="0"/>
              <a:t>24/03/2021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ECA3DFF-E2E3-413F-8D1B-284D355E586F}" type="slidenum">
              <a:rPr lang="en-GB" smtClean="0"/>
              <a:t>‹#›</a:t>
            </a:fld>
            <a:endParaRPr lang="en-GB"/>
          </a:p>
        </p:txBody>
      </p:sp>
    </p:spTree>
    <p:extLst>
      <p:ext uri="{BB962C8B-B14F-4D97-AF65-F5344CB8AC3E}">
        <p14:creationId xmlns:p14="http://schemas.microsoft.com/office/powerpoint/2010/main" val="2880456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Dynamic Host Configuration Protocol (DHCP)</a:t>
            </a:r>
            <a:endParaRPr lang="en-GB" dirty="0"/>
          </a:p>
        </p:txBody>
      </p:sp>
      <p:sp>
        <p:nvSpPr>
          <p:cNvPr id="3" name="Subtitle 2"/>
          <p:cNvSpPr>
            <a:spLocks noGrp="1"/>
          </p:cNvSpPr>
          <p:nvPr>
            <p:ph type="subTitle" idx="1"/>
          </p:nvPr>
        </p:nvSpPr>
        <p:spPr/>
        <p:txBody>
          <a:bodyPr/>
          <a:lstStyle/>
          <a:p>
            <a:r>
              <a:rPr lang="en-GB" dirty="0" smtClean="0"/>
              <a:t>Lee Cobley</a:t>
            </a:r>
            <a:endParaRPr lang="en-GB" dirty="0"/>
          </a:p>
        </p:txBody>
      </p:sp>
    </p:spTree>
    <p:extLst>
      <p:ext uri="{BB962C8B-B14F-4D97-AF65-F5344CB8AC3E}">
        <p14:creationId xmlns:p14="http://schemas.microsoft.com/office/powerpoint/2010/main" val="2472116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DHCP/ARP</a:t>
            </a:r>
            <a:endParaRPr lang="en-GB" dirty="0"/>
          </a:p>
        </p:txBody>
      </p:sp>
      <p:sp>
        <p:nvSpPr>
          <p:cNvPr id="4" name="Rectangle 3"/>
          <p:cNvSpPr txBox="1">
            <a:spLocks noChangeArrowheads="1"/>
          </p:cNvSpPr>
          <p:nvPr/>
        </p:nvSpPr>
        <p:spPr>
          <a:xfrm>
            <a:off x="947902" y="2317859"/>
            <a:ext cx="7029450" cy="41148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altLang="en-US" dirty="0" smtClean="0"/>
              <a:t>RARP</a:t>
            </a:r>
          </a:p>
          <a:p>
            <a:r>
              <a:rPr lang="en-US" altLang="en-US" dirty="0" smtClean="0"/>
              <a:t>BOOTP</a:t>
            </a:r>
          </a:p>
          <a:p>
            <a:r>
              <a:rPr lang="en-US" altLang="en-US" dirty="0" smtClean="0"/>
              <a:t>DHCP</a:t>
            </a:r>
          </a:p>
          <a:p>
            <a:endParaRPr lang="en-US" altLang="en-US" dirty="0"/>
          </a:p>
        </p:txBody>
      </p:sp>
    </p:spTree>
    <p:extLst>
      <p:ext uri="{BB962C8B-B14F-4D97-AF65-F5344CB8AC3E}">
        <p14:creationId xmlns:p14="http://schemas.microsoft.com/office/powerpoint/2010/main" val="3185567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altLang="en-US" dirty="0"/>
              <a:t>Go to each individual network device and configure its IP address</a:t>
            </a:r>
          </a:p>
          <a:p>
            <a:r>
              <a:rPr lang="en-GB" altLang="en-US" dirty="0"/>
              <a:t>The responsibility of preventing duplicate addresses rests with the network administrator </a:t>
            </a:r>
          </a:p>
          <a:p>
            <a:pPr marL="0" indent="0">
              <a:buNone/>
            </a:pPr>
            <a:endParaRPr lang="en-GB" dirty="0"/>
          </a:p>
        </p:txBody>
      </p:sp>
      <p:sp>
        <p:nvSpPr>
          <p:cNvPr id="4" name="Rectangle 2"/>
          <p:cNvSpPr>
            <a:spLocks noGrp="1" noChangeArrowheads="1"/>
          </p:cNvSpPr>
          <p:nvPr>
            <p:ph type="title"/>
          </p:nvPr>
        </p:nvSpPr>
        <p:spPr/>
        <p:txBody>
          <a:bodyPr/>
          <a:lstStyle/>
          <a:p>
            <a:r>
              <a:rPr lang="en-GB" altLang="en-US" dirty="0"/>
              <a:t>Static IP Addresses</a:t>
            </a:r>
          </a:p>
        </p:txBody>
      </p:sp>
    </p:spTree>
    <p:extLst>
      <p:ext uri="{BB962C8B-B14F-4D97-AF65-F5344CB8AC3E}">
        <p14:creationId xmlns:p14="http://schemas.microsoft.com/office/powerpoint/2010/main" val="3489658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Reverse Address Resolution Protocol (RARP)</a:t>
            </a:r>
          </a:p>
        </p:txBody>
      </p:sp>
      <p:sp>
        <p:nvSpPr>
          <p:cNvPr id="3" name="Content Placeholder 2"/>
          <p:cNvSpPr>
            <a:spLocks noGrp="1"/>
          </p:cNvSpPr>
          <p:nvPr>
            <p:ph idx="1"/>
          </p:nvPr>
        </p:nvSpPr>
        <p:spPr/>
        <p:txBody>
          <a:bodyPr/>
          <a:lstStyle/>
          <a:p>
            <a:r>
              <a:rPr lang="en-GB" altLang="en-US" dirty="0"/>
              <a:t>RARP binds MAC addresses to IP addresses i.e. Converts MAC address to IP address.</a:t>
            </a:r>
          </a:p>
          <a:p>
            <a:r>
              <a:rPr lang="en-GB" altLang="en-US" dirty="0"/>
              <a:t>Avoids the need for static IP addressing.</a:t>
            </a:r>
          </a:p>
          <a:p>
            <a:r>
              <a:rPr lang="en-GB" altLang="en-US" dirty="0"/>
              <a:t>Diskless workstations may use RARP to discover their IP addresses</a:t>
            </a:r>
          </a:p>
          <a:p>
            <a:r>
              <a:rPr lang="en-GB" altLang="en-US" dirty="0"/>
              <a:t>RARP server required</a:t>
            </a:r>
          </a:p>
          <a:p>
            <a:endParaRPr lang="en-GB" altLang="en-US" dirty="0"/>
          </a:p>
          <a:p>
            <a:r>
              <a:rPr lang="en-GB" altLang="en-US" dirty="0"/>
              <a:t>Host doesn’t know its IP address because it isn’t in its ARP table</a:t>
            </a:r>
          </a:p>
          <a:p>
            <a:r>
              <a:rPr lang="en-GB" altLang="en-US" dirty="0"/>
              <a:t>Host builds RARP request and broadcasts it on the network</a:t>
            </a:r>
          </a:p>
          <a:p>
            <a:pPr marL="0" indent="0">
              <a:buNone/>
            </a:pPr>
            <a:endParaRPr lang="en-GB" dirty="0"/>
          </a:p>
        </p:txBody>
      </p:sp>
    </p:spTree>
    <p:extLst>
      <p:ext uri="{BB962C8B-B14F-4D97-AF65-F5344CB8AC3E}">
        <p14:creationId xmlns:p14="http://schemas.microsoft.com/office/powerpoint/2010/main" val="2622297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RARP Process</a:t>
            </a:r>
            <a:endParaRPr lang="en-GB" dirty="0"/>
          </a:p>
        </p:txBody>
      </p:sp>
      <p:pic>
        <p:nvPicPr>
          <p:cNvPr id="4" name="Picture 3"/>
          <p:cNvPicPr>
            <a:picLocks noChangeAspect="1"/>
          </p:cNvPicPr>
          <p:nvPr/>
        </p:nvPicPr>
        <p:blipFill>
          <a:blip r:embed="rId2"/>
          <a:stretch>
            <a:fillRect/>
          </a:stretch>
        </p:blipFill>
        <p:spPr>
          <a:xfrm>
            <a:off x="400174" y="1448676"/>
            <a:ext cx="5553937" cy="4346825"/>
          </a:xfrm>
          <a:prstGeom prst="rect">
            <a:avLst/>
          </a:prstGeom>
        </p:spPr>
      </p:pic>
      <p:sp>
        <p:nvSpPr>
          <p:cNvPr id="5" name="Rectangle 4"/>
          <p:cNvSpPr/>
          <p:nvPr/>
        </p:nvSpPr>
        <p:spPr>
          <a:xfrm>
            <a:off x="5670406" y="3102444"/>
            <a:ext cx="4168513" cy="369332"/>
          </a:xfrm>
          <a:prstGeom prst="rect">
            <a:avLst/>
          </a:prstGeom>
        </p:spPr>
        <p:txBody>
          <a:bodyPr wrap="none">
            <a:spAutoFit/>
          </a:bodyPr>
          <a:lstStyle/>
          <a:p>
            <a:r>
              <a:rPr lang="en-GB" altLang="en-US" b="1" dirty="0"/>
              <a:t>RARP obsoleted by BOOTP and DHCP.</a:t>
            </a:r>
            <a:endParaRPr lang="en-GB" altLang="en-US" b="1" dirty="0"/>
          </a:p>
        </p:txBody>
      </p:sp>
    </p:spTree>
    <p:extLst>
      <p:ext uri="{BB962C8B-B14F-4D97-AF65-F5344CB8AC3E}">
        <p14:creationId xmlns:p14="http://schemas.microsoft.com/office/powerpoint/2010/main" val="603790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527" y="1930400"/>
            <a:ext cx="8596668" cy="3880773"/>
          </a:xfrm>
        </p:spPr>
        <p:txBody>
          <a:bodyPr/>
          <a:lstStyle/>
          <a:p>
            <a:r>
              <a:rPr lang="en-GB" altLang="en-US" dirty="0"/>
              <a:t>Used by a device to determine its IP address at </a:t>
            </a:r>
            <a:r>
              <a:rPr lang="en-GB" altLang="en-US" dirty="0" err="1"/>
              <a:t>startup</a:t>
            </a:r>
            <a:endParaRPr lang="en-GB" altLang="en-US" dirty="0"/>
          </a:p>
          <a:p>
            <a:r>
              <a:rPr lang="en-GB" altLang="en-US" dirty="0"/>
              <a:t>Uses a broadcast IP packet – can cross network segment boundaries</a:t>
            </a:r>
          </a:p>
          <a:p>
            <a:r>
              <a:rPr lang="en-GB" altLang="en-US" dirty="0"/>
              <a:t>BOOTP server required</a:t>
            </a:r>
          </a:p>
          <a:p>
            <a:r>
              <a:rPr lang="en-GB" altLang="en-US" dirty="0"/>
              <a:t>Server returns BOOTP Response</a:t>
            </a:r>
          </a:p>
          <a:p>
            <a:r>
              <a:rPr lang="en-GB" altLang="en-US" dirty="0"/>
              <a:t>BOOTP can be routed because it is carried in UDP packets</a:t>
            </a:r>
          </a:p>
          <a:p>
            <a:r>
              <a:rPr lang="en-GB" altLang="en-US" u="sng" dirty="0"/>
              <a:t>In addition to IP address, can contain address of router, address of BOOTP server and vendor specific information</a:t>
            </a:r>
          </a:p>
          <a:p>
            <a:r>
              <a:rPr lang="en-GB" altLang="en-US" dirty="0"/>
              <a:t>Designed for dynamic address assignment</a:t>
            </a:r>
          </a:p>
          <a:p>
            <a:pPr marL="0" indent="0">
              <a:buNone/>
            </a:pPr>
            <a:endParaRPr lang="en-GB" dirty="0"/>
          </a:p>
        </p:txBody>
      </p:sp>
      <p:sp>
        <p:nvSpPr>
          <p:cNvPr id="4" name="Rectangle 2"/>
          <p:cNvSpPr>
            <a:spLocks noGrp="1" noChangeArrowheads="1"/>
          </p:cNvSpPr>
          <p:nvPr>
            <p:ph type="title"/>
          </p:nvPr>
        </p:nvSpPr>
        <p:spPr/>
        <p:txBody>
          <a:bodyPr/>
          <a:lstStyle/>
          <a:p>
            <a:r>
              <a:rPr lang="en-GB" altLang="en-US" dirty="0" err="1"/>
              <a:t>BOOTstrap</a:t>
            </a:r>
            <a:r>
              <a:rPr lang="en-GB" altLang="en-US" dirty="0"/>
              <a:t> Protocol (BOOTP)</a:t>
            </a:r>
          </a:p>
        </p:txBody>
      </p:sp>
    </p:spTree>
    <p:extLst>
      <p:ext uri="{BB962C8B-B14F-4D97-AF65-F5344CB8AC3E}">
        <p14:creationId xmlns:p14="http://schemas.microsoft.com/office/powerpoint/2010/main" val="2869708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Dynamic Host Configuration Protocol (DHCP)</a:t>
            </a:r>
            <a:endParaRPr lang="en-GB" dirty="0"/>
          </a:p>
        </p:txBody>
      </p:sp>
      <p:sp>
        <p:nvSpPr>
          <p:cNvPr id="3" name="Content Placeholder 2"/>
          <p:cNvSpPr>
            <a:spLocks noGrp="1"/>
          </p:cNvSpPr>
          <p:nvPr>
            <p:ph idx="1"/>
          </p:nvPr>
        </p:nvSpPr>
        <p:spPr/>
        <p:txBody>
          <a:bodyPr/>
          <a:lstStyle/>
          <a:p>
            <a:r>
              <a:rPr lang="en-GB" altLang="en-US" dirty="0"/>
              <a:t>Successor to BOOTP</a:t>
            </a:r>
          </a:p>
          <a:p>
            <a:r>
              <a:rPr lang="en-GB" altLang="en-US" dirty="0"/>
              <a:t>DHCP allows a host to obtain its IP address quickly and dynamically</a:t>
            </a:r>
          </a:p>
          <a:p>
            <a:r>
              <a:rPr lang="en-GB" altLang="en-US" dirty="0"/>
              <a:t>DHCP server required</a:t>
            </a:r>
          </a:p>
          <a:p>
            <a:r>
              <a:rPr lang="en-GB" altLang="en-US" dirty="0"/>
              <a:t>DHCP server is allocated a pool of IP addresses</a:t>
            </a:r>
          </a:p>
          <a:p>
            <a:r>
              <a:rPr lang="en-GB" altLang="en-US" dirty="0"/>
              <a:t>Host contacts server and is allocated an address from the pool</a:t>
            </a:r>
          </a:p>
          <a:p>
            <a:r>
              <a:rPr lang="en-GB" altLang="en-US" dirty="0"/>
              <a:t>In addition to the IP address, much more configuration information can also be sent to the host (e.g. the network mask, DNS Name Server)</a:t>
            </a:r>
          </a:p>
          <a:p>
            <a:r>
              <a:rPr lang="en-GB" altLang="en-US" dirty="0"/>
              <a:t>Uses UDP packets</a:t>
            </a:r>
          </a:p>
          <a:p>
            <a:endParaRPr lang="en-GB" dirty="0"/>
          </a:p>
        </p:txBody>
      </p:sp>
    </p:spTree>
    <p:extLst>
      <p:ext uri="{BB962C8B-B14F-4D97-AF65-F5344CB8AC3E}">
        <p14:creationId xmlns:p14="http://schemas.microsoft.com/office/powerpoint/2010/main" val="10084358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35292" y="338137"/>
            <a:ext cx="8596668" cy="1320800"/>
          </a:xfrm>
        </p:spPr>
        <p:txBody>
          <a:bodyPr/>
          <a:lstStyle/>
          <a:p>
            <a:r>
              <a:rPr lang="en-US" altLang="en-US" dirty="0"/>
              <a:t>How DHCP Allocates IP Addresses</a:t>
            </a:r>
          </a:p>
        </p:txBody>
      </p:sp>
      <p:grpSp>
        <p:nvGrpSpPr>
          <p:cNvPr id="5" name="Group 3"/>
          <p:cNvGrpSpPr>
            <a:grpSpLocks/>
          </p:cNvGrpSpPr>
          <p:nvPr/>
        </p:nvGrpSpPr>
        <p:grpSpPr bwMode="auto">
          <a:xfrm>
            <a:off x="1022350" y="1316038"/>
            <a:ext cx="6961188" cy="4818062"/>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lgn="ctr">
                  <a:solidFill>
                    <a:schemeClr val="tx1"/>
                  </a:solidFill>
                  <a:round/>
                  <a:headEnd/>
                  <a:tailEnd/>
                </a14:hiddenLine>
              </a:ext>
            </a:extLst>
          </p:spPr>
          <p:txBody>
            <a:bodyPr lIns="0" tIns="0" rIns="0" bIns="0"/>
            <a:lstStyle/>
            <a:p>
              <a:pPr marL="342900" indent="-342900"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7"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Server </a:t>
              </a:r>
            </a:p>
          </p:txBody>
        </p:sp>
        <p:pic>
          <p:nvPicPr>
            <p:cNvPr id="10"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69" y="2022"/>
              <a:ext cx="653" cy="815"/>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0"/>
            <p:cNvGrpSpPr>
              <a:grpSpLocks/>
            </p:cNvGrpSpPr>
            <p:nvPr/>
          </p:nvGrpSpPr>
          <p:grpSpPr bwMode="auto">
            <a:xfrm>
              <a:off x="3757" y="2801"/>
              <a:ext cx="648" cy="434"/>
              <a:chOff x="3603" y="2606"/>
              <a:chExt cx="648" cy="434"/>
            </a:xfrm>
          </p:grpSpPr>
          <p:pic>
            <p:nvPicPr>
              <p:cNvPr id="21"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extLst>
                <a:ext uri="{909E8E84-426E-40DD-AFC4-6F175D3DCCD1}">
                  <a14:hiddenFill xmlns:a14="http://schemas.microsoft.com/office/drawing/2010/main">
                    <a:solidFill>
                      <a:srgbClr val="FFFFFF"/>
                    </a:solidFill>
                  </a14:hiddenFill>
                </a:ext>
              </a:extLst>
            </p:spPr>
          </p:pic>
          <p:sp>
            <p:nvSpPr>
              <p:cNvPr id="22" name="Text Box 12"/>
              <p:cNvSpPr txBox="1">
                <a:spLocks noChangeArrowheads="1"/>
              </p:cNvSpPr>
              <p:nvPr/>
            </p:nvSpPr>
            <p:spPr bwMode="auto">
              <a:xfrm>
                <a:off x="3637" y="2652"/>
                <a:ext cx="581" cy="36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sz="1600">
                    <a:latin typeface="Arial Narrow" panose="020B0606020202030204" pitchFamily="34" charset="0"/>
                  </a:rPr>
                  <a:t>DHCP </a:t>
                </a:r>
              </a:p>
              <a:p>
                <a:r>
                  <a:rPr lang="en-US" altLang="en-US" sz="1600">
                    <a:latin typeface="Arial Narrow" panose="020B0606020202030204" pitchFamily="34" charset="0"/>
                  </a:rPr>
                  <a:t>Database</a:t>
                </a:r>
              </a:p>
            </p:txBody>
          </p:sp>
        </p:grpSp>
        <p:sp>
          <p:nvSpPr>
            <p:cNvPr id="13"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p>
              <a:r>
                <a:rPr lang="en-US" altLang="en-US" b="0">
                  <a:solidFill>
                    <a:srgbClr val="5F5F5F"/>
                  </a:solidFill>
                  <a:latin typeface="Arial Narrow" panose="020B0606020202030204" pitchFamily="34" charset="0"/>
                </a:rPr>
                <a:t>IP Address1: Leased to DHCP Client1</a:t>
              </a:r>
            </a:p>
            <a:p>
              <a:r>
                <a:rPr lang="en-US" altLang="en-US" b="0">
                  <a:solidFill>
                    <a:srgbClr val="5F5F5F"/>
                  </a:solidFill>
                  <a:latin typeface="Arial Narrow" panose="020B0606020202030204" pitchFamily="34" charset="0"/>
                </a:rPr>
                <a:t>IP Address2: Leased to DHCP Client2</a:t>
              </a:r>
            </a:p>
            <a:p>
              <a:r>
                <a:rPr lang="en-US" altLang="en-US">
                  <a:latin typeface="Arial Narrow" panose="020B0606020202030204" pitchFamily="34" charset="0"/>
                </a:rPr>
                <a:t>IP Address3: Available to be leased </a:t>
              </a:r>
            </a:p>
          </p:txBody>
        </p:sp>
        <p:sp>
          <p:nvSpPr>
            <p:cNvPr id="14"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Client2:</a:t>
              </a:r>
              <a:br>
                <a:rPr lang="en-US" altLang="en-US">
                  <a:latin typeface="Arial Narrow" panose="020B0606020202030204" pitchFamily="34" charset="0"/>
                </a:rPr>
              </a:br>
              <a:r>
                <a:rPr lang="en-US" altLang="en-US" b="0">
                  <a:latin typeface="Arial Narrow" panose="020B0606020202030204" pitchFamily="34" charset="0"/>
                </a:rPr>
                <a:t>IP configuration </a:t>
              </a:r>
              <a:br>
                <a:rPr lang="en-US" altLang="en-US" b="0">
                  <a:latin typeface="Arial Narrow" panose="020B0606020202030204" pitchFamily="34" charset="0"/>
                </a:rPr>
              </a:br>
              <a:r>
                <a:rPr lang="en-US" altLang="en-US" b="0">
                  <a:latin typeface="Arial Narrow" panose="020B0606020202030204" pitchFamily="34" charset="0"/>
                </a:rPr>
                <a:t>from DHCP server</a:t>
              </a:r>
            </a:p>
          </p:txBody>
        </p:sp>
        <p:sp>
          <p:nvSpPr>
            <p:cNvPr id="15"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Non-DHCP Client:</a:t>
              </a:r>
              <a:br>
                <a:rPr lang="en-US" altLang="en-US">
                  <a:latin typeface="Arial Narrow" panose="020B0606020202030204" pitchFamily="34" charset="0"/>
                </a:rPr>
              </a:br>
              <a:r>
                <a:rPr lang="en-US" altLang="en-US" b="0">
                  <a:latin typeface="Arial Narrow" panose="020B0606020202030204" pitchFamily="34" charset="0"/>
                </a:rPr>
                <a:t>Static IP </a:t>
              </a:r>
              <a:br>
                <a:rPr lang="en-US" altLang="en-US" b="0">
                  <a:latin typeface="Arial Narrow" panose="020B0606020202030204" pitchFamily="34" charset="0"/>
                </a:rPr>
              </a:br>
              <a:r>
                <a:rPr lang="en-US" altLang="en-US" b="0">
                  <a:latin typeface="Arial Narrow" panose="020B0606020202030204" pitchFamily="34" charset="0"/>
                </a:rPr>
                <a:t>configuration</a:t>
              </a:r>
            </a:p>
          </p:txBody>
        </p:sp>
        <p:sp>
          <p:nvSpPr>
            <p:cNvPr id="16"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Client1:</a:t>
              </a:r>
              <a:br>
                <a:rPr lang="en-US" altLang="en-US">
                  <a:latin typeface="Arial Narrow" panose="020B0606020202030204" pitchFamily="34" charset="0"/>
                </a:rPr>
              </a:br>
              <a:r>
                <a:rPr lang="en-US" altLang="en-US" b="0">
                  <a:latin typeface="Arial Narrow" panose="020B0606020202030204" pitchFamily="34" charset="0"/>
                </a:rPr>
                <a:t>IP configuration </a:t>
              </a:r>
              <a:br>
                <a:rPr lang="en-US" altLang="en-US" b="0">
                  <a:latin typeface="Arial Narrow" panose="020B0606020202030204" pitchFamily="34" charset="0"/>
                </a:rPr>
              </a:br>
              <a:r>
                <a:rPr lang="en-US" altLang="en-US" b="0">
                  <a:latin typeface="Arial Narrow" panose="020B0606020202030204" pitchFamily="34" charset="0"/>
                </a:rPr>
                <a:t>from DHCP server</a:t>
              </a:r>
            </a:p>
          </p:txBody>
        </p:sp>
        <p:sp>
          <p:nvSpPr>
            <p:cNvPr id="17"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5000"/>
              </a:srgbClr>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8" name="AutoShape 18"/>
            <p:cNvSpPr>
              <a:spLocks noChangeArrowheads="1"/>
            </p:cNvSpPr>
            <p:nvPr/>
          </p:nvSpPr>
          <p:spPr bwMode="auto">
            <a:xfrm rot="-5400000">
              <a:off x="3061" y="1824"/>
              <a:ext cx="664" cy="211"/>
            </a:xfrm>
            <a:prstGeom prst="leftRightArrow">
              <a:avLst>
                <a:gd name="adj1" fmla="val 50000"/>
                <a:gd name="adj2" fmla="val 62938"/>
              </a:avLst>
            </a:prstGeom>
            <a:solidFill>
              <a:srgbClr val="FF0000">
                <a:alpha val="75000"/>
              </a:srgbClr>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9" name="AutoShape 19"/>
            <p:cNvSpPr>
              <a:spLocks noChangeArrowheads="1"/>
            </p:cNvSpPr>
            <p:nvPr/>
          </p:nvSpPr>
          <p:spPr bwMode="auto">
            <a:xfrm>
              <a:off x="3451" y="1811"/>
              <a:ext cx="969" cy="226"/>
            </a:xfrm>
            <a:prstGeom prst="roundRect">
              <a:avLst>
                <a:gd name="adj" fmla="val 11060"/>
              </a:avLst>
            </a:prstGeom>
            <a:noFill/>
            <a:ln>
              <a:noFill/>
            </a:ln>
            <a:effectLst/>
            <a:extLst>
              <a:ext uri="{909E8E84-426E-40DD-AFC4-6F175D3DCCD1}">
                <a14:hiddenFill xmlns:a14="http://schemas.microsoft.com/office/drawing/2010/main">
                  <a:solidFill>
                    <a:srgbClr val="ADE2A1"/>
                  </a:solidFill>
                </a14:hiddenFill>
              </a:ext>
              <a:ext uri="{91240B29-F687-4F45-9708-019B960494DF}">
                <a14:hiddenLine xmlns:a14="http://schemas.microsoft.com/office/drawing/2010/main" w="9525" algn="ctr">
                  <a:solidFill>
                    <a:srgbClr val="4D4D4D"/>
                  </a:solidFill>
                  <a:round/>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r>
                <a:rPr lang="en-US" altLang="en-US">
                  <a:latin typeface="Arial Narrow" panose="020B0606020202030204" pitchFamily="34" charset="0"/>
                </a:rPr>
                <a:t>Lease Renewal </a:t>
              </a:r>
            </a:p>
          </p:txBody>
        </p:sp>
        <p:sp>
          <p:nvSpPr>
            <p:cNvPr id="20" name="AutoShape 20"/>
            <p:cNvSpPr>
              <a:spLocks noChangeArrowheads="1"/>
            </p:cNvSpPr>
            <p:nvPr/>
          </p:nvSpPr>
          <p:spPr bwMode="auto">
            <a:xfrm>
              <a:off x="1958" y="2135"/>
              <a:ext cx="1180" cy="226"/>
            </a:xfrm>
            <a:prstGeom prst="roundRect">
              <a:avLst>
                <a:gd name="adj" fmla="val 11060"/>
              </a:avLst>
            </a:prstGeom>
            <a:noFill/>
            <a:ln>
              <a:noFill/>
            </a:ln>
            <a:effectLst/>
            <a:extLst>
              <a:ext uri="{909E8E84-426E-40DD-AFC4-6F175D3DCCD1}">
                <a14:hiddenFill xmlns:a14="http://schemas.microsoft.com/office/drawing/2010/main">
                  <a:solidFill>
                    <a:srgbClr val="ADE2A1"/>
                  </a:solidFill>
                </a14:hiddenFill>
              </a:ext>
              <a:ext uri="{91240B29-F687-4F45-9708-019B960494DF}">
                <a14:hiddenLine xmlns:a14="http://schemas.microsoft.com/office/drawing/2010/main" w="9525" algn="ctr">
                  <a:solidFill>
                    <a:srgbClr val="4D4D4D"/>
                  </a:solidFill>
                  <a:round/>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nchor="ctr"/>
            <a:lstStyle/>
            <a:p>
              <a:r>
                <a:rPr lang="en-US" altLang="en-US" dirty="0">
                  <a:latin typeface="Arial Narrow" panose="020B0606020202030204" pitchFamily="34" charset="0"/>
                </a:rPr>
                <a:t>Lease Generation </a:t>
              </a:r>
            </a:p>
          </p:txBody>
        </p:sp>
      </p:grpSp>
    </p:spTree>
    <p:extLst>
      <p:ext uri="{BB962C8B-B14F-4D97-AF65-F5344CB8AC3E}">
        <p14:creationId xmlns:p14="http://schemas.microsoft.com/office/powerpoint/2010/main" val="23693280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Why Use DHCP?</a:t>
            </a:r>
            <a:endParaRPr lang="en-GB" dirty="0"/>
          </a:p>
        </p:txBody>
      </p:sp>
      <p:sp>
        <p:nvSpPr>
          <p:cNvPr id="4" name="AutoShape 3"/>
          <p:cNvSpPr>
            <a:spLocks noChangeArrowheads="1"/>
          </p:cNvSpPr>
          <p:nvPr/>
        </p:nvSpPr>
        <p:spPr bwMode="auto">
          <a:xfrm>
            <a:off x="998483" y="1548743"/>
            <a:ext cx="7791450"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r>
              <a:rPr lang="en-US" altLang="en-US" sz="2200" dirty="0">
                <a:latin typeface="Arial Narrow" panose="020B0606020202030204" pitchFamily="34" charset="0"/>
              </a:rPr>
              <a:t>DHCP reduces the complexity and amount of administrative work by using automatic TCP/IP configuration</a:t>
            </a:r>
          </a:p>
        </p:txBody>
      </p:sp>
      <p:grpSp>
        <p:nvGrpSpPr>
          <p:cNvPr id="5" name="Group 4"/>
          <p:cNvGrpSpPr>
            <a:grpSpLocks/>
          </p:cNvGrpSpPr>
          <p:nvPr/>
        </p:nvGrpSpPr>
        <p:grpSpPr bwMode="auto">
          <a:xfrm>
            <a:off x="1104846" y="2525056"/>
            <a:ext cx="3714750" cy="3917950"/>
            <a:chOff x="451" y="1459"/>
            <a:chExt cx="2340" cy="2468"/>
          </a:xfrm>
        </p:grpSpPr>
        <p:sp>
          <p:nvSpPr>
            <p:cNvPr id="6" name="AutoShape 5"/>
            <p:cNvSpPr>
              <a:spLocks noChangeArrowheads="1"/>
            </p:cNvSpPr>
            <p:nvPr/>
          </p:nvSpPr>
          <p:spPr bwMode="auto">
            <a:xfrm>
              <a:off x="451" y="1459"/>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p>
              <a:r>
                <a:rPr lang="en-US" altLang="en-US" sz="2200">
                  <a:latin typeface="Arial Narrow" panose="020B0606020202030204" pitchFamily="34" charset="0"/>
                </a:rPr>
                <a:t>Manual TCP/IP Configuration</a:t>
              </a:r>
            </a:p>
          </p:txBody>
        </p:sp>
        <p:sp>
          <p:nvSpPr>
            <p:cNvPr id="7" name="AutoShape 6"/>
            <p:cNvSpPr>
              <a:spLocks noChangeArrowheads="1"/>
            </p:cNvSpPr>
            <p:nvPr/>
          </p:nvSpPr>
          <p:spPr bwMode="auto">
            <a:xfrm>
              <a:off x="451" y="1754"/>
              <a:ext cx="2340" cy="20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l">
                <a:defRPr sz="2400">
                  <a:solidFill>
                    <a:schemeClr val="tx1"/>
                  </a:solidFill>
                  <a:latin typeface="Times New Roman" panose="02020603050405020304" pitchFamily="18" charset="0"/>
                </a:defRPr>
              </a:lvl1pPr>
              <a:lvl2pPr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90000"/>
                </a:lnSpc>
                <a:spcBef>
                  <a:spcPct val="55000"/>
                </a:spcBef>
                <a:buSzPct val="80000"/>
                <a:buFontTx/>
                <a:buBlip>
                  <a:blip r:embed="rId2"/>
                </a:buBlip>
              </a:pPr>
              <a:r>
                <a:rPr lang="en-US" altLang="en-US" sz="1900">
                  <a:latin typeface="Arial Narrow" panose="020B0606020202030204" pitchFamily="34" charset="0"/>
                </a:rPr>
                <a:t>IP addresses are entered manually on each client computer</a:t>
              </a:r>
            </a:p>
            <a:p>
              <a:pPr>
                <a:lnSpc>
                  <a:spcPct val="90000"/>
                </a:lnSpc>
                <a:spcBef>
                  <a:spcPct val="55000"/>
                </a:spcBef>
                <a:buSzPct val="80000"/>
                <a:buFontTx/>
                <a:buBlip>
                  <a:blip r:embed="rId2"/>
                </a:buBlip>
              </a:pPr>
              <a:r>
                <a:rPr lang="en-US" altLang="en-US" sz="1900">
                  <a:latin typeface="Arial Narrow" panose="020B0606020202030204" pitchFamily="34" charset="0"/>
                </a:rPr>
                <a:t>Possibility of entering incorrect or invalid IP address</a:t>
              </a:r>
            </a:p>
            <a:p>
              <a:pPr>
                <a:lnSpc>
                  <a:spcPct val="90000"/>
                </a:lnSpc>
                <a:spcBef>
                  <a:spcPct val="55000"/>
                </a:spcBef>
                <a:buSzPct val="80000"/>
                <a:buFontTx/>
                <a:buBlip>
                  <a:blip r:embed="rId2"/>
                </a:buBlip>
              </a:pPr>
              <a:r>
                <a:rPr lang="en-US" altLang="en-US" sz="1900">
                  <a:latin typeface="Arial Narrow" panose="020B0606020202030204" pitchFamily="34" charset="0"/>
                </a:rPr>
                <a:t>Incorrect configuration can lead to communication and network issues</a:t>
              </a:r>
            </a:p>
            <a:p>
              <a:pPr>
                <a:lnSpc>
                  <a:spcPct val="90000"/>
                </a:lnSpc>
                <a:spcBef>
                  <a:spcPct val="55000"/>
                </a:spcBef>
                <a:buSzPct val="80000"/>
                <a:buFontTx/>
                <a:buBlip>
                  <a:blip r:embed="rId2"/>
                </a:buBlip>
              </a:pPr>
              <a:r>
                <a:rPr lang="en-US" altLang="en-US" sz="1900">
                  <a:latin typeface="Arial Narrow" panose="020B0606020202030204" pitchFamily="34" charset="0"/>
                </a:rPr>
                <a:t>Administrative overload on networks where computers are frequently moved</a:t>
              </a:r>
            </a:p>
          </p:txBody>
        </p:sp>
      </p:grpSp>
      <p:grpSp>
        <p:nvGrpSpPr>
          <p:cNvPr id="8" name="Group 7"/>
          <p:cNvGrpSpPr>
            <a:grpSpLocks/>
          </p:cNvGrpSpPr>
          <p:nvPr/>
        </p:nvGrpSpPr>
        <p:grpSpPr bwMode="auto">
          <a:xfrm>
            <a:off x="5032321" y="2525056"/>
            <a:ext cx="3714750" cy="3917950"/>
            <a:chOff x="2925" y="1435"/>
            <a:chExt cx="2340" cy="2468"/>
          </a:xfrm>
        </p:grpSpPr>
        <p:sp>
          <p:nvSpPr>
            <p:cNvPr id="9"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p>
              <a:r>
                <a:rPr lang="en-US" altLang="en-US" sz="2200">
                  <a:latin typeface="Arial Narrow" panose="020B0606020202030204" pitchFamily="34" charset="0"/>
                </a:rPr>
                <a:t>Automatic TCP/IP Configuration</a:t>
              </a:r>
            </a:p>
          </p:txBody>
        </p:sp>
        <p:sp>
          <p:nvSpPr>
            <p:cNvPr id="10" name="AutoShape 9"/>
            <p:cNvSpPr>
              <a:spLocks noChangeArrowheads="1"/>
            </p:cNvSpPr>
            <p:nvPr/>
          </p:nvSpPr>
          <p:spPr bwMode="auto">
            <a:xfrm>
              <a:off x="2925" y="1730"/>
              <a:ext cx="2340" cy="2075"/>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l">
                <a:defRPr sz="2400">
                  <a:solidFill>
                    <a:schemeClr val="tx1"/>
                  </a:solidFill>
                  <a:latin typeface="Times New Roman" panose="02020603050405020304" pitchFamily="18" charset="0"/>
                </a:defRPr>
              </a:lvl1pPr>
              <a:lvl2pPr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90000"/>
                </a:lnSpc>
                <a:spcBef>
                  <a:spcPct val="55000"/>
                </a:spcBef>
                <a:buSzPct val="80000"/>
                <a:buFontTx/>
                <a:buBlip>
                  <a:blip r:embed="rId2"/>
                </a:buBlip>
              </a:pPr>
              <a:r>
                <a:rPr lang="en-US" altLang="en-US" sz="1900">
                  <a:latin typeface="Arial Narrow" panose="020B0606020202030204" pitchFamily="34" charset="0"/>
                </a:rPr>
                <a:t>IP addresses are supplied automatically to client computers</a:t>
              </a:r>
            </a:p>
            <a:p>
              <a:pPr>
                <a:lnSpc>
                  <a:spcPct val="90000"/>
                </a:lnSpc>
                <a:spcBef>
                  <a:spcPct val="55000"/>
                </a:spcBef>
                <a:buSzPct val="80000"/>
                <a:buFontTx/>
                <a:buBlip>
                  <a:blip r:embed="rId2"/>
                </a:buBlip>
              </a:pPr>
              <a:r>
                <a:rPr lang="en-US" altLang="en-US" sz="1900">
                  <a:latin typeface="Arial Narrow" panose="020B0606020202030204" pitchFamily="34" charset="0"/>
                </a:rPr>
                <a:t>Ensures that clients always use correct configuration information</a:t>
              </a:r>
            </a:p>
            <a:p>
              <a:pPr>
                <a:lnSpc>
                  <a:spcPct val="90000"/>
                </a:lnSpc>
                <a:spcBef>
                  <a:spcPct val="55000"/>
                </a:spcBef>
                <a:buSzPct val="80000"/>
                <a:buFontTx/>
                <a:buBlip>
                  <a:blip r:embed="rId2"/>
                </a:buBlip>
              </a:pPr>
              <a:r>
                <a:rPr lang="en-US" altLang="en-US" sz="1900">
                  <a:latin typeface="Arial Narrow" panose="020B0606020202030204" pitchFamily="34" charset="0"/>
                </a:rPr>
                <a:t>Client configuration is updated automatically to reflect changes in network structure</a:t>
              </a:r>
            </a:p>
            <a:p>
              <a:pPr>
                <a:lnSpc>
                  <a:spcPct val="90000"/>
                </a:lnSpc>
                <a:spcBef>
                  <a:spcPct val="55000"/>
                </a:spcBef>
                <a:buSzPct val="80000"/>
                <a:buFontTx/>
                <a:buBlip>
                  <a:blip r:embed="rId2"/>
                </a:buBlip>
              </a:pPr>
              <a:r>
                <a:rPr lang="en-US" altLang="en-US" sz="190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11080813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Footer Placeholder 3"/>
          <p:cNvSpPr>
            <a:spLocks noGrp="1"/>
          </p:cNvSpPr>
          <p:nvPr>
            <p:ph type="ftr" sz="quarter" idx="10"/>
          </p:nvPr>
        </p:nvSpPr>
        <p:spPr/>
        <p:txBody>
          <a:bodyPr/>
          <a:lstStyle/>
          <a:p>
            <a:r>
              <a:rPr lang="en-US" altLang="en-US"/>
              <a:t>WAN</a:t>
            </a:r>
          </a:p>
        </p:txBody>
      </p:sp>
      <p:sp>
        <p:nvSpPr>
          <p:cNvPr id="355330" name="AutoShape 2"/>
          <p:cNvSpPr>
            <a:spLocks noChangeArrowheads="1"/>
          </p:cNvSpPr>
          <p:nvPr/>
        </p:nvSpPr>
        <p:spPr bwMode="auto">
          <a:xfrm>
            <a:off x="1051034" y="1273176"/>
            <a:ext cx="9175532" cy="5511252"/>
          </a:xfrm>
          <a:prstGeom prst="roundRect">
            <a:avLst>
              <a:gd name="adj" fmla="val 2931"/>
            </a:avLst>
          </a:prstGeom>
          <a:gradFill rotWithShape="1">
            <a:gsLst>
              <a:gs pos="0">
                <a:srgbClr val="FFFFFF"/>
              </a:gs>
              <a:gs pos="100000">
                <a:srgbClr val="EEEFD7"/>
              </a:gs>
            </a:gsLst>
            <a:lin ang="5400000" scaled="1"/>
          </a:gradFill>
          <a:ln>
            <a:noFill/>
          </a:ln>
          <a:effectLst/>
          <a:extLst>
            <a:ext uri="{91240B29-F687-4F45-9708-019B960494DF}">
              <a14:hiddenLine xmlns:a14="http://schemas.microsoft.com/office/drawing/2010/main" w="6350" algn="ctr">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55331" name="Rectangle 3"/>
          <p:cNvSpPr>
            <a:spLocks noGrp="1" noChangeArrowheads="1"/>
          </p:cNvSpPr>
          <p:nvPr>
            <p:ph type="title"/>
          </p:nvPr>
        </p:nvSpPr>
        <p:spPr>
          <a:xfrm>
            <a:off x="356216" y="195264"/>
            <a:ext cx="8596668" cy="1025525"/>
          </a:xfrm>
        </p:spPr>
        <p:txBody>
          <a:bodyPr>
            <a:normAutofit fontScale="90000"/>
          </a:bodyPr>
          <a:lstStyle/>
          <a:p>
            <a:r>
              <a:rPr lang="en-US" altLang="en-US" dirty="0"/>
              <a:t>How the DHCP Lease Generation Process Works</a:t>
            </a:r>
          </a:p>
        </p:txBody>
      </p:sp>
      <p:sp>
        <p:nvSpPr>
          <p:cNvPr id="355332" name="Oval 4"/>
          <p:cNvSpPr>
            <a:spLocks noChangeArrowheads="1"/>
          </p:cNvSpPr>
          <p:nvPr>
            <p:ph type="body" idx="1"/>
          </p:nvPr>
        </p:nvSpPr>
        <p:spPr>
          <a:xfrm>
            <a:off x="2965450" y="1795464"/>
            <a:ext cx="6076950" cy="2452687"/>
          </a:xfrm>
          <a:prstGeom prst="ellipse">
            <a:avLst/>
          </a:prstGeom>
          <a:gradFill rotWithShape="1">
            <a:gsLst>
              <a:gs pos="0">
                <a:schemeClr val="bg1"/>
              </a:gs>
              <a:gs pos="100000">
                <a:srgbClr val="CFE1C2"/>
              </a:gs>
            </a:gsLst>
            <a:lin ang="18900000" scaled="1"/>
          </a:gradFill>
          <a:ln/>
          <a:effectLst>
            <a:outerShdw dist="53882" dir="2700000" algn="ctr" rotWithShape="0">
              <a:schemeClr val="bg2"/>
            </a:outerShdw>
          </a:effectLst>
          <a:extLst>
            <a:ext uri="{91240B29-F687-4F45-9708-019B960494DF}">
              <a14:hiddenLine xmlns:a14="http://schemas.microsoft.com/office/drawing/2010/main" w="9525" algn="ctr">
                <a:solidFill>
                  <a:schemeClr val="tx1"/>
                </a:solidFill>
                <a:round/>
                <a:headEnd/>
                <a:tailEnd/>
              </a14:hiddenLine>
            </a:ext>
          </a:extLst>
        </p:spPr>
        <p:txBody>
          <a:bodyPr vert="horz" lIns="0" tIns="0" rIns="0" bIns="0" rtlCol="0">
            <a:normAutofit/>
          </a:bodyPr>
          <a:lstStyle/>
          <a:p>
            <a:pPr>
              <a:buFont typeface="Wingdings 2" panose="05020102010507070707" pitchFamily="18" charset="2"/>
              <a:buNone/>
            </a:pPr>
            <a:r>
              <a:rPr lang="en-US" altLang="en-US"/>
              <a:t>                                                          </a:t>
            </a:r>
          </a:p>
        </p:txBody>
      </p:sp>
      <p:pic>
        <p:nvPicPr>
          <p:cNvPr id="355333" name="Picture 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89288" y="2911476"/>
            <a:ext cx="996950" cy="1198563"/>
          </a:xfrm>
          <a:prstGeom prst="rect">
            <a:avLst/>
          </a:prstGeom>
          <a:noFill/>
          <a:extLst>
            <a:ext uri="{909E8E84-426E-40DD-AFC4-6F175D3DCCD1}">
              <a14:hiddenFill xmlns:a14="http://schemas.microsoft.com/office/drawing/2010/main">
                <a:solidFill>
                  <a:srgbClr val="FFFFFF"/>
                </a:solidFill>
              </a14:hiddenFill>
            </a:ext>
          </a:extLst>
        </p:spPr>
      </p:pic>
      <p:pic>
        <p:nvPicPr>
          <p:cNvPr id="355334" name="Picture 6"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8476" y="1366838"/>
            <a:ext cx="842963" cy="1052512"/>
          </a:xfrm>
          <a:prstGeom prst="rect">
            <a:avLst/>
          </a:prstGeom>
          <a:noFill/>
          <a:extLst>
            <a:ext uri="{909E8E84-426E-40DD-AFC4-6F175D3DCCD1}">
              <a14:hiddenFill xmlns:a14="http://schemas.microsoft.com/office/drawing/2010/main">
                <a:solidFill>
                  <a:srgbClr val="FFFFFF"/>
                </a:solidFill>
              </a14:hiddenFill>
            </a:ext>
          </a:extLst>
        </p:spPr>
      </p:pic>
      <p:pic>
        <p:nvPicPr>
          <p:cNvPr id="355335" name="Picture 7"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59450" y="3448051"/>
            <a:ext cx="844550" cy="1052513"/>
          </a:xfrm>
          <a:prstGeom prst="rect">
            <a:avLst/>
          </a:prstGeom>
          <a:noFill/>
          <a:extLst>
            <a:ext uri="{909E8E84-426E-40DD-AFC4-6F175D3DCCD1}">
              <a14:hiddenFill xmlns:a14="http://schemas.microsoft.com/office/drawing/2010/main">
                <a:solidFill>
                  <a:srgbClr val="FFFFFF"/>
                </a:solidFill>
              </a14:hiddenFill>
            </a:ext>
          </a:extLst>
        </p:spPr>
      </p:pic>
      <p:pic>
        <p:nvPicPr>
          <p:cNvPr id="355336" name="Picture 8"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29563" y="2962276"/>
            <a:ext cx="844550" cy="1052513"/>
          </a:xfrm>
          <a:prstGeom prst="rect">
            <a:avLst/>
          </a:prstGeom>
          <a:noFill/>
          <a:extLst>
            <a:ext uri="{909E8E84-426E-40DD-AFC4-6F175D3DCCD1}">
              <a14:hiddenFill xmlns:a14="http://schemas.microsoft.com/office/drawing/2010/main">
                <a:solidFill>
                  <a:srgbClr val="FFFFFF"/>
                </a:solidFill>
              </a14:hiddenFill>
            </a:ext>
          </a:extLst>
        </p:spPr>
      </p:pic>
      <p:pic>
        <p:nvPicPr>
          <p:cNvPr id="355337" name="Picture 9"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56075" y="1263651"/>
            <a:ext cx="996950" cy="1198563"/>
          </a:xfrm>
          <a:prstGeom prst="rect">
            <a:avLst/>
          </a:prstGeom>
          <a:noFill/>
          <a:extLst>
            <a:ext uri="{909E8E84-426E-40DD-AFC4-6F175D3DCCD1}">
              <a14:hiddenFill xmlns:a14="http://schemas.microsoft.com/office/drawing/2010/main">
                <a:solidFill>
                  <a:srgbClr val="FFFFFF"/>
                </a:solidFill>
              </a14:hiddenFill>
            </a:ext>
          </a:extLst>
        </p:spPr>
      </p:pic>
      <p:pic>
        <p:nvPicPr>
          <p:cNvPr id="355338" name="Picture 10"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88025" y="2762250"/>
            <a:ext cx="844550" cy="153988"/>
          </a:xfrm>
          <a:prstGeom prst="rect">
            <a:avLst/>
          </a:prstGeom>
          <a:noFill/>
          <a:extLst>
            <a:ext uri="{909E8E84-426E-40DD-AFC4-6F175D3DCCD1}">
              <a14:hiddenFill xmlns:a14="http://schemas.microsoft.com/office/drawing/2010/main">
                <a:solidFill>
                  <a:srgbClr val="FFFFFF"/>
                </a:solidFill>
              </a14:hiddenFill>
            </a:ext>
          </a:extLst>
        </p:spPr>
      </p:pic>
      <p:grpSp>
        <p:nvGrpSpPr>
          <p:cNvPr id="355339" name="Group 11"/>
          <p:cNvGrpSpPr>
            <a:grpSpLocks/>
          </p:cNvGrpSpPr>
          <p:nvPr/>
        </p:nvGrpSpPr>
        <p:grpSpPr bwMode="auto">
          <a:xfrm>
            <a:off x="3363913" y="4522789"/>
            <a:ext cx="5378450" cy="428625"/>
            <a:chOff x="1080" y="2834"/>
            <a:chExt cx="3388" cy="270"/>
          </a:xfrm>
        </p:grpSpPr>
        <p:sp>
          <p:nvSpPr>
            <p:cNvPr id="355340"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dirty="0">
                  <a:latin typeface="Arial Narrow" panose="020B0606020202030204" pitchFamily="34" charset="0"/>
                </a:rPr>
                <a:t>DHCP client broadcasts a DHCPDISCOVER packet</a:t>
              </a:r>
            </a:p>
          </p:txBody>
        </p:sp>
        <p:sp>
          <p:nvSpPr>
            <p:cNvPr id="355341"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1</a:t>
              </a:r>
            </a:p>
          </p:txBody>
        </p:sp>
      </p:grpSp>
      <p:grpSp>
        <p:nvGrpSpPr>
          <p:cNvPr id="355342" name="Group 14"/>
          <p:cNvGrpSpPr>
            <a:grpSpLocks/>
          </p:cNvGrpSpPr>
          <p:nvPr/>
        </p:nvGrpSpPr>
        <p:grpSpPr bwMode="auto">
          <a:xfrm>
            <a:off x="3363913" y="5029201"/>
            <a:ext cx="5378450" cy="428625"/>
            <a:chOff x="1080" y="3134"/>
            <a:chExt cx="3388" cy="270"/>
          </a:xfrm>
        </p:grpSpPr>
        <p:sp>
          <p:nvSpPr>
            <p:cNvPr id="355343"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dirty="0">
                  <a:latin typeface="Arial Narrow" panose="020B0606020202030204" pitchFamily="34" charset="0"/>
                </a:rPr>
                <a:t>DHCP servers broadcast a DHCPOFFER packet</a:t>
              </a:r>
            </a:p>
          </p:txBody>
        </p:sp>
        <p:sp>
          <p:nvSpPr>
            <p:cNvPr id="355344"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2</a:t>
              </a:r>
            </a:p>
          </p:txBody>
        </p:sp>
      </p:grpSp>
      <p:grpSp>
        <p:nvGrpSpPr>
          <p:cNvPr id="355345" name="Group 17"/>
          <p:cNvGrpSpPr>
            <a:grpSpLocks/>
          </p:cNvGrpSpPr>
          <p:nvPr/>
        </p:nvGrpSpPr>
        <p:grpSpPr bwMode="auto">
          <a:xfrm>
            <a:off x="3363913" y="5535614"/>
            <a:ext cx="5378450" cy="428625"/>
            <a:chOff x="1080" y="3434"/>
            <a:chExt cx="3388" cy="270"/>
          </a:xfrm>
        </p:grpSpPr>
        <p:sp>
          <p:nvSpPr>
            <p:cNvPr id="355346"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client broadcasts a DHCPREQUEST packet</a:t>
              </a:r>
            </a:p>
          </p:txBody>
        </p:sp>
        <p:sp>
          <p:nvSpPr>
            <p:cNvPr id="355347"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3</a:t>
              </a:r>
            </a:p>
          </p:txBody>
        </p:sp>
      </p:grpSp>
      <p:grpSp>
        <p:nvGrpSpPr>
          <p:cNvPr id="355348" name="Group 20"/>
          <p:cNvGrpSpPr>
            <a:grpSpLocks/>
          </p:cNvGrpSpPr>
          <p:nvPr/>
        </p:nvGrpSpPr>
        <p:grpSpPr bwMode="auto">
          <a:xfrm>
            <a:off x="3363913" y="6042026"/>
            <a:ext cx="5378450" cy="428625"/>
            <a:chOff x="1080" y="3742"/>
            <a:chExt cx="3388" cy="270"/>
          </a:xfrm>
        </p:grpSpPr>
        <p:sp>
          <p:nvSpPr>
            <p:cNvPr id="355349"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Server1 broadcasts a DHCPACK packet</a:t>
              </a:r>
            </a:p>
          </p:txBody>
        </p:sp>
        <p:sp>
          <p:nvSpPr>
            <p:cNvPr id="355350"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4</a:t>
              </a:r>
            </a:p>
          </p:txBody>
        </p:sp>
      </p:grpSp>
      <p:pic>
        <p:nvPicPr>
          <p:cNvPr id="355351" name="Picture 23"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24250" y="329723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52" name="Picture 24"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73738" y="226853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53" name="Picture 25"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9288" y="3152775"/>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54" name="Picture 26"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02313" y="277653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55" name="Picture 27"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86650" y="3286125"/>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56" name="Picture 28"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9288" y="313848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57" name="Picture 29"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9288" y="31543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58" name="Picture 30"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94088" y="3524250"/>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59" name="Picture 31"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75325" y="277018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0" name="Picture 32"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45163" y="31543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1" name="Picture 33"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89613" y="27606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2" name="Picture 34"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1038" y="22399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3" name="Picture 35"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51338" y="186213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4" name="Picture 36"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59450" y="223361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5" name="Picture 37"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1038" y="2247900"/>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66" name="Picture 38"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94600" y="35099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7" name="Picture 39"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40425" y="2914650"/>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68" name="Picture 40"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54713" y="292893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69" name="Picture 41"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27725" y="2922589"/>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70" name="Picture 42"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42013" y="29130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71" name="Picture 43"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7388" y="2519364"/>
            <a:ext cx="844550" cy="153987"/>
          </a:xfrm>
          <a:prstGeom prst="rect">
            <a:avLst/>
          </a:prstGeom>
          <a:noFill/>
          <a:extLst>
            <a:ext uri="{909E8E84-426E-40DD-AFC4-6F175D3DCCD1}">
              <a14:hiddenFill xmlns:a14="http://schemas.microsoft.com/office/drawing/2010/main">
                <a:solidFill>
                  <a:srgbClr val="FFFFFF"/>
                </a:solidFill>
              </a14:hiddenFill>
            </a:ext>
          </a:extLst>
        </p:spPr>
      </p:pic>
      <p:pic>
        <p:nvPicPr>
          <p:cNvPr id="355372" name="Picture 44"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7388" y="2505075"/>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73" name="Picture 45"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67388" y="2520950"/>
            <a:ext cx="844550" cy="153988"/>
          </a:xfrm>
          <a:prstGeom prst="rect">
            <a:avLst/>
          </a:prstGeom>
          <a:noFill/>
          <a:extLst>
            <a:ext uri="{909E8E84-426E-40DD-AFC4-6F175D3DCCD1}">
              <a14:hiddenFill xmlns:a14="http://schemas.microsoft.com/office/drawing/2010/main">
                <a:solidFill>
                  <a:srgbClr val="FFFFFF"/>
                </a:solidFill>
              </a14:hiddenFill>
            </a:ext>
          </a:extLst>
        </p:spPr>
      </p:pic>
      <p:pic>
        <p:nvPicPr>
          <p:cNvPr id="355374" name="Picture 46" descr="2Packet_Cut3Parts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83263" y="2520950"/>
            <a:ext cx="844550" cy="153988"/>
          </a:xfrm>
          <a:prstGeom prst="rect">
            <a:avLst/>
          </a:prstGeom>
          <a:noFill/>
          <a:extLst>
            <a:ext uri="{909E8E84-426E-40DD-AFC4-6F175D3DCCD1}">
              <a14:hiddenFill xmlns:a14="http://schemas.microsoft.com/office/drawing/2010/main">
                <a:solidFill>
                  <a:srgbClr val="FFFFFF"/>
                </a:solidFill>
              </a14:hiddenFill>
            </a:ext>
          </a:extLst>
        </p:spPr>
      </p:pic>
      <p:grpSp>
        <p:nvGrpSpPr>
          <p:cNvPr id="355375" name="Group 47"/>
          <p:cNvGrpSpPr>
            <a:grpSpLocks/>
          </p:cNvGrpSpPr>
          <p:nvPr/>
        </p:nvGrpSpPr>
        <p:grpSpPr bwMode="auto">
          <a:xfrm>
            <a:off x="2971801" y="1257301"/>
            <a:ext cx="6073775" cy="3236913"/>
            <a:chOff x="960" y="864"/>
            <a:chExt cx="3826" cy="2039"/>
          </a:xfrm>
        </p:grpSpPr>
        <p:sp>
          <p:nvSpPr>
            <p:cNvPr id="355376" name="Oval 48"/>
            <p:cNvSpPr>
              <a:spLocks noChangeArrowheads="1"/>
            </p:cNvSpPr>
            <p:nvPr/>
          </p:nvSpPr>
          <p:spPr bwMode="auto">
            <a:xfrm>
              <a:off x="960" y="1031"/>
              <a:ext cx="3826" cy="1763"/>
            </a:xfrm>
            <a:prstGeom prst="ellipse">
              <a:avLst/>
            </a:prstGeom>
            <a:gradFill rotWithShape="1">
              <a:gsLst>
                <a:gs pos="0">
                  <a:srgbClr val="FFFFFF"/>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lgn="ctr">
                  <a:solidFill>
                    <a:schemeClr val="tx1"/>
                  </a:solidFill>
                  <a:round/>
                  <a:headEnd/>
                  <a:tailEnd/>
                </a14:hiddenLine>
              </a:ext>
            </a:extLst>
          </p:spPr>
          <p:txBody>
            <a:bodyPr lIns="0" tIns="0" rIns="0" bIns="0"/>
            <a:lstStyle>
              <a:lvl1pPr marL="342900" indent="-342900" algn="l">
                <a:spcBef>
                  <a:spcPct val="20000"/>
                </a:spcBef>
                <a:buClr>
                  <a:schemeClr val="folHlink"/>
                </a:buClr>
                <a:buSzPct val="90000"/>
                <a:buFont typeface="Wingdings 2" panose="05020102010507070707" pitchFamily="18" charset="2"/>
                <a:buChar char="¢"/>
                <a:defRPr kumimoji="1" sz="2000">
                  <a:solidFill>
                    <a:schemeClr val="tx1"/>
                  </a:solidFill>
                  <a:latin typeface="Helvetica" panose="020B0604020202020204" pitchFamily="34" charset="0"/>
                </a:defRPr>
              </a:lvl1pPr>
              <a:lvl2pPr marL="742950" indent="-285750" algn="l">
                <a:spcBef>
                  <a:spcPct val="20000"/>
                </a:spcBef>
                <a:buClr>
                  <a:schemeClr val="accent2"/>
                </a:buClr>
                <a:buSzPct val="90000"/>
                <a:buFont typeface="Wingdings 2" panose="05020102010507070707" pitchFamily="18" charset="2"/>
                <a:buChar char="C"/>
                <a:defRPr kumimoji="1">
                  <a:solidFill>
                    <a:schemeClr val="tx1"/>
                  </a:solidFill>
                  <a:latin typeface="Helvetica" panose="020B0604020202020204" pitchFamily="34" charset="0"/>
                </a:defRPr>
              </a:lvl2pPr>
              <a:lvl3pPr marL="1143000" indent="-228600" algn="l">
                <a:spcBef>
                  <a:spcPct val="20000"/>
                </a:spcBef>
                <a:buClr>
                  <a:srgbClr val="33CC33"/>
                </a:buClr>
                <a:buSzPct val="90000"/>
                <a:buFont typeface="Wingdings 3" panose="05040102010807070707" pitchFamily="18" charset="2"/>
                <a:buChar char="g"/>
                <a:defRPr kumimoji="1">
                  <a:solidFill>
                    <a:schemeClr val="tx1"/>
                  </a:solidFill>
                  <a:latin typeface="Helvetica" panose="020B0604020202020204" pitchFamily="34" charset="0"/>
                </a:defRPr>
              </a:lvl3pPr>
              <a:lvl4pPr marL="1600200" indent="-228600" algn="l">
                <a:spcBef>
                  <a:spcPct val="20000"/>
                </a:spcBef>
                <a:buClr>
                  <a:schemeClr val="hlink"/>
                </a:buClr>
                <a:buChar char="–"/>
                <a:defRPr kumimoji="1">
                  <a:solidFill>
                    <a:schemeClr val="tx1"/>
                  </a:solidFill>
                  <a:latin typeface="Helvetica" panose="020B0604020202020204" pitchFamily="34" charset="0"/>
                </a:defRPr>
              </a:lvl4pPr>
              <a:lvl5pPr marL="2057400" indent="-228600" algn="l">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buFont typeface="Wingdings 2" panose="05020102010507070707" pitchFamily="18" charset="2"/>
                <a:buNone/>
              </a:pPr>
              <a:r>
                <a:rPr lang="en-US" altLang="en-US"/>
                <a:t>                                                          </a:t>
              </a:r>
            </a:p>
          </p:txBody>
        </p:sp>
        <p:pic>
          <p:nvPicPr>
            <p:cNvPr id="355377" name="Picture 49"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9" y="1902"/>
              <a:ext cx="628" cy="755"/>
            </a:xfrm>
            <a:prstGeom prst="rect">
              <a:avLst/>
            </a:prstGeom>
            <a:noFill/>
            <a:extLst>
              <a:ext uri="{909E8E84-426E-40DD-AFC4-6F175D3DCCD1}">
                <a14:hiddenFill xmlns:a14="http://schemas.microsoft.com/office/drawing/2010/main">
                  <a:solidFill>
                    <a:srgbClr val="FFFFFF"/>
                  </a:solidFill>
                </a14:hiddenFill>
              </a:ext>
            </a:extLst>
          </p:spPr>
        </p:pic>
        <p:pic>
          <p:nvPicPr>
            <p:cNvPr id="355378" name="Picture 50"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04" y="929"/>
              <a:ext cx="531" cy="663"/>
            </a:xfrm>
            <a:prstGeom prst="rect">
              <a:avLst/>
            </a:prstGeom>
            <a:noFill/>
            <a:extLst>
              <a:ext uri="{909E8E84-426E-40DD-AFC4-6F175D3DCCD1}">
                <a14:hiddenFill xmlns:a14="http://schemas.microsoft.com/office/drawing/2010/main">
                  <a:solidFill>
                    <a:srgbClr val="FFFFFF"/>
                  </a:solidFill>
                </a14:hiddenFill>
              </a:ext>
            </a:extLst>
          </p:spPr>
        </p:pic>
        <p:pic>
          <p:nvPicPr>
            <p:cNvPr id="355379" name="Picture 51"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18" y="2240"/>
              <a:ext cx="532" cy="663"/>
            </a:xfrm>
            <a:prstGeom prst="rect">
              <a:avLst/>
            </a:prstGeom>
            <a:noFill/>
            <a:extLst>
              <a:ext uri="{909E8E84-426E-40DD-AFC4-6F175D3DCCD1}">
                <a14:hiddenFill xmlns:a14="http://schemas.microsoft.com/office/drawing/2010/main">
                  <a:solidFill>
                    <a:srgbClr val="FFFFFF"/>
                  </a:solidFill>
                </a14:hiddenFill>
              </a:ext>
            </a:extLst>
          </p:spPr>
        </p:pic>
        <p:pic>
          <p:nvPicPr>
            <p:cNvPr id="355380" name="Picture 52"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85" y="1934"/>
              <a:ext cx="532" cy="663"/>
            </a:xfrm>
            <a:prstGeom prst="rect">
              <a:avLst/>
            </a:prstGeom>
            <a:noFill/>
            <a:extLst>
              <a:ext uri="{909E8E84-426E-40DD-AFC4-6F175D3DCCD1}">
                <a14:hiddenFill xmlns:a14="http://schemas.microsoft.com/office/drawing/2010/main">
                  <a:solidFill>
                    <a:srgbClr val="FFFFFF"/>
                  </a:solidFill>
                </a14:hiddenFill>
              </a:ext>
            </a:extLst>
          </p:spPr>
        </p:pic>
        <p:pic>
          <p:nvPicPr>
            <p:cNvPr id="355381" name="Picture 5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08" y="864"/>
              <a:ext cx="628" cy="755"/>
            </a:xfrm>
            <a:prstGeom prst="rect">
              <a:avLst/>
            </a:prstGeom>
            <a:noFill/>
            <a:extLst>
              <a:ext uri="{909E8E84-426E-40DD-AFC4-6F175D3DCCD1}">
                <a14:hiddenFill xmlns:a14="http://schemas.microsoft.com/office/drawing/2010/main">
                  <a:solidFill>
                    <a:srgbClr val="FFFFFF"/>
                  </a:solidFill>
                </a14:hiddenFill>
              </a:ext>
            </a:extLst>
          </p:spPr>
        </p:pic>
      </p:grpSp>
      <p:sp>
        <p:nvSpPr>
          <p:cNvPr id="355382" name="AutoShape 54"/>
          <p:cNvSpPr>
            <a:spLocks noChangeArrowheads="1"/>
          </p:cNvSpPr>
          <p:nvPr/>
        </p:nvSpPr>
        <p:spPr bwMode="auto">
          <a:xfrm>
            <a:off x="8824913" y="321151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355383" name="AutoShape 55"/>
          <p:cNvSpPr>
            <a:spLocks noChangeArrowheads="1"/>
          </p:cNvSpPr>
          <p:nvPr/>
        </p:nvSpPr>
        <p:spPr bwMode="auto">
          <a:xfrm>
            <a:off x="2249488" y="31496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355384" name="AutoShape 56"/>
          <p:cNvSpPr>
            <a:spLocks noChangeArrowheads="1"/>
          </p:cNvSpPr>
          <p:nvPr/>
        </p:nvSpPr>
        <p:spPr bwMode="auto">
          <a:xfrm>
            <a:off x="3189288"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6429244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55339"/>
                                        </p:tgtEl>
                                        <p:attrNameLst>
                                          <p:attrName>style.visibility</p:attrName>
                                        </p:attrNameLst>
                                      </p:cBhvr>
                                      <p:to>
                                        <p:strVal val="visible"/>
                                      </p:to>
                                    </p:set>
                                    <p:animEffect transition="in" filter="wipe(left)">
                                      <p:cBhvr>
                                        <p:cTn id="7" dur="500"/>
                                        <p:tgtEl>
                                          <p:spTgt spid="355339"/>
                                        </p:tgtEl>
                                      </p:cBhvr>
                                    </p:animEffect>
                                  </p:childTnLst>
                                </p:cTn>
                              </p:par>
                            </p:childTnLst>
                          </p:cTn>
                        </p:par>
                        <p:par>
                          <p:cTn id="8" fill="hold" nodeType="afterGroup">
                            <p:stCondLst>
                              <p:cond delay="500"/>
                            </p:stCondLst>
                            <p:childTnLst>
                              <p:par>
                                <p:cTn id="9" presetID="1" presetClass="entr" presetSubtype="0" fill="hold" nodeType="afterEffect">
                                  <p:stCondLst>
                                    <p:cond delay="0"/>
                                  </p:stCondLst>
                                  <p:childTnLst>
                                    <p:set>
                                      <p:cBhvr>
                                        <p:cTn id="10" dur="1" fill="hold">
                                          <p:stCondLst>
                                            <p:cond delay="499"/>
                                          </p:stCondLst>
                                        </p:cTn>
                                        <p:tgtEl>
                                          <p:spTgt spid="355338"/>
                                        </p:tgtEl>
                                        <p:attrNameLst>
                                          <p:attrName>style.visibility</p:attrName>
                                        </p:attrNameLst>
                                      </p:cBhvr>
                                      <p:to>
                                        <p:strVal val="visible"/>
                                      </p:to>
                                    </p:set>
                                  </p:childTnLst>
                                </p:cTn>
                              </p:par>
                            </p:childTnLst>
                          </p:cTn>
                        </p:par>
                        <p:par>
                          <p:cTn id="11" fill="hold" nodeType="afterGroup">
                            <p:stCondLst>
                              <p:cond delay="1000"/>
                            </p:stCondLst>
                            <p:childTnLst>
                              <p:par>
                                <p:cTn id="12" presetID="1" presetClass="entr" presetSubtype="0" fill="hold" nodeType="afterEffect">
                                  <p:stCondLst>
                                    <p:cond delay="0"/>
                                  </p:stCondLst>
                                  <p:childTnLst>
                                    <p:set>
                                      <p:cBhvr>
                                        <p:cTn id="13" dur="1" fill="hold">
                                          <p:stCondLst>
                                            <p:cond delay="499"/>
                                          </p:stCondLst>
                                        </p:cTn>
                                        <p:tgtEl>
                                          <p:spTgt spid="355354"/>
                                        </p:tgtEl>
                                        <p:attrNameLst>
                                          <p:attrName>style.visibility</p:attrName>
                                        </p:attrNameLst>
                                      </p:cBhvr>
                                      <p:to>
                                        <p:strVal val="visible"/>
                                      </p:to>
                                    </p:set>
                                  </p:childTnLst>
                                </p:cTn>
                              </p:par>
                            </p:childTnLst>
                          </p:cTn>
                        </p:par>
                        <p:par>
                          <p:cTn id="14" fill="hold" nodeType="afterGroup">
                            <p:stCondLst>
                              <p:cond delay="1500"/>
                            </p:stCondLst>
                            <p:childTnLst>
                              <p:par>
                                <p:cTn id="15" presetID="1" presetClass="entr" presetSubtype="0" fill="hold" nodeType="afterEffect">
                                  <p:stCondLst>
                                    <p:cond delay="0"/>
                                  </p:stCondLst>
                                  <p:childTnLst>
                                    <p:set>
                                      <p:cBhvr>
                                        <p:cTn id="16" dur="1" fill="hold">
                                          <p:stCondLst>
                                            <p:cond delay="499"/>
                                          </p:stCondLst>
                                        </p:cTn>
                                        <p:tgtEl>
                                          <p:spTgt spid="355359"/>
                                        </p:tgtEl>
                                        <p:attrNameLst>
                                          <p:attrName>style.visibility</p:attrName>
                                        </p:attrNameLst>
                                      </p:cBhvr>
                                      <p:to>
                                        <p:strVal val="visible"/>
                                      </p:to>
                                    </p:set>
                                  </p:childTnLst>
                                </p:cTn>
                              </p:par>
                            </p:childTnLst>
                          </p:cTn>
                        </p:par>
                        <p:par>
                          <p:cTn id="17" fill="hold" nodeType="afterGroup">
                            <p:stCondLst>
                              <p:cond delay="2000"/>
                            </p:stCondLst>
                            <p:childTnLst>
                              <p:par>
                                <p:cTn id="18" presetID="1" presetClass="entr" presetSubtype="0" fill="hold" nodeType="afterEffect">
                                  <p:stCondLst>
                                    <p:cond delay="0"/>
                                  </p:stCondLst>
                                  <p:childTnLst>
                                    <p:set>
                                      <p:cBhvr>
                                        <p:cTn id="19" dur="1" fill="hold">
                                          <p:stCondLst>
                                            <p:cond delay="499"/>
                                          </p:stCondLst>
                                        </p:cTn>
                                        <p:tgtEl>
                                          <p:spTgt spid="355361"/>
                                        </p:tgtEl>
                                        <p:attrNameLst>
                                          <p:attrName>style.visibility</p:attrName>
                                        </p:attrNameLst>
                                      </p:cBhvr>
                                      <p:to>
                                        <p:strVal val="visible"/>
                                      </p:to>
                                    </p:set>
                                  </p:childTnLst>
                                </p:cTn>
                              </p:par>
                            </p:childTnLst>
                          </p:cTn>
                        </p:par>
                        <p:par>
                          <p:cTn id="20" fill="hold" nodeType="afterGroup">
                            <p:stCondLst>
                              <p:cond delay="2500"/>
                            </p:stCondLst>
                            <p:childTnLst>
                              <p:par>
                                <p:cTn id="21" presetID="22" presetClass="entr" presetSubtype="8" fill="hold" nodeType="afterEffect">
                                  <p:stCondLst>
                                    <p:cond delay="0"/>
                                  </p:stCondLst>
                                  <p:childTnLst>
                                    <p:set>
                                      <p:cBhvr>
                                        <p:cTn id="22" dur="1" fill="hold">
                                          <p:stCondLst>
                                            <p:cond delay="0"/>
                                          </p:stCondLst>
                                        </p:cTn>
                                        <p:tgtEl>
                                          <p:spTgt spid="355342"/>
                                        </p:tgtEl>
                                        <p:attrNameLst>
                                          <p:attrName>style.visibility</p:attrName>
                                        </p:attrNameLst>
                                      </p:cBhvr>
                                      <p:to>
                                        <p:strVal val="visible"/>
                                      </p:to>
                                    </p:set>
                                    <p:animEffect transition="in" filter="wipe(left)">
                                      <p:cBhvr>
                                        <p:cTn id="23" dur="500"/>
                                        <p:tgtEl>
                                          <p:spTgt spid="355342"/>
                                        </p:tgtEl>
                                      </p:cBhvr>
                                    </p:animEffect>
                                  </p:childTnLst>
                                </p:cTn>
                              </p:par>
                            </p:childTnLst>
                          </p:cTn>
                        </p:par>
                        <p:par>
                          <p:cTn id="24" fill="hold" nodeType="afterGroup">
                            <p:stCondLst>
                              <p:cond delay="3000"/>
                            </p:stCondLst>
                            <p:childTnLst>
                              <p:par>
                                <p:cTn id="25" presetID="1" presetClass="entr" presetSubtype="0" fill="hold" nodeType="afterEffect">
                                  <p:stCondLst>
                                    <p:cond delay="0"/>
                                  </p:stCondLst>
                                  <p:childTnLst>
                                    <p:set>
                                      <p:cBhvr>
                                        <p:cTn id="26" dur="1" fill="hold">
                                          <p:stCondLst>
                                            <p:cond delay="499"/>
                                          </p:stCondLst>
                                        </p:cTn>
                                        <p:tgtEl>
                                          <p:spTgt spid="355363"/>
                                        </p:tgtEl>
                                        <p:attrNameLst>
                                          <p:attrName>style.visibility</p:attrName>
                                        </p:attrNameLst>
                                      </p:cBhvr>
                                      <p:to>
                                        <p:strVal val="visible"/>
                                      </p:to>
                                    </p:set>
                                  </p:childTnLst>
                                </p:cTn>
                              </p:par>
                            </p:childTnLst>
                          </p:cTn>
                        </p:par>
                        <p:par>
                          <p:cTn id="27" fill="hold" nodeType="afterGroup">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55358"/>
                                        </p:tgtEl>
                                        <p:attrNameLst>
                                          <p:attrName>style.visibility</p:attrName>
                                        </p:attrNameLst>
                                      </p:cBhvr>
                                      <p:to>
                                        <p:strVal val="visible"/>
                                      </p:to>
                                    </p:set>
                                  </p:childTnLst>
                                </p:cTn>
                              </p:par>
                            </p:childTnLst>
                          </p:cTn>
                        </p:par>
                        <p:par>
                          <p:cTn id="30" fill="hold" nodeType="afterGroup">
                            <p:stCondLst>
                              <p:cond delay="4000"/>
                            </p:stCondLst>
                            <p:childTnLst>
                              <p:par>
                                <p:cTn id="31" presetID="1" presetClass="entr" presetSubtype="0" fill="hold" nodeType="afterEffect">
                                  <p:stCondLst>
                                    <p:cond delay="0"/>
                                  </p:stCondLst>
                                  <p:childTnLst>
                                    <p:set>
                                      <p:cBhvr>
                                        <p:cTn id="32" dur="1" fill="hold">
                                          <p:stCondLst>
                                            <p:cond delay="499"/>
                                          </p:stCondLst>
                                        </p:cTn>
                                        <p:tgtEl>
                                          <p:spTgt spid="355352"/>
                                        </p:tgtEl>
                                        <p:attrNameLst>
                                          <p:attrName>style.visibility</p:attrName>
                                        </p:attrNameLst>
                                      </p:cBhvr>
                                      <p:to>
                                        <p:strVal val="visible"/>
                                      </p:to>
                                    </p:set>
                                  </p:childTnLst>
                                </p:cTn>
                              </p:par>
                            </p:childTnLst>
                          </p:cTn>
                        </p:par>
                        <p:par>
                          <p:cTn id="33" fill="hold" nodeType="afterGroup">
                            <p:stCondLst>
                              <p:cond delay="4500"/>
                            </p:stCondLst>
                            <p:childTnLst>
                              <p:par>
                                <p:cTn id="34" presetID="1" presetClass="entr" presetSubtype="0" fill="hold" nodeType="afterEffect">
                                  <p:stCondLst>
                                    <p:cond delay="0"/>
                                  </p:stCondLst>
                                  <p:childTnLst>
                                    <p:set>
                                      <p:cBhvr>
                                        <p:cTn id="35" dur="1" fill="hold">
                                          <p:stCondLst>
                                            <p:cond delay="499"/>
                                          </p:stCondLst>
                                        </p:cTn>
                                        <p:tgtEl>
                                          <p:spTgt spid="355362"/>
                                        </p:tgtEl>
                                        <p:attrNameLst>
                                          <p:attrName>style.visibility</p:attrName>
                                        </p:attrNameLst>
                                      </p:cBhvr>
                                      <p:to>
                                        <p:strVal val="visible"/>
                                      </p:to>
                                    </p:set>
                                  </p:childTnLst>
                                </p:cTn>
                              </p:par>
                            </p:childTnLst>
                          </p:cTn>
                        </p:par>
                        <p:par>
                          <p:cTn id="36" fill="hold" nodeType="afterGroup">
                            <p:stCondLst>
                              <p:cond delay="5000"/>
                            </p:stCondLst>
                            <p:childTnLst>
                              <p:par>
                                <p:cTn id="37" presetID="1" presetClass="entr" presetSubtype="0" fill="hold" nodeType="afterEffect">
                                  <p:stCondLst>
                                    <p:cond delay="0"/>
                                  </p:stCondLst>
                                  <p:childTnLst>
                                    <p:set>
                                      <p:cBhvr>
                                        <p:cTn id="38" dur="1" fill="hold">
                                          <p:stCondLst>
                                            <p:cond delay="499"/>
                                          </p:stCondLst>
                                        </p:cTn>
                                        <p:tgtEl>
                                          <p:spTgt spid="355364"/>
                                        </p:tgtEl>
                                        <p:attrNameLst>
                                          <p:attrName>style.visibility</p:attrName>
                                        </p:attrNameLst>
                                      </p:cBhvr>
                                      <p:to>
                                        <p:strVal val="visible"/>
                                      </p:to>
                                    </p:set>
                                  </p:childTnLst>
                                </p:cTn>
                              </p:par>
                            </p:childTnLst>
                          </p:cTn>
                        </p:par>
                        <p:par>
                          <p:cTn id="39" fill="hold" nodeType="afterGroup">
                            <p:stCondLst>
                              <p:cond delay="5500"/>
                            </p:stCondLst>
                            <p:childTnLst>
                              <p:par>
                                <p:cTn id="40" presetID="1" presetClass="entr" presetSubtype="0" fill="hold" nodeType="afterEffect">
                                  <p:stCondLst>
                                    <p:cond delay="0"/>
                                  </p:stCondLst>
                                  <p:childTnLst>
                                    <p:set>
                                      <p:cBhvr>
                                        <p:cTn id="41" dur="1" fill="hold">
                                          <p:stCondLst>
                                            <p:cond delay="499"/>
                                          </p:stCondLst>
                                        </p:cTn>
                                        <p:tgtEl>
                                          <p:spTgt spid="355365"/>
                                        </p:tgtEl>
                                        <p:attrNameLst>
                                          <p:attrName>style.visibility</p:attrName>
                                        </p:attrNameLst>
                                      </p:cBhvr>
                                      <p:to>
                                        <p:strVal val="visible"/>
                                      </p:to>
                                    </p:set>
                                  </p:childTnLst>
                                </p:cTn>
                              </p:par>
                            </p:childTnLst>
                          </p:cTn>
                        </p:par>
                        <p:par>
                          <p:cTn id="42" fill="hold" nodeType="afterGroup">
                            <p:stCondLst>
                              <p:cond delay="6000"/>
                            </p:stCondLst>
                            <p:childTnLst>
                              <p:par>
                                <p:cTn id="43" presetID="1" presetClass="entr" presetSubtype="0" fill="hold" nodeType="afterEffect">
                                  <p:stCondLst>
                                    <p:cond delay="0"/>
                                  </p:stCondLst>
                                  <p:childTnLst>
                                    <p:set>
                                      <p:cBhvr>
                                        <p:cTn id="44" dur="1" fill="hold">
                                          <p:stCondLst>
                                            <p:cond delay="499"/>
                                          </p:stCondLst>
                                        </p:cTn>
                                        <p:tgtEl>
                                          <p:spTgt spid="355353"/>
                                        </p:tgtEl>
                                        <p:attrNameLst>
                                          <p:attrName>style.visibility</p:attrName>
                                        </p:attrNameLst>
                                      </p:cBhvr>
                                      <p:to>
                                        <p:strVal val="visible"/>
                                      </p:to>
                                    </p:set>
                                  </p:childTnLst>
                                </p:cTn>
                              </p:par>
                            </p:childTnLst>
                          </p:cTn>
                        </p:par>
                        <p:par>
                          <p:cTn id="45" fill="hold" nodeType="afterGroup">
                            <p:stCondLst>
                              <p:cond delay="6500"/>
                            </p:stCondLst>
                            <p:childTnLst>
                              <p:par>
                                <p:cTn id="46" presetID="1" presetClass="entr" presetSubtype="0" fill="hold" nodeType="afterEffect">
                                  <p:stCondLst>
                                    <p:cond delay="0"/>
                                  </p:stCondLst>
                                  <p:childTnLst>
                                    <p:set>
                                      <p:cBhvr>
                                        <p:cTn id="47" dur="1" fill="hold">
                                          <p:stCondLst>
                                            <p:cond delay="499"/>
                                          </p:stCondLst>
                                        </p:cTn>
                                        <p:tgtEl>
                                          <p:spTgt spid="355356"/>
                                        </p:tgtEl>
                                        <p:attrNameLst>
                                          <p:attrName>style.visibility</p:attrName>
                                        </p:attrNameLst>
                                      </p:cBhvr>
                                      <p:to>
                                        <p:strVal val="visible"/>
                                      </p:to>
                                    </p:set>
                                  </p:childTnLst>
                                </p:cTn>
                              </p:par>
                            </p:childTnLst>
                          </p:cTn>
                        </p:par>
                        <p:par>
                          <p:cTn id="48" fill="hold" nodeType="afterGroup">
                            <p:stCondLst>
                              <p:cond delay="7000"/>
                            </p:stCondLst>
                            <p:childTnLst>
                              <p:par>
                                <p:cTn id="49" presetID="1" presetClass="entr" presetSubtype="0" fill="hold" nodeType="afterEffect">
                                  <p:stCondLst>
                                    <p:cond delay="0"/>
                                  </p:stCondLst>
                                  <p:childTnLst>
                                    <p:set>
                                      <p:cBhvr>
                                        <p:cTn id="50" dur="1" fill="hold">
                                          <p:stCondLst>
                                            <p:cond delay="499"/>
                                          </p:stCondLst>
                                        </p:cTn>
                                        <p:tgtEl>
                                          <p:spTgt spid="355357"/>
                                        </p:tgtEl>
                                        <p:attrNameLst>
                                          <p:attrName>style.visibility</p:attrName>
                                        </p:attrNameLst>
                                      </p:cBhvr>
                                      <p:to>
                                        <p:strVal val="visible"/>
                                      </p:to>
                                    </p:set>
                                  </p:childTnLst>
                                </p:cTn>
                              </p:par>
                            </p:childTnLst>
                          </p:cTn>
                        </p:par>
                        <p:par>
                          <p:cTn id="51" fill="hold" nodeType="afterGroup">
                            <p:stCondLst>
                              <p:cond delay="7500"/>
                            </p:stCondLst>
                            <p:childTnLst>
                              <p:par>
                                <p:cTn id="52" presetID="1" presetClass="entr" presetSubtype="0" fill="hold" nodeType="afterEffect">
                                  <p:stCondLst>
                                    <p:cond delay="0"/>
                                  </p:stCondLst>
                                  <p:childTnLst>
                                    <p:set>
                                      <p:cBhvr>
                                        <p:cTn id="53" dur="1" fill="hold">
                                          <p:stCondLst>
                                            <p:cond delay="499"/>
                                          </p:stCondLst>
                                        </p:cTn>
                                        <p:tgtEl>
                                          <p:spTgt spid="355360"/>
                                        </p:tgtEl>
                                        <p:attrNameLst>
                                          <p:attrName>style.visibility</p:attrName>
                                        </p:attrNameLst>
                                      </p:cBhvr>
                                      <p:to>
                                        <p:strVal val="visible"/>
                                      </p:to>
                                    </p:set>
                                  </p:childTnLst>
                                </p:cTn>
                              </p:par>
                            </p:childTnLst>
                          </p:cTn>
                        </p:par>
                        <p:par>
                          <p:cTn id="54" fill="hold" nodeType="afterGroup">
                            <p:stCondLst>
                              <p:cond delay="8000"/>
                            </p:stCondLst>
                            <p:childTnLst>
                              <p:par>
                                <p:cTn id="55" presetID="22" presetClass="entr" presetSubtype="8" fill="hold" nodeType="afterEffect">
                                  <p:stCondLst>
                                    <p:cond delay="0"/>
                                  </p:stCondLst>
                                  <p:childTnLst>
                                    <p:set>
                                      <p:cBhvr>
                                        <p:cTn id="56" dur="1" fill="hold">
                                          <p:stCondLst>
                                            <p:cond delay="0"/>
                                          </p:stCondLst>
                                        </p:cTn>
                                        <p:tgtEl>
                                          <p:spTgt spid="355345"/>
                                        </p:tgtEl>
                                        <p:attrNameLst>
                                          <p:attrName>style.visibility</p:attrName>
                                        </p:attrNameLst>
                                      </p:cBhvr>
                                      <p:to>
                                        <p:strVal val="visible"/>
                                      </p:to>
                                    </p:set>
                                    <p:animEffect transition="in" filter="wipe(left)">
                                      <p:cBhvr>
                                        <p:cTn id="57" dur="500"/>
                                        <p:tgtEl>
                                          <p:spTgt spid="355345"/>
                                        </p:tgtEl>
                                      </p:cBhvr>
                                    </p:animEffect>
                                  </p:childTnLst>
                                </p:cTn>
                              </p:par>
                            </p:childTnLst>
                          </p:cTn>
                        </p:par>
                        <p:par>
                          <p:cTn id="58" fill="hold" nodeType="afterGroup">
                            <p:stCondLst>
                              <p:cond delay="8500"/>
                            </p:stCondLst>
                            <p:childTnLst>
                              <p:par>
                                <p:cTn id="59" presetID="1" presetClass="entr" presetSubtype="0" fill="hold" nodeType="afterEffect">
                                  <p:stCondLst>
                                    <p:cond delay="0"/>
                                  </p:stCondLst>
                                  <p:childTnLst>
                                    <p:set>
                                      <p:cBhvr>
                                        <p:cTn id="60" dur="1" fill="hold">
                                          <p:stCondLst>
                                            <p:cond delay="499"/>
                                          </p:stCondLst>
                                        </p:cTn>
                                        <p:tgtEl>
                                          <p:spTgt spid="355366"/>
                                        </p:tgtEl>
                                        <p:attrNameLst>
                                          <p:attrName>style.visibility</p:attrName>
                                        </p:attrNameLst>
                                      </p:cBhvr>
                                      <p:to>
                                        <p:strVal val="visible"/>
                                      </p:to>
                                    </p:set>
                                  </p:childTnLst>
                                </p:cTn>
                              </p:par>
                            </p:childTnLst>
                          </p:cTn>
                        </p:par>
                        <p:par>
                          <p:cTn id="61" fill="hold" nodeType="afterGroup">
                            <p:stCondLst>
                              <p:cond delay="9000"/>
                            </p:stCondLst>
                            <p:childTnLst>
                              <p:par>
                                <p:cTn id="62" presetID="1" presetClass="entr" presetSubtype="0" fill="hold" nodeType="afterEffect">
                                  <p:stCondLst>
                                    <p:cond delay="0"/>
                                  </p:stCondLst>
                                  <p:childTnLst>
                                    <p:set>
                                      <p:cBhvr>
                                        <p:cTn id="63" dur="1" fill="hold">
                                          <p:stCondLst>
                                            <p:cond delay="499"/>
                                          </p:stCondLst>
                                        </p:cTn>
                                        <p:tgtEl>
                                          <p:spTgt spid="355367"/>
                                        </p:tgtEl>
                                        <p:attrNameLst>
                                          <p:attrName>style.visibility</p:attrName>
                                        </p:attrNameLst>
                                      </p:cBhvr>
                                      <p:to>
                                        <p:strVal val="visible"/>
                                      </p:to>
                                    </p:set>
                                  </p:childTnLst>
                                </p:cTn>
                              </p:par>
                            </p:childTnLst>
                          </p:cTn>
                        </p:par>
                        <p:par>
                          <p:cTn id="64" fill="hold" nodeType="afterGroup">
                            <p:stCondLst>
                              <p:cond delay="9500"/>
                            </p:stCondLst>
                            <p:childTnLst>
                              <p:par>
                                <p:cTn id="65" presetID="1" presetClass="entr" presetSubtype="0" fill="hold" nodeType="afterEffect">
                                  <p:stCondLst>
                                    <p:cond delay="0"/>
                                  </p:stCondLst>
                                  <p:childTnLst>
                                    <p:set>
                                      <p:cBhvr>
                                        <p:cTn id="66" dur="1" fill="hold">
                                          <p:stCondLst>
                                            <p:cond delay="499"/>
                                          </p:stCondLst>
                                        </p:cTn>
                                        <p:tgtEl>
                                          <p:spTgt spid="355368"/>
                                        </p:tgtEl>
                                        <p:attrNameLst>
                                          <p:attrName>style.visibility</p:attrName>
                                        </p:attrNameLst>
                                      </p:cBhvr>
                                      <p:to>
                                        <p:strVal val="visible"/>
                                      </p:to>
                                    </p:set>
                                  </p:childTnLst>
                                </p:cTn>
                              </p:par>
                            </p:childTnLst>
                          </p:cTn>
                        </p:par>
                        <p:par>
                          <p:cTn id="67" fill="hold" nodeType="afterGroup">
                            <p:stCondLst>
                              <p:cond delay="10000"/>
                            </p:stCondLst>
                            <p:childTnLst>
                              <p:par>
                                <p:cTn id="68" presetID="1" presetClass="entr" presetSubtype="0" fill="hold" nodeType="afterEffect">
                                  <p:stCondLst>
                                    <p:cond delay="0"/>
                                  </p:stCondLst>
                                  <p:childTnLst>
                                    <p:set>
                                      <p:cBhvr>
                                        <p:cTn id="69" dur="1" fill="hold">
                                          <p:stCondLst>
                                            <p:cond delay="499"/>
                                          </p:stCondLst>
                                        </p:cTn>
                                        <p:tgtEl>
                                          <p:spTgt spid="355369"/>
                                        </p:tgtEl>
                                        <p:attrNameLst>
                                          <p:attrName>style.visibility</p:attrName>
                                        </p:attrNameLst>
                                      </p:cBhvr>
                                      <p:to>
                                        <p:strVal val="visible"/>
                                      </p:to>
                                    </p:set>
                                  </p:childTnLst>
                                </p:cTn>
                              </p:par>
                            </p:childTnLst>
                          </p:cTn>
                        </p:par>
                        <p:par>
                          <p:cTn id="70" fill="hold" nodeType="afterGroup">
                            <p:stCondLst>
                              <p:cond delay="10500"/>
                            </p:stCondLst>
                            <p:childTnLst>
                              <p:par>
                                <p:cTn id="71" presetID="1" presetClass="entr" presetSubtype="0" fill="hold" nodeType="afterEffect">
                                  <p:stCondLst>
                                    <p:cond delay="0"/>
                                  </p:stCondLst>
                                  <p:childTnLst>
                                    <p:set>
                                      <p:cBhvr>
                                        <p:cTn id="72" dur="1" fill="hold">
                                          <p:stCondLst>
                                            <p:cond delay="499"/>
                                          </p:stCondLst>
                                        </p:cTn>
                                        <p:tgtEl>
                                          <p:spTgt spid="355370"/>
                                        </p:tgtEl>
                                        <p:attrNameLst>
                                          <p:attrName>style.visibility</p:attrName>
                                        </p:attrNameLst>
                                      </p:cBhvr>
                                      <p:to>
                                        <p:strVal val="visible"/>
                                      </p:to>
                                    </p:set>
                                  </p:childTnLst>
                                </p:cTn>
                              </p:par>
                            </p:childTnLst>
                          </p:cTn>
                        </p:par>
                        <p:par>
                          <p:cTn id="73" fill="hold" nodeType="afterGroup">
                            <p:stCondLst>
                              <p:cond delay="11000"/>
                            </p:stCondLst>
                            <p:childTnLst>
                              <p:par>
                                <p:cTn id="74" presetID="22" presetClass="entr" presetSubtype="8" fill="hold" nodeType="afterEffect">
                                  <p:stCondLst>
                                    <p:cond delay="0"/>
                                  </p:stCondLst>
                                  <p:childTnLst>
                                    <p:set>
                                      <p:cBhvr>
                                        <p:cTn id="75" dur="1" fill="hold">
                                          <p:stCondLst>
                                            <p:cond delay="0"/>
                                          </p:stCondLst>
                                        </p:cTn>
                                        <p:tgtEl>
                                          <p:spTgt spid="355348"/>
                                        </p:tgtEl>
                                        <p:attrNameLst>
                                          <p:attrName>style.visibility</p:attrName>
                                        </p:attrNameLst>
                                      </p:cBhvr>
                                      <p:to>
                                        <p:strVal val="visible"/>
                                      </p:to>
                                    </p:set>
                                    <p:animEffect transition="in" filter="wipe(left)">
                                      <p:cBhvr>
                                        <p:cTn id="76" dur="500"/>
                                        <p:tgtEl>
                                          <p:spTgt spid="355348"/>
                                        </p:tgtEl>
                                      </p:cBhvr>
                                    </p:animEffect>
                                  </p:childTnLst>
                                </p:cTn>
                              </p:par>
                            </p:childTnLst>
                          </p:cTn>
                        </p:par>
                        <p:par>
                          <p:cTn id="77" fill="hold" nodeType="afterGroup">
                            <p:stCondLst>
                              <p:cond delay="11500"/>
                            </p:stCondLst>
                            <p:childTnLst>
                              <p:par>
                                <p:cTn id="78" presetID="1" presetClass="entr" presetSubtype="0" fill="hold" nodeType="afterEffect">
                                  <p:stCondLst>
                                    <p:cond delay="0"/>
                                  </p:stCondLst>
                                  <p:childTnLst>
                                    <p:set>
                                      <p:cBhvr>
                                        <p:cTn id="79" dur="1" fill="hold">
                                          <p:stCondLst>
                                            <p:cond delay="499"/>
                                          </p:stCondLst>
                                        </p:cTn>
                                        <p:tgtEl>
                                          <p:spTgt spid="355351"/>
                                        </p:tgtEl>
                                        <p:attrNameLst>
                                          <p:attrName>style.visibility</p:attrName>
                                        </p:attrNameLst>
                                      </p:cBhvr>
                                      <p:to>
                                        <p:strVal val="visible"/>
                                      </p:to>
                                    </p:set>
                                  </p:childTnLst>
                                </p:cTn>
                              </p:par>
                            </p:childTnLst>
                          </p:cTn>
                        </p:par>
                        <p:par>
                          <p:cTn id="80" fill="hold" nodeType="afterGroup">
                            <p:stCondLst>
                              <p:cond delay="12000"/>
                            </p:stCondLst>
                            <p:childTnLst>
                              <p:par>
                                <p:cTn id="81" presetID="1" presetClass="entr" presetSubtype="0" fill="hold" nodeType="afterEffect">
                                  <p:stCondLst>
                                    <p:cond delay="0"/>
                                  </p:stCondLst>
                                  <p:childTnLst>
                                    <p:set>
                                      <p:cBhvr>
                                        <p:cTn id="82" dur="1" fill="hold">
                                          <p:stCondLst>
                                            <p:cond delay="499"/>
                                          </p:stCondLst>
                                        </p:cTn>
                                        <p:tgtEl>
                                          <p:spTgt spid="355371"/>
                                        </p:tgtEl>
                                        <p:attrNameLst>
                                          <p:attrName>style.visibility</p:attrName>
                                        </p:attrNameLst>
                                      </p:cBhvr>
                                      <p:to>
                                        <p:strVal val="visible"/>
                                      </p:to>
                                    </p:set>
                                  </p:childTnLst>
                                </p:cTn>
                              </p:par>
                            </p:childTnLst>
                          </p:cTn>
                        </p:par>
                        <p:par>
                          <p:cTn id="83" fill="hold" nodeType="afterGroup">
                            <p:stCondLst>
                              <p:cond delay="12500"/>
                            </p:stCondLst>
                            <p:childTnLst>
                              <p:par>
                                <p:cTn id="84" presetID="1" presetClass="entr" presetSubtype="0" fill="hold" nodeType="afterEffect">
                                  <p:stCondLst>
                                    <p:cond delay="0"/>
                                  </p:stCondLst>
                                  <p:childTnLst>
                                    <p:set>
                                      <p:cBhvr>
                                        <p:cTn id="85" dur="1" fill="hold">
                                          <p:stCondLst>
                                            <p:cond delay="499"/>
                                          </p:stCondLst>
                                        </p:cTn>
                                        <p:tgtEl>
                                          <p:spTgt spid="355372"/>
                                        </p:tgtEl>
                                        <p:attrNameLst>
                                          <p:attrName>style.visibility</p:attrName>
                                        </p:attrNameLst>
                                      </p:cBhvr>
                                      <p:to>
                                        <p:strVal val="visible"/>
                                      </p:to>
                                    </p:set>
                                  </p:childTnLst>
                                </p:cTn>
                              </p:par>
                            </p:childTnLst>
                          </p:cTn>
                        </p:par>
                        <p:par>
                          <p:cTn id="86" fill="hold" nodeType="afterGroup">
                            <p:stCondLst>
                              <p:cond delay="13000"/>
                            </p:stCondLst>
                            <p:childTnLst>
                              <p:par>
                                <p:cTn id="87" presetID="1" presetClass="entr" presetSubtype="0" fill="hold" nodeType="afterEffect">
                                  <p:stCondLst>
                                    <p:cond delay="0"/>
                                  </p:stCondLst>
                                  <p:childTnLst>
                                    <p:set>
                                      <p:cBhvr>
                                        <p:cTn id="88" dur="1" fill="hold">
                                          <p:stCondLst>
                                            <p:cond delay="499"/>
                                          </p:stCondLst>
                                        </p:cTn>
                                        <p:tgtEl>
                                          <p:spTgt spid="355373"/>
                                        </p:tgtEl>
                                        <p:attrNameLst>
                                          <p:attrName>style.visibility</p:attrName>
                                        </p:attrNameLst>
                                      </p:cBhvr>
                                      <p:to>
                                        <p:strVal val="visible"/>
                                      </p:to>
                                    </p:set>
                                  </p:childTnLst>
                                </p:cTn>
                              </p:par>
                            </p:childTnLst>
                          </p:cTn>
                        </p:par>
                        <p:par>
                          <p:cTn id="89" fill="hold" nodeType="afterGroup">
                            <p:stCondLst>
                              <p:cond delay="13500"/>
                            </p:stCondLst>
                            <p:childTnLst>
                              <p:par>
                                <p:cTn id="90" presetID="1" presetClass="entr" presetSubtype="0" fill="hold" nodeType="afterEffect">
                                  <p:stCondLst>
                                    <p:cond delay="0"/>
                                  </p:stCondLst>
                                  <p:childTnLst>
                                    <p:set>
                                      <p:cBhvr>
                                        <p:cTn id="91" dur="1" fill="hold">
                                          <p:stCondLst>
                                            <p:cond delay="499"/>
                                          </p:stCondLst>
                                        </p:cTn>
                                        <p:tgtEl>
                                          <p:spTgt spid="355374"/>
                                        </p:tgtEl>
                                        <p:attrNameLst>
                                          <p:attrName>style.visibility</p:attrName>
                                        </p:attrNameLst>
                                      </p:cBhvr>
                                      <p:to>
                                        <p:strVal val="visible"/>
                                      </p:to>
                                    </p:set>
                                  </p:childTnLst>
                                </p:cTn>
                              </p:par>
                            </p:childTnLst>
                          </p:cTn>
                        </p:par>
                      </p:childTnLst>
                    </p:cTn>
                  </p:par>
                  <p:par>
                    <p:cTn id="92" fill="hold" nodeType="clickPar">
                      <p:stCondLst>
                        <p:cond delay="indefinite"/>
                      </p:stCondLst>
                      <p:childTnLst>
                        <p:par>
                          <p:cTn id="93" fill="hold" nodeType="withGroup">
                            <p:stCondLst>
                              <p:cond delay="0"/>
                            </p:stCondLst>
                            <p:childTnLst>
                              <p:par>
                                <p:cTn id="94" presetID="1" presetClass="entr" presetSubtype="0" fill="hold" nodeType="clickEffect">
                                  <p:stCondLst>
                                    <p:cond delay="0"/>
                                  </p:stCondLst>
                                  <p:childTnLst>
                                    <p:set>
                                      <p:cBhvr>
                                        <p:cTn id="95" dur="1" fill="hold">
                                          <p:stCondLst>
                                            <p:cond delay="499"/>
                                          </p:stCondLst>
                                        </p:cTn>
                                        <p:tgtEl>
                                          <p:spTgt spid="3553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19655"/>
          </a:xfrm>
        </p:spPr>
        <p:txBody>
          <a:bodyPr/>
          <a:lstStyle/>
          <a:p>
            <a:r>
              <a:rPr lang="en-GB" altLang="en-US" dirty="0"/>
              <a:t>DHCP</a:t>
            </a:r>
            <a:endParaRPr lang="en-GB" dirty="0"/>
          </a:p>
        </p:txBody>
      </p:sp>
      <p:sp>
        <p:nvSpPr>
          <p:cNvPr id="3" name="Content Placeholder 2"/>
          <p:cNvSpPr>
            <a:spLocks noGrp="1"/>
          </p:cNvSpPr>
          <p:nvPr>
            <p:ph idx="1"/>
          </p:nvPr>
        </p:nvSpPr>
        <p:spPr>
          <a:xfrm>
            <a:off x="582741" y="1740175"/>
            <a:ext cx="8596668" cy="3880773"/>
          </a:xfrm>
        </p:spPr>
        <p:txBody>
          <a:bodyPr/>
          <a:lstStyle/>
          <a:p>
            <a:pPr>
              <a:lnSpc>
                <a:spcPct val="90000"/>
              </a:lnSpc>
            </a:pPr>
            <a:r>
              <a:rPr lang="en-GB" altLang="en-US" dirty="0"/>
              <a:t>Clients obtain network parameters at boot time.</a:t>
            </a:r>
          </a:p>
          <a:p>
            <a:pPr>
              <a:lnSpc>
                <a:spcPct val="90000"/>
              </a:lnSpc>
            </a:pPr>
            <a:r>
              <a:rPr lang="en-GB" altLang="en-US" dirty="0"/>
              <a:t>DHCP Client (host) boots and enters </a:t>
            </a:r>
            <a:r>
              <a:rPr lang="en-GB" altLang="en-US" b="1" dirty="0"/>
              <a:t>initialisation</a:t>
            </a:r>
            <a:r>
              <a:rPr lang="en-GB" altLang="en-US" dirty="0"/>
              <a:t> state</a:t>
            </a:r>
          </a:p>
          <a:p>
            <a:pPr>
              <a:lnSpc>
                <a:spcPct val="90000"/>
              </a:lnSpc>
            </a:pPr>
            <a:r>
              <a:rPr lang="en-GB" altLang="en-US" dirty="0"/>
              <a:t>Sends DHCP Discover broadcast message and enters </a:t>
            </a:r>
            <a:r>
              <a:rPr lang="en-GB" altLang="en-US" b="1" dirty="0"/>
              <a:t>select</a:t>
            </a:r>
            <a:r>
              <a:rPr lang="en-GB" altLang="en-US" dirty="0"/>
              <a:t> state</a:t>
            </a:r>
          </a:p>
          <a:p>
            <a:pPr>
              <a:lnSpc>
                <a:spcPct val="90000"/>
              </a:lnSpc>
            </a:pPr>
            <a:r>
              <a:rPr lang="en-GB" altLang="en-US" dirty="0"/>
              <a:t>Receives DHCP Offer responses from DHCP server</a:t>
            </a:r>
          </a:p>
          <a:p>
            <a:pPr>
              <a:lnSpc>
                <a:spcPct val="90000"/>
              </a:lnSpc>
            </a:pPr>
            <a:r>
              <a:rPr lang="en-GB" altLang="en-US" dirty="0"/>
              <a:t>Selects first offer and negotiates lease time by sending the DHCP server a DHCP Request packet and entering the </a:t>
            </a:r>
            <a:r>
              <a:rPr lang="en-GB" altLang="en-US" b="1" dirty="0"/>
              <a:t>request</a:t>
            </a:r>
            <a:r>
              <a:rPr lang="en-GB" altLang="en-US" dirty="0"/>
              <a:t> state</a:t>
            </a:r>
          </a:p>
          <a:p>
            <a:pPr>
              <a:lnSpc>
                <a:spcPct val="90000"/>
              </a:lnSpc>
            </a:pPr>
            <a:r>
              <a:rPr lang="en-GB" altLang="en-US" dirty="0"/>
              <a:t>DHCP Server maintains lease – keeps track of IP addresses.</a:t>
            </a:r>
          </a:p>
          <a:p>
            <a:pPr>
              <a:lnSpc>
                <a:spcPct val="90000"/>
              </a:lnSpc>
            </a:pPr>
            <a:r>
              <a:rPr lang="en-GB" altLang="en-US" dirty="0"/>
              <a:t>If server is happy it sends a DHCP </a:t>
            </a:r>
            <a:r>
              <a:rPr lang="en-GB" altLang="en-US" dirty="0" err="1"/>
              <a:t>Ack</a:t>
            </a:r>
            <a:r>
              <a:rPr lang="en-GB" altLang="en-US" dirty="0"/>
              <a:t> to acknowledge the request – and assign client an IP address</a:t>
            </a:r>
          </a:p>
          <a:p>
            <a:pPr>
              <a:lnSpc>
                <a:spcPct val="90000"/>
              </a:lnSpc>
            </a:pPr>
            <a:r>
              <a:rPr lang="en-GB" altLang="en-US" dirty="0"/>
              <a:t>Client enters the </a:t>
            </a:r>
            <a:r>
              <a:rPr lang="en-GB" altLang="en-US" b="1" dirty="0"/>
              <a:t>bound</a:t>
            </a:r>
            <a:r>
              <a:rPr lang="en-GB" altLang="en-US" dirty="0"/>
              <a:t> state</a:t>
            </a:r>
          </a:p>
          <a:p>
            <a:endParaRPr lang="en-GB" dirty="0"/>
          </a:p>
        </p:txBody>
      </p:sp>
    </p:spTree>
    <p:extLst>
      <p:ext uri="{BB962C8B-B14F-4D97-AF65-F5344CB8AC3E}">
        <p14:creationId xmlns:p14="http://schemas.microsoft.com/office/powerpoint/2010/main" val="2259595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29"/>
          <p:cNvSpPr>
            <a:spLocks noChangeArrowheads="1"/>
          </p:cNvSpPr>
          <p:nvPr/>
        </p:nvSpPr>
        <p:spPr bwMode="auto">
          <a:xfrm>
            <a:off x="3544888" y="708025"/>
            <a:ext cx="2095500" cy="63658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Client Boot</a:t>
            </a:r>
          </a:p>
        </p:txBody>
      </p:sp>
      <p:sp>
        <p:nvSpPr>
          <p:cNvPr id="5" name="Rectangle 1030"/>
          <p:cNvSpPr>
            <a:spLocks noChangeArrowheads="1"/>
          </p:cNvSpPr>
          <p:nvPr/>
        </p:nvSpPr>
        <p:spPr bwMode="auto">
          <a:xfrm>
            <a:off x="3532188" y="1951038"/>
            <a:ext cx="2095500" cy="636587"/>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Initialisation state</a:t>
            </a:r>
          </a:p>
        </p:txBody>
      </p:sp>
      <p:sp>
        <p:nvSpPr>
          <p:cNvPr id="6" name="Rectangle 1031"/>
          <p:cNvSpPr>
            <a:spLocks noChangeArrowheads="1"/>
          </p:cNvSpPr>
          <p:nvPr/>
        </p:nvSpPr>
        <p:spPr bwMode="auto">
          <a:xfrm>
            <a:off x="3468688" y="3189288"/>
            <a:ext cx="2095500" cy="636587"/>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Select</a:t>
            </a:r>
          </a:p>
        </p:txBody>
      </p:sp>
      <p:sp>
        <p:nvSpPr>
          <p:cNvPr id="7" name="Rectangle 1032"/>
          <p:cNvSpPr>
            <a:spLocks noChangeArrowheads="1"/>
          </p:cNvSpPr>
          <p:nvPr/>
        </p:nvSpPr>
        <p:spPr bwMode="auto">
          <a:xfrm>
            <a:off x="3436938" y="4441825"/>
            <a:ext cx="2095500" cy="63658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Request</a:t>
            </a:r>
          </a:p>
        </p:txBody>
      </p:sp>
      <p:sp>
        <p:nvSpPr>
          <p:cNvPr id="8" name="Rectangle 1033"/>
          <p:cNvSpPr>
            <a:spLocks noChangeArrowheads="1"/>
          </p:cNvSpPr>
          <p:nvPr/>
        </p:nvSpPr>
        <p:spPr bwMode="auto">
          <a:xfrm>
            <a:off x="3454400" y="5756275"/>
            <a:ext cx="2095500" cy="63658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Bound</a:t>
            </a:r>
          </a:p>
        </p:txBody>
      </p:sp>
      <p:sp>
        <p:nvSpPr>
          <p:cNvPr id="9" name="Line 1034"/>
          <p:cNvSpPr>
            <a:spLocks noChangeShapeType="1"/>
          </p:cNvSpPr>
          <p:nvPr/>
        </p:nvSpPr>
        <p:spPr bwMode="auto">
          <a:xfrm>
            <a:off x="4613275" y="1376363"/>
            <a:ext cx="0" cy="585787"/>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Line 1035"/>
          <p:cNvSpPr>
            <a:spLocks noChangeShapeType="1"/>
          </p:cNvSpPr>
          <p:nvPr/>
        </p:nvSpPr>
        <p:spPr bwMode="auto">
          <a:xfrm>
            <a:off x="4602163" y="2609850"/>
            <a:ext cx="0" cy="56515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 name="Line 1036"/>
          <p:cNvSpPr>
            <a:spLocks noChangeShapeType="1"/>
          </p:cNvSpPr>
          <p:nvPr/>
        </p:nvSpPr>
        <p:spPr bwMode="auto">
          <a:xfrm>
            <a:off x="4572000" y="3822700"/>
            <a:ext cx="0" cy="61595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 name="Line 1037"/>
          <p:cNvSpPr>
            <a:spLocks noChangeShapeType="1"/>
          </p:cNvSpPr>
          <p:nvPr/>
        </p:nvSpPr>
        <p:spPr bwMode="auto">
          <a:xfrm>
            <a:off x="4521200" y="5095875"/>
            <a:ext cx="0" cy="668338"/>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 name="Text Box 1038"/>
          <p:cNvSpPr txBox="1">
            <a:spLocks noChangeArrowheads="1"/>
          </p:cNvSpPr>
          <p:nvPr/>
        </p:nvSpPr>
        <p:spPr bwMode="auto">
          <a:xfrm>
            <a:off x="5076825" y="2681288"/>
            <a:ext cx="19415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DHCP Discover</a:t>
            </a:r>
          </a:p>
        </p:txBody>
      </p:sp>
      <p:sp>
        <p:nvSpPr>
          <p:cNvPr id="14" name="Text Box 1039"/>
          <p:cNvSpPr txBox="1">
            <a:spLocks noChangeArrowheads="1"/>
          </p:cNvSpPr>
          <p:nvPr/>
        </p:nvSpPr>
        <p:spPr bwMode="auto">
          <a:xfrm>
            <a:off x="5199063" y="3946525"/>
            <a:ext cx="19939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DHCP Request</a:t>
            </a:r>
          </a:p>
        </p:txBody>
      </p:sp>
      <p:sp>
        <p:nvSpPr>
          <p:cNvPr id="15" name="Text Box 1040"/>
          <p:cNvSpPr txBox="1">
            <a:spLocks noChangeArrowheads="1"/>
          </p:cNvSpPr>
          <p:nvPr/>
        </p:nvSpPr>
        <p:spPr bwMode="auto">
          <a:xfrm>
            <a:off x="584200" y="4583113"/>
            <a:ext cx="14017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Receives DHCP Ack</a:t>
            </a:r>
          </a:p>
        </p:txBody>
      </p:sp>
      <p:sp>
        <p:nvSpPr>
          <p:cNvPr id="16" name="Line 1041"/>
          <p:cNvSpPr>
            <a:spLocks noChangeShapeType="1"/>
          </p:cNvSpPr>
          <p:nvPr/>
        </p:nvSpPr>
        <p:spPr bwMode="auto">
          <a:xfrm>
            <a:off x="2006600" y="3508375"/>
            <a:ext cx="13335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 name="Line 1044"/>
          <p:cNvSpPr>
            <a:spLocks noChangeShapeType="1"/>
          </p:cNvSpPr>
          <p:nvPr/>
        </p:nvSpPr>
        <p:spPr bwMode="auto">
          <a:xfrm>
            <a:off x="1987550" y="4768850"/>
            <a:ext cx="1268413"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 name="Text Box 1042"/>
          <p:cNvSpPr txBox="1">
            <a:spLocks noChangeArrowheads="1"/>
          </p:cNvSpPr>
          <p:nvPr/>
        </p:nvSpPr>
        <p:spPr bwMode="auto">
          <a:xfrm>
            <a:off x="285750" y="3295650"/>
            <a:ext cx="15954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dirty="0"/>
              <a:t>Receives DHCP Offer</a:t>
            </a:r>
            <a:endParaRPr lang="en-US" altLang="en-US" dirty="0"/>
          </a:p>
        </p:txBody>
      </p:sp>
      <p:sp>
        <p:nvSpPr>
          <p:cNvPr id="19" name="Title 1"/>
          <p:cNvSpPr>
            <a:spLocks noGrp="1"/>
          </p:cNvSpPr>
          <p:nvPr>
            <p:ph type="title"/>
          </p:nvPr>
        </p:nvSpPr>
        <p:spPr>
          <a:xfrm>
            <a:off x="351514" y="106664"/>
            <a:ext cx="2149949" cy="919655"/>
          </a:xfrm>
        </p:spPr>
        <p:txBody>
          <a:bodyPr/>
          <a:lstStyle/>
          <a:p>
            <a:r>
              <a:rPr lang="en-GB" altLang="en-US" dirty="0"/>
              <a:t>DHCP</a:t>
            </a:r>
            <a:endParaRPr lang="en-GB" dirty="0"/>
          </a:p>
        </p:txBody>
      </p:sp>
    </p:spTree>
    <p:extLst>
      <p:ext uri="{BB962C8B-B14F-4D97-AF65-F5344CB8AC3E}">
        <p14:creationId xmlns:p14="http://schemas.microsoft.com/office/powerpoint/2010/main" val="2978089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DHCP</a:t>
            </a:r>
            <a:endParaRPr lang="en-GB" dirty="0"/>
          </a:p>
        </p:txBody>
      </p:sp>
      <p:sp>
        <p:nvSpPr>
          <p:cNvPr id="4" name="Rectangle 3"/>
          <p:cNvSpPr>
            <a:spLocks noGrp="1" noChangeArrowheads="1"/>
          </p:cNvSpPr>
          <p:nvPr>
            <p:ph idx="1"/>
          </p:nvPr>
        </p:nvSpPr>
        <p:spPr/>
        <p:txBody>
          <a:bodyPr/>
          <a:lstStyle/>
          <a:p>
            <a:r>
              <a:rPr lang="en-GB" altLang="en-US" dirty="0"/>
              <a:t>Clients must report back periodically to keep lease.</a:t>
            </a:r>
          </a:p>
          <a:p>
            <a:r>
              <a:rPr lang="en-GB" altLang="en-US" dirty="0"/>
              <a:t>Lease expires (configurable lease period).</a:t>
            </a:r>
          </a:p>
        </p:txBody>
      </p:sp>
    </p:spTree>
    <p:extLst>
      <p:ext uri="{BB962C8B-B14F-4D97-AF65-F5344CB8AC3E}">
        <p14:creationId xmlns:p14="http://schemas.microsoft.com/office/powerpoint/2010/main" val="25870857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Footer Placeholder 3"/>
          <p:cNvSpPr>
            <a:spLocks noGrp="1"/>
          </p:cNvSpPr>
          <p:nvPr>
            <p:ph type="ftr" sz="quarter" idx="10"/>
          </p:nvPr>
        </p:nvSpPr>
        <p:spPr/>
        <p:txBody>
          <a:bodyPr/>
          <a:lstStyle/>
          <a:p>
            <a:r>
              <a:rPr lang="en-US" altLang="en-US"/>
              <a:t>WAN</a:t>
            </a:r>
          </a:p>
        </p:txBody>
      </p:sp>
      <p:sp>
        <p:nvSpPr>
          <p:cNvPr id="357378" name="Rectangle 2"/>
          <p:cNvSpPr>
            <a:spLocks noGrp="1" noChangeArrowheads="1"/>
          </p:cNvSpPr>
          <p:nvPr>
            <p:ph type="title"/>
          </p:nvPr>
        </p:nvSpPr>
        <p:spPr/>
        <p:txBody>
          <a:bodyPr/>
          <a:lstStyle/>
          <a:p>
            <a:r>
              <a:rPr lang="en-US" altLang="en-US"/>
              <a:t>How the DHCP Lease Renewal Process Works</a:t>
            </a:r>
          </a:p>
        </p:txBody>
      </p:sp>
      <p:grpSp>
        <p:nvGrpSpPr>
          <p:cNvPr id="357379" name="Group 3"/>
          <p:cNvGrpSpPr>
            <a:grpSpLocks/>
          </p:cNvGrpSpPr>
          <p:nvPr/>
        </p:nvGrpSpPr>
        <p:grpSpPr bwMode="auto">
          <a:xfrm>
            <a:off x="2606675" y="1363663"/>
            <a:ext cx="6770688" cy="2678112"/>
            <a:chOff x="749" y="845"/>
            <a:chExt cx="4265" cy="1687"/>
          </a:xfrm>
        </p:grpSpPr>
        <p:sp>
          <p:nvSpPr>
            <p:cNvPr id="357380"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lgn="ctr">
                  <a:solidFill>
                    <a:schemeClr val="tx1"/>
                  </a:solidFill>
                  <a:round/>
                  <a:headEnd/>
                  <a:tailEnd/>
                </a14:hiddenLine>
              </a:ext>
            </a:extLst>
          </p:spPr>
          <p:txBody>
            <a:bodyPr lIns="0" tIns="0" rIns="0" bIns="0"/>
            <a:lstStyle/>
            <a:p>
              <a:pPr marL="342900" indent="-342900">
                <a:spcBef>
                  <a:spcPct val="20000"/>
                </a:spcBef>
                <a:buClr>
                  <a:schemeClr val="folHlink"/>
                </a:buClr>
                <a:buSzPct val="90000"/>
              </a:pPr>
              <a:r>
                <a:rPr kumimoji="1" lang="en-US" altLang="en-US" sz="2000"/>
                <a:t>                                                          </a:t>
              </a:r>
            </a:p>
          </p:txBody>
        </p:sp>
        <p:pic>
          <p:nvPicPr>
            <p:cNvPr id="357381" name="Picture 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extLst>
              <a:ext uri="{909E8E84-426E-40DD-AFC4-6F175D3DCCD1}">
                <a14:hiddenFill xmlns:a14="http://schemas.microsoft.com/office/drawing/2010/main">
                  <a:solidFill>
                    <a:srgbClr val="FFFFFF"/>
                  </a:solidFill>
                </a14:hiddenFill>
              </a:ext>
            </a:extLst>
          </p:spPr>
        </p:pic>
        <p:pic>
          <p:nvPicPr>
            <p:cNvPr id="357382" name="Picture 6"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extLst>
              <a:ext uri="{909E8E84-426E-40DD-AFC4-6F175D3DCCD1}">
                <a14:hiddenFill xmlns:a14="http://schemas.microsoft.com/office/drawing/2010/main">
                  <a:solidFill>
                    <a:srgbClr val="FFFFFF"/>
                  </a:solidFill>
                </a14:hiddenFill>
              </a:ext>
            </a:extLst>
          </p:spPr>
        </p:pic>
        <p:pic>
          <p:nvPicPr>
            <p:cNvPr id="357383" name="Picture 7" descr="Computer_DesktopComputerSansKeyboard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extLst>
              <a:ext uri="{909E8E84-426E-40DD-AFC4-6F175D3DCCD1}">
                <a14:hiddenFill xmlns:a14="http://schemas.microsoft.com/office/drawing/2010/main">
                  <a:solidFill>
                    <a:srgbClr val="FFFFFF"/>
                  </a:solidFill>
                </a14:hiddenFill>
              </a:ext>
            </a:extLst>
          </p:spPr>
        </p:pic>
        <p:pic>
          <p:nvPicPr>
            <p:cNvPr id="357384" name="Picture 8"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extLst>
              <a:ext uri="{909E8E84-426E-40DD-AFC4-6F175D3DCCD1}">
                <a14:hiddenFill xmlns:a14="http://schemas.microsoft.com/office/drawing/2010/main">
                  <a:solidFill>
                    <a:srgbClr val="FFFFFF"/>
                  </a:solidFill>
                </a14:hiddenFill>
              </a:ext>
            </a:extLst>
          </p:spPr>
        </p:pic>
        <p:sp>
          <p:nvSpPr>
            <p:cNvPr id="357385"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Client</a:t>
              </a:r>
            </a:p>
          </p:txBody>
        </p:sp>
        <p:sp>
          <p:nvSpPr>
            <p:cNvPr id="357386"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357387"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357388" name="Group 12"/>
          <p:cNvGrpSpPr>
            <a:grpSpLocks/>
          </p:cNvGrpSpPr>
          <p:nvPr/>
        </p:nvGrpSpPr>
        <p:grpSpPr bwMode="auto">
          <a:xfrm>
            <a:off x="3311525" y="5099051"/>
            <a:ext cx="5378450" cy="428625"/>
            <a:chOff x="1080" y="2834"/>
            <a:chExt cx="3388" cy="270"/>
          </a:xfrm>
        </p:grpSpPr>
        <p:sp>
          <p:nvSpPr>
            <p:cNvPr id="357389"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Client sends a DHCPREQUEST packet</a:t>
              </a:r>
            </a:p>
          </p:txBody>
        </p:sp>
        <p:sp>
          <p:nvSpPr>
            <p:cNvPr id="357390"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1</a:t>
              </a:r>
            </a:p>
          </p:txBody>
        </p:sp>
      </p:grpSp>
      <p:grpSp>
        <p:nvGrpSpPr>
          <p:cNvPr id="357391" name="Group 15"/>
          <p:cNvGrpSpPr>
            <a:grpSpLocks/>
          </p:cNvGrpSpPr>
          <p:nvPr/>
        </p:nvGrpSpPr>
        <p:grpSpPr bwMode="auto">
          <a:xfrm>
            <a:off x="3311525" y="5618164"/>
            <a:ext cx="5378450" cy="428625"/>
            <a:chOff x="1080" y="3134"/>
            <a:chExt cx="3388" cy="270"/>
          </a:xfrm>
        </p:grpSpPr>
        <p:sp>
          <p:nvSpPr>
            <p:cNvPr id="357392"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Server1 sends a DHCPACK packet</a:t>
              </a:r>
            </a:p>
          </p:txBody>
        </p:sp>
        <p:sp>
          <p:nvSpPr>
            <p:cNvPr id="357393"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2</a:t>
              </a:r>
            </a:p>
          </p:txBody>
        </p:sp>
      </p:grpSp>
      <p:sp>
        <p:nvSpPr>
          <p:cNvPr id="357394" name="AutoShape 18"/>
          <p:cNvSpPr>
            <a:spLocks noChangeArrowheads="1"/>
          </p:cNvSpPr>
          <p:nvPr/>
        </p:nvSpPr>
        <p:spPr bwMode="auto">
          <a:xfrm>
            <a:off x="7991475" y="3886201"/>
            <a:ext cx="1550988" cy="936625"/>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pPr>
            <a:r>
              <a:rPr lang="en-US" altLang="en-US">
                <a:latin typeface="Arial Narrow" panose="020B0606020202030204" pitchFamily="34" charset="0"/>
              </a:rPr>
              <a:t>50% of lease duration has expired</a:t>
            </a:r>
          </a:p>
        </p:txBody>
      </p:sp>
      <p:pic>
        <p:nvPicPr>
          <p:cNvPr id="357395" name="Picture 19" descr="2Packet_Cut3Parts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31001" y="3289301"/>
            <a:ext cx="1141413" cy="207963"/>
          </a:xfrm>
          <a:prstGeom prst="rect">
            <a:avLst/>
          </a:prstGeom>
          <a:noFill/>
          <a:extLst>
            <a:ext uri="{909E8E84-426E-40DD-AFC4-6F175D3DCCD1}">
              <a14:hiddenFill xmlns:a14="http://schemas.microsoft.com/office/drawing/2010/main">
                <a:solidFill>
                  <a:srgbClr val="FFFFFF"/>
                </a:solidFill>
              </a14:hiddenFill>
            </a:ext>
          </a:extLst>
        </p:spPr>
      </p:pic>
      <p:pic>
        <p:nvPicPr>
          <p:cNvPr id="357396" name="Picture 20" descr="2Packet_Cut3Parts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21113" y="3289301"/>
            <a:ext cx="1141412" cy="207963"/>
          </a:xfrm>
          <a:prstGeom prst="rect">
            <a:avLst/>
          </a:prstGeom>
          <a:noFill/>
          <a:extLst>
            <a:ext uri="{909E8E84-426E-40DD-AFC4-6F175D3DCCD1}">
              <a14:hiddenFill xmlns:a14="http://schemas.microsoft.com/office/drawing/2010/main">
                <a:solidFill>
                  <a:srgbClr val="FFFFFF"/>
                </a:solidFill>
              </a14:hiddenFill>
            </a:ext>
          </a:extLst>
        </p:spPr>
      </p:pic>
      <p:sp>
        <p:nvSpPr>
          <p:cNvPr id="357397" name="AutoShape 21"/>
          <p:cNvSpPr>
            <a:spLocks noChangeArrowheads="1"/>
          </p:cNvSpPr>
          <p:nvPr/>
        </p:nvSpPr>
        <p:spPr bwMode="auto">
          <a:xfrm>
            <a:off x="7991475" y="3886201"/>
            <a:ext cx="1550988" cy="93662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pPr>
            <a:r>
              <a:rPr lang="en-US" altLang="en-US">
                <a:latin typeface="Arial Narrow" panose="020B0606020202030204" pitchFamily="34" charset="0"/>
              </a:rPr>
              <a:t>87.5% of lease duration has expired</a:t>
            </a:r>
          </a:p>
        </p:txBody>
      </p:sp>
      <p:sp>
        <p:nvSpPr>
          <p:cNvPr id="357398" name="AutoShape 22"/>
          <p:cNvSpPr>
            <a:spLocks noChangeArrowheads="1"/>
          </p:cNvSpPr>
          <p:nvPr/>
        </p:nvSpPr>
        <p:spPr bwMode="auto">
          <a:xfrm>
            <a:off x="7991475" y="3886201"/>
            <a:ext cx="1550988" cy="93662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pPr>
            <a:r>
              <a:rPr lang="en-US" altLang="en-US">
                <a:latin typeface="Arial Narrow" panose="020B0606020202030204" pitchFamily="34" charset="0"/>
              </a:rPr>
              <a:t>100% of lease duration has expired</a:t>
            </a:r>
          </a:p>
        </p:txBody>
      </p:sp>
      <p:sp>
        <p:nvSpPr>
          <p:cNvPr id="357399" name="AutoShape 23"/>
          <p:cNvSpPr>
            <a:spLocks noChangeArrowheads="1"/>
          </p:cNvSpPr>
          <p:nvPr/>
        </p:nvSpPr>
        <p:spPr bwMode="auto">
          <a:xfrm>
            <a:off x="3290888" y="5092701"/>
            <a:ext cx="5903912" cy="103981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r>
              <a:rPr lang="en-US" altLang="en-US">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357400" name="AutoShape 24"/>
          <p:cNvSpPr>
            <a:spLocks noChangeArrowheads="1"/>
          </p:cNvSpPr>
          <p:nvPr/>
        </p:nvSpPr>
        <p:spPr bwMode="auto">
          <a:xfrm>
            <a:off x="3271838" y="5089526"/>
            <a:ext cx="5903912"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lnSpc>
                <a:spcPct val="85000"/>
              </a:lnSpc>
            </a:pPr>
            <a:r>
              <a:rPr lang="en-US" altLang="en-US">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357401" name="Picture 25" descr="2Packet_Cut3Parts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31001" y="3289301"/>
            <a:ext cx="1141413" cy="207963"/>
          </a:xfrm>
          <a:prstGeom prst="rect">
            <a:avLst/>
          </a:prstGeom>
          <a:noFill/>
          <a:extLst>
            <a:ext uri="{909E8E84-426E-40DD-AFC4-6F175D3DCCD1}">
              <a14:hiddenFill xmlns:a14="http://schemas.microsoft.com/office/drawing/2010/main">
                <a:solidFill>
                  <a:srgbClr val="FFFFFF"/>
                </a:solidFill>
              </a14:hiddenFill>
            </a:ext>
          </a:extLst>
        </p:spPr>
      </p:pic>
      <p:pic>
        <p:nvPicPr>
          <p:cNvPr id="357402" name="Picture 26" descr="2Packet_Cut3Parts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21113" y="3289301"/>
            <a:ext cx="1141412" cy="207963"/>
          </a:xfrm>
          <a:prstGeom prst="rect">
            <a:avLst/>
          </a:prstGeom>
          <a:noFill/>
          <a:extLst>
            <a:ext uri="{909E8E84-426E-40DD-AFC4-6F175D3DCCD1}">
              <a14:hiddenFill xmlns:a14="http://schemas.microsoft.com/office/drawing/2010/main">
                <a:solidFill>
                  <a:srgbClr val="FFFFFF"/>
                </a:solidFill>
              </a14:hiddenFill>
            </a:ext>
          </a:extLst>
        </p:spPr>
      </p:pic>
      <p:pic>
        <p:nvPicPr>
          <p:cNvPr id="357403" name="Picture 27" descr="Clock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380414" y="3336925"/>
            <a:ext cx="657225" cy="706438"/>
          </a:xfrm>
          <a:prstGeom prst="rect">
            <a:avLst/>
          </a:prstGeom>
          <a:noFill/>
          <a:extLst>
            <a:ext uri="{909E8E84-426E-40DD-AFC4-6F175D3DCCD1}">
              <a14:hiddenFill xmlns:a14="http://schemas.microsoft.com/office/drawing/2010/main">
                <a:solidFill>
                  <a:srgbClr val="FFFFFF"/>
                </a:solidFill>
              </a14:hiddenFill>
            </a:ext>
          </a:extLst>
        </p:spPr>
      </p:pic>
      <p:grpSp>
        <p:nvGrpSpPr>
          <p:cNvPr id="357404" name="Group 28"/>
          <p:cNvGrpSpPr>
            <a:grpSpLocks/>
          </p:cNvGrpSpPr>
          <p:nvPr/>
        </p:nvGrpSpPr>
        <p:grpSpPr bwMode="auto">
          <a:xfrm>
            <a:off x="2439989" y="1279526"/>
            <a:ext cx="7223125" cy="4951413"/>
            <a:chOff x="569" y="814"/>
            <a:chExt cx="4550" cy="3119"/>
          </a:xfrm>
        </p:grpSpPr>
        <p:sp>
          <p:nvSpPr>
            <p:cNvPr id="357405" name="AutoShape 29"/>
            <p:cNvSpPr>
              <a:spLocks noChangeArrowheads="1"/>
            </p:cNvSpPr>
            <p:nvPr/>
          </p:nvSpPr>
          <p:spPr bwMode="auto">
            <a:xfrm>
              <a:off x="569" y="814"/>
              <a:ext cx="4550" cy="3119"/>
            </a:xfrm>
            <a:prstGeom prst="roundRect">
              <a:avLst>
                <a:gd name="adj" fmla="val 2931"/>
              </a:avLst>
            </a:prstGeom>
            <a:gradFill rotWithShape="1">
              <a:gsLst>
                <a:gs pos="0">
                  <a:srgbClr val="FFFFFF"/>
                </a:gs>
                <a:gs pos="100000">
                  <a:srgbClr val="EEEFD7"/>
                </a:gs>
              </a:gsLst>
              <a:lin ang="5400000" scaled="1"/>
            </a:gradFill>
            <a:ln>
              <a:noFill/>
            </a:ln>
            <a:effectLst/>
            <a:extLst>
              <a:ext uri="{91240B29-F687-4F45-9708-019B960494DF}">
                <a14:hiddenLine xmlns:a14="http://schemas.microsoft.com/office/drawing/2010/main" w="6350" algn="ctr">
                  <a:solidFill>
                    <a:schemeClr val="tx1"/>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357406" name="Group 30"/>
            <p:cNvGrpSpPr>
              <a:grpSpLocks/>
            </p:cNvGrpSpPr>
            <p:nvPr/>
          </p:nvGrpSpPr>
          <p:grpSpPr bwMode="auto">
            <a:xfrm>
              <a:off x="675" y="871"/>
              <a:ext cx="4265" cy="1687"/>
              <a:chOff x="749" y="845"/>
              <a:chExt cx="4265" cy="1687"/>
            </a:xfrm>
          </p:grpSpPr>
          <p:sp>
            <p:nvSpPr>
              <p:cNvPr id="357407" name="Oval 31"/>
              <p:cNvSpPr>
                <a:spLocks noChangeArrowheads="1"/>
              </p:cNvSpPr>
              <p:nvPr/>
            </p:nvSpPr>
            <p:spPr bwMode="auto">
              <a:xfrm>
                <a:off x="1094" y="1128"/>
                <a:ext cx="3456" cy="1404"/>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lgn="ctr">
                    <a:solidFill>
                      <a:schemeClr val="tx1"/>
                    </a:solidFill>
                    <a:round/>
                    <a:headEnd/>
                    <a:tailEnd/>
                  </a14:hiddenLine>
                </a:ext>
              </a:extLst>
            </p:spPr>
            <p:txBody>
              <a:bodyPr lIns="0" tIns="0" rIns="0" bIns="0"/>
              <a:lstStyle/>
              <a:p>
                <a:pPr marL="342900" indent="-342900">
                  <a:spcBef>
                    <a:spcPct val="20000"/>
                  </a:spcBef>
                  <a:buClr>
                    <a:schemeClr val="folHlink"/>
                  </a:buClr>
                  <a:buSzPct val="90000"/>
                </a:pPr>
                <a:r>
                  <a:rPr kumimoji="1" lang="en-US" altLang="en-US" sz="2000"/>
                  <a:t>                                                          </a:t>
                </a:r>
              </a:p>
            </p:txBody>
          </p:sp>
          <p:pic>
            <p:nvPicPr>
              <p:cNvPr id="357408" name="Picture 32"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extLst>
                <a:ext uri="{909E8E84-426E-40DD-AFC4-6F175D3DCCD1}">
                  <a14:hiddenFill xmlns:a14="http://schemas.microsoft.com/office/drawing/2010/main">
                    <a:solidFill>
                      <a:srgbClr val="FFFFFF"/>
                    </a:solidFill>
                  </a14:hiddenFill>
                </a:ext>
              </a:extLst>
            </p:spPr>
          </p:pic>
          <p:pic>
            <p:nvPicPr>
              <p:cNvPr id="357409" name="Picture 33" descr="Computer_DesktopComputerSansKeyboard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extLst>
                <a:ext uri="{909E8E84-426E-40DD-AFC4-6F175D3DCCD1}">
                  <a14:hiddenFill xmlns:a14="http://schemas.microsoft.com/office/drawing/2010/main">
                    <a:solidFill>
                      <a:srgbClr val="FFFFFF"/>
                    </a:solidFill>
                  </a14:hiddenFill>
                </a:ext>
              </a:extLst>
            </p:spPr>
          </p:pic>
          <p:pic>
            <p:nvPicPr>
              <p:cNvPr id="357410" name="Picture 34" descr="Computer_DesktopComputerSansKeyboard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extLst>
                <a:ext uri="{909E8E84-426E-40DD-AFC4-6F175D3DCCD1}">
                  <a14:hiddenFill xmlns:a14="http://schemas.microsoft.com/office/drawing/2010/main">
                    <a:solidFill>
                      <a:srgbClr val="FFFFFF"/>
                    </a:solidFill>
                  </a14:hiddenFill>
                </a:ext>
              </a:extLst>
            </p:spPr>
          </p:pic>
          <p:pic>
            <p:nvPicPr>
              <p:cNvPr id="357411" name="Picture 3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extLst>
                <a:ext uri="{909E8E84-426E-40DD-AFC4-6F175D3DCCD1}">
                  <a14:hiddenFill xmlns:a14="http://schemas.microsoft.com/office/drawing/2010/main">
                    <a:solidFill>
                      <a:srgbClr val="FFFFFF"/>
                    </a:solidFill>
                  </a14:hiddenFill>
                </a:ext>
              </a:extLst>
            </p:spPr>
          </p:pic>
          <p:sp>
            <p:nvSpPr>
              <p:cNvPr id="357412" name="AutoShape 36"/>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Client</a:t>
                </a:r>
              </a:p>
            </p:txBody>
          </p:sp>
          <p:sp>
            <p:nvSpPr>
              <p:cNvPr id="357413" name="AutoShape 37"/>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357414" name="AutoShape 38"/>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357415" name="Group 39"/>
            <p:cNvGrpSpPr>
              <a:grpSpLocks/>
            </p:cNvGrpSpPr>
            <p:nvPr/>
          </p:nvGrpSpPr>
          <p:grpSpPr bwMode="auto">
            <a:xfrm>
              <a:off x="1119" y="3224"/>
              <a:ext cx="3388" cy="270"/>
              <a:chOff x="1080" y="2834"/>
              <a:chExt cx="3388" cy="270"/>
            </a:xfrm>
          </p:grpSpPr>
          <p:sp>
            <p:nvSpPr>
              <p:cNvPr id="357416" name="AutoShape 40"/>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client sends a DHCPREQUEST packet</a:t>
                </a:r>
              </a:p>
            </p:txBody>
          </p:sp>
          <p:sp>
            <p:nvSpPr>
              <p:cNvPr id="357417" name="AutoShape 41"/>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1</a:t>
                </a:r>
              </a:p>
            </p:txBody>
          </p:sp>
        </p:grpSp>
        <p:grpSp>
          <p:nvGrpSpPr>
            <p:cNvPr id="357418" name="Group 42"/>
            <p:cNvGrpSpPr>
              <a:grpSpLocks/>
            </p:cNvGrpSpPr>
            <p:nvPr/>
          </p:nvGrpSpPr>
          <p:grpSpPr bwMode="auto">
            <a:xfrm>
              <a:off x="1119" y="3551"/>
              <a:ext cx="3388" cy="270"/>
              <a:chOff x="1080" y="3134"/>
              <a:chExt cx="3388" cy="270"/>
            </a:xfrm>
          </p:grpSpPr>
          <p:sp>
            <p:nvSpPr>
              <p:cNvPr id="357419" name="AutoShape 43"/>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pPr>
                <a:r>
                  <a:rPr lang="en-US" altLang="en-US">
                    <a:latin typeface="Arial Narrow" panose="020B0606020202030204" pitchFamily="34" charset="0"/>
                  </a:rPr>
                  <a:t>DHCP Server1 sends a DHCPACK packet</a:t>
                </a:r>
              </a:p>
            </p:txBody>
          </p:sp>
          <p:sp>
            <p:nvSpPr>
              <p:cNvPr id="357420" name="AutoShape 44"/>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r>
                  <a:rPr lang="en-US" altLang="en-US" sz="2400">
                    <a:solidFill>
                      <a:srgbClr val="990033"/>
                    </a:solidFill>
                    <a:latin typeface="Arial Narrow" panose="020B0606020202030204" pitchFamily="34" charset="0"/>
                  </a:rPr>
                  <a:t>2</a:t>
                </a:r>
              </a:p>
            </p:txBody>
          </p:sp>
        </p:grpSp>
        <p:sp>
          <p:nvSpPr>
            <p:cNvPr id="357421" name="AutoShape 45"/>
            <p:cNvSpPr>
              <a:spLocks noChangeArrowheads="1"/>
            </p:cNvSpPr>
            <p:nvPr/>
          </p:nvSpPr>
          <p:spPr bwMode="auto">
            <a:xfrm>
              <a:off x="4067" y="2460"/>
              <a:ext cx="977" cy="590"/>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pPr>
              <a:r>
                <a:rPr lang="en-US" altLang="en-US">
                  <a:latin typeface="Arial Narrow" panose="020B0606020202030204" pitchFamily="34" charset="0"/>
                </a:rPr>
                <a:t>50% of lease duration has expired</a:t>
              </a:r>
            </a:p>
          </p:txBody>
        </p:sp>
        <p:pic>
          <p:nvPicPr>
            <p:cNvPr id="357422" name="Picture 46" descr="Clock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312" y="2114"/>
              <a:ext cx="414" cy="445"/>
            </a:xfrm>
            <a:prstGeom prst="rect">
              <a:avLst/>
            </a:prstGeom>
            <a:noFill/>
            <a:extLst>
              <a:ext uri="{909E8E84-426E-40DD-AFC4-6F175D3DCCD1}">
                <a14:hiddenFill xmlns:a14="http://schemas.microsoft.com/office/drawing/2010/main">
                  <a:solidFill>
                    <a:srgbClr val="FFFFFF"/>
                  </a:solidFill>
                </a14:hiddenFill>
              </a:ext>
            </a:extLst>
          </p:spPr>
        </p:pic>
      </p:grpSp>
      <p:sp>
        <p:nvSpPr>
          <p:cNvPr id="357431" name="Text Box 55"/>
          <p:cNvSpPr txBox="1">
            <a:spLocks noChangeArrowheads="1"/>
          </p:cNvSpPr>
          <p:nvPr/>
        </p:nvSpPr>
        <p:spPr bwMode="auto">
          <a:xfrm>
            <a:off x="1784351" y="5068889"/>
            <a:ext cx="1357313"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a:t>Request to renew lease</a:t>
            </a:r>
            <a:endParaRPr lang="en-US" altLang="en-US"/>
          </a:p>
        </p:txBody>
      </p:sp>
    </p:spTree>
    <p:extLst>
      <p:ext uri="{BB962C8B-B14F-4D97-AF65-F5344CB8AC3E}">
        <p14:creationId xmlns:p14="http://schemas.microsoft.com/office/powerpoint/2010/main" val="21942819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357388"/>
                                        </p:tgtEl>
                                        <p:attrNameLst>
                                          <p:attrName>style.visibility</p:attrName>
                                        </p:attrNameLst>
                                      </p:cBhvr>
                                      <p:to>
                                        <p:strVal val="visible"/>
                                      </p:to>
                                    </p:set>
                                    <p:animEffect transition="in" filter="wipe(left)">
                                      <p:cBhvr>
                                        <p:cTn id="7" dur="500"/>
                                        <p:tgtEl>
                                          <p:spTgt spid="357388"/>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357395"/>
                                        </p:tgtEl>
                                        <p:attrNameLst>
                                          <p:attrName>style.visibility</p:attrName>
                                        </p:attrNameLst>
                                      </p:cBhvr>
                                      <p:to>
                                        <p:strVal val="visible"/>
                                      </p:to>
                                    </p:set>
                                    <p:animEffect transition="in" filter="dissolve">
                                      <p:cBhvr>
                                        <p:cTn id="11" dur="500"/>
                                        <p:tgtEl>
                                          <p:spTgt spid="35739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nodeType="clickEffect">
                                  <p:stCondLst>
                                    <p:cond delay="0"/>
                                  </p:stCondLst>
                                  <p:childTnLst>
                                    <p:set>
                                      <p:cBhvr>
                                        <p:cTn id="15" dur="1" fill="hold">
                                          <p:stCondLst>
                                            <p:cond delay="0"/>
                                          </p:stCondLst>
                                        </p:cTn>
                                        <p:tgtEl>
                                          <p:spTgt spid="357391"/>
                                        </p:tgtEl>
                                        <p:attrNameLst>
                                          <p:attrName>style.visibility</p:attrName>
                                        </p:attrNameLst>
                                      </p:cBhvr>
                                      <p:to>
                                        <p:strVal val="visible"/>
                                      </p:to>
                                    </p:set>
                                    <p:animEffect transition="in" filter="wipe(left)">
                                      <p:cBhvr>
                                        <p:cTn id="16" dur="500"/>
                                        <p:tgtEl>
                                          <p:spTgt spid="357391"/>
                                        </p:tgtEl>
                                      </p:cBhvr>
                                    </p:animEffect>
                                  </p:childTnLst>
                                </p:cTn>
                              </p:par>
                            </p:childTnLst>
                          </p:cTn>
                        </p:par>
                        <p:par>
                          <p:cTn id="17" fill="hold" nodeType="afterGroup">
                            <p:stCondLst>
                              <p:cond delay="500"/>
                            </p:stCondLst>
                            <p:childTnLst>
                              <p:par>
                                <p:cTn id="18" presetID="9" presetClass="entr" presetSubtype="0" fill="hold" nodeType="afterEffect">
                                  <p:stCondLst>
                                    <p:cond delay="0"/>
                                  </p:stCondLst>
                                  <p:childTnLst>
                                    <p:set>
                                      <p:cBhvr>
                                        <p:cTn id="19" dur="1" fill="hold">
                                          <p:stCondLst>
                                            <p:cond delay="0"/>
                                          </p:stCondLst>
                                        </p:cTn>
                                        <p:tgtEl>
                                          <p:spTgt spid="357396"/>
                                        </p:tgtEl>
                                        <p:attrNameLst>
                                          <p:attrName>style.visibility</p:attrName>
                                        </p:attrNameLst>
                                      </p:cBhvr>
                                      <p:to>
                                        <p:strVal val="visible"/>
                                      </p:to>
                                    </p:set>
                                    <p:animEffect transition="in" filter="dissolve">
                                      <p:cBhvr>
                                        <p:cTn id="20" dur="500"/>
                                        <p:tgtEl>
                                          <p:spTgt spid="357396"/>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357399"/>
                                        </p:tgtEl>
                                        <p:attrNameLst>
                                          <p:attrName>style.visibility</p:attrName>
                                        </p:attrNameLst>
                                      </p:cBhvr>
                                      <p:to>
                                        <p:strVal val="visible"/>
                                      </p:to>
                                    </p:set>
                                    <p:animEffect transition="in" filter="dissolve">
                                      <p:cBhvr>
                                        <p:cTn id="25" dur="500"/>
                                        <p:tgtEl>
                                          <p:spTgt spid="357399"/>
                                        </p:tgtEl>
                                      </p:cBhvr>
                                    </p:animEffect>
                                  </p:childTnLst>
                                </p:cTn>
                              </p:par>
                            </p:childTnLst>
                          </p:cTn>
                        </p:par>
                        <p:par>
                          <p:cTn id="26" fill="hold" nodeType="afterGroup">
                            <p:stCondLst>
                              <p:cond delay="500"/>
                            </p:stCondLst>
                            <p:childTnLst>
                              <p:par>
                                <p:cTn id="27" presetID="9" presetClass="entr" presetSubtype="0" fill="hold" grpId="0" nodeType="afterEffect">
                                  <p:stCondLst>
                                    <p:cond delay="0"/>
                                  </p:stCondLst>
                                  <p:childTnLst>
                                    <p:set>
                                      <p:cBhvr>
                                        <p:cTn id="28" dur="1" fill="hold">
                                          <p:stCondLst>
                                            <p:cond delay="0"/>
                                          </p:stCondLst>
                                        </p:cTn>
                                        <p:tgtEl>
                                          <p:spTgt spid="357397"/>
                                        </p:tgtEl>
                                        <p:attrNameLst>
                                          <p:attrName>style.visibility</p:attrName>
                                        </p:attrNameLst>
                                      </p:cBhvr>
                                      <p:to>
                                        <p:strVal val="visible"/>
                                      </p:to>
                                    </p:set>
                                    <p:animEffect transition="in" filter="dissolve">
                                      <p:cBhvr>
                                        <p:cTn id="29" dur="500"/>
                                        <p:tgtEl>
                                          <p:spTgt spid="357397"/>
                                        </p:tgtEl>
                                      </p:cBhvr>
                                    </p:animEffect>
                                  </p:childTnLst>
                                </p:cTn>
                              </p:par>
                            </p:childTnLst>
                          </p:cTn>
                        </p:par>
                        <p:par>
                          <p:cTn id="30" fill="hold" nodeType="afterGroup">
                            <p:stCondLst>
                              <p:cond delay="1000"/>
                            </p:stCondLst>
                            <p:childTnLst>
                              <p:par>
                                <p:cTn id="31" presetID="9" presetClass="entr" presetSubtype="0" fill="hold" nodeType="afterEffect">
                                  <p:stCondLst>
                                    <p:cond delay="0"/>
                                  </p:stCondLst>
                                  <p:childTnLst>
                                    <p:set>
                                      <p:cBhvr>
                                        <p:cTn id="32" dur="1" fill="hold">
                                          <p:stCondLst>
                                            <p:cond delay="0"/>
                                          </p:stCondLst>
                                        </p:cTn>
                                        <p:tgtEl>
                                          <p:spTgt spid="357401"/>
                                        </p:tgtEl>
                                        <p:attrNameLst>
                                          <p:attrName>style.visibility</p:attrName>
                                        </p:attrNameLst>
                                      </p:cBhvr>
                                      <p:to>
                                        <p:strVal val="visible"/>
                                      </p:to>
                                    </p:set>
                                    <p:animEffect transition="in" filter="dissolve">
                                      <p:cBhvr>
                                        <p:cTn id="33" dur="500"/>
                                        <p:tgtEl>
                                          <p:spTgt spid="357401"/>
                                        </p:tgtEl>
                                      </p:cBhvr>
                                    </p:animEffect>
                                  </p:childTnLst>
                                </p:cTn>
                              </p:par>
                            </p:childTnLst>
                          </p:cTn>
                        </p:par>
                        <p:par>
                          <p:cTn id="34" fill="hold" nodeType="afterGroup">
                            <p:stCondLst>
                              <p:cond delay="1500"/>
                            </p:stCondLst>
                            <p:childTnLst>
                              <p:par>
                                <p:cTn id="35" presetID="9" presetClass="entr" presetSubtype="0" fill="hold" nodeType="afterEffect">
                                  <p:stCondLst>
                                    <p:cond delay="0"/>
                                  </p:stCondLst>
                                  <p:childTnLst>
                                    <p:set>
                                      <p:cBhvr>
                                        <p:cTn id="36" dur="1" fill="hold">
                                          <p:stCondLst>
                                            <p:cond delay="0"/>
                                          </p:stCondLst>
                                        </p:cTn>
                                        <p:tgtEl>
                                          <p:spTgt spid="357402"/>
                                        </p:tgtEl>
                                        <p:attrNameLst>
                                          <p:attrName>style.visibility</p:attrName>
                                        </p:attrNameLst>
                                      </p:cBhvr>
                                      <p:to>
                                        <p:strVal val="visible"/>
                                      </p:to>
                                    </p:set>
                                    <p:animEffect transition="in" filter="dissolve">
                                      <p:cBhvr>
                                        <p:cTn id="37" dur="500"/>
                                        <p:tgtEl>
                                          <p:spTgt spid="35740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57400"/>
                                        </p:tgtEl>
                                        <p:attrNameLst>
                                          <p:attrName>style.visibility</p:attrName>
                                        </p:attrNameLst>
                                      </p:cBhvr>
                                      <p:to>
                                        <p:strVal val="visible"/>
                                      </p:to>
                                    </p:set>
                                    <p:animEffect transition="in" filter="dissolve">
                                      <p:cBhvr>
                                        <p:cTn id="42" dur="500"/>
                                        <p:tgtEl>
                                          <p:spTgt spid="357400"/>
                                        </p:tgtEl>
                                      </p:cBhvr>
                                    </p:animEffect>
                                  </p:childTnLst>
                                </p:cTn>
                              </p:par>
                            </p:childTnLst>
                          </p:cTn>
                        </p:par>
                        <p:par>
                          <p:cTn id="43" fill="hold" nodeType="afterGroup">
                            <p:stCondLst>
                              <p:cond delay="500"/>
                            </p:stCondLst>
                            <p:childTnLst>
                              <p:par>
                                <p:cTn id="44" presetID="9" presetClass="entr" presetSubtype="0" fill="hold" grpId="0" nodeType="afterEffect">
                                  <p:stCondLst>
                                    <p:cond delay="0"/>
                                  </p:stCondLst>
                                  <p:childTnLst>
                                    <p:set>
                                      <p:cBhvr>
                                        <p:cTn id="45" dur="1" fill="hold">
                                          <p:stCondLst>
                                            <p:cond delay="0"/>
                                          </p:stCondLst>
                                        </p:cTn>
                                        <p:tgtEl>
                                          <p:spTgt spid="357398"/>
                                        </p:tgtEl>
                                        <p:attrNameLst>
                                          <p:attrName>style.visibility</p:attrName>
                                        </p:attrNameLst>
                                      </p:cBhvr>
                                      <p:to>
                                        <p:strVal val="visible"/>
                                      </p:to>
                                    </p:set>
                                    <p:animEffect transition="in" filter="dissolve">
                                      <p:cBhvr>
                                        <p:cTn id="46" dur="500"/>
                                        <p:tgtEl>
                                          <p:spTgt spid="357398"/>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499"/>
                                          </p:stCondLst>
                                        </p:cTn>
                                        <p:tgtEl>
                                          <p:spTgt spid="3574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7397" grpId="0" animBg="1" autoUpdateAnimBg="0"/>
      <p:bldP spid="357398" grpId="0" animBg="1" autoUpdateAnimBg="0"/>
      <p:bldP spid="357399" grpId="0" animBg="1" autoUpdateAnimBg="0"/>
      <p:bldP spid="357400" grpId="0" animBg="1"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lstStyle/>
          <a:p>
            <a:r>
              <a:rPr lang="en-GB" altLang="en-US"/>
              <a:t>DHCP Scopes	</a:t>
            </a:r>
          </a:p>
        </p:txBody>
      </p:sp>
      <p:sp>
        <p:nvSpPr>
          <p:cNvPr id="5" name="Rectangle 3"/>
          <p:cNvSpPr>
            <a:spLocks noGrp="1" noChangeArrowheads="1"/>
          </p:cNvSpPr>
          <p:nvPr>
            <p:ph idx="1"/>
          </p:nvPr>
        </p:nvSpPr>
        <p:spPr>
          <a:xfrm>
            <a:off x="614272" y="1771706"/>
            <a:ext cx="8596668" cy="3880773"/>
          </a:xfrm>
        </p:spPr>
        <p:txBody>
          <a:bodyPr/>
          <a:lstStyle/>
          <a:p>
            <a:r>
              <a:rPr lang="en-GB" altLang="en-US" dirty="0"/>
              <a:t>DHCP Scopes </a:t>
            </a:r>
            <a:r>
              <a:rPr lang="en-GB" altLang="en-US" dirty="0">
                <a:sym typeface="Wingdings" panose="05000000000000000000" pitchFamily="2" charset="2"/>
              </a:rPr>
              <a:t> range of IP addresses and their descriptive information</a:t>
            </a:r>
          </a:p>
          <a:p>
            <a:r>
              <a:rPr lang="en-GB" altLang="en-US" dirty="0">
                <a:sym typeface="Wingdings" panose="05000000000000000000" pitchFamily="2" charset="2"/>
              </a:rPr>
              <a:t>Specify the start and end </a:t>
            </a:r>
            <a:r>
              <a:rPr lang="en-GB" altLang="en-US" dirty="0" smtClean="0">
                <a:sym typeface="Wingdings" panose="05000000000000000000" pitchFamily="2" charset="2"/>
              </a:rPr>
              <a:t>addresses to be allocated</a:t>
            </a:r>
            <a:endParaRPr lang="en-GB" altLang="en-US" dirty="0">
              <a:sym typeface="Wingdings" panose="05000000000000000000" pitchFamily="2" charset="2"/>
            </a:endParaRPr>
          </a:p>
          <a:p>
            <a:r>
              <a:rPr lang="en-GB" altLang="en-US" dirty="0">
                <a:sym typeface="Wingdings" panose="05000000000000000000" pitchFamily="2" charset="2"/>
              </a:rPr>
              <a:t>Specify the network mask</a:t>
            </a:r>
          </a:p>
          <a:p>
            <a:r>
              <a:rPr lang="en-GB" altLang="en-US" dirty="0">
                <a:sym typeface="Wingdings" panose="05000000000000000000" pitchFamily="2" charset="2"/>
              </a:rPr>
              <a:t>DHCP server can have more than one scope</a:t>
            </a:r>
          </a:p>
          <a:p>
            <a:pPr lvl="1"/>
            <a:r>
              <a:rPr lang="en-GB" altLang="en-US" dirty="0"/>
              <a:t>One per subnet</a:t>
            </a:r>
          </a:p>
          <a:p>
            <a:pPr lvl="1"/>
            <a:r>
              <a:rPr lang="en-GB" altLang="en-US" dirty="0"/>
              <a:t>Each subnet can have only one scope</a:t>
            </a:r>
          </a:p>
          <a:p>
            <a:r>
              <a:rPr lang="en-GB" altLang="en-US" dirty="0"/>
              <a:t>DHCP Server must have a static IP address</a:t>
            </a:r>
          </a:p>
          <a:p>
            <a:pPr lvl="1"/>
            <a:r>
              <a:rPr lang="en-GB" altLang="en-US" dirty="0"/>
              <a:t>Exclude this address from scope (Add Exclusions)</a:t>
            </a:r>
          </a:p>
          <a:p>
            <a:r>
              <a:rPr lang="en-GB" altLang="en-US" dirty="0"/>
              <a:t>IP address is leased to client for a limited duration</a:t>
            </a:r>
          </a:p>
          <a:p>
            <a:pPr lvl="1"/>
            <a:r>
              <a:rPr lang="en-GB" altLang="en-US" dirty="0"/>
              <a:t>Days for wired networks, shorter for wireless networks</a:t>
            </a:r>
          </a:p>
        </p:txBody>
      </p:sp>
    </p:spTree>
    <p:extLst>
      <p:ext uri="{BB962C8B-B14F-4D97-AF65-F5344CB8AC3E}">
        <p14:creationId xmlns:p14="http://schemas.microsoft.com/office/powerpoint/2010/main" val="3372661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lstStyle/>
          <a:p>
            <a:r>
              <a:rPr lang="en-GB" altLang="en-US" dirty="0"/>
              <a:t>DHCP Reservation</a:t>
            </a:r>
          </a:p>
        </p:txBody>
      </p:sp>
      <p:sp>
        <p:nvSpPr>
          <p:cNvPr id="5" name="Rectangle 3"/>
          <p:cNvSpPr>
            <a:spLocks noGrp="1" noChangeArrowheads="1"/>
          </p:cNvSpPr>
          <p:nvPr>
            <p:ph idx="1"/>
          </p:nvPr>
        </p:nvSpPr>
        <p:spPr/>
        <p:txBody>
          <a:bodyPr/>
          <a:lstStyle/>
          <a:p>
            <a:r>
              <a:rPr lang="en-GB" altLang="en-US" dirty="0"/>
              <a:t>Reserve a specific IP address in the scope for permanent use by a network device e.g. a printer server</a:t>
            </a:r>
          </a:p>
          <a:p>
            <a:r>
              <a:rPr lang="en-GB" altLang="en-US" dirty="0"/>
              <a:t>Specify IP address to be reserved</a:t>
            </a:r>
          </a:p>
          <a:p>
            <a:r>
              <a:rPr lang="en-GB" altLang="en-US" dirty="0"/>
              <a:t>Specify MAC address of network device</a:t>
            </a:r>
          </a:p>
        </p:txBody>
      </p:sp>
    </p:spTree>
    <p:extLst>
      <p:ext uri="{BB962C8B-B14F-4D97-AF65-F5344CB8AC3E}">
        <p14:creationId xmlns:p14="http://schemas.microsoft.com/office/powerpoint/2010/main" val="32024886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What are DHCP Scopes?</a:t>
            </a:r>
            <a:endParaRPr lang="en-GB" dirty="0"/>
          </a:p>
        </p:txBody>
      </p:sp>
      <p:sp>
        <p:nvSpPr>
          <p:cNvPr id="8" name="AutoShape 3"/>
          <p:cNvSpPr>
            <a:spLocks noChangeArrowheads="1"/>
          </p:cNvSpPr>
          <p:nvPr/>
        </p:nvSpPr>
        <p:spPr bwMode="auto">
          <a:xfrm>
            <a:off x="1017260" y="1473474"/>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r>
              <a:rPr lang="en-US" altLang="en-US" sz="2200" dirty="0">
                <a:latin typeface="Arial Narrow" panose="020B0606020202030204" pitchFamily="34" charset="0"/>
              </a:rPr>
              <a:t>A </a:t>
            </a:r>
            <a:r>
              <a:rPr lang="en-US" altLang="en-US" sz="2200" i="1" dirty="0">
                <a:latin typeface="Arial Narrow" panose="020B0606020202030204" pitchFamily="34" charset="0"/>
              </a:rPr>
              <a:t>scope</a:t>
            </a:r>
            <a:r>
              <a:rPr lang="en-US" altLang="en-US" sz="2200" dirty="0">
                <a:latin typeface="Arial Narrow" panose="020B0606020202030204" pitchFamily="34" charset="0"/>
              </a:rPr>
              <a:t> is a range of IP addresses that are available to be leased</a:t>
            </a:r>
          </a:p>
        </p:txBody>
      </p:sp>
      <p:sp>
        <p:nvSpPr>
          <p:cNvPr id="9" name="AutoShape 4"/>
          <p:cNvSpPr>
            <a:spLocks noChangeArrowheads="1"/>
          </p:cNvSpPr>
          <p:nvPr/>
        </p:nvSpPr>
        <p:spPr bwMode="auto">
          <a:xfrm>
            <a:off x="1341110" y="4670699"/>
            <a:ext cx="7061200" cy="1917700"/>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a:lstStyle/>
          <a:p>
            <a:pPr algn="l">
              <a:lnSpc>
                <a:spcPct val="85000"/>
              </a:lnSpc>
            </a:pPr>
            <a:r>
              <a:rPr lang="en-US" altLang="en-US" sz="2200">
                <a:latin typeface="Arial Narrow" panose="020B0606020202030204" pitchFamily="34" charset="0"/>
              </a:rPr>
              <a:t>Scope Properties</a:t>
            </a:r>
          </a:p>
        </p:txBody>
      </p:sp>
      <p:sp>
        <p:nvSpPr>
          <p:cNvPr id="10" name="AutoShape 5"/>
          <p:cNvSpPr>
            <a:spLocks noChangeArrowheads="1"/>
          </p:cNvSpPr>
          <p:nvPr/>
        </p:nvSpPr>
        <p:spPr bwMode="auto">
          <a:xfrm>
            <a:off x="1652260" y="5067574"/>
            <a:ext cx="6477000" cy="1436687"/>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marL="231775" indent="-231775" algn="l">
              <a:defRPr sz="2400">
                <a:solidFill>
                  <a:schemeClr val="tx1"/>
                </a:solidFill>
                <a:latin typeface="Times New Roman" panose="02020603050405020304" pitchFamily="18" charset="0"/>
              </a:defRPr>
            </a:lvl1pPr>
            <a:lvl2pPr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90000"/>
              </a:lnSpc>
              <a:spcBef>
                <a:spcPct val="40000"/>
              </a:spcBef>
              <a:buSzPct val="80000"/>
            </a:pPr>
            <a:endParaRPr lang="en-GB" altLang="en-US" sz="2200">
              <a:latin typeface="Arial Narrow" panose="020B0606020202030204" pitchFamily="34" charset="0"/>
            </a:endParaRPr>
          </a:p>
        </p:txBody>
      </p:sp>
      <p:graphicFrame>
        <p:nvGraphicFramePr>
          <p:cNvPr id="11" name="Group 6"/>
          <p:cNvGraphicFramePr>
            <a:graphicFrameLocks noGrp="1"/>
          </p:cNvGraphicFramePr>
          <p:nvPr>
            <p:extLst>
              <p:ext uri="{D42A27DB-BD31-4B8C-83A1-F6EECF244321}">
                <p14:modId xmlns:p14="http://schemas.microsoft.com/office/powerpoint/2010/main" val="2178422220"/>
              </p:ext>
            </p:extLst>
          </p:nvPr>
        </p:nvGraphicFramePr>
        <p:xfrm>
          <a:off x="1723697" y="5121549"/>
          <a:ext cx="6396038" cy="1371600"/>
        </p:xfrm>
        <a:graphic>
          <a:graphicData uri="http://schemas.openxmlformats.org/drawingml/2006/table">
            <a:tbl>
              <a:tblPr/>
              <a:tblGrid>
                <a:gridCol w="2058988">
                  <a:extLst>
                    <a:ext uri="{9D8B030D-6E8A-4147-A177-3AD203B41FA5}">
                      <a16:colId xmlns:a16="http://schemas.microsoft.com/office/drawing/2014/main" val="1487078523"/>
                    </a:ext>
                  </a:extLst>
                </a:gridCol>
                <a:gridCol w="2135187">
                  <a:extLst>
                    <a:ext uri="{9D8B030D-6E8A-4147-A177-3AD203B41FA5}">
                      <a16:colId xmlns:a16="http://schemas.microsoft.com/office/drawing/2014/main" val="2675205505"/>
                    </a:ext>
                  </a:extLst>
                </a:gridCol>
                <a:gridCol w="2201863">
                  <a:extLst>
                    <a:ext uri="{9D8B030D-6E8A-4147-A177-3AD203B41FA5}">
                      <a16:colId xmlns:a16="http://schemas.microsoft.com/office/drawing/2014/main" val="2566782609"/>
                    </a:ext>
                  </a:extLst>
                </a:gridCol>
              </a:tblGrid>
              <a:tr h="268288">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Network ID</a:t>
                      </a:r>
                    </a:p>
                  </a:txBody>
                  <a:tcPr horzOverflow="overflow">
                    <a:lnL cap="flat">
                      <a:noFill/>
                    </a:lnL>
                    <a:lnR>
                      <a:noFill/>
                    </a:lnR>
                    <a:lnT cap="flat">
                      <a:noFill/>
                    </a:lnT>
                    <a:lnB>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Lease duration</a:t>
                      </a:r>
                    </a:p>
                  </a:txBody>
                  <a:tcPr horzOverflow="overflow">
                    <a:lnL>
                      <a:noFill/>
                    </a:lnL>
                    <a:lnR>
                      <a:noFill/>
                    </a:lnR>
                    <a:lnT cap="flat">
                      <a:noFill/>
                    </a:lnT>
                    <a:lnB>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2964489899"/>
                  </a:ext>
                </a:extLst>
              </a:tr>
              <a:tr h="180975">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Subnet mask</a:t>
                      </a:r>
                    </a:p>
                  </a:txBody>
                  <a:tcPr horzOverflow="overflow">
                    <a:lnL cap="flat">
                      <a:noFill/>
                    </a:lnL>
                    <a:lnR>
                      <a:noFill/>
                    </a:lnR>
                    <a:lnT>
                      <a:noFill/>
                    </a:lnT>
                    <a:lnB>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Router</a:t>
                      </a:r>
                    </a:p>
                  </a:txBody>
                  <a:tcPr horzOverflow="overflow">
                    <a:lnL>
                      <a:noFill/>
                    </a:lnL>
                    <a:lnR>
                      <a:noFill/>
                    </a:lnR>
                    <a:lnT>
                      <a:noFill/>
                    </a:lnT>
                    <a:lnB>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498291010"/>
                  </a:ext>
                </a:extLst>
              </a:tr>
              <a:tr h="347663">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r>
                        <a:rPr kumimoji="1" lang="en-US" altLang="en-US" sz="1800" b="0" i="0" u="none" strike="noStrike" cap="none" normalizeH="0" baseline="0" smtClean="0">
                          <a:ln>
                            <a:noFill/>
                          </a:ln>
                          <a:solidFill>
                            <a:schemeClr val="tx1"/>
                          </a:solidFill>
                          <a:effectLst/>
                          <a:latin typeface="Helvetica" panose="020B0604020202020204" pitchFamily="34" charset="0"/>
                        </a:rPr>
                        <a:t>Network IP </a:t>
                      </a:r>
                      <a:br>
                        <a:rPr kumimoji="1" lang="en-US" altLang="en-US" sz="1800" b="0" i="0" u="none" strike="noStrike" cap="none" normalizeH="0" baseline="0" smtClean="0">
                          <a:ln>
                            <a:noFill/>
                          </a:ln>
                          <a:solidFill>
                            <a:schemeClr val="tx1"/>
                          </a:solidFill>
                          <a:effectLst/>
                          <a:latin typeface="Helvetica" panose="020B0604020202020204" pitchFamily="34" charset="0"/>
                        </a:rPr>
                      </a:br>
                      <a:r>
                        <a:rPr kumimoji="1" lang="en-US" altLang="en-US" sz="1800" b="0" i="0" u="none" strike="noStrike" cap="none" normalizeH="0" baseline="0" smtClean="0">
                          <a:ln>
                            <a:noFill/>
                          </a:ln>
                          <a:solidFill>
                            <a:schemeClr val="tx1"/>
                          </a:solidFill>
                          <a:effectLst/>
                          <a:latin typeface="Helvetica" panose="020B0604020202020204"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endParaRPr kumimoji="1" lang="en-GB" altLang="en-US" sz="1800" b="0" i="0" u="none" strike="noStrike" cap="none" normalizeH="0" baseline="0" smtClean="0">
                        <a:ln>
                          <a:noFill/>
                        </a:ln>
                        <a:solidFill>
                          <a:schemeClr val="tx1"/>
                        </a:solidFill>
                        <a:effectLst/>
                        <a:latin typeface="Helvetica" panose="020B0604020202020204" pitchFamily="34" charset="0"/>
                      </a:endParaRPr>
                    </a:p>
                  </a:txBody>
                  <a:tcPr horzOverflow="overflow">
                    <a:lnL>
                      <a:noFill/>
                    </a:lnL>
                    <a:lnR>
                      <a:noFill/>
                    </a:lnR>
                    <a:lnT>
                      <a:noFill/>
                    </a:lnT>
                    <a:lnB cap="flat">
                      <a:noFill/>
                    </a:lnB>
                    <a:lnTlToBr>
                      <a:noFill/>
                    </a:lnTlToBr>
                    <a:lnBlToTr>
                      <a:noFill/>
                    </a:lnBlToTr>
                    <a:noFill/>
                  </a:tcPr>
                </a:tc>
                <a:tc>
                  <a:txBody>
                    <a:bodyPr/>
                    <a:lstStyle>
                      <a:lvl1pPr marL="177800" indent="-177800" algn="l">
                        <a:spcBef>
                          <a:spcPct val="20000"/>
                        </a:spcBef>
                        <a:buClr>
                          <a:schemeClr val="folHlink"/>
                        </a:buClr>
                        <a:buSzPct val="90000"/>
                        <a:buFont typeface="Wingdings 2" panose="05020102010507070707" pitchFamily="18" charset="2"/>
                        <a:defRPr kumimoji="1">
                          <a:solidFill>
                            <a:schemeClr val="tx1"/>
                          </a:solidFill>
                          <a:latin typeface="Helvetica" panose="020B0604020202020204" pitchFamily="34" charset="0"/>
                        </a:defRPr>
                      </a:lvl1pPr>
                      <a:lvl2pPr algn="l">
                        <a:spcBef>
                          <a:spcPct val="20000"/>
                        </a:spcBef>
                        <a:buClr>
                          <a:schemeClr val="accent2"/>
                        </a:buClr>
                        <a:buSzPct val="90000"/>
                        <a:buFont typeface="Wingdings 2" panose="05020102010507070707" pitchFamily="18" charset="2"/>
                        <a:defRPr kumimoji="1" sz="1600">
                          <a:solidFill>
                            <a:schemeClr val="tx1"/>
                          </a:solidFill>
                          <a:latin typeface="Helvetica" panose="020B0604020202020204" pitchFamily="34" charset="0"/>
                        </a:defRPr>
                      </a:lvl2pPr>
                      <a:lvl3pPr marL="854075" algn="l">
                        <a:spcBef>
                          <a:spcPct val="20000"/>
                        </a:spcBef>
                        <a:buClr>
                          <a:srgbClr val="33CC33"/>
                        </a:buClr>
                        <a:buSzPct val="90000"/>
                        <a:buFont typeface="Wingdings 3" panose="05040102010807070707" pitchFamily="18" charset="2"/>
                        <a:defRPr kumimoji="1" sz="1600">
                          <a:solidFill>
                            <a:schemeClr val="tx1"/>
                          </a:solidFill>
                          <a:latin typeface="Helvetica" panose="020B0604020202020204" pitchFamily="34" charset="0"/>
                        </a:defRPr>
                      </a:lvl3pPr>
                      <a:lvl4pPr marL="1089025" algn="l">
                        <a:spcBef>
                          <a:spcPct val="20000"/>
                        </a:spcBef>
                        <a:buClr>
                          <a:schemeClr val="hlink"/>
                        </a:buClr>
                        <a:defRPr kumimoji="1" sz="1600">
                          <a:solidFill>
                            <a:schemeClr val="tx1"/>
                          </a:solidFill>
                          <a:latin typeface="Helvetica" panose="020B0604020202020204" pitchFamily="34" charset="0"/>
                        </a:defRPr>
                      </a:lvl4pPr>
                      <a:lvl5pPr marL="1311275" algn="l">
                        <a:spcBef>
                          <a:spcPct val="20000"/>
                        </a:spcBef>
                        <a:defRPr kumimoji="1" sz="1600">
                          <a:solidFill>
                            <a:schemeClr val="tx1"/>
                          </a:solidFill>
                          <a:latin typeface="Helvetica" panose="020B0604020202020204" pitchFamily="34" charset="0"/>
                        </a:defRPr>
                      </a:lvl5pPr>
                      <a:lvl6pPr marL="1768475" eaLnBrk="0" fontAlgn="base" hangingPunct="0">
                        <a:spcBef>
                          <a:spcPct val="20000"/>
                        </a:spcBef>
                        <a:spcAft>
                          <a:spcPct val="0"/>
                        </a:spcAft>
                        <a:defRPr kumimoji="1" sz="1600">
                          <a:solidFill>
                            <a:schemeClr val="tx1"/>
                          </a:solidFill>
                          <a:latin typeface="Helvetica" panose="020B0604020202020204" pitchFamily="34" charset="0"/>
                        </a:defRPr>
                      </a:lvl6pPr>
                      <a:lvl7pPr marL="2225675" eaLnBrk="0" fontAlgn="base" hangingPunct="0">
                        <a:spcBef>
                          <a:spcPct val="20000"/>
                        </a:spcBef>
                        <a:spcAft>
                          <a:spcPct val="0"/>
                        </a:spcAft>
                        <a:defRPr kumimoji="1" sz="1600">
                          <a:solidFill>
                            <a:schemeClr val="tx1"/>
                          </a:solidFill>
                          <a:latin typeface="Helvetica" panose="020B0604020202020204" pitchFamily="34" charset="0"/>
                        </a:defRPr>
                      </a:lvl7pPr>
                      <a:lvl8pPr marL="2682875" eaLnBrk="0" fontAlgn="base" hangingPunct="0">
                        <a:spcBef>
                          <a:spcPct val="20000"/>
                        </a:spcBef>
                        <a:spcAft>
                          <a:spcPct val="0"/>
                        </a:spcAft>
                        <a:defRPr kumimoji="1" sz="1600">
                          <a:solidFill>
                            <a:schemeClr val="tx1"/>
                          </a:solidFill>
                          <a:latin typeface="Helvetica" panose="020B0604020202020204" pitchFamily="34" charset="0"/>
                        </a:defRPr>
                      </a:lvl8pPr>
                      <a:lvl9pPr marL="3140075" eaLnBrk="0" fontAlgn="base" hangingPunct="0">
                        <a:spcBef>
                          <a:spcPct val="20000"/>
                        </a:spcBef>
                        <a:spcAft>
                          <a:spcPct val="0"/>
                        </a:spcAft>
                        <a:defRPr kumimoji="1" sz="1600">
                          <a:solidFill>
                            <a:schemeClr val="tx1"/>
                          </a:solidFill>
                          <a:latin typeface="Helvetica" panose="020B0604020202020204" pitchFamily="34" charset="0"/>
                        </a:defRPr>
                      </a:lvl9p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anose="05020102010507070707" pitchFamily="18" charset="2"/>
                        <a:buChar char="¢"/>
                        <a:tabLst/>
                      </a:pPr>
                      <a:endParaRPr kumimoji="1" lang="en-GB" altLang="en-US" sz="1800" b="0" i="0" u="none" strike="noStrike" cap="none" normalizeH="0" baseline="0" smtClean="0">
                        <a:ln>
                          <a:noFill/>
                        </a:ln>
                        <a:solidFill>
                          <a:schemeClr val="tx1"/>
                        </a:solidFill>
                        <a:effectLst/>
                        <a:latin typeface="Helvetica" panose="020B0604020202020204"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859628592"/>
                  </a:ext>
                </a:extLst>
              </a:tr>
            </a:tbl>
          </a:graphicData>
        </a:graphic>
      </p:graphicFrame>
      <p:sp>
        <p:nvSpPr>
          <p:cNvPr id="12" name="AutoShape 28"/>
          <p:cNvSpPr>
            <a:spLocks noChangeArrowheads="1"/>
          </p:cNvSpPr>
          <p:nvPr/>
        </p:nvSpPr>
        <p:spPr bwMode="auto">
          <a:xfrm>
            <a:off x="1334760" y="2194199"/>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p>
            <a:endParaRPr lang="en-GB" altLang="en-US" sz="2000" b="0">
              <a:latin typeface="Arial Narrow" panose="020B0606020202030204" pitchFamily="34" charset="0"/>
            </a:endParaRPr>
          </a:p>
        </p:txBody>
      </p:sp>
      <p:pic>
        <p:nvPicPr>
          <p:cNvPr id="13"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172" y="2392636"/>
            <a:ext cx="2282825" cy="1935163"/>
          </a:xfrm>
          <a:prstGeom prst="rect">
            <a:avLst/>
          </a:prstGeom>
          <a:noFill/>
          <a:extLst>
            <a:ext uri="{909E8E84-426E-40DD-AFC4-6F175D3DCCD1}">
              <a14:hiddenFill xmlns:a14="http://schemas.microsoft.com/office/drawing/2010/main">
                <a:solidFill>
                  <a:srgbClr val="FFFFFF"/>
                </a:solidFill>
              </a14:hiddenFill>
            </a:ext>
          </a:extLst>
        </p:spPr>
      </p:pic>
      <p:sp>
        <p:nvSpPr>
          <p:cNvPr id="14" name="Text Box 30"/>
          <p:cNvSpPr txBox="1">
            <a:spLocks noChangeArrowheads="1"/>
          </p:cNvSpPr>
          <p:nvPr/>
        </p:nvSpPr>
        <p:spPr bwMode="auto">
          <a:xfrm>
            <a:off x="2241222" y="3394349"/>
            <a:ext cx="755650" cy="36671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latin typeface="Arial Narrow" panose="020B0606020202030204" pitchFamily="34" charset="0"/>
              </a:rPr>
              <a:t>LAN A</a:t>
            </a:r>
          </a:p>
        </p:txBody>
      </p:sp>
      <p:pic>
        <p:nvPicPr>
          <p:cNvPr id="15"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6772" y="2392636"/>
            <a:ext cx="2282825" cy="1935163"/>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32"/>
          <p:cNvSpPr txBox="1">
            <a:spLocks noChangeArrowheads="1"/>
          </p:cNvSpPr>
          <p:nvPr/>
        </p:nvSpPr>
        <p:spPr bwMode="auto">
          <a:xfrm>
            <a:off x="6787822" y="3394349"/>
            <a:ext cx="755650" cy="36671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rgbClr val="333333"/>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txBody>
          <a:bodyPr wrap="none">
            <a:spAutoFit/>
          </a:bodyPr>
          <a:lstStyle/>
          <a:p>
            <a:r>
              <a:rPr lang="en-US" altLang="en-US">
                <a:latin typeface="Arial Narrow" panose="020B0606020202030204" pitchFamily="34" charset="0"/>
              </a:rPr>
              <a:t>LAN B</a:t>
            </a:r>
          </a:p>
        </p:txBody>
      </p:sp>
      <p:sp>
        <p:nvSpPr>
          <p:cNvPr id="17" name="AutoShape 33"/>
          <p:cNvSpPr>
            <a:spLocks noChangeArrowheads="1"/>
          </p:cNvSpPr>
          <p:nvPr/>
        </p:nvSpPr>
        <p:spPr bwMode="auto">
          <a:xfrm>
            <a:off x="4187497" y="2327549"/>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r>
              <a:rPr lang="en-US" altLang="en-US">
                <a:latin typeface="Arial Narrow" panose="020B0606020202030204" pitchFamily="34" charset="0"/>
              </a:rPr>
              <a:t>DHCP Server</a:t>
            </a:r>
          </a:p>
        </p:txBody>
      </p:sp>
      <p:sp>
        <p:nvSpPr>
          <p:cNvPr id="18" name="Line 34"/>
          <p:cNvSpPr>
            <a:spLocks noChangeShapeType="1"/>
          </p:cNvSpPr>
          <p:nvPr/>
        </p:nvSpPr>
        <p:spPr bwMode="auto">
          <a:xfrm>
            <a:off x="3712835" y="3446736"/>
            <a:ext cx="2370137" cy="0"/>
          </a:xfrm>
          <a:prstGeom prst="line">
            <a:avLst/>
          </a:prstGeom>
          <a:noFill/>
          <a:ln w="57150">
            <a:solidFill>
              <a:srgbClr val="808080"/>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19" name="Picture 3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1010" y="2827611"/>
            <a:ext cx="1020762" cy="1292225"/>
          </a:xfrm>
          <a:prstGeom prst="rect">
            <a:avLst/>
          </a:prstGeom>
          <a:noFill/>
          <a:extLst>
            <a:ext uri="{909E8E84-426E-40DD-AFC4-6F175D3DCCD1}">
              <a14:hiddenFill xmlns:a14="http://schemas.microsoft.com/office/drawing/2010/main">
                <a:solidFill>
                  <a:srgbClr val="FFFFFF"/>
                </a:solidFill>
              </a14:hiddenFill>
            </a:ext>
          </a:extLst>
        </p:spPr>
      </p:pic>
      <p:sp>
        <p:nvSpPr>
          <p:cNvPr id="20" name="AutoShape 36"/>
          <p:cNvSpPr>
            <a:spLocks noChangeArrowheads="1"/>
          </p:cNvSpPr>
          <p:nvPr/>
        </p:nvSpPr>
        <p:spPr bwMode="auto">
          <a:xfrm>
            <a:off x="5119360" y="3776936"/>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21" name="AutoShape 37"/>
          <p:cNvSpPr>
            <a:spLocks noChangeArrowheads="1"/>
          </p:cNvSpPr>
          <p:nvPr/>
        </p:nvSpPr>
        <p:spPr bwMode="auto">
          <a:xfrm>
            <a:off x="3312785" y="3759474"/>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Tree>
    <p:extLst>
      <p:ext uri="{BB962C8B-B14F-4D97-AF65-F5344CB8AC3E}">
        <p14:creationId xmlns:p14="http://schemas.microsoft.com/office/powerpoint/2010/main" val="19019949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DHCP Options?</a:t>
            </a:r>
            <a:endParaRPr lang="en-GB" dirty="0"/>
          </a:p>
        </p:txBody>
      </p:sp>
      <p:sp>
        <p:nvSpPr>
          <p:cNvPr id="4" name="AutoShape 3"/>
          <p:cNvSpPr>
            <a:spLocks noChangeArrowheads="1"/>
          </p:cNvSpPr>
          <p:nvPr/>
        </p:nvSpPr>
        <p:spPr bwMode="auto">
          <a:xfrm>
            <a:off x="658813" y="1371600"/>
            <a:ext cx="7715250" cy="1111250"/>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anose="05000000000000000000" pitchFamily="2" charset="2"/>
              <a:buNone/>
            </a:pPr>
            <a:r>
              <a:rPr lang="en-US" altLang="en-US" sz="2400" i="1">
                <a:latin typeface="Arial Narrow" panose="020B0606020202030204" pitchFamily="34" charset="0"/>
              </a:rPr>
              <a:t>DHCP options</a:t>
            </a:r>
            <a:r>
              <a:rPr lang="en-US" altLang="en-US" sz="2400">
                <a:latin typeface="Arial Narrow" panose="020B0606020202030204" pitchFamily="34" charset="0"/>
              </a:rPr>
              <a:t> are configuration parameters that a DHCP service assigns to clients along with the IP address and default gateway</a:t>
            </a:r>
          </a:p>
        </p:txBody>
      </p:sp>
      <p:grpSp>
        <p:nvGrpSpPr>
          <p:cNvPr id="5" name="Group 4"/>
          <p:cNvGrpSpPr>
            <a:grpSpLocks/>
          </p:cNvGrpSpPr>
          <p:nvPr/>
        </p:nvGrpSpPr>
        <p:grpSpPr bwMode="auto">
          <a:xfrm>
            <a:off x="549275" y="2767013"/>
            <a:ext cx="7802563" cy="3694112"/>
            <a:chOff x="346" y="1743"/>
            <a:chExt cx="4924" cy="2141"/>
          </a:xfrm>
        </p:grpSpPr>
        <p:sp>
          <p:nvSpPr>
            <p:cNvPr id="6" name="Freeform 5"/>
            <p:cNvSpPr>
              <a:spLocks/>
            </p:cNvSpPr>
            <p:nvPr/>
          </p:nvSpPr>
          <p:spPr bwMode="auto">
            <a:xfrm>
              <a:off x="2023" y="1959"/>
              <a:ext cx="1383" cy="1883"/>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Lst>
              <a:ahLst/>
              <a:cxnLst>
                <a:cxn ang="0">
                  <a:pos x="T0" y="T1"/>
                </a:cxn>
                <a:cxn ang="0">
                  <a:pos x="T2" y="T3"/>
                </a:cxn>
                <a:cxn ang="0">
                  <a:pos x="T4" y="T5"/>
                </a:cxn>
                <a:cxn ang="0">
                  <a:pos x="T6" y="T7"/>
                </a:cxn>
                <a:cxn ang="0">
                  <a:pos x="T8" y="T9"/>
                </a:cxn>
              </a:cxnLst>
              <a:rect l="0" t="0" r="r" b="b"/>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ffectLst/>
            <a:extLst>
              <a:ext uri="{91240B29-F687-4F45-9708-019B960494DF}">
                <a14:hiddenLine xmlns:a14="http://schemas.microsoft.com/office/drawing/2010/main" w="6350" cap="flat" cmpd="sng">
                  <a:solidFill>
                    <a:schemeClr val="tx1"/>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7" name="Group 6"/>
            <p:cNvGrpSpPr>
              <a:grpSpLocks/>
            </p:cNvGrpSpPr>
            <p:nvPr/>
          </p:nvGrpSpPr>
          <p:grpSpPr bwMode="auto">
            <a:xfrm>
              <a:off x="346" y="2207"/>
              <a:ext cx="1885" cy="1331"/>
              <a:chOff x="893" y="1620"/>
              <a:chExt cx="1462" cy="1032"/>
            </a:xfrm>
          </p:grpSpPr>
          <p:sp>
            <p:nvSpPr>
              <p:cNvPr id="12"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endParaRPr lang="en-GB" altLang="en-US">
                  <a:latin typeface="Arial Narrow" panose="020B0606020202030204" pitchFamily="34" charset="0"/>
                </a:endParaRPr>
              </a:p>
            </p:txBody>
          </p:sp>
          <p:pic>
            <p:nvPicPr>
              <p:cNvPr id="13"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9"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AutoShape 10"/>
            <p:cNvSpPr>
              <a:spLocks noChangeArrowheads="1"/>
            </p:cNvSpPr>
            <p:nvPr/>
          </p:nvSpPr>
          <p:spPr bwMode="auto">
            <a:xfrm>
              <a:off x="1442" y="1931"/>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DHCP Client</a:t>
              </a:r>
            </a:p>
          </p:txBody>
        </p:sp>
        <p:sp>
          <p:nvSpPr>
            <p:cNvPr id="9" name="AutoShape 11"/>
            <p:cNvSpPr>
              <a:spLocks noChangeArrowheads="1"/>
            </p:cNvSpPr>
            <p:nvPr/>
          </p:nvSpPr>
          <p:spPr bwMode="auto">
            <a:xfrm>
              <a:off x="603" y="3591"/>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r>
                <a:rPr lang="en-US" altLang="en-US">
                  <a:latin typeface="Arial Narrow" panose="020B0606020202030204" pitchFamily="34" charset="0"/>
                </a:rPr>
                <a:t>DHCP Server</a:t>
              </a:r>
            </a:p>
          </p:txBody>
        </p:sp>
        <p:sp>
          <p:nvSpPr>
            <p:cNvPr id="10" name="AutoShape 12"/>
            <p:cNvSpPr>
              <a:spLocks noChangeArrowheads="1"/>
            </p:cNvSpPr>
            <p:nvPr/>
          </p:nvSpPr>
          <p:spPr bwMode="auto">
            <a:xfrm>
              <a:off x="2838" y="1743"/>
              <a:ext cx="2432" cy="2141"/>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p>
              <a:r>
                <a:rPr lang="en-US" altLang="en-US" sz="2000">
                  <a:latin typeface="Arial Narrow" panose="020B0606020202030204" pitchFamily="34" charset="0"/>
                </a:rPr>
                <a:t>DHCP Client IP Configuration Data</a:t>
              </a:r>
            </a:p>
          </p:txBody>
        </p:sp>
        <p:sp>
          <p:nvSpPr>
            <p:cNvPr id="11" name="AutoShape 13"/>
            <p:cNvSpPr>
              <a:spLocks noChangeArrowheads="1"/>
            </p:cNvSpPr>
            <p:nvPr/>
          </p:nvSpPr>
          <p:spPr bwMode="auto">
            <a:xfrm>
              <a:off x="2996" y="2071"/>
              <a:ext cx="2115" cy="1657"/>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l">
                <a:defRPr sz="2400">
                  <a:solidFill>
                    <a:schemeClr val="tx1"/>
                  </a:solidFill>
                  <a:latin typeface="Times New Roman" panose="02020603050405020304" pitchFamily="18" charset="0"/>
                </a:defRPr>
              </a:lvl1pPr>
              <a:lvl2pPr marL="519113" indent="-179388"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90000"/>
                </a:lnSpc>
                <a:spcBef>
                  <a:spcPct val="55000"/>
                </a:spcBef>
                <a:buSzPct val="80000"/>
                <a:buFontTx/>
                <a:buBlip>
                  <a:blip r:embed="rId4"/>
                </a:buBlip>
              </a:pPr>
              <a:r>
                <a:rPr lang="en-US" altLang="en-US" sz="2000">
                  <a:latin typeface="Arial Narrow" panose="020B0606020202030204" pitchFamily="34" charset="0"/>
                </a:rPr>
                <a:t>Client’s IP address</a:t>
              </a:r>
            </a:p>
            <a:p>
              <a:pPr>
                <a:lnSpc>
                  <a:spcPct val="90000"/>
                </a:lnSpc>
                <a:spcBef>
                  <a:spcPct val="55000"/>
                </a:spcBef>
                <a:buSzPct val="80000"/>
                <a:buFontTx/>
                <a:buBlip>
                  <a:blip r:embed="rId4"/>
                </a:buBlip>
              </a:pPr>
              <a:r>
                <a:rPr lang="en-US" altLang="en-US" sz="2000">
                  <a:latin typeface="Arial Narrow" panose="020B0606020202030204" pitchFamily="34" charset="0"/>
                </a:rPr>
                <a:t>Client’s subnet mask</a:t>
              </a:r>
            </a:p>
            <a:p>
              <a:pPr>
                <a:lnSpc>
                  <a:spcPct val="90000"/>
                </a:lnSpc>
                <a:spcBef>
                  <a:spcPct val="55000"/>
                </a:spcBef>
                <a:buSzPct val="80000"/>
                <a:buFontTx/>
                <a:buBlip>
                  <a:blip r:embed="rId4"/>
                </a:buBlip>
              </a:pPr>
              <a:r>
                <a:rPr lang="en-US" altLang="en-US" sz="2000">
                  <a:latin typeface="Arial Narrow" panose="020B0606020202030204" pitchFamily="34" charset="0"/>
                </a:rPr>
                <a:t>DHCP options such as:</a:t>
              </a:r>
            </a:p>
            <a:p>
              <a:pPr lvl="1">
                <a:lnSpc>
                  <a:spcPct val="95000"/>
                </a:lnSpc>
                <a:buClr>
                  <a:schemeClr val="accent2"/>
                </a:buClr>
                <a:buFont typeface="Wingdings" panose="05000000000000000000" pitchFamily="2" charset="2"/>
                <a:buChar char=""/>
              </a:pPr>
              <a:r>
                <a:rPr lang="en-US" altLang="en-US" sz="2000">
                  <a:latin typeface="Arial Narrow" panose="020B0606020202030204" pitchFamily="34" charset="0"/>
                </a:rPr>
                <a:t>Router’s (Default Gateway) IP address</a:t>
              </a:r>
            </a:p>
            <a:p>
              <a:pPr lvl="1">
                <a:lnSpc>
                  <a:spcPct val="95000"/>
                </a:lnSpc>
                <a:buClr>
                  <a:schemeClr val="accent2"/>
                </a:buClr>
                <a:buFont typeface="Wingdings" panose="05000000000000000000" pitchFamily="2" charset="2"/>
                <a:buChar char=""/>
              </a:pPr>
              <a:r>
                <a:rPr lang="en-US" altLang="en-US" sz="2000">
                  <a:latin typeface="Arial Narrow" panose="020B0606020202030204" pitchFamily="34" charset="0"/>
                </a:rPr>
                <a:t>DNS server’s IP address</a:t>
              </a:r>
            </a:p>
            <a:p>
              <a:pPr lvl="1">
                <a:lnSpc>
                  <a:spcPct val="95000"/>
                </a:lnSpc>
                <a:buClr>
                  <a:schemeClr val="accent2"/>
                </a:buClr>
                <a:buFont typeface="Wingdings" panose="05000000000000000000" pitchFamily="2" charset="2"/>
                <a:buChar char=""/>
              </a:pPr>
              <a:r>
                <a:rPr lang="en-US" altLang="en-US" sz="2000">
                  <a:latin typeface="Arial Narrow" panose="020B0606020202030204" pitchFamily="34" charset="0"/>
                </a:rPr>
                <a:t>WINS server’s IP address</a:t>
              </a:r>
            </a:p>
            <a:p>
              <a:pPr lvl="1">
                <a:lnSpc>
                  <a:spcPct val="95000"/>
                </a:lnSpc>
                <a:buClr>
                  <a:schemeClr val="accent2"/>
                </a:buClr>
                <a:buFont typeface="Wingdings" panose="05000000000000000000" pitchFamily="2" charset="2"/>
                <a:buChar char=""/>
              </a:pPr>
              <a:r>
                <a:rPr lang="en-US" altLang="en-US" sz="2000">
                  <a:latin typeface="Arial Narrow" panose="020B0606020202030204" pitchFamily="34" charset="0"/>
                </a:rPr>
                <a:t>DNS domain name</a:t>
              </a:r>
            </a:p>
          </p:txBody>
        </p:sp>
      </p:grpSp>
    </p:spTree>
    <p:extLst>
      <p:ext uri="{BB962C8B-B14F-4D97-AF65-F5344CB8AC3E}">
        <p14:creationId xmlns:p14="http://schemas.microsoft.com/office/powerpoint/2010/main" val="29589187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TotalTime>
  <Words>1159</Words>
  <Application>Microsoft Office PowerPoint</Application>
  <PresentationFormat>Widescreen</PresentationFormat>
  <Paragraphs>182</Paragraphs>
  <Slides>18</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 Narrow</vt:lpstr>
      <vt:lpstr>Calibri</vt:lpstr>
      <vt:lpstr>Helvetica</vt:lpstr>
      <vt:lpstr>Trebuchet MS</vt:lpstr>
      <vt:lpstr>Wingdings</vt:lpstr>
      <vt:lpstr>Wingdings 2</vt:lpstr>
      <vt:lpstr>Wingdings 3</vt:lpstr>
      <vt:lpstr>Facet</vt:lpstr>
      <vt:lpstr>Dynamic Host Configuration Protocol (DHCP)</vt:lpstr>
      <vt:lpstr>DHCP/ARP</vt:lpstr>
      <vt:lpstr>Static IP Addresses</vt:lpstr>
      <vt:lpstr>Reverse Address Resolution Protocol (RARP)</vt:lpstr>
      <vt:lpstr>RARP Process</vt:lpstr>
      <vt:lpstr>BOOTstrap Protocol (BOOTP)</vt:lpstr>
      <vt:lpstr>Dynamic Host Configuration Protocol (DHCP)</vt:lpstr>
      <vt:lpstr>How DHCP Allocates IP Addresses</vt:lpstr>
      <vt:lpstr>Why Use DHCP?</vt:lpstr>
      <vt:lpstr>How the DHCP Lease Generation Process Works</vt:lpstr>
      <vt:lpstr>DHCP</vt:lpstr>
      <vt:lpstr>DHCP</vt:lpstr>
      <vt:lpstr>DHCP</vt:lpstr>
      <vt:lpstr>How the DHCP Lease Renewal Process Works</vt:lpstr>
      <vt:lpstr>DHCP Scopes </vt:lpstr>
      <vt:lpstr>DHCP Reservation</vt:lpstr>
      <vt:lpstr>What are DHCP Scopes?</vt:lpstr>
      <vt:lpstr>What are DHCP Options?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Dynamic Host Configuration Protocol (DHCP)</dc:title>
  <dc:creator>Lee Cobley</dc:creator>
  <cp:lastModifiedBy>Lee Cobley</cp:lastModifiedBy>
  <cp:revision>16</cp:revision>
  <dcterms:created xsi:type="dcterms:W3CDTF">2021-03-24T18:01:36Z</dcterms:created>
  <dcterms:modified xsi:type="dcterms:W3CDTF">2021-03-24T18:43:21Z</dcterms:modified>
</cp:coreProperties>
</file>