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7"/>
  </p:notesMasterIdLst>
  <p:sldIdLst>
    <p:sldId id="256" r:id="rId2"/>
    <p:sldId id="263" r:id="rId3"/>
    <p:sldId id="264" r:id="rId4"/>
    <p:sldId id="265" r:id="rId5"/>
    <p:sldId id="267" r:id="rId6"/>
    <p:sldId id="268" r:id="rId7"/>
    <p:sldId id="269" r:id="rId8"/>
    <p:sldId id="266" r:id="rId9"/>
    <p:sldId id="257" r:id="rId10"/>
    <p:sldId id="258" r:id="rId11"/>
    <p:sldId id="259" r:id="rId12"/>
    <p:sldId id="260" r:id="rId13"/>
    <p:sldId id="261" r:id="rId14"/>
    <p:sldId id="270" r:id="rId15"/>
    <p:sldId id="26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738" autoAdjust="0"/>
  </p:normalViewPr>
  <p:slideViewPr>
    <p:cSldViewPr>
      <p:cViewPr varScale="1">
        <p:scale>
          <a:sx n="49" d="100"/>
          <a:sy n="49" d="100"/>
        </p:scale>
        <p:origin x="198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4D5CD2-FA50-4C64-AD69-100180DEE6C1}" type="datetimeFigureOut">
              <a:rPr lang="en-US" smtClean="0"/>
              <a:t>7/20/2021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B714446-28B8-44C5-A8DF-F92BFD20DBF4}"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1</a:t>
            </a:fld>
            <a:endParaRPr lang="en-IN"/>
          </a:p>
        </p:txBody>
      </p:sp>
    </p:spTree>
    <p:extLst>
      <p:ext uri="{BB962C8B-B14F-4D97-AF65-F5344CB8AC3E}">
        <p14:creationId xmlns:p14="http://schemas.microsoft.com/office/powerpoint/2010/main" val="915411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2</a:t>
            </a:fld>
            <a:endParaRPr lang="en-IN"/>
          </a:p>
        </p:txBody>
      </p:sp>
    </p:spTree>
    <p:extLst>
      <p:ext uri="{BB962C8B-B14F-4D97-AF65-F5344CB8AC3E}">
        <p14:creationId xmlns:p14="http://schemas.microsoft.com/office/powerpoint/2010/main" val="1618172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rPr>
              <a:t>As per the view of </a:t>
            </a:r>
            <a:r>
              <a:rPr lang="en-GB" sz="1800" dirty="0" err="1">
                <a:solidFill>
                  <a:srgbClr val="222222"/>
                </a:solidFill>
                <a:effectLst/>
                <a:latin typeface="Times New Roman" panose="02020603050405020304" pitchFamily="18" charset="0"/>
                <a:ea typeface="Calibri" panose="020F0502020204030204" pitchFamily="34" charset="0"/>
              </a:rPr>
              <a:t>Tyas</a:t>
            </a:r>
            <a:r>
              <a:rPr lang="en-GB" sz="1800" dirty="0">
                <a:solidFill>
                  <a:srgbClr val="222222"/>
                </a:solidFill>
                <a:effectLst/>
                <a:latin typeface="Times New Roman" panose="02020603050405020304" pitchFamily="18" charset="0"/>
                <a:ea typeface="Calibri" panose="020F0502020204030204" pitchFamily="34" charset="0"/>
              </a:rPr>
              <a:t> </a:t>
            </a:r>
            <a:r>
              <a:rPr lang="en-GB" sz="1800" i="1" dirty="0">
                <a:solidFill>
                  <a:srgbClr val="222222"/>
                </a:solidFill>
                <a:effectLst/>
                <a:latin typeface="Times New Roman" panose="02020603050405020304" pitchFamily="18" charset="0"/>
                <a:ea typeface="Calibri" panose="020F0502020204030204" pitchFamily="34" charset="0"/>
              </a:rPr>
              <a:t>et al., </a:t>
            </a:r>
            <a:r>
              <a:rPr lang="en-GB" sz="1800" dirty="0">
                <a:solidFill>
                  <a:srgbClr val="222222"/>
                </a:solidFill>
                <a:effectLst/>
                <a:latin typeface="Times New Roman" panose="02020603050405020304" pitchFamily="18" charset="0"/>
                <a:ea typeface="Calibri" panose="020F0502020204030204" pitchFamily="34" charset="0"/>
              </a:rPr>
              <a:t>(2020, p. 12),</a:t>
            </a:r>
            <a:r>
              <a:rPr lang="en-GB" sz="1800" dirty="0">
                <a:solidFill>
                  <a:srgbClr val="222222"/>
                </a:solidFill>
                <a:effectLst/>
                <a:latin typeface="Arial" panose="020B0604020202020204" pitchFamily="34" charset="0"/>
                <a:ea typeface="Calibri" panose="020F0502020204030204" pitchFamily="34" charset="0"/>
              </a:rPr>
              <a:t> </a:t>
            </a:r>
            <a:r>
              <a:rPr lang="en-GB" sz="1800" dirty="0">
                <a:solidFill>
                  <a:srgbClr val="000000"/>
                </a:solidFill>
                <a:effectLst/>
                <a:latin typeface="Times New Roman" panose="02020603050405020304" pitchFamily="18" charset="0"/>
                <a:ea typeface="Calibri" panose="020F0502020204030204" pitchFamily="34" charset="0"/>
              </a:rPr>
              <a:t>the </a:t>
            </a:r>
            <a:r>
              <a:rPr lang="en-GB" sz="1800" dirty="0" err="1">
                <a:solidFill>
                  <a:srgbClr val="000000"/>
                </a:solidFill>
                <a:effectLst/>
                <a:latin typeface="Times New Roman" panose="02020603050405020304" pitchFamily="18" charset="0"/>
                <a:ea typeface="Calibri" panose="020F0502020204030204" pitchFamily="34" charset="0"/>
              </a:rPr>
              <a:t>Rusu</a:t>
            </a:r>
            <a:r>
              <a:rPr lang="en-GB" sz="1800" dirty="0">
                <a:solidFill>
                  <a:srgbClr val="000000"/>
                </a:solidFill>
                <a:effectLst/>
                <a:latin typeface="Times New Roman" panose="02020603050405020304" pitchFamily="18" charset="0"/>
                <a:ea typeface="Calibri" panose="020F0502020204030204" pitchFamily="34" charset="0"/>
              </a:rPr>
              <a:t> Trans boasts of having a sole trader approach that would help in the management of the rental services.</a:t>
            </a:r>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3</a:t>
            </a:fld>
            <a:endParaRPr lang="en-IN"/>
          </a:p>
        </p:txBody>
      </p:sp>
    </p:spTree>
    <p:extLst>
      <p:ext uri="{BB962C8B-B14F-4D97-AF65-F5344CB8AC3E}">
        <p14:creationId xmlns:p14="http://schemas.microsoft.com/office/powerpoint/2010/main" val="3080322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rPr>
              <a:t>The customers of the rental services include professionals from different spheres of life, as witnessed by </a:t>
            </a:r>
            <a:r>
              <a:rPr lang="en-GB" sz="1800" dirty="0" err="1">
                <a:solidFill>
                  <a:srgbClr val="000000"/>
                </a:solidFill>
                <a:effectLst/>
                <a:latin typeface="Times New Roman" panose="02020603050405020304" pitchFamily="18" charset="0"/>
                <a:ea typeface="Calibri" panose="020F0502020204030204" pitchFamily="34" charset="0"/>
              </a:rPr>
              <a:t>Grinevich</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rPr>
              <a:t>., (2019, p. 870). </a:t>
            </a:r>
          </a:p>
          <a:p>
            <a:r>
              <a:rPr lang="en-GB" sz="1200" dirty="0">
                <a:solidFill>
                  <a:srgbClr val="000000"/>
                </a:solidFill>
                <a:effectLst/>
                <a:latin typeface="Times New Roman" panose="02020603050405020304" pitchFamily="18" charset="0"/>
                <a:ea typeface="Calibri" panose="020F0502020204030204" pitchFamily="34" charset="0"/>
              </a:rPr>
              <a:t>The target age group of the customers would be from 25 years to 60 years and a demographic as well as </a:t>
            </a:r>
            <a:r>
              <a:rPr lang="en-GB" sz="1200" dirty="0" err="1">
                <a:solidFill>
                  <a:srgbClr val="000000"/>
                </a:solidFill>
                <a:effectLst/>
                <a:latin typeface="Times New Roman" panose="02020603050405020304" pitchFamily="18" charset="0"/>
                <a:ea typeface="Calibri" panose="020F0502020204030204" pitchFamily="34" charset="0"/>
              </a:rPr>
              <a:t>behavioral</a:t>
            </a:r>
            <a:r>
              <a:rPr lang="en-GB" sz="1200" dirty="0">
                <a:solidFill>
                  <a:srgbClr val="000000"/>
                </a:solidFill>
                <a:effectLst/>
                <a:latin typeface="Times New Roman" panose="02020603050405020304" pitchFamily="18" charset="0"/>
                <a:ea typeface="Calibri" panose="020F0502020204030204" pitchFamily="34" charset="0"/>
              </a:rPr>
              <a:t> segmentation strategy would be feasible for identifying the target segment of the customers of </a:t>
            </a:r>
            <a:r>
              <a:rPr lang="en-GB" sz="1200" dirty="0" err="1">
                <a:solidFill>
                  <a:srgbClr val="000000"/>
                </a:solidFill>
                <a:effectLst/>
                <a:latin typeface="Times New Roman" panose="02020603050405020304" pitchFamily="18" charset="0"/>
                <a:ea typeface="Calibri" panose="020F0502020204030204" pitchFamily="34" charset="0"/>
              </a:rPr>
              <a:t>Rusu</a:t>
            </a:r>
            <a:r>
              <a:rPr lang="en-GB" sz="1200" dirty="0">
                <a:solidFill>
                  <a:srgbClr val="000000"/>
                </a:solidFill>
                <a:effectLst/>
                <a:latin typeface="Times New Roman" panose="02020603050405020304" pitchFamily="18" charset="0"/>
                <a:ea typeface="Calibri" panose="020F0502020204030204" pitchFamily="34" charset="0"/>
              </a:rPr>
              <a:t> Trans within the UK market, since this age group likes to take up driving entrepreneurship as their way of earning</a:t>
            </a:r>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4</a:t>
            </a:fld>
            <a:endParaRPr lang="en-IN"/>
          </a:p>
        </p:txBody>
      </p:sp>
    </p:spTree>
    <p:extLst>
      <p:ext uri="{BB962C8B-B14F-4D97-AF65-F5344CB8AC3E}">
        <p14:creationId xmlns:p14="http://schemas.microsoft.com/office/powerpoint/2010/main" val="121499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witnessed by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Naoui-Outini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 p. 190)</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driver’s agency can also be termed as the suppliers as they provide self-employed drivers for the company. The mechanics and other similar staff who maintain the proper supply of the company to provide smooth operations can be termed as the supply chain for the company.</a:t>
            </a:r>
          </a:p>
          <a:p>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5</a:t>
            </a:fld>
            <a:endParaRPr lang="en-IN"/>
          </a:p>
        </p:txBody>
      </p:sp>
    </p:spTree>
    <p:extLst>
      <p:ext uri="{BB962C8B-B14F-4D97-AF65-F5344CB8AC3E}">
        <p14:creationId xmlns:p14="http://schemas.microsoft.com/office/powerpoint/2010/main" val="785952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changes in the taxation policies would impact the business of the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adversely, since fluctuation in taxes would be liable for increasing the renting costs, which might discourage the drivers to rent from this company. The disruption in the economy brought in by Covid-19 as well as the lower disposable income of the population proliferates the car renting business and thus, impact the profitability of the company positively. The social demands of most of the population to travel by self- occupied cars have proliferated the rent car business and thus,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is likely to make profits in the market. The market is technologically upgrading every day and thus, it is mandatory that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upgrades their technologies and implements websites, to ensure that they are able to reach out to their target customers. </a:t>
            </a:r>
          </a:p>
          <a:p>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7</a:t>
            </a:fld>
            <a:endParaRPr lang="en-IN"/>
          </a:p>
        </p:txBody>
      </p:sp>
    </p:spTree>
    <p:extLst>
      <p:ext uri="{BB962C8B-B14F-4D97-AF65-F5344CB8AC3E}">
        <p14:creationId xmlns:p14="http://schemas.microsoft.com/office/powerpoint/2010/main" val="3826399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IN" sz="1200" b="0" i="0" u="none" strike="noStrike" kern="1200" dirty="0">
                <a:solidFill>
                  <a:schemeClr val="tx1"/>
                </a:solidFill>
                <a:latin typeface="+mn-lt"/>
                <a:ea typeface="+mn-ea"/>
                <a:cs typeface="+mn-cs"/>
              </a:rPr>
              <a:t>The </a:t>
            </a:r>
            <a:r>
              <a:rPr lang="en-IN" sz="1200" b="0" i="0" u="none" strike="noStrike" kern="1200" dirty="0" err="1">
                <a:solidFill>
                  <a:schemeClr val="tx1"/>
                </a:solidFill>
                <a:latin typeface="+mn-lt"/>
                <a:ea typeface="+mn-ea"/>
                <a:cs typeface="+mn-cs"/>
              </a:rPr>
              <a:t>Ruso</a:t>
            </a:r>
            <a:r>
              <a:rPr lang="en-IN" sz="1200" b="0" i="0" u="none" strike="noStrike" kern="1200" dirty="0">
                <a:solidFill>
                  <a:schemeClr val="tx1"/>
                </a:solidFill>
                <a:latin typeface="+mn-lt"/>
                <a:ea typeface="+mn-ea"/>
                <a:cs typeface="+mn-cs"/>
              </a:rPr>
              <a:t> trans wants to earn profits with a penetrative pricing strategy</a:t>
            </a:r>
          </a:p>
          <a:p>
            <a:pPr rtl="0" fontAlgn="base"/>
            <a:r>
              <a:rPr lang="en-IN" sz="1200" b="0" i="0" u="none" strike="noStrike" kern="1200" dirty="0">
                <a:solidFill>
                  <a:schemeClr val="tx1"/>
                </a:solidFill>
                <a:latin typeface="+mn-lt"/>
                <a:ea typeface="+mn-ea"/>
                <a:cs typeface="+mn-cs"/>
              </a:rPr>
              <a:t>With proper marketing strategy the </a:t>
            </a:r>
            <a:r>
              <a:rPr lang="en-IN" sz="1200" b="0" i="0" u="none" strike="noStrike" kern="1200" dirty="0" err="1">
                <a:solidFill>
                  <a:schemeClr val="tx1"/>
                </a:solidFill>
                <a:latin typeface="+mn-lt"/>
                <a:ea typeface="+mn-ea"/>
                <a:cs typeface="+mn-cs"/>
              </a:rPr>
              <a:t>Ruso</a:t>
            </a:r>
            <a:r>
              <a:rPr lang="en-IN" sz="1200" b="0" i="0" u="none" strike="noStrike" kern="1200" dirty="0">
                <a:solidFill>
                  <a:schemeClr val="tx1"/>
                </a:solidFill>
                <a:latin typeface="+mn-lt"/>
                <a:ea typeface="+mn-ea"/>
                <a:cs typeface="+mn-cs"/>
              </a:rPr>
              <a:t> Trans wants to grow and expand in other countries.</a:t>
            </a:r>
          </a:p>
          <a:p>
            <a:pPr marL="0" marR="0" lvl="0" indent="0" algn="l" defTabSz="914400" rtl="0" eaLnBrk="1" fontAlgn="base"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The marketing objectives of the </a:t>
            </a:r>
            <a:r>
              <a:rPr lang="en-IN" sz="1200" dirty="0" err="1">
                <a:latin typeface="Times New Roman" pitchFamily="18" charset="0"/>
                <a:cs typeface="Times New Roman" pitchFamily="18" charset="0"/>
              </a:rPr>
              <a:t>Rusu</a:t>
            </a:r>
            <a:r>
              <a:rPr lang="en-IN" sz="1200" dirty="0">
                <a:latin typeface="Times New Roman" pitchFamily="18" charset="0"/>
                <a:cs typeface="Times New Roman" pitchFamily="18" charset="0"/>
              </a:rPr>
              <a:t> trans company are to provide an affordable car rental facility to all groups of people who can enjoy the car ride and can avail the facility of rental service but do not need to spend excessive money for that.</a:t>
            </a:r>
          </a:p>
          <a:p>
            <a:pPr rtl="0" fontAlgn="base"/>
            <a:endParaRPr lang="en-IN" sz="1200" b="0" i="0" u="none" strike="noStrike"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B714446-28B8-44C5-A8DF-F92BFD20DBF4}"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The weakness relates to the lack of technological innovation and is not feasible for casual riders. The </a:t>
            </a:r>
            <a:r>
              <a:rPr lang="en-IN" sz="1200" b="0" i="0" u="none" strike="noStrike" kern="1200" dirty="0" err="1">
                <a:solidFill>
                  <a:schemeClr val="tx1"/>
                </a:solidFill>
                <a:latin typeface="+mn-lt"/>
                <a:ea typeface="+mn-ea"/>
                <a:cs typeface="+mn-cs"/>
              </a:rPr>
              <a:t>Ruso</a:t>
            </a:r>
            <a:r>
              <a:rPr lang="en-IN" sz="1200" b="0" i="0" u="none" strike="noStrike" kern="1200" dirty="0">
                <a:solidFill>
                  <a:schemeClr val="tx1"/>
                </a:solidFill>
                <a:latin typeface="+mn-lt"/>
                <a:ea typeface="+mn-ea"/>
                <a:cs typeface="+mn-cs"/>
              </a:rPr>
              <a:t> transport company can get opportunities in car maintenance services and providing contractual rental services. The company can have treats from other competitive companies like the Avis Or Hertz who have multinational presence in the UK and other countries. </a:t>
            </a:r>
            <a:r>
              <a:rPr lang="en-IN" sz="1200" b="0" i="0" u="none" strike="noStrike" kern="1200" dirty="0" err="1">
                <a:solidFill>
                  <a:schemeClr val="tx1"/>
                </a:solidFill>
                <a:latin typeface="+mn-lt"/>
                <a:ea typeface="+mn-ea"/>
                <a:cs typeface="+mn-cs"/>
              </a:rPr>
              <a:t>Ruso</a:t>
            </a:r>
            <a:r>
              <a:rPr lang="en-IN" sz="1200" b="0" i="0" u="none" strike="noStrike" kern="1200" dirty="0">
                <a:solidFill>
                  <a:schemeClr val="tx1"/>
                </a:solidFill>
                <a:latin typeface="+mn-lt"/>
                <a:ea typeface="+mn-ea"/>
                <a:cs typeface="+mn-cs"/>
              </a:rPr>
              <a:t> car rentals can also face threat in the Post </a:t>
            </a:r>
            <a:r>
              <a:rPr lang="en-IN" sz="1200" b="0" i="0" u="none" strike="noStrike" kern="1200" dirty="0" err="1">
                <a:solidFill>
                  <a:schemeClr val="tx1"/>
                </a:solidFill>
                <a:latin typeface="+mn-lt"/>
                <a:ea typeface="+mn-ea"/>
                <a:cs typeface="+mn-cs"/>
              </a:rPr>
              <a:t>covid</a:t>
            </a:r>
            <a:r>
              <a:rPr lang="en-IN" sz="1200" b="0" i="0" u="none" strike="noStrike" kern="1200" dirty="0">
                <a:solidFill>
                  <a:schemeClr val="tx1"/>
                </a:solidFill>
                <a:latin typeface="+mn-lt"/>
                <a:ea typeface="+mn-ea"/>
                <a:cs typeface="+mn-cs"/>
              </a:rPr>
              <a:t> era.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5B714446-28B8-44C5-A8DF-F92BFD20DBF4}"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just">
              <a:lnSpc>
                <a:spcPct val="150000"/>
              </a:lnSpc>
            </a:pP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Product/ services: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product or the services of the company is car rental services that are based on the concept of affordable pricing that can provide a better marketing edge to the company.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is the new age rental service that will work on a weekly or monthly basis within a contract, allowing speedy transportation facilities to the customers, while catering to their comfort while traveling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Zuo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 p. 1008)</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Price: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company will not charge any booking charges or deposit money but will be providing an affordable pricing strategy that will enhance the customer base of the company. Penetrative pricing strategy will be followed and there will be no third-party charges included, which will simplify the payment systems</a:t>
            </a:r>
          </a:p>
          <a:p>
            <a:pPr algn="just">
              <a:lnSpc>
                <a:spcPct val="150000"/>
              </a:lnSpc>
            </a:pP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Place: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will be operating in major cities in the UK like London, Edinburgh as well as some popular townships</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b="0" i="1" u="none" strike="noStrike" kern="1200" dirty="0">
                <a:solidFill>
                  <a:schemeClr val="tx1"/>
                </a:solidFill>
                <a:latin typeface="+mn-lt"/>
                <a:ea typeface="+mn-ea"/>
                <a:cs typeface="+mn-cs"/>
              </a:rPr>
              <a:t>Promotion:</a:t>
            </a:r>
            <a:r>
              <a:rPr lang="en-IN" sz="1200" b="0" i="0" u="none" strike="noStrike" kern="1200" dirty="0">
                <a:solidFill>
                  <a:schemeClr val="tx1"/>
                </a:solidFill>
                <a:latin typeface="+mn-lt"/>
                <a:ea typeface="+mn-ea"/>
                <a:cs typeface="+mn-cs"/>
              </a:rPr>
              <a:t> The company has been providing a website that will have all the details of the services provided and the social media handles of Instagram and Facebook will be the medium for promotion for the company. Also the display ads and </a:t>
            </a:r>
            <a:r>
              <a:rPr lang="en-IN" sz="1200" b="0" i="0" u="none" strike="noStrike" kern="1200" dirty="0" err="1">
                <a:solidFill>
                  <a:schemeClr val="tx1"/>
                </a:solidFill>
                <a:latin typeface="+mn-lt"/>
                <a:ea typeface="+mn-ea"/>
                <a:cs typeface="+mn-cs"/>
              </a:rPr>
              <a:t>ppc</a:t>
            </a:r>
            <a:r>
              <a:rPr lang="en-IN" sz="1200" b="0" i="0" u="none" strike="noStrike" kern="1200" dirty="0">
                <a:solidFill>
                  <a:schemeClr val="tx1"/>
                </a:solidFill>
                <a:latin typeface="+mn-lt"/>
                <a:ea typeface="+mn-ea"/>
                <a:cs typeface="+mn-cs"/>
              </a:rPr>
              <a:t> will provide ample visibility to the company. </a:t>
            </a:r>
            <a:r>
              <a:rPr lang="en-IN" sz="1200" b="0" i="0" u="none" strike="noStrike" kern="1200" dirty="0" err="1">
                <a:solidFill>
                  <a:schemeClr val="tx1"/>
                </a:solidFill>
                <a:latin typeface="+mn-lt"/>
                <a:ea typeface="+mn-ea"/>
                <a:cs typeface="+mn-cs"/>
              </a:rPr>
              <a:t>Ruso</a:t>
            </a:r>
            <a:r>
              <a:rPr lang="en-IN" sz="1200" b="0" i="0" u="none" strike="noStrike" kern="1200" dirty="0">
                <a:solidFill>
                  <a:schemeClr val="tx1"/>
                </a:solidFill>
                <a:latin typeface="+mn-lt"/>
                <a:ea typeface="+mn-ea"/>
                <a:cs typeface="+mn-cs"/>
              </a:rPr>
              <a:t> transport will also deploy interactive quizzes for the customer's attention.</a:t>
            </a:r>
          </a:p>
          <a:p>
            <a:endParaRPr lang="en-IN" dirty="0"/>
          </a:p>
        </p:txBody>
      </p:sp>
      <p:sp>
        <p:nvSpPr>
          <p:cNvPr id="4" name="Slide Number Placeholder 3"/>
          <p:cNvSpPr>
            <a:spLocks noGrp="1"/>
          </p:cNvSpPr>
          <p:nvPr>
            <p:ph type="sldNum" sz="quarter" idx="10"/>
          </p:nvPr>
        </p:nvSpPr>
        <p:spPr/>
        <p:txBody>
          <a:bodyPr/>
          <a:lstStyle/>
          <a:p>
            <a:fld id="{5B714446-28B8-44C5-A8DF-F92BFD20DBF4}"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marketing team, finance team, as well as management team, will work in collaboration, to ensure seamless operations of the company. While the finance team will advise the marketing team regarding the allocated budgets as well as the target sales that the marketing should be able to achieve, the marketing team will collect relevant information from the market and delivers it to the management team, to facilitate the formulation of relevant strategies and decisions. These strategies will help in the operations of the company and aids in increasing the revenue generation, thus fulfilling the target of the finance team of the organization. Transformational and situational leadership styles will be followed within the organization, to facilitate easy management of the employees, while catering to the changes in the business environments. The HR and other teams will also work in collaboration, for achieving the organizational objectives efficiently.</a:t>
            </a:r>
          </a:p>
          <a:p>
            <a:endParaRPr lang="en-IN" dirty="0"/>
          </a:p>
        </p:txBody>
      </p:sp>
      <p:sp>
        <p:nvSpPr>
          <p:cNvPr id="4" name="Slide Number Placeholder 3"/>
          <p:cNvSpPr>
            <a:spLocks noGrp="1"/>
          </p:cNvSpPr>
          <p:nvPr>
            <p:ph type="sldNum" sz="quarter" idx="10"/>
          </p:nvPr>
        </p:nvSpPr>
        <p:spPr/>
        <p:txBody>
          <a:bodyPr/>
          <a:lstStyle/>
          <a:p>
            <a:fld id="{5B714446-28B8-44C5-A8DF-F92BFD20DBF4}"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Of the amount required, 900 pounds are present as cash-in-hand, which had been collected from personal savings and other significant sources and so the 32,000 pounds amount would have to be put up for receiving loans, which would suffice the purpose of getting financial help for initiating the business.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5B714446-28B8-44C5-A8DF-F92BFD20DBF4}"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Han, Y., Qu, S., Wu, Z. and Huang, R., 2019. Robust consensus models based on minimum cost with an application to marketing plan.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Intelligent &amp; Fuzzy Systems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37</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pp.5655-5668.</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Kan, H.Y.K. and Ismail, N., 2021. Competing Values Framework as Decoding Tool: Signature Pedagogy in Teaching Business Communication. </a:t>
            </a:r>
            <a:r>
              <a:rPr lang="en-GB" sz="1800" i="1" dirty="0">
                <a:solidFill>
                  <a:srgbClr val="222222"/>
                </a:solidFill>
                <a:effectLst/>
                <a:latin typeface="Times New Roman" panose="02020603050405020304" pitchFamily="18" charset="0"/>
                <a:ea typeface="Times New Roman" panose="02020603050405020304" pitchFamily="18" charset="0"/>
              </a:rPr>
              <a:t>Business and Professional Communication Quarterly</a:t>
            </a:r>
            <a:r>
              <a:rPr lang="en-GB" sz="1800" dirty="0">
                <a:solidFill>
                  <a:srgbClr val="222222"/>
                </a:solidFill>
                <a:effectLst/>
                <a:latin typeface="Times New Roman" panose="02020603050405020304" pitchFamily="18" charset="0"/>
                <a:ea typeface="Times New Roman" panose="02020603050405020304" pitchFamily="18" charset="0"/>
              </a:rPr>
              <a:t>, </a:t>
            </a:r>
            <a:r>
              <a:rPr lang="en-GB" sz="1800" i="1" dirty="0">
                <a:solidFill>
                  <a:srgbClr val="222222"/>
                </a:solidFill>
                <a:effectLst/>
                <a:latin typeface="Times New Roman" panose="02020603050405020304" pitchFamily="18" charset="0"/>
                <a:ea typeface="Times New Roman" panose="02020603050405020304" pitchFamily="18" charset="0"/>
              </a:rPr>
              <a:t>84</a:t>
            </a:r>
            <a:r>
              <a:rPr lang="en-GB" sz="1800" dirty="0">
                <a:solidFill>
                  <a:srgbClr val="222222"/>
                </a:solidFill>
                <a:effectLst/>
                <a:latin typeface="Times New Roman" panose="02020603050405020304" pitchFamily="18" charset="0"/>
                <a:ea typeface="Times New Roman" panose="02020603050405020304" pitchFamily="18" charset="0"/>
              </a:rPr>
              <a:t>(1), pp.60-84.</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Kitamura, 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Karkour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Ichisugi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Itsubo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2020. Evaluation of the Economic, Environmental, and Social Impacts of the COVID-19 Pandemic on the Japanese Tourism Industry.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(24), p.10302.</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Guaita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Martínez, J.M., Molina Moreno, V.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Sartal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Rodríguez, A., 2019. An analysis of the tourist mobility in the island of Lanzarote: Car rental versus more sustainable transportation alternatives.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p.739.</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Melati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Oktarina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Rahmaningtyas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Purasani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H.N., 2018. DESIGNING AN INTERNSHIP PROGRAM OF AUTHENTIC ENTREPRENEURIAL LEARNING EXPERIENCE FOR STUDENTS IN ENTREPRENEURSHIP CLASS.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Proceeding of the 4th International Conference on Education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(Vol. 4, No. 2, pp. 34-45).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Morgan, N.A.,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Whitler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K.A., Feng, H. and Chari, S., 2019. Research in marketing strategy.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the Academy of Marketing Science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47</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pp.4-29.</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Naoui-Outini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and El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Hilali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2019. Innovative suppliers and purchasing function interaction: An exploratory research in the car rental sector.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Innovation Economics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(1), pp.171-192.</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Nhamo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Dube, K.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Chikodzi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2020. Impact of COVID-19 on Global Car Rental Industry and Ride and Share Transport Services.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Counting the Cost of COVID-19 on the Global Tourism Industry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159-181). Springer, Cham.</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Pomering</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2017. Marketing for sustainability: Extending the conceptualisation of the marketing mix to drive value for individuals and society at large.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Australasian Marketing Journal (AMJ)</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25</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pp.157-165.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D.N., Nguyen-Phuoc, D.Q. and Johnson, L.W., 2021. Effects of perceived safety, involvement and perceived service quality on loyalty intention among ride-sourcing passengers.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Transportation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pp.369-393.</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Times New Roman" panose="02020603050405020304" pitchFamily="18" charset="0"/>
              </a:rPr>
              <a:t>Tyas</a:t>
            </a:r>
            <a:r>
              <a:rPr lang="en-GB" sz="1800" dirty="0">
                <a:solidFill>
                  <a:srgbClr val="222222"/>
                </a:solidFill>
                <a:effectLst/>
                <a:latin typeface="Times New Roman" panose="02020603050405020304" pitchFamily="18" charset="0"/>
                <a:ea typeface="Times New Roman" panose="02020603050405020304" pitchFamily="18" charset="0"/>
              </a:rPr>
              <a:t>, A.S.P., </a:t>
            </a:r>
            <a:r>
              <a:rPr lang="en-GB" sz="1800" dirty="0" err="1">
                <a:solidFill>
                  <a:srgbClr val="222222"/>
                </a:solidFill>
                <a:effectLst/>
                <a:latin typeface="Times New Roman" panose="02020603050405020304" pitchFamily="18" charset="0"/>
                <a:ea typeface="Times New Roman" panose="02020603050405020304" pitchFamily="18" charset="0"/>
              </a:rPr>
              <a:t>Muam</a:t>
            </a:r>
            <a:r>
              <a:rPr lang="en-GB" sz="1800" dirty="0">
                <a:solidFill>
                  <a:srgbClr val="222222"/>
                </a:solidFill>
                <a:effectLst/>
                <a:latin typeface="Times New Roman" panose="02020603050405020304" pitchFamily="18" charset="0"/>
                <a:ea typeface="Times New Roman" panose="02020603050405020304" pitchFamily="18" charset="0"/>
              </a:rPr>
              <a:t>, A., Sari, Y.I.H. and </a:t>
            </a:r>
            <a:r>
              <a:rPr lang="en-GB" sz="1800" dirty="0" err="1">
                <a:solidFill>
                  <a:srgbClr val="222222"/>
                </a:solidFill>
                <a:effectLst/>
                <a:latin typeface="Times New Roman" panose="02020603050405020304" pitchFamily="18" charset="0"/>
                <a:ea typeface="Times New Roman" panose="02020603050405020304" pitchFamily="18" charset="0"/>
              </a:rPr>
              <a:t>Dewantara</a:t>
            </a:r>
            <a:r>
              <a:rPr lang="en-GB" sz="1800" dirty="0">
                <a:solidFill>
                  <a:srgbClr val="222222"/>
                </a:solidFill>
                <a:effectLst/>
                <a:latin typeface="Times New Roman" panose="02020603050405020304" pitchFamily="18" charset="0"/>
                <a:ea typeface="Times New Roman" panose="02020603050405020304" pitchFamily="18" charset="0"/>
              </a:rPr>
              <a:t>, C., 2020. The effectiveness of blended learning in improving students’ workplace communication skills: A case study on OLIVE website test result. </a:t>
            </a:r>
            <a:r>
              <a:rPr lang="en-GB" sz="1800" i="1" dirty="0">
                <a:solidFill>
                  <a:srgbClr val="222222"/>
                </a:solidFill>
                <a:effectLst/>
                <a:latin typeface="Times New Roman" panose="02020603050405020304" pitchFamily="18" charset="0"/>
                <a:ea typeface="Times New Roman" panose="02020603050405020304" pitchFamily="18" charset="0"/>
              </a:rPr>
              <a:t>Lingua </a:t>
            </a:r>
            <a:r>
              <a:rPr lang="en-GB" sz="1800" i="1" dirty="0" err="1">
                <a:solidFill>
                  <a:srgbClr val="222222"/>
                </a:solidFill>
                <a:effectLst/>
                <a:latin typeface="Times New Roman" panose="02020603050405020304" pitchFamily="18" charset="0"/>
                <a:ea typeface="Times New Roman" panose="02020603050405020304" pitchFamily="18" charset="0"/>
              </a:rPr>
              <a:t>Cultura</a:t>
            </a:r>
            <a:r>
              <a:rPr lang="en-GB" sz="1800" dirty="0">
                <a:solidFill>
                  <a:srgbClr val="222222"/>
                </a:solidFill>
                <a:effectLst/>
                <a:latin typeface="Times New Roman" panose="02020603050405020304" pitchFamily="18" charset="0"/>
                <a:ea typeface="Times New Roman" panose="02020603050405020304" pitchFamily="18" charset="0"/>
              </a:rPr>
              <a:t>, </a:t>
            </a:r>
            <a:r>
              <a:rPr lang="en-GB" sz="1800" i="1" dirty="0">
                <a:solidFill>
                  <a:srgbClr val="222222"/>
                </a:solidFill>
                <a:effectLst/>
                <a:latin typeface="Times New Roman" panose="02020603050405020304" pitchFamily="18" charset="0"/>
                <a:ea typeface="Times New Roman" panose="02020603050405020304" pitchFamily="18" charset="0"/>
              </a:rPr>
              <a:t>14</a:t>
            </a:r>
            <a:r>
              <a:rPr lang="en-GB" sz="1800" dirty="0">
                <a:solidFill>
                  <a:srgbClr val="222222"/>
                </a:solidFill>
                <a:effectLst/>
                <a:latin typeface="Times New Roman" panose="02020603050405020304" pitchFamily="18" charset="0"/>
                <a:ea typeface="Times New Roman" panose="02020603050405020304" pitchFamily="18" charset="0"/>
              </a:rPr>
              <a:t>(1), pp.1-13.</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Zuo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Zhu, W., Chen, S. and He, X., 2019. Service quality management of online car-hailing based on PCN in the sharing economy.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Electronic Commerce Research and Applications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p.100827.</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B714446-28B8-44C5-A8DF-F92BFD20DBF4}" type="slidenum">
              <a:rPr lang="en-IN" smtClean="0"/>
              <a:t>14</a:t>
            </a:fld>
            <a:endParaRPr lang="en-IN"/>
          </a:p>
        </p:txBody>
      </p:sp>
    </p:spTree>
    <p:extLst>
      <p:ext uri="{BB962C8B-B14F-4D97-AF65-F5344CB8AC3E}">
        <p14:creationId xmlns:p14="http://schemas.microsoft.com/office/powerpoint/2010/main" val="537595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7446B01-5F36-403C-A7B0-084B657BD882}" type="datetimeFigureOut">
              <a:rPr lang="en-US" smtClean="0"/>
              <a:t>7/20/2021</a:t>
            </a:fld>
            <a:endParaRPr lang="en-IN"/>
          </a:p>
        </p:txBody>
      </p:sp>
      <p:sp>
        <p:nvSpPr>
          <p:cNvPr id="19" name="Footer Placeholder 18"/>
          <p:cNvSpPr>
            <a:spLocks noGrp="1"/>
          </p:cNvSpPr>
          <p:nvPr>
            <p:ph type="ftr" sz="quarter" idx="11"/>
          </p:nvPr>
        </p:nvSpPr>
        <p:spPr/>
        <p:txBody>
          <a:bodyPr/>
          <a:lstStyle/>
          <a:p>
            <a:endParaRPr lang="en-IN"/>
          </a:p>
        </p:txBody>
      </p:sp>
      <p:sp>
        <p:nvSpPr>
          <p:cNvPr id="27" name="Slide Number Placeholder 26"/>
          <p:cNvSpPr>
            <a:spLocks noGrp="1"/>
          </p:cNvSpPr>
          <p:nvPr>
            <p:ph type="sldNum" sz="quarter" idx="12"/>
          </p:nvPr>
        </p:nvSpPr>
        <p:spPr/>
        <p:txBody>
          <a:bodyPr/>
          <a:lstStyle/>
          <a:p>
            <a:fld id="{F8A85917-6257-4B5B-9CE9-2BB84B160B9E}"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446B01-5F36-403C-A7B0-084B657BD882}" type="datetimeFigureOut">
              <a:rPr lang="en-US" smtClean="0"/>
              <a:t>7/20/2021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7446B01-5F36-403C-A7B0-084B657BD882}" type="datetimeFigureOut">
              <a:rPr lang="en-US" smtClean="0"/>
              <a:t>7/20/2021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85917-6257-4B5B-9CE9-2BB84B160B9E}"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7446B01-5F36-403C-A7B0-084B657BD882}" type="datetimeFigureOut">
              <a:rPr lang="en-US" smtClean="0"/>
              <a:t>7/20/2021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7446B01-5F36-403C-A7B0-084B657BD882}" type="datetimeFigureOut">
              <a:rPr lang="en-US" smtClean="0"/>
              <a:t>7/20/2021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7446B01-5F36-403C-A7B0-084B657BD882}" type="datetimeFigureOut">
              <a:rPr lang="en-US" smtClean="0"/>
              <a:t>7/20/2021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446B01-5F36-403C-A7B0-084B657BD882}" type="datetimeFigureOut">
              <a:rPr lang="en-US" smtClean="0"/>
              <a:t>7/20/2021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7446B01-5F36-403C-A7B0-084B657BD882}" type="datetimeFigureOut">
              <a:rPr lang="en-US" smtClean="0"/>
              <a:t>7/20/2021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7446B01-5F36-403C-A7B0-084B657BD882}" type="datetimeFigureOut">
              <a:rPr lang="en-US" smtClean="0"/>
              <a:t>7/20/2021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8077200" y="6356350"/>
            <a:ext cx="609600" cy="365125"/>
          </a:xfrm>
        </p:spPr>
        <p:txBody>
          <a:bodyPr/>
          <a:lstStyle/>
          <a:p>
            <a:fld id="{F8A85917-6257-4B5B-9CE9-2BB84B160B9E}" type="slidenum">
              <a:rPr lang="en-IN" smtClean="0"/>
              <a:t>‹#›</a:t>
            </a:fld>
            <a:endParaRPr lang="en-IN"/>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446B01-5F36-403C-A7B0-084B657BD882}" type="datetimeFigureOut">
              <a:rPr lang="en-US" smtClean="0"/>
              <a:t>7/20/2021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446B01-5F36-403C-A7B0-084B657BD882}" type="datetimeFigureOut">
              <a:rPr lang="en-US" smtClean="0"/>
              <a:t>7/20/2021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A85917-6257-4B5B-9CE9-2BB84B160B9E}"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7446B01-5F36-403C-A7B0-084B657BD882}" type="datetimeFigureOut">
              <a:rPr lang="en-US" smtClean="0"/>
              <a:t>7/20/2021</a:t>
            </a:fld>
            <a:endParaRPr lang="en-IN"/>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IN"/>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8A85917-6257-4B5B-9CE9-2BB84B160B9E}" type="slidenum">
              <a:rPr lang="en-IN" smtClean="0"/>
              <a:t>‹#›</a:t>
            </a:fld>
            <a:endParaRPr lang="en-IN"/>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hyperlink" Target="http://www.thebluediamondgallery.com/handwriting/e/entrepreneurship.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nsdosage.blogspot.com/2012/07/anything-left.html" TargetMode="External"/><Relationship Id="rId2" Type="http://schemas.openxmlformats.org/officeDocument/2006/relationships/image" Target="../media/image14.jp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19051"/>
            <a:ext cx="7126560" cy="515683"/>
          </a:xfrm>
        </p:spPr>
        <p:txBody>
          <a:bodyPr>
            <a:normAutofit fontScale="90000"/>
          </a:bodyPr>
          <a:lstStyle/>
          <a:p>
            <a:pPr algn="ctr"/>
            <a:r>
              <a:rPr lang="en-IN" sz="4400" dirty="0">
                <a:solidFill>
                  <a:srgbClr val="FFC000"/>
                </a:solidFill>
                <a:latin typeface="Times New Roman" pitchFamily="18" charset="0"/>
                <a:cs typeface="Times New Roman" pitchFamily="18" charset="0"/>
              </a:rPr>
              <a:t>Business Plan -Presentation</a:t>
            </a:r>
          </a:p>
        </p:txBody>
      </p:sp>
      <p:sp>
        <p:nvSpPr>
          <p:cNvPr id="3" name="Subtitle 2"/>
          <p:cNvSpPr>
            <a:spLocks noGrp="1"/>
          </p:cNvSpPr>
          <p:nvPr>
            <p:ph type="subTitle" idx="1"/>
          </p:nvPr>
        </p:nvSpPr>
        <p:spPr>
          <a:xfrm>
            <a:off x="1907704" y="3838585"/>
            <a:ext cx="5385330" cy="1752600"/>
          </a:xfrm>
        </p:spPr>
        <p:txBody>
          <a:bodyPr>
            <a:noAutofit/>
          </a:bodyPr>
          <a:lstStyle/>
          <a:p>
            <a:pPr algn="l"/>
            <a:r>
              <a:rPr lang="en-US" sz="2400" b="1" i="1" dirty="0">
                <a:latin typeface="Times New Roman" pitchFamily="18" charset="0"/>
                <a:cs typeface="Times New Roman" pitchFamily="18" charset="0"/>
              </a:rPr>
              <a:t>Student Name: Ioana Raluca </a:t>
            </a:r>
            <a:r>
              <a:rPr lang="en-US" sz="2400" b="1" i="1" dirty="0" err="1">
                <a:latin typeface="Times New Roman" pitchFamily="18" charset="0"/>
                <a:cs typeface="Times New Roman" pitchFamily="18" charset="0"/>
              </a:rPr>
              <a:t>Rusu</a:t>
            </a:r>
            <a:endParaRPr lang="en-US" sz="2400" b="1" i="1" dirty="0">
              <a:latin typeface="Times New Roman" pitchFamily="18" charset="0"/>
              <a:cs typeface="Times New Roman" pitchFamily="18" charset="0"/>
            </a:endParaRPr>
          </a:p>
          <a:p>
            <a:pPr algn="l"/>
            <a:r>
              <a:rPr lang="en-US" sz="2400" b="1" i="1" dirty="0">
                <a:latin typeface="Times New Roman" pitchFamily="18" charset="0"/>
                <a:cs typeface="Times New Roman" pitchFamily="18" charset="0"/>
              </a:rPr>
              <a:t>Student ID: 1918148</a:t>
            </a:r>
          </a:p>
          <a:p>
            <a:pPr algn="l"/>
            <a:r>
              <a:rPr lang="en-US" sz="2400" b="1" i="1" dirty="0">
                <a:latin typeface="Times New Roman" pitchFamily="18" charset="0"/>
                <a:cs typeface="Times New Roman" pitchFamily="18" charset="0"/>
              </a:rPr>
              <a:t>Lecturer Name: Dr. Doreen </a:t>
            </a:r>
            <a:r>
              <a:rPr lang="en-US" sz="2400" b="1" i="1" dirty="0" err="1">
                <a:latin typeface="Times New Roman" pitchFamily="18" charset="0"/>
                <a:cs typeface="Times New Roman" pitchFamily="18" charset="0"/>
              </a:rPr>
              <a:t>Nyaa</a:t>
            </a:r>
            <a:r>
              <a:rPr lang="en-US" sz="2400" b="1" i="1" dirty="0">
                <a:latin typeface="Times New Roman" pitchFamily="18" charset="0"/>
                <a:cs typeface="Times New Roman" pitchFamily="18" charset="0"/>
              </a:rPr>
              <a:t> </a:t>
            </a:r>
            <a:r>
              <a:rPr lang="en-US" sz="2400" b="1" i="1" dirty="0" err="1">
                <a:latin typeface="Times New Roman" pitchFamily="18" charset="0"/>
                <a:cs typeface="Times New Roman" pitchFamily="18" charset="0"/>
              </a:rPr>
              <a:t>Amundam</a:t>
            </a:r>
            <a:endParaRPr lang="en-US" sz="2400" b="1" i="1" dirty="0">
              <a:latin typeface="Times New Roman" pitchFamily="18" charset="0"/>
              <a:cs typeface="Times New Roman" pitchFamily="18" charset="0"/>
            </a:endParaRPr>
          </a:p>
          <a:p>
            <a:pPr algn="l"/>
            <a:r>
              <a:rPr lang="en-US" sz="2400" b="1" i="1" dirty="0">
                <a:latin typeface="Times New Roman" pitchFamily="18" charset="0"/>
                <a:cs typeface="Times New Roman" pitchFamily="18" charset="0"/>
              </a:rPr>
              <a:t>Module Name: Entrepreneurship (LCBB5001)</a:t>
            </a:r>
            <a:endParaRPr lang="en-IN" sz="2400" b="1" i="1" dirty="0">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3C37C4D9-F358-4CC4-A765-3F049BE7C9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233518" y="1158602"/>
            <a:ext cx="3348372" cy="2232248"/>
          </a:xfrm>
          <a:prstGeom prst="rect">
            <a:avLst/>
          </a:prstGeom>
        </p:spPr>
      </p:pic>
      <p:pic>
        <p:nvPicPr>
          <p:cNvPr id="7" name="Picture 6" descr="Text&#10;&#10;Description automatically generated">
            <a:extLst>
              <a:ext uri="{FF2B5EF4-FFF2-40B4-BE49-F238E27FC236}">
                <a16:creationId xmlns:a16="http://schemas.microsoft.com/office/drawing/2014/main" id="{16BA8972-C54E-4E44-8D7C-C5FE1758B5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74205" y="1565702"/>
            <a:ext cx="3073524" cy="20490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0848-EAD4-4A12-80EA-AE0C13B8730E}"/>
              </a:ext>
            </a:extLst>
          </p:cNvPr>
          <p:cNvSpPr>
            <a:spLocks noGrp="1"/>
          </p:cNvSpPr>
          <p:nvPr>
            <p:ph type="title"/>
          </p:nvPr>
        </p:nvSpPr>
        <p:spPr/>
        <p:txBody>
          <a:bodyPr/>
          <a:lstStyle/>
          <a:p>
            <a:r>
              <a:rPr lang="en-US" dirty="0"/>
              <a:t>Business/company overview</a:t>
            </a:r>
            <a:endParaRPr lang="en-GB" dirty="0"/>
          </a:p>
        </p:txBody>
      </p:sp>
      <p:sp>
        <p:nvSpPr>
          <p:cNvPr id="3" name="Content Placeholder 2">
            <a:extLst>
              <a:ext uri="{FF2B5EF4-FFF2-40B4-BE49-F238E27FC236}">
                <a16:creationId xmlns:a16="http://schemas.microsoft.com/office/drawing/2014/main" id="{72499490-18A8-48ED-9211-1AF61BD5969C}"/>
              </a:ext>
            </a:extLst>
          </p:cNvPr>
          <p:cNvSpPr>
            <a:spLocks noGrp="1"/>
          </p:cNvSpPr>
          <p:nvPr>
            <p:ph idx="1"/>
          </p:nvPr>
        </p:nvSpPr>
        <p:spPr>
          <a:xfrm>
            <a:off x="457200" y="1935480"/>
            <a:ext cx="4618856" cy="4589864"/>
          </a:xfrm>
        </p:spPr>
        <p:txBody>
          <a:bodyPr>
            <a:normAutofit/>
          </a:bodyPr>
          <a:lstStyle/>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business,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 is a home-based business, dealing in renting vans on hourly, weekly or monthly basis to self-employed drivers</a:t>
            </a:r>
          </a:p>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is</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sole trader business and initially the company will comprise of 5 second-hand vans, which will be all renovated, insured along with service history being documented and handed out for renting.</a:t>
            </a:r>
          </a:p>
          <a:p>
            <a:endParaRPr lang="en-GB" dirty="0"/>
          </a:p>
        </p:txBody>
      </p:sp>
      <p:pic>
        <p:nvPicPr>
          <p:cNvPr id="6" name="Picture 5">
            <a:extLst>
              <a:ext uri="{FF2B5EF4-FFF2-40B4-BE49-F238E27FC236}">
                <a16:creationId xmlns:a16="http://schemas.microsoft.com/office/drawing/2014/main" id="{4A1CF153-E0D1-4085-87FC-B73B9F2C846B}"/>
              </a:ext>
            </a:extLst>
          </p:cNvPr>
          <p:cNvPicPr>
            <a:picLocks noChangeAspect="1"/>
          </p:cNvPicPr>
          <p:nvPr/>
        </p:nvPicPr>
        <p:blipFill>
          <a:blip r:embed="rId3"/>
          <a:stretch>
            <a:fillRect/>
          </a:stretch>
        </p:blipFill>
        <p:spPr>
          <a:xfrm>
            <a:off x="5076056" y="2492896"/>
            <a:ext cx="3888432" cy="3057525"/>
          </a:xfrm>
          <a:prstGeom prst="rect">
            <a:avLst/>
          </a:prstGeom>
        </p:spPr>
      </p:pic>
    </p:spTree>
    <p:extLst>
      <p:ext uri="{BB962C8B-B14F-4D97-AF65-F5344CB8AC3E}">
        <p14:creationId xmlns:p14="http://schemas.microsoft.com/office/powerpoint/2010/main" val="62187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C58A-EEAF-4DE1-9C6E-DAF18C3453DF}"/>
              </a:ext>
            </a:extLst>
          </p:cNvPr>
          <p:cNvSpPr>
            <a:spLocks noGrp="1"/>
          </p:cNvSpPr>
          <p:nvPr>
            <p:ph type="title"/>
          </p:nvPr>
        </p:nvSpPr>
        <p:spPr>
          <a:xfrm>
            <a:off x="457200" y="704088"/>
            <a:ext cx="8229600" cy="852704"/>
          </a:xfrm>
        </p:spPr>
        <p:txBody>
          <a:bodyPr/>
          <a:lstStyle/>
          <a:p>
            <a:pPr algn="ctr"/>
            <a:r>
              <a:rPr lang="en-US" dirty="0"/>
              <a:t>Services offered</a:t>
            </a:r>
            <a:endParaRPr lang="en-GB" dirty="0"/>
          </a:p>
        </p:txBody>
      </p:sp>
      <p:sp>
        <p:nvSpPr>
          <p:cNvPr id="3" name="Content Placeholder 2">
            <a:extLst>
              <a:ext uri="{FF2B5EF4-FFF2-40B4-BE49-F238E27FC236}">
                <a16:creationId xmlns:a16="http://schemas.microsoft.com/office/drawing/2014/main" id="{445D4C69-0FBC-4014-8F04-B52020257D21}"/>
              </a:ext>
            </a:extLst>
          </p:cNvPr>
          <p:cNvSpPr>
            <a:spLocks noGrp="1"/>
          </p:cNvSpPr>
          <p:nvPr>
            <p:ph idx="1"/>
          </p:nvPr>
        </p:nvSpPr>
        <p:spPr>
          <a:xfrm>
            <a:off x="251519" y="1772816"/>
            <a:ext cx="3528393" cy="4551784"/>
          </a:xfrm>
        </p:spPr>
        <p:txBody>
          <a:bodyPr>
            <a:noAutofit/>
          </a:bodyPr>
          <a:lstStyle/>
          <a:p>
            <a:r>
              <a:rPr lang="en-GB" sz="2400" dirty="0">
                <a:solidFill>
                  <a:srgbClr val="000000"/>
                </a:solidFill>
                <a:effectLst/>
                <a:latin typeface="Times New Roman" panose="02020603050405020304" pitchFamily="18" charset="0"/>
                <a:ea typeface="Calibri" panose="020F0502020204030204" pitchFamily="34" charset="0"/>
              </a:rPr>
              <a:t>The service would be renting out vans for a span of days, weeks or months, only to those drivers who are self-employed and previously known to the sole trader. The USP of the service would be low rent per van, along with no pre-booking costs, no deposits and no third-party fees. </a:t>
            </a:r>
            <a:endParaRPr lang="en-GB" sz="2400" dirty="0"/>
          </a:p>
        </p:txBody>
      </p:sp>
      <p:pic>
        <p:nvPicPr>
          <p:cNvPr id="4" name="Picture 3">
            <a:extLst>
              <a:ext uri="{FF2B5EF4-FFF2-40B4-BE49-F238E27FC236}">
                <a16:creationId xmlns:a16="http://schemas.microsoft.com/office/drawing/2014/main" id="{2EBE121E-8760-4588-B2C6-C02A01272B38}"/>
              </a:ext>
            </a:extLst>
          </p:cNvPr>
          <p:cNvPicPr/>
          <p:nvPr/>
        </p:nvPicPr>
        <p:blipFill>
          <a:blip r:embed="rId3"/>
          <a:stretch>
            <a:fillRect/>
          </a:stretch>
        </p:blipFill>
        <p:spPr>
          <a:xfrm>
            <a:off x="3923929" y="2636912"/>
            <a:ext cx="4968552" cy="2152650"/>
          </a:xfrm>
          <a:prstGeom prst="rect">
            <a:avLst/>
          </a:prstGeom>
        </p:spPr>
      </p:pic>
    </p:spTree>
    <p:extLst>
      <p:ext uri="{BB962C8B-B14F-4D97-AF65-F5344CB8AC3E}">
        <p14:creationId xmlns:p14="http://schemas.microsoft.com/office/powerpoint/2010/main" val="3755163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B885-7C7C-460F-A9F9-041A1A0D82C8}"/>
              </a:ext>
            </a:extLst>
          </p:cNvPr>
          <p:cNvSpPr>
            <a:spLocks noGrp="1"/>
          </p:cNvSpPr>
          <p:nvPr>
            <p:ph type="title"/>
          </p:nvPr>
        </p:nvSpPr>
        <p:spPr>
          <a:xfrm>
            <a:off x="457200" y="704088"/>
            <a:ext cx="8229600" cy="708688"/>
          </a:xfrm>
        </p:spPr>
        <p:txBody>
          <a:bodyPr>
            <a:normAutofit fontScale="90000"/>
          </a:bodyPr>
          <a:lstStyle/>
          <a:p>
            <a:pPr algn="ctr"/>
            <a:r>
              <a:rPr lang="en-US" dirty="0"/>
              <a:t>Market research</a:t>
            </a:r>
            <a:endParaRPr lang="en-GB" dirty="0"/>
          </a:p>
        </p:txBody>
      </p:sp>
      <p:sp>
        <p:nvSpPr>
          <p:cNvPr id="3" name="Content Placeholder 2">
            <a:extLst>
              <a:ext uri="{FF2B5EF4-FFF2-40B4-BE49-F238E27FC236}">
                <a16:creationId xmlns:a16="http://schemas.microsoft.com/office/drawing/2014/main" id="{1EABA823-B853-45F6-8B8F-5D5CFA258FA3}"/>
              </a:ext>
            </a:extLst>
          </p:cNvPr>
          <p:cNvSpPr>
            <a:spLocks noGrp="1"/>
          </p:cNvSpPr>
          <p:nvPr>
            <p:ph idx="1"/>
          </p:nvPr>
        </p:nvSpPr>
        <p:spPr/>
        <p:txBody>
          <a:bodyPr/>
          <a:lstStyle/>
          <a:p>
            <a:pPr marL="0" indent="0">
              <a:buNone/>
            </a:pPr>
            <a:r>
              <a:rPr lang="en-GB" sz="2400" b="1" i="1" dirty="0">
                <a:solidFill>
                  <a:srgbClr val="000000"/>
                </a:solidFill>
                <a:effectLst/>
                <a:latin typeface="Times New Roman" panose="02020603050405020304" pitchFamily="18" charset="0"/>
                <a:ea typeface="Calibri" panose="020F0502020204030204" pitchFamily="34" charset="0"/>
              </a:rPr>
              <a:t>Potential demand for rental cars</a:t>
            </a:r>
          </a:p>
          <a:p>
            <a:r>
              <a:rPr lang="en-GB" sz="2400" dirty="0">
                <a:solidFill>
                  <a:srgbClr val="000000"/>
                </a:solidFill>
                <a:effectLst/>
                <a:latin typeface="Times New Roman" panose="02020603050405020304" pitchFamily="18" charset="0"/>
                <a:ea typeface="Calibri" panose="020F0502020204030204" pitchFamily="34" charset="0"/>
              </a:rPr>
              <a:t>Owing to the growing demand for rented cars among professionals as well as students, especially after the pandemic, there will be presumably no shortage of drivers who would wish to rent the vans from </a:t>
            </a:r>
            <a:r>
              <a:rPr lang="en-GB" sz="2400" dirty="0" err="1">
                <a:solidFill>
                  <a:srgbClr val="000000"/>
                </a:solidFill>
                <a:effectLst/>
                <a:latin typeface="Times New Roman" panose="02020603050405020304" pitchFamily="18" charset="0"/>
                <a:ea typeface="Calibri" panose="020F0502020204030204" pitchFamily="34" charset="0"/>
              </a:rPr>
              <a:t>Rusu</a:t>
            </a:r>
            <a:r>
              <a:rPr lang="en-GB" sz="2400" dirty="0">
                <a:solidFill>
                  <a:srgbClr val="000000"/>
                </a:solidFill>
                <a:effectLst/>
                <a:latin typeface="Times New Roman" panose="02020603050405020304" pitchFamily="18" charset="0"/>
                <a:ea typeface="Calibri" panose="020F0502020204030204" pitchFamily="34" charset="0"/>
              </a:rPr>
              <a:t> Trans and then give services to such customers in the market. </a:t>
            </a:r>
          </a:p>
          <a:p>
            <a:r>
              <a:rPr lang="en-GB" sz="2400" dirty="0">
                <a:solidFill>
                  <a:srgbClr val="000000"/>
                </a:solidFill>
                <a:effectLst/>
                <a:latin typeface="Times New Roman" panose="02020603050405020304" pitchFamily="18" charset="0"/>
                <a:ea typeface="Calibri" panose="020F0502020204030204" pitchFamily="34" charset="0"/>
              </a:rPr>
              <a:t>The target age group of the customers would be from 25 years to 60 years and a demographic as well as </a:t>
            </a:r>
            <a:r>
              <a:rPr lang="en-GB" sz="2400" dirty="0" err="1">
                <a:solidFill>
                  <a:srgbClr val="000000"/>
                </a:solidFill>
                <a:effectLst/>
                <a:latin typeface="Times New Roman" panose="02020603050405020304" pitchFamily="18" charset="0"/>
                <a:ea typeface="Calibri" panose="020F0502020204030204" pitchFamily="34" charset="0"/>
              </a:rPr>
              <a:t>behavioral</a:t>
            </a:r>
            <a:r>
              <a:rPr lang="en-GB" sz="2400" dirty="0">
                <a:solidFill>
                  <a:srgbClr val="000000"/>
                </a:solidFill>
                <a:effectLst/>
                <a:latin typeface="Times New Roman" panose="02020603050405020304" pitchFamily="18" charset="0"/>
                <a:ea typeface="Calibri" panose="020F0502020204030204" pitchFamily="34" charset="0"/>
              </a:rPr>
              <a:t> segmentation strategy would be feasible</a:t>
            </a:r>
            <a:endParaRPr lang="en-GB" sz="2400" dirty="0"/>
          </a:p>
        </p:txBody>
      </p:sp>
    </p:spTree>
    <p:extLst>
      <p:ext uri="{BB962C8B-B14F-4D97-AF65-F5344CB8AC3E}">
        <p14:creationId xmlns:p14="http://schemas.microsoft.com/office/powerpoint/2010/main" val="2393490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98B4B-DA26-4505-A3CF-302395D5C8F3}"/>
              </a:ext>
            </a:extLst>
          </p:cNvPr>
          <p:cNvSpPr>
            <a:spLocks noGrp="1"/>
          </p:cNvSpPr>
          <p:nvPr>
            <p:ph type="title"/>
          </p:nvPr>
        </p:nvSpPr>
        <p:spPr/>
        <p:txBody>
          <a:bodyPr/>
          <a:lstStyle/>
          <a:p>
            <a:pPr algn="ctr"/>
            <a:r>
              <a:rPr lang="en-US" dirty="0"/>
              <a:t>Contd.</a:t>
            </a:r>
            <a:endParaRPr lang="en-GB" dirty="0"/>
          </a:p>
        </p:txBody>
      </p:sp>
      <p:sp>
        <p:nvSpPr>
          <p:cNvPr id="3" name="Content Placeholder 2">
            <a:extLst>
              <a:ext uri="{FF2B5EF4-FFF2-40B4-BE49-F238E27FC236}">
                <a16:creationId xmlns:a16="http://schemas.microsoft.com/office/drawing/2014/main" id="{5F873910-501F-4707-8190-D3CA6893DC6F}"/>
              </a:ext>
            </a:extLst>
          </p:cNvPr>
          <p:cNvSpPr>
            <a:spLocks noGrp="1"/>
          </p:cNvSpPr>
          <p:nvPr>
            <p:ph idx="1"/>
          </p:nvPr>
        </p:nvSpPr>
        <p:spPr/>
        <p:txBody>
          <a:bodyPr/>
          <a:lstStyle/>
          <a:p>
            <a:pPr marL="0" indent="0" algn="just">
              <a:lnSpc>
                <a:spcPct val="150000"/>
              </a:lnSpc>
              <a:buNone/>
            </a:pPr>
            <a:r>
              <a:rPr lang="en-GB" sz="2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Suppliers </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2400" dirty="0">
                <a:solidFill>
                  <a:srgbClr val="000000"/>
                </a:solidFill>
                <a:effectLst/>
                <a:latin typeface="Times New Roman" panose="02020603050405020304" pitchFamily="18" charset="0"/>
                <a:ea typeface="Calibri" panose="020F0502020204030204" pitchFamily="34" charset="0"/>
              </a:rPr>
              <a:t>The suppliers of the </a:t>
            </a:r>
            <a:r>
              <a:rPr lang="en-GB" sz="2400" dirty="0" err="1">
                <a:solidFill>
                  <a:srgbClr val="000000"/>
                </a:solidFill>
                <a:effectLst/>
                <a:latin typeface="Times New Roman" panose="02020603050405020304" pitchFamily="18" charset="0"/>
                <a:ea typeface="Calibri" panose="020F0502020204030204" pitchFamily="34" charset="0"/>
              </a:rPr>
              <a:t>Rusu</a:t>
            </a:r>
            <a:r>
              <a:rPr lang="en-GB" sz="2400" dirty="0">
                <a:solidFill>
                  <a:srgbClr val="000000"/>
                </a:solidFill>
                <a:effectLst/>
                <a:latin typeface="Times New Roman" panose="02020603050405020304" pitchFamily="18" charset="0"/>
                <a:ea typeface="Calibri" panose="020F0502020204030204" pitchFamily="34" charset="0"/>
              </a:rPr>
              <a:t> Car transport consist of the 2nd hand car sellers who used to sell the good quality car at affordable prices to </a:t>
            </a:r>
            <a:r>
              <a:rPr lang="en-GB" sz="2400" dirty="0" err="1">
                <a:solidFill>
                  <a:srgbClr val="000000"/>
                </a:solidFill>
                <a:effectLst/>
                <a:latin typeface="Times New Roman" panose="02020603050405020304" pitchFamily="18" charset="0"/>
                <a:ea typeface="Calibri" panose="020F0502020204030204" pitchFamily="34" charset="0"/>
              </a:rPr>
              <a:t>Rusu</a:t>
            </a:r>
            <a:r>
              <a:rPr lang="en-GB" sz="2400" dirty="0">
                <a:solidFill>
                  <a:srgbClr val="000000"/>
                </a:solidFill>
                <a:effectLst/>
                <a:latin typeface="Times New Roman" panose="02020603050405020304" pitchFamily="18" charset="0"/>
                <a:ea typeface="Calibri" panose="020F0502020204030204" pitchFamily="34" charset="0"/>
              </a:rPr>
              <a:t> Transport.</a:t>
            </a:r>
          </a:p>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driver’s agency can also be termed as the suppliers</a:t>
            </a:r>
          </a:p>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mechanics and other similar staff</a:t>
            </a:r>
          </a:p>
          <a:p>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proposed damage management team would also be supplier of services for delivering troubleshooting services for maintenance of the vans</a:t>
            </a:r>
          </a:p>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suppliers of the</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second-hand vans for </a:t>
            </a:r>
            <a:r>
              <a:rPr lang="en-GB" sz="2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Rusu</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Trans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2537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77770-EBA1-4A45-BC1B-0803E6790C01}"/>
              </a:ext>
            </a:extLst>
          </p:cNvPr>
          <p:cNvSpPr>
            <a:spLocks noGrp="1"/>
          </p:cNvSpPr>
          <p:nvPr>
            <p:ph type="title"/>
          </p:nvPr>
        </p:nvSpPr>
        <p:spPr>
          <a:xfrm>
            <a:off x="457200" y="704088"/>
            <a:ext cx="8229600" cy="636680"/>
          </a:xfrm>
        </p:spPr>
        <p:txBody>
          <a:bodyPr>
            <a:normAutofit fontScale="90000"/>
          </a:bodyPr>
          <a:lstStyle/>
          <a:p>
            <a:pPr algn="ctr"/>
            <a:r>
              <a:rPr lang="en-US" dirty="0"/>
              <a:t>Porter’s 5 Forces</a:t>
            </a:r>
            <a:endParaRPr lang="en-GB" dirty="0"/>
          </a:p>
        </p:txBody>
      </p:sp>
      <p:sp>
        <p:nvSpPr>
          <p:cNvPr id="3" name="Content Placeholder 2">
            <a:extLst>
              <a:ext uri="{FF2B5EF4-FFF2-40B4-BE49-F238E27FC236}">
                <a16:creationId xmlns:a16="http://schemas.microsoft.com/office/drawing/2014/main" id="{84836012-6EF9-4932-A67A-453A65EEB9D0}"/>
              </a:ext>
            </a:extLst>
          </p:cNvPr>
          <p:cNvSpPr>
            <a:spLocks noGrp="1"/>
          </p:cNvSpPr>
          <p:nvPr>
            <p:ph idx="1"/>
          </p:nvPr>
        </p:nvSpPr>
        <p:spPr>
          <a:xfrm>
            <a:off x="179512" y="1556792"/>
            <a:ext cx="4392488" cy="4767808"/>
          </a:xfrm>
        </p:spPr>
        <p:txBody>
          <a:bodyPr>
            <a:normAutofit fontScale="92500" lnSpcReduction="10000"/>
          </a:bodyPr>
          <a:lstStyle/>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threat of new entrants in the market is high, while the threat of substitutes is moderate to low. The bargaining power of customers is high while the bargaining power of suppliers in low. In the UK market, the competitive rivalry for the car renting services is significantly high. However, the market is still explorable and beneficial, since it is a posh area and small businesses such as these are sure to make profits, since only known drivers would be engaged for the renting process. </a:t>
            </a:r>
          </a:p>
          <a:p>
            <a:pPr marL="0" indent="0">
              <a:buNone/>
            </a:pPr>
            <a:endParaRPr lang="en-GB" dirty="0"/>
          </a:p>
        </p:txBody>
      </p:sp>
      <p:pic>
        <p:nvPicPr>
          <p:cNvPr id="5" name="Picture 4">
            <a:extLst>
              <a:ext uri="{FF2B5EF4-FFF2-40B4-BE49-F238E27FC236}">
                <a16:creationId xmlns:a16="http://schemas.microsoft.com/office/drawing/2014/main" id="{173B3CF1-033B-43A0-B8CB-96A4B7723474}"/>
              </a:ext>
            </a:extLst>
          </p:cNvPr>
          <p:cNvPicPr>
            <a:picLocks noChangeAspect="1"/>
          </p:cNvPicPr>
          <p:nvPr/>
        </p:nvPicPr>
        <p:blipFill>
          <a:blip r:embed="rId2"/>
          <a:stretch>
            <a:fillRect/>
          </a:stretch>
        </p:blipFill>
        <p:spPr>
          <a:xfrm>
            <a:off x="5004048" y="1700808"/>
            <a:ext cx="3825627" cy="3685207"/>
          </a:xfrm>
          <a:prstGeom prst="rect">
            <a:avLst/>
          </a:prstGeom>
        </p:spPr>
      </p:pic>
    </p:spTree>
    <p:extLst>
      <p:ext uri="{BB962C8B-B14F-4D97-AF65-F5344CB8AC3E}">
        <p14:creationId xmlns:p14="http://schemas.microsoft.com/office/powerpoint/2010/main" val="1132376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0A71-0A1F-491B-BCD2-74F063065E3E}"/>
              </a:ext>
            </a:extLst>
          </p:cNvPr>
          <p:cNvSpPr>
            <a:spLocks noGrp="1"/>
          </p:cNvSpPr>
          <p:nvPr>
            <p:ph type="title"/>
          </p:nvPr>
        </p:nvSpPr>
        <p:spPr>
          <a:xfrm>
            <a:off x="457200" y="704088"/>
            <a:ext cx="8229600" cy="780696"/>
          </a:xfrm>
        </p:spPr>
        <p:txBody>
          <a:bodyPr>
            <a:normAutofit fontScale="90000"/>
          </a:bodyPr>
          <a:lstStyle/>
          <a:p>
            <a:pPr algn="ctr"/>
            <a:r>
              <a:rPr lang="en-US" dirty="0"/>
              <a:t>PESTLE Analysis</a:t>
            </a:r>
            <a:endParaRPr lang="en-GB" dirty="0"/>
          </a:p>
        </p:txBody>
      </p:sp>
      <p:sp>
        <p:nvSpPr>
          <p:cNvPr id="3" name="Content Placeholder 2">
            <a:extLst>
              <a:ext uri="{FF2B5EF4-FFF2-40B4-BE49-F238E27FC236}">
                <a16:creationId xmlns:a16="http://schemas.microsoft.com/office/drawing/2014/main" id="{76854C16-5CF6-41CC-A9C4-69937513D5CD}"/>
              </a:ext>
            </a:extLst>
          </p:cNvPr>
          <p:cNvSpPr>
            <a:spLocks noGrp="1"/>
          </p:cNvSpPr>
          <p:nvPr>
            <p:ph idx="1"/>
          </p:nvPr>
        </p:nvSpPr>
        <p:spPr>
          <a:xfrm>
            <a:off x="457200" y="1935480"/>
            <a:ext cx="5050904" cy="4389120"/>
          </a:xfrm>
        </p:spPr>
        <p:txBody>
          <a:bodyPr>
            <a:normAutofit lnSpcReduction="10000"/>
          </a:bodyPr>
          <a:lstStyle/>
          <a:p>
            <a:r>
              <a:rPr lang="en-GB" sz="2400" dirty="0">
                <a:solidFill>
                  <a:srgbClr val="000000"/>
                </a:solidFill>
                <a:effectLst/>
                <a:latin typeface="Times New Roman" panose="02020603050405020304" pitchFamily="18" charset="0"/>
                <a:ea typeface="Calibri" panose="020F0502020204030204" pitchFamily="34" charset="0"/>
              </a:rPr>
              <a:t>The changes in the taxation policies would impact the business of the </a:t>
            </a:r>
            <a:r>
              <a:rPr lang="en-GB" sz="2400" dirty="0" err="1">
                <a:solidFill>
                  <a:srgbClr val="000000"/>
                </a:solidFill>
                <a:effectLst/>
                <a:latin typeface="Times New Roman" panose="02020603050405020304" pitchFamily="18" charset="0"/>
                <a:ea typeface="Calibri" panose="020F0502020204030204" pitchFamily="34" charset="0"/>
              </a:rPr>
              <a:t>Rusu</a:t>
            </a:r>
            <a:r>
              <a:rPr lang="en-GB" sz="2400" dirty="0">
                <a:solidFill>
                  <a:srgbClr val="000000"/>
                </a:solidFill>
                <a:effectLst/>
                <a:latin typeface="Times New Roman" panose="02020603050405020304" pitchFamily="18" charset="0"/>
                <a:ea typeface="Calibri" panose="020F0502020204030204" pitchFamily="34" charset="0"/>
              </a:rPr>
              <a:t> Trans adversely, since fluctuation in taxes would be liable for increasing the renting costs, which might discourage the drivers to rent from this company</a:t>
            </a:r>
          </a:p>
          <a:p>
            <a:r>
              <a:rPr lang="en-GB" sz="2400" dirty="0">
                <a:solidFill>
                  <a:srgbClr val="000000"/>
                </a:solidFill>
                <a:effectLst/>
                <a:latin typeface="Times New Roman" panose="02020603050405020304" pitchFamily="18" charset="0"/>
                <a:ea typeface="Calibri" panose="020F0502020204030204" pitchFamily="34" charset="0"/>
              </a:rPr>
              <a:t>The social demands of most of the population to travel by self- occupied cars have proliferated the rent car business and thus, </a:t>
            </a:r>
            <a:r>
              <a:rPr lang="en-GB" sz="2400" dirty="0" err="1">
                <a:solidFill>
                  <a:srgbClr val="000000"/>
                </a:solidFill>
                <a:effectLst/>
                <a:latin typeface="Times New Roman" panose="02020603050405020304" pitchFamily="18" charset="0"/>
                <a:ea typeface="Calibri" panose="020F0502020204030204" pitchFamily="34" charset="0"/>
              </a:rPr>
              <a:t>Rusu</a:t>
            </a:r>
            <a:r>
              <a:rPr lang="en-GB" sz="2400" dirty="0">
                <a:solidFill>
                  <a:srgbClr val="000000"/>
                </a:solidFill>
                <a:effectLst/>
                <a:latin typeface="Times New Roman" panose="02020603050405020304" pitchFamily="18" charset="0"/>
                <a:ea typeface="Calibri" panose="020F0502020204030204" pitchFamily="34" charset="0"/>
              </a:rPr>
              <a:t> Trans is likely to make profits in the market.</a:t>
            </a:r>
            <a:endParaRPr lang="en-GB" sz="2400" dirty="0"/>
          </a:p>
        </p:txBody>
      </p:sp>
      <p:pic>
        <p:nvPicPr>
          <p:cNvPr id="5" name="Picture 4">
            <a:extLst>
              <a:ext uri="{FF2B5EF4-FFF2-40B4-BE49-F238E27FC236}">
                <a16:creationId xmlns:a16="http://schemas.microsoft.com/office/drawing/2014/main" id="{508C1364-F187-4E58-A90A-2A5D57F0D44D}"/>
              </a:ext>
            </a:extLst>
          </p:cNvPr>
          <p:cNvPicPr>
            <a:picLocks noChangeAspect="1"/>
          </p:cNvPicPr>
          <p:nvPr/>
        </p:nvPicPr>
        <p:blipFill>
          <a:blip r:embed="rId3"/>
          <a:stretch>
            <a:fillRect/>
          </a:stretch>
        </p:blipFill>
        <p:spPr>
          <a:xfrm>
            <a:off x="5652120" y="2204864"/>
            <a:ext cx="3384376" cy="3600400"/>
          </a:xfrm>
          <a:prstGeom prst="rect">
            <a:avLst/>
          </a:prstGeom>
        </p:spPr>
      </p:pic>
    </p:spTree>
    <p:extLst>
      <p:ext uri="{BB962C8B-B14F-4D97-AF65-F5344CB8AC3E}">
        <p14:creationId xmlns:p14="http://schemas.microsoft.com/office/powerpoint/2010/main" val="704257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4068-EF7B-417D-9017-D296AADA7BE6}"/>
              </a:ext>
            </a:extLst>
          </p:cNvPr>
          <p:cNvSpPr>
            <a:spLocks noGrp="1"/>
          </p:cNvSpPr>
          <p:nvPr>
            <p:ph type="title"/>
          </p:nvPr>
        </p:nvSpPr>
        <p:spPr>
          <a:xfrm>
            <a:off x="457200" y="704088"/>
            <a:ext cx="8229600" cy="636680"/>
          </a:xfrm>
        </p:spPr>
        <p:txBody>
          <a:bodyPr>
            <a:normAutofit fontScale="90000"/>
          </a:bodyPr>
          <a:lstStyle/>
          <a:p>
            <a:pPr algn="ctr"/>
            <a:r>
              <a:rPr lang="en-US" b="1" dirty="0"/>
              <a:t>Target market</a:t>
            </a:r>
            <a:endParaRPr lang="en-GB" b="1" dirty="0"/>
          </a:p>
        </p:txBody>
      </p:sp>
      <p:sp>
        <p:nvSpPr>
          <p:cNvPr id="3" name="Content Placeholder 2">
            <a:extLst>
              <a:ext uri="{FF2B5EF4-FFF2-40B4-BE49-F238E27FC236}">
                <a16:creationId xmlns:a16="http://schemas.microsoft.com/office/drawing/2014/main" id="{F49E0E1D-C031-4C43-9D46-8E518749D9C7}"/>
              </a:ext>
            </a:extLst>
          </p:cNvPr>
          <p:cNvSpPr>
            <a:spLocks noGrp="1"/>
          </p:cNvSpPr>
          <p:nvPr>
            <p:ph idx="1"/>
          </p:nvPr>
        </p:nvSpPr>
        <p:spPr>
          <a:xfrm>
            <a:off x="457200" y="1935480"/>
            <a:ext cx="4042792" cy="4389120"/>
          </a:xfrm>
        </p:spPr>
        <p:txBody>
          <a:bodyPr/>
          <a:lstStyle/>
          <a:p>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Hertz and Avis are the two of the most significant competitors in the market, who offers similar kind of services. However, they deal with third-parties as well as with customers, which reduces their USP, in comparison to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Rusu</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a:t>
            </a:r>
          </a:p>
          <a:p>
            <a:pPr marL="0" indent="0">
              <a:buNone/>
            </a:pPr>
            <a:endParaRPr lang="en-GB" dirty="0"/>
          </a:p>
        </p:txBody>
      </p:sp>
      <p:pic>
        <p:nvPicPr>
          <p:cNvPr id="5" name="Picture 4">
            <a:extLst>
              <a:ext uri="{FF2B5EF4-FFF2-40B4-BE49-F238E27FC236}">
                <a16:creationId xmlns:a16="http://schemas.microsoft.com/office/drawing/2014/main" id="{6345DECD-E901-49F9-815E-11403D70F5D2}"/>
              </a:ext>
            </a:extLst>
          </p:cNvPr>
          <p:cNvPicPr>
            <a:picLocks noChangeAspect="1"/>
          </p:cNvPicPr>
          <p:nvPr/>
        </p:nvPicPr>
        <p:blipFill>
          <a:blip r:embed="rId2"/>
          <a:stretch>
            <a:fillRect/>
          </a:stretch>
        </p:blipFill>
        <p:spPr>
          <a:xfrm>
            <a:off x="4644009" y="1847087"/>
            <a:ext cx="4248471" cy="4239387"/>
          </a:xfrm>
          <a:prstGeom prst="rect">
            <a:avLst/>
          </a:prstGeom>
        </p:spPr>
      </p:pic>
    </p:spTree>
    <p:extLst>
      <p:ext uri="{BB962C8B-B14F-4D97-AF65-F5344CB8AC3E}">
        <p14:creationId xmlns:p14="http://schemas.microsoft.com/office/powerpoint/2010/main" val="192963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8062664" cy="466376"/>
          </a:xfrm>
        </p:spPr>
        <p:txBody>
          <a:bodyPr/>
          <a:lstStyle/>
          <a:p>
            <a:pPr algn="ctr"/>
            <a:br>
              <a:rPr lang="en-IN" b="0" dirty="0"/>
            </a:br>
            <a:br>
              <a:rPr lang="en-IN" dirty="0"/>
            </a:br>
            <a:r>
              <a:rPr lang="en-IN" b="1" dirty="0"/>
              <a:t>Marketing Plan</a:t>
            </a:r>
          </a:p>
        </p:txBody>
      </p:sp>
      <p:sp>
        <p:nvSpPr>
          <p:cNvPr id="4" name="Text Placeholder 3"/>
          <p:cNvSpPr>
            <a:spLocks noGrp="1"/>
          </p:cNvSpPr>
          <p:nvPr>
            <p:ph type="body" idx="2"/>
          </p:nvPr>
        </p:nvSpPr>
        <p:spPr>
          <a:xfrm>
            <a:off x="251520" y="1268760"/>
            <a:ext cx="8496944" cy="3312368"/>
          </a:xfrm>
        </p:spPr>
        <p:txBody>
          <a:bodyPr>
            <a:normAutofit fontScale="85000" lnSpcReduction="10000"/>
          </a:bodyPr>
          <a:lstStyle/>
          <a:p>
            <a:pPr marL="571500" indent="-571500" fontAlgn="base">
              <a:lnSpc>
                <a:spcPct val="120000"/>
              </a:lnSpc>
              <a:buFont typeface="Arial" panose="020B0604020202020204" pitchFamily="34" charset="0"/>
              <a:buChar char="•"/>
            </a:pPr>
            <a:r>
              <a:rPr lang="en-IN" sz="2800" dirty="0">
                <a:latin typeface="Times New Roman" pitchFamily="18" charset="0"/>
                <a:cs typeface="Times New Roman" pitchFamily="18" charset="0"/>
              </a:rPr>
              <a:t>Provide affordable car rental services.</a:t>
            </a:r>
          </a:p>
          <a:p>
            <a:pPr marL="571500" indent="-571500" fontAlgn="base">
              <a:lnSpc>
                <a:spcPct val="120000"/>
              </a:lnSpc>
              <a:buFont typeface="Arial" panose="020B0604020202020204" pitchFamily="34" charset="0"/>
              <a:buChar char="•"/>
            </a:pPr>
            <a:r>
              <a:rPr lang="en-IN" sz="2800" dirty="0">
                <a:latin typeface="Times New Roman" pitchFamily="18" charset="0"/>
                <a:cs typeface="Times New Roman" pitchFamily="18" charset="0"/>
              </a:rPr>
              <a:t>Provide car rental at no prior booking cost </a:t>
            </a:r>
          </a:p>
          <a:p>
            <a:pPr marL="571500" indent="-571500" fontAlgn="base">
              <a:lnSpc>
                <a:spcPct val="120000"/>
              </a:lnSpc>
              <a:buFont typeface="Arial" panose="020B0604020202020204" pitchFamily="34" charset="0"/>
              <a:buChar char="•"/>
            </a:pPr>
            <a:r>
              <a:rPr lang="en-IN" sz="2800" dirty="0">
                <a:latin typeface="Times New Roman" pitchFamily="18" charset="0"/>
                <a:cs typeface="Times New Roman" pitchFamily="18" charset="0"/>
              </a:rPr>
              <a:t>No deposit money</a:t>
            </a:r>
          </a:p>
          <a:p>
            <a:pPr marL="571500" indent="-571500" fontAlgn="base">
              <a:lnSpc>
                <a:spcPct val="120000"/>
              </a:lnSpc>
              <a:buFont typeface="Arial" panose="020B0604020202020204" pitchFamily="34" charset="0"/>
              <a:buChar char="•"/>
            </a:pPr>
            <a:r>
              <a:rPr lang="en-GB" sz="2800" dirty="0">
                <a:solidFill>
                  <a:srgbClr val="000000"/>
                </a:solidFill>
                <a:effectLst/>
                <a:latin typeface="Times New Roman" panose="02020603050405020304" pitchFamily="18" charset="0"/>
                <a:ea typeface="Times New Roman" panose="02020603050405020304" pitchFamily="18" charset="0"/>
              </a:rPr>
              <a:t>Enhanced revenue generated by </a:t>
            </a:r>
            <a:r>
              <a:rPr lang="en-GB" sz="2800" dirty="0" err="1">
                <a:solidFill>
                  <a:srgbClr val="000000"/>
                </a:solidFill>
                <a:effectLst/>
                <a:latin typeface="Times New Roman" panose="02020603050405020304" pitchFamily="18" charset="0"/>
                <a:ea typeface="Times New Roman" panose="02020603050405020304" pitchFamily="18" charset="0"/>
              </a:rPr>
              <a:t>Rusu</a:t>
            </a:r>
            <a:r>
              <a:rPr lang="en-GB" sz="2800" dirty="0">
                <a:solidFill>
                  <a:srgbClr val="000000"/>
                </a:solidFill>
                <a:effectLst/>
                <a:latin typeface="Times New Roman" panose="02020603050405020304" pitchFamily="18" charset="0"/>
                <a:ea typeface="Times New Roman" panose="02020603050405020304" pitchFamily="18" charset="0"/>
              </a:rPr>
              <a:t> Trans by 20%, within the second year of its operation</a:t>
            </a:r>
            <a:endParaRPr lang="en-GB" sz="2800" dirty="0">
              <a:latin typeface="Times New Roman" panose="02020603050405020304" pitchFamily="18" charset="0"/>
              <a:ea typeface="Times New Roman" panose="02020603050405020304" pitchFamily="18" charset="0"/>
            </a:endParaRPr>
          </a:p>
          <a:p>
            <a:pPr marL="571500" indent="-571500" fontAlgn="base">
              <a:lnSpc>
                <a:spcPct val="120000"/>
              </a:lnSpc>
              <a:buFont typeface="Arial" panose="020B0604020202020204" pitchFamily="34" charset="0"/>
              <a:buChar char="•"/>
            </a:pPr>
            <a:r>
              <a:rPr lang="en-GB" sz="2800" dirty="0">
                <a:solidFill>
                  <a:srgbClr val="000000"/>
                </a:solidFill>
                <a:effectLst/>
                <a:latin typeface="Times New Roman" panose="02020603050405020304" pitchFamily="18" charset="0"/>
                <a:ea typeface="Times New Roman" panose="02020603050405020304" pitchFamily="18" charset="0"/>
              </a:rPr>
              <a:t>Enhanced reachability amongst its customers by 30%, through designing appropriate marketing content and initiatives</a:t>
            </a:r>
            <a:endParaRPr lang="en-IN" sz="2800" dirty="0"/>
          </a:p>
        </p:txBody>
      </p:sp>
      <p:pic>
        <p:nvPicPr>
          <p:cNvPr id="3074" name="Picture 2"/>
          <p:cNvPicPr>
            <a:picLocks noGrp="1" noChangeAspect="1" noChangeArrowheads="1"/>
          </p:cNvPicPr>
          <p:nvPr>
            <p:ph sz="half" idx="1"/>
          </p:nvPr>
        </p:nvPicPr>
        <p:blipFill>
          <a:blip r:embed="rId3"/>
          <a:stretch>
            <a:fillRect/>
          </a:stretch>
        </p:blipFill>
        <p:spPr bwMode="auto">
          <a:xfrm>
            <a:off x="249268" y="4687958"/>
            <a:ext cx="8640960" cy="180256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0728"/>
            <a:ext cx="2026567" cy="519446"/>
          </a:xfrm>
        </p:spPr>
        <p:txBody>
          <a:bodyPr/>
          <a:lstStyle/>
          <a:p>
            <a:pPr algn="ctr"/>
            <a:r>
              <a:rPr lang="en-IN" b="1" i="1" dirty="0">
                <a:latin typeface="Times New Roman" pitchFamily="18" charset="0"/>
                <a:cs typeface="Times New Roman" pitchFamily="18" charset="0"/>
              </a:rPr>
              <a:t>SWOT</a:t>
            </a:r>
            <a:r>
              <a:rPr lang="en-IN" b="0" i="1" dirty="0"/>
              <a:t> </a:t>
            </a:r>
            <a:endParaRPr lang="en-IN" dirty="0"/>
          </a:p>
        </p:txBody>
      </p:sp>
      <p:sp>
        <p:nvSpPr>
          <p:cNvPr id="4" name="Text Placeholder 3"/>
          <p:cNvSpPr>
            <a:spLocks noGrp="1"/>
          </p:cNvSpPr>
          <p:nvPr>
            <p:ph type="body" idx="2"/>
          </p:nvPr>
        </p:nvSpPr>
        <p:spPr>
          <a:xfrm>
            <a:off x="285720" y="1928802"/>
            <a:ext cx="2486080" cy="3636973"/>
          </a:xfrm>
        </p:spPr>
        <p:txBody>
          <a:bodyPr>
            <a:noAutofit/>
          </a:bodyPr>
          <a:lstStyle/>
          <a:p>
            <a:r>
              <a:rPr lang="en-IN" sz="2000" dirty="0">
                <a:latin typeface="Times New Roman" pitchFamily="18" charset="0"/>
                <a:cs typeface="Times New Roman" pitchFamily="18" charset="0"/>
              </a:rPr>
              <a:t>The Swot analysis wants to identify the strength, weakness, opportunities and threats of the company The </a:t>
            </a:r>
            <a:r>
              <a:rPr lang="en-IN" sz="2000" dirty="0" err="1">
                <a:latin typeface="Times New Roman" pitchFamily="18" charset="0"/>
                <a:cs typeface="Times New Roman" pitchFamily="18" charset="0"/>
              </a:rPr>
              <a:t>Rusu</a:t>
            </a:r>
            <a:r>
              <a:rPr lang="en-IN" sz="2000" dirty="0">
                <a:latin typeface="Times New Roman" pitchFamily="18" charset="0"/>
                <a:cs typeface="Times New Roman" pitchFamily="18" charset="0"/>
              </a:rPr>
              <a:t> trans has the strength of providing the company with better rental services with no fee for the booking or deposits. The strength also includes the car maintenance services of 24/7. </a:t>
            </a:r>
          </a:p>
        </p:txBody>
      </p:sp>
      <p:pic>
        <p:nvPicPr>
          <p:cNvPr id="7" name="Picture 6">
            <a:extLst>
              <a:ext uri="{FF2B5EF4-FFF2-40B4-BE49-F238E27FC236}">
                <a16:creationId xmlns:a16="http://schemas.microsoft.com/office/drawing/2014/main" id="{6B702C29-732B-4D90-8D7F-117F00F613E3}"/>
              </a:ext>
            </a:extLst>
          </p:cNvPr>
          <p:cNvPicPr>
            <a:picLocks noChangeAspect="1"/>
          </p:cNvPicPr>
          <p:nvPr/>
        </p:nvPicPr>
        <p:blipFill>
          <a:blip r:embed="rId3"/>
          <a:stretch>
            <a:fillRect/>
          </a:stretch>
        </p:blipFill>
        <p:spPr>
          <a:xfrm>
            <a:off x="2857488" y="1500174"/>
            <a:ext cx="6076962" cy="521017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48680"/>
            <a:ext cx="7527780" cy="451428"/>
          </a:xfrm>
        </p:spPr>
        <p:txBody>
          <a:bodyPr>
            <a:normAutofit fontScale="90000"/>
          </a:bodyPr>
          <a:lstStyle/>
          <a:p>
            <a:pPr algn="ctr"/>
            <a:r>
              <a:rPr lang="en-IN" b="1" i="1" dirty="0"/>
              <a:t>4Ps of marketing mix</a:t>
            </a:r>
            <a:br>
              <a:rPr lang="en-IN" dirty="0"/>
            </a:br>
            <a:endParaRPr lang="en-IN" dirty="0"/>
          </a:p>
        </p:txBody>
      </p:sp>
      <p:sp>
        <p:nvSpPr>
          <p:cNvPr id="4" name="Text Placeholder 3"/>
          <p:cNvSpPr>
            <a:spLocks noGrp="1"/>
          </p:cNvSpPr>
          <p:nvPr>
            <p:ph type="body" idx="2"/>
          </p:nvPr>
        </p:nvSpPr>
        <p:spPr>
          <a:xfrm>
            <a:off x="428596" y="1000108"/>
            <a:ext cx="4935492" cy="5309212"/>
          </a:xfrm>
        </p:spPr>
        <p:txBody>
          <a:bodyPr>
            <a:noAutofit/>
          </a:bodyPr>
          <a:lstStyle/>
          <a:p>
            <a:pPr fontAlgn="base"/>
            <a:r>
              <a:rPr lang="en-IN" sz="2400" i="1" dirty="0">
                <a:latin typeface="Times New Roman" panose="02020603050405020304" pitchFamily="18" charset="0"/>
                <a:cs typeface="Times New Roman" pitchFamily="18" charset="0"/>
              </a:rPr>
              <a:t>Product/ services: </a:t>
            </a:r>
            <a:r>
              <a:rPr lang="en-IN" sz="2400" dirty="0">
                <a:latin typeface="Times New Roman" panose="02020603050405020304" pitchFamily="18" charset="0"/>
                <a:cs typeface="Times New Roman" pitchFamily="18" charset="0"/>
              </a:rPr>
              <a:t>The product or the services of the company is the car rental services that will work on a weekly or monthly basis within a contract. </a:t>
            </a:r>
          </a:p>
          <a:p>
            <a:pPr fontAlgn="base"/>
            <a:r>
              <a:rPr lang="en-IN" sz="2400" i="1" dirty="0">
                <a:latin typeface="Times New Roman" panose="02020603050405020304" pitchFamily="18" charset="0"/>
                <a:cs typeface="Times New Roman" pitchFamily="18" charset="0"/>
              </a:rPr>
              <a:t>Price:</a:t>
            </a:r>
            <a:r>
              <a:rPr lang="en-IN" sz="2400" dirty="0">
                <a:latin typeface="Times New Roman" panose="02020603050405020304" pitchFamily="18" charset="0"/>
                <a:cs typeface="Times New Roman" pitchFamily="18" charset="0"/>
              </a:rPr>
              <a:t> Penetrative pricing strategy to be followed by the company</a:t>
            </a:r>
          </a:p>
          <a:p>
            <a:pPr fontAlgn="base"/>
            <a:r>
              <a:rPr lang="en-IN" sz="2400" i="1" dirty="0">
                <a:latin typeface="Times New Roman" panose="02020603050405020304" pitchFamily="18" charset="0"/>
                <a:cs typeface="Times New Roman" pitchFamily="18" charset="0"/>
              </a:rPr>
              <a:t>Place: </a:t>
            </a:r>
            <a:r>
              <a:rPr lang="en-IN" sz="2400" dirty="0" err="1">
                <a:latin typeface="Times New Roman" panose="02020603050405020304" pitchFamily="18" charset="0"/>
                <a:cs typeface="Times New Roman" pitchFamily="18" charset="0"/>
              </a:rPr>
              <a:t>Rusu</a:t>
            </a:r>
            <a:r>
              <a:rPr lang="en-IN" sz="2400" dirty="0">
                <a:latin typeface="Times New Roman" panose="02020603050405020304" pitchFamily="18" charset="0"/>
                <a:cs typeface="Times New Roman" pitchFamily="18" charset="0"/>
              </a:rPr>
              <a:t> Trans will be operating in the UK and other places like London, Edinburgh, Northampton, and other similar.</a:t>
            </a:r>
          </a:p>
          <a:p>
            <a:r>
              <a:rPr lang="en-IN" sz="2400" dirty="0">
                <a:latin typeface="Times New Roman" panose="02020603050405020304" pitchFamily="18" charset="0"/>
                <a:cs typeface="Times New Roman" pitchFamily="18" charset="0"/>
              </a:rPr>
              <a:t>Promotion will utilize social media as well as conventional promotional media like TV advertisements and others</a:t>
            </a:r>
          </a:p>
        </p:txBody>
      </p:sp>
      <p:pic>
        <p:nvPicPr>
          <p:cNvPr id="4098" name="Picture 2"/>
          <p:cNvPicPr>
            <a:picLocks noGrp="1" noChangeAspect="1" noChangeArrowheads="1"/>
          </p:cNvPicPr>
          <p:nvPr>
            <p:ph sz="half" idx="1"/>
          </p:nvPr>
        </p:nvPicPr>
        <p:blipFill>
          <a:blip r:embed="rId3"/>
          <a:stretch>
            <a:fillRect/>
          </a:stretch>
        </p:blipFill>
        <p:spPr bwMode="auto">
          <a:xfrm>
            <a:off x="5580112" y="1556792"/>
            <a:ext cx="3362325" cy="33718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736" y="514352"/>
            <a:ext cx="5616624" cy="754408"/>
          </a:xfrm>
        </p:spPr>
        <p:txBody>
          <a:bodyPr>
            <a:normAutofit fontScale="90000"/>
          </a:bodyPr>
          <a:lstStyle/>
          <a:p>
            <a:pPr algn="ctr"/>
            <a:r>
              <a:rPr lang="en-IN" b="1" dirty="0"/>
              <a:t>Management team and operations </a:t>
            </a:r>
            <a:br>
              <a:rPr lang="en-IN" b="0" dirty="0"/>
            </a:br>
            <a:endParaRPr lang="en-IN" dirty="0"/>
          </a:p>
        </p:txBody>
      </p:sp>
      <p:sp>
        <p:nvSpPr>
          <p:cNvPr id="4" name="Text Placeholder 3"/>
          <p:cNvSpPr>
            <a:spLocks noGrp="1"/>
          </p:cNvSpPr>
          <p:nvPr>
            <p:ph type="body" idx="2"/>
          </p:nvPr>
        </p:nvSpPr>
        <p:spPr>
          <a:xfrm>
            <a:off x="323528" y="1124744"/>
            <a:ext cx="4824536" cy="5218904"/>
          </a:xfrm>
        </p:spPr>
        <p:txBody>
          <a:bodyPr>
            <a:noAutofit/>
          </a:bodyPr>
          <a:lstStyle/>
          <a:p>
            <a:pPr algn="just">
              <a:lnSpc>
                <a:spcPct val="150000"/>
              </a:lnSpc>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marketing team, finance team, as well as management team, will work in collaboration, to ensure seamless operations of the company. </a:t>
            </a:r>
          </a:p>
          <a:p>
            <a:pPr algn="just">
              <a:lnSpc>
                <a:spcPct val="150000"/>
              </a:lnSpc>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While the finance team will advise the marketing team regarding the allocated budgets as well as the target sales, the marketing team will collect relevant information from the market and deliver it to the management team, </a:t>
            </a:r>
          </a:p>
          <a:p>
            <a:pPr algn="just">
              <a:lnSpc>
                <a:spcPct val="150000"/>
              </a:lnSpc>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Transformational and situational leadership styles will be followed within the organization, </a:t>
            </a:r>
            <a:endParaRPr lang="en-IN" sz="2000" dirty="0">
              <a:latin typeface="Times New Roman" pitchFamily="18" charset="0"/>
              <a:cs typeface="Times New Roman" pitchFamily="18" charset="0"/>
            </a:endParaRPr>
          </a:p>
        </p:txBody>
      </p:sp>
      <p:pic>
        <p:nvPicPr>
          <p:cNvPr id="5122" name="Picture 2"/>
          <p:cNvPicPr>
            <a:picLocks noGrp="1" noChangeAspect="1" noChangeArrowheads="1"/>
          </p:cNvPicPr>
          <p:nvPr>
            <p:ph sz="half" idx="1"/>
          </p:nvPr>
        </p:nvPicPr>
        <p:blipFill>
          <a:blip r:embed="rId3"/>
          <a:stretch>
            <a:fillRect/>
          </a:stretch>
        </p:blipFill>
        <p:spPr bwMode="auto">
          <a:xfrm>
            <a:off x="5415681" y="2222562"/>
            <a:ext cx="3695700" cy="26289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800" y="692696"/>
            <a:ext cx="4248472" cy="469354"/>
          </a:xfrm>
        </p:spPr>
        <p:txBody>
          <a:bodyPr/>
          <a:lstStyle/>
          <a:p>
            <a:pPr algn="ctr"/>
            <a:r>
              <a:rPr lang="en-IN" b="1" dirty="0"/>
              <a:t> Financial plan </a:t>
            </a:r>
          </a:p>
        </p:txBody>
      </p:sp>
      <p:sp>
        <p:nvSpPr>
          <p:cNvPr id="4" name="Text Placeholder 3"/>
          <p:cNvSpPr>
            <a:spLocks noGrp="1"/>
          </p:cNvSpPr>
          <p:nvPr>
            <p:ph type="body" idx="2"/>
          </p:nvPr>
        </p:nvSpPr>
        <p:spPr>
          <a:xfrm>
            <a:off x="214282" y="1428736"/>
            <a:ext cx="3493622" cy="5240624"/>
          </a:xfrm>
        </p:spPr>
        <p:txBody>
          <a:bodyPr>
            <a:normAutofit lnSpcReduction="10000"/>
          </a:bodyPr>
          <a:lstStyle/>
          <a:p>
            <a:r>
              <a:rPr lang="en-IN" sz="2400" dirty="0">
                <a:latin typeface="Times New Roman" pitchFamily="18" charset="0"/>
                <a:cs typeface="Times New Roman" pitchFamily="18" charset="0"/>
              </a:rPr>
              <a:t>Financial plan relates to the total plan of the financial structure that the company needs to follow while establishing the business and making sure of the loan amount that can be procured from banks and other financial institutions and agencies. Some amount was procured through personal savings and others was from loan taken from the company.</a:t>
            </a:r>
            <a:endParaRPr lang="en-IN" sz="2400" b="0" dirty="0">
              <a:latin typeface="Times New Roman" pitchFamily="18" charset="0"/>
              <a:cs typeface="Times New Roman" pitchFamily="18" charset="0"/>
            </a:endParaRPr>
          </a:p>
          <a:p>
            <a:br>
              <a:rPr lang="en-IN" b="0" dirty="0"/>
            </a:br>
            <a:endParaRPr lang="en-IN" dirty="0"/>
          </a:p>
        </p:txBody>
      </p:sp>
      <p:pic>
        <p:nvPicPr>
          <p:cNvPr id="2050" name="Picture 2"/>
          <p:cNvPicPr>
            <a:picLocks noGrp="1" noChangeAspect="1" noChangeArrowheads="1"/>
          </p:cNvPicPr>
          <p:nvPr>
            <p:ph sz="half" idx="1"/>
          </p:nvPr>
        </p:nvPicPr>
        <p:blipFill>
          <a:blip r:embed="rId3"/>
          <a:stretch>
            <a:fillRect/>
          </a:stretch>
        </p:blipFill>
        <p:spPr bwMode="auto">
          <a:xfrm>
            <a:off x="4032250" y="2276872"/>
            <a:ext cx="5111750" cy="2938442"/>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65B473-000D-4A5C-8B9B-462851B1A4D7}"/>
              </a:ext>
            </a:extLst>
          </p:cNvPr>
          <p:cNvSpPr>
            <a:spLocks noGrp="1"/>
          </p:cNvSpPr>
          <p:nvPr>
            <p:ph type="title"/>
          </p:nvPr>
        </p:nvSpPr>
        <p:spPr/>
        <p:txBody>
          <a:bodyPr/>
          <a:lstStyle/>
          <a:p>
            <a:pPr algn="ctr"/>
            <a:r>
              <a:rPr lang="en-US" dirty="0"/>
              <a:t>References</a:t>
            </a:r>
            <a:endParaRPr lang="en-GB" dirty="0"/>
          </a:p>
        </p:txBody>
      </p:sp>
      <p:sp>
        <p:nvSpPr>
          <p:cNvPr id="6" name="Content Placeholder 5">
            <a:extLst>
              <a:ext uri="{FF2B5EF4-FFF2-40B4-BE49-F238E27FC236}">
                <a16:creationId xmlns:a16="http://schemas.microsoft.com/office/drawing/2014/main" id="{2BB9C034-7F18-4ABF-9B72-DE4100CC6F1F}"/>
              </a:ext>
            </a:extLst>
          </p:cNvPr>
          <p:cNvSpPr>
            <a:spLocks noGrp="1"/>
          </p:cNvSpPr>
          <p:nvPr>
            <p:ph idx="1"/>
          </p:nvPr>
        </p:nvSpPr>
        <p:spPr/>
        <p:txBody>
          <a:bodyPr/>
          <a:lstStyle/>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Amelia, 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Salamah</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Sofyan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2019. Effect of Marketing Strategy and Service Quality Against the Decisions of Parents.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Ilomata</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International Journal of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pp.31-37.</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 Silva, E.C. and Las Casas, A.L., 2017. Sports marketing plan: an alternative framework for sports club.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Marketing Studies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pp.15-28.</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Grinevich</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Huber, F.,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Karataş-Özkan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Yavuz, Ç., 2019. Green entrepreneurship in the sharing economy: Utilising multiplicity of institutional logics.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Small Business Economics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52</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pp.859-876.</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12336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62D8E54-AD8E-4888-8F93-7F8C226426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539552" y="1424187"/>
            <a:ext cx="8064895" cy="4801714"/>
          </a:xfrm>
          <a:prstGeom prst="rect">
            <a:avLst/>
          </a:prstGeom>
        </p:spPr>
      </p:pic>
      <p:sp>
        <p:nvSpPr>
          <p:cNvPr id="2" name="TextBox 1">
            <a:extLst>
              <a:ext uri="{FF2B5EF4-FFF2-40B4-BE49-F238E27FC236}">
                <a16:creationId xmlns:a16="http://schemas.microsoft.com/office/drawing/2014/main" id="{D9AD7548-0754-4FC5-8E26-85AE414FD9A1}"/>
              </a:ext>
            </a:extLst>
          </p:cNvPr>
          <p:cNvSpPr txBox="1"/>
          <p:nvPr/>
        </p:nvSpPr>
        <p:spPr>
          <a:xfrm>
            <a:off x="539552" y="6225901"/>
            <a:ext cx="8064895" cy="230832"/>
          </a:xfrm>
          <a:prstGeom prst="rect">
            <a:avLst/>
          </a:prstGeom>
          <a:noFill/>
        </p:spPr>
        <p:txBody>
          <a:bodyPr wrap="square" rtlCol="0">
            <a:spAutoFit/>
          </a:bodyPr>
          <a:lstStyle/>
          <a:p>
            <a:r>
              <a:rPr lang="en-GB" sz="900">
                <a:hlinkClick r:id="rId3" tooltip="http://sansdosage.blogspot.com/2012/07/anything-left.html"/>
              </a:rPr>
              <a:t>This Photo</a:t>
            </a:r>
            <a:r>
              <a:rPr lang="en-GB" sz="900"/>
              <a:t> by Unknown Author is licensed under </a:t>
            </a:r>
            <a:r>
              <a:rPr lang="en-GB" sz="900">
                <a:hlinkClick r:id="rId4" tooltip="https://creativecommons.org/licenses/by-nc-sa/3.0/"/>
              </a:rPr>
              <a:t>CC BY-SA-NC</a:t>
            </a:r>
            <a:endParaRPr lang="en-GB" sz="9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83</TotalTime>
  <Words>2497</Words>
  <Application>Microsoft Office PowerPoint</Application>
  <PresentationFormat>On-screen Show (4:3)</PresentationFormat>
  <Paragraphs>94</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Constantia</vt:lpstr>
      <vt:lpstr>Times New Roman</vt:lpstr>
      <vt:lpstr>Wingdings 2</vt:lpstr>
      <vt:lpstr>Flow</vt:lpstr>
      <vt:lpstr>Business Plan -Presentation</vt:lpstr>
      <vt:lpstr>Business/company overview</vt:lpstr>
      <vt:lpstr>Services offered</vt:lpstr>
      <vt:lpstr>Market research</vt:lpstr>
      <vt:lpstr>Contd.</vt:lpstr>
      <vt:lpstr>Porter’s 5 Forces</vt:lpstr>
      <vt:lpstr>PESTLE Analysis</vt:lpstr>
      <vt:lpstr>Target market</vt:lpstr>
      <vt:lpstr>  Marketing Plan</vt:lpstr>
      <vt:lpstr>SWOT </vt:lpstr>
      <vt:lpstr>4Ps of marketing mix </vt:lpstr>
      <vt:lpstr>Management team and operations  </vt:lpstr>
      <vt:lpstr> Financial plan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USER</dc:creator>
  <cp:lastModifiedBy>Raluca Ienea</cp:lastModifiedBy>
  <cp:revision>16</cp:revision>
  <dcterms:created xsi:type="dcterms:W3CDTF">2021-06-08T14:03:51Z</dcterms:created>
  <dcterms:modified xsi:type="dcterms:W3CDTF">2021-07-19T23:26:02Z</dcterms:modified>
</cp:coreProperties>
</file>