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7" r:id="rId2"/>
    <p:sldId id="256" r:id="rId3"/>
    <p:sldId id="280" r:id="rId4"/>
    <p:sldId id="263" r:id="rId5"/>
    <p:sldId id="265" r:id="rId6"/>
    <p:sldId id="327" r:id="rId7"/>
    <p:sldId id="328" r:id="rId8"/>
    <p:sldId id="33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86EC1-E383-F44E-9705-F18D51FC12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77AB84-DFDA-70E1-37BE-13584838C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5119E3-DD7E-C4D2-EBE5-EC089D0433E8}"/>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5" name="Footer Placeholder 4">
            <a:extLst>
              <a:ext uri="{FF2B5EF4-FFF2-40B4-BE49-F238E27FC236}">
                <a16:creationId xmlns:a16="http://schemas.microsoft.com/office/drawing/2014/main" id="{E7447BA7-866B-A3FD-9460-4FBAAC710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2E713-5B26-E56C-73B8-76B91B86336B}"/>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3750685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A8D19-7A91-01A2-678F-7F7D399221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DF68FE-7F8A-3066-0BBF-1EB010715A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1DDD99-025C-4805-35C1-35D57B19750B}"/>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5" name="Footer Placeholder 4">
            <a:extLst>
              <a:ext uri="{FF2B5EF4-FFF2-40B4-BE49-F238E27FC236}">
                <a16:creationId xmlns:a16="http://schemas.microsoft.com/office/drawing/2014/main" id="{8D507037-0755-D633-726C-365F5304EA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93BF8-40FE-5EBC-EB24-711D555FD13C}"/>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3624673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7B64F-D5BC-CD68-2CBB-EAF8C8EEAA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D377D5-485B-737E-16E8-5006E635F2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93665A-1F4E-D1EB-A132-101C2E5936F4}"/>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5" name="Footer Placeholder 4">
            <a:extLst>
              <a:ext uri="{FF2B5EF4-FFF2-40B4-BE49-F238E27FC236}">
                <a16:creationId xmlns:a16="http://schemas.microsoft.com/office/drawing/2014/main" id="{FDEC0A86-B780-EFC1-6B2A-68646691CB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E46E11-18C4-8BCC-F056-C3322D162611}"/>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1630533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02D54-3B47-20BA-5280-4EC705382C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660BC0-A3BE-161C-D9D6-FBADFE231C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F8BD0-A8C3-56E6-035A-3ECA8DBA7C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977B3C-131F-D08E-BE20-7477A3D0C9E2}"/>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6" name="Footer Placeholder 5">
            <a:extLst>
              <a:ext uri="{FF2B5EF4-FFF2-40B4-BE49-F238E27FC236}">
                <a16:creationId xmlns:a16="http://schemas.microsoft.com/office/drawing/2014/main" id="{8E9622B3-629F-2672-FD3D-0833D6AC32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28FE7E-0B6C-960B-66CF-A2219ADFA265}"/>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393090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D1CEA-F6CA-93A5-7041-CCFFBCF2A2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500F2D-1AAC-59BE-1389-80160612CD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DF88A6-25A1-D93C-AF17-1C40CBBC52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BE5090-F6E3-D35E-2393-26AA281A24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B3EA1D-6740-07B9-917F-38D6332969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F3EA5D-19DF-0F7D-45AB-D4485A6F9B1A}"/>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8" name="Footer Placeholder 7">
            <a:extLst>
              <a:ext uri="{FF2B5EF4-FFF2-40B4-BE49-F238E27FC236}">
                <a16:creationId xmlns:a16="http://schemas.microsoft.com/office/drawing/2014/main" id="{AD0E36C4-031C-F7AE-A80E-CD6455B91F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5EB7D3-6A61-1CCD-AD22-3E3396E77AD9}"/>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1167098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A6EB6-4A41-E2C4-B9EE-7B3F7FD874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C934E7-ED74-E81C-39C6-29BD2155F270}"/>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4" name="Footer Placeholder 3">
            <a:extLst>
              <a:ext uri="{FF2B5EF4-FFF2-40B4-BE49-F238E27FC236}">
                <a16:creationId xmlns:a16="http://schemas.microsoft.com/office/drawing/2014/main" id="{1E794905-3357-F5A0-CA56-DD1AC989F6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5FFBAB-176A-16B8-D362-364E22C564F2}"/>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1563666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37F89F-82F2-4FE6-CA64-8B9638389C33}"/>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3" name="Footer Placeholder 2">
            <a:extLst>
              <a:ext uri="{FF2B5EF4-FFF2-40B4-BE49-F238E27FC236}">
                <a16:creationId xmlns:a16="http://schemas.microsoft.com/office/drawing/2014/main" id="{50877F79-82EE-66AA-3C9C-D10EBCBE98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BD6954-9468-084F-DA4F-AA361C19D323}"/>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113402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E0643-EA0E-2E11-34C7-E19429F5B6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3F985E-5D55-5E70-6515-56C0F09FE7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FCC74B-F431-9C07-4259-9E209A9557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A80402-1E05-DE6A-212E-AB5AB041D817}"/>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6" name="Footer Placeholder 5">
            <a:extLst>
              <a:ext uri="{FF2B5EF4-FFF2-40B4-BE49-F238E27FC236}">
                <a16:creationId xmlns:a16="http://schemas.microsoft.com/office/drawing/2014/main" id="{4692FB2A-70E9-90B5-B4F3-0FB187F854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888F84-2107-5773-7736-341413B0B4D0}"/>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3844324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93EFE-6F41-3B77-F887-0F51E7638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1E0C76-980C-7C83-C236-DB8151BB63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013646-E21A-EA79-1D95-9E30D2649E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2F44DC-ACAF-1E56-0819-3BF2C8EBCA00}"/>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6" name="Footer Placeholder 5">
            <a:extLst>
              <a:ext uri="{FF2B5EF4-FFF2-40B4-BE49-F238E27FC236}">
                <a16:creationId xmlns:a16="http://schemas.microsoft.com/office/drawing/2014/main" id="{8A411710-84F9-C410-31A8-6EB2C32419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4CBEDF-BDBD-914F-6C7F-8C0A8D17EB1B}"/>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3995053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F4D0C-FAEB-3E18-074B-2E859A5D9B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0104F-C498-5869-F072-09C4D91D27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A5F7AB-8F6A-F005-019B-BEC02510AFD3}"/>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5" name="Footer Placeholder 4">
            <a:extLst>
              <a:ext uri="{FF2B5EF4-FFF2-40B4-BE49-F238E27FC236}">
                <a16:creationId xmlns:a16="http://schemas.microsoft.com/office/drawing/2014/main" id="{9F5E6DE2-8A80-EA38-1E69-6D30FFC995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6A2049-8882-EE25-409A-EE2B9ED487A3}"/>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1627544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C93B23-5641-B34F-E444-9C603A770E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0DA18E-2315-B99F-F8E3-BEE783D1FC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0B548-9EC0-4F88-85D8-9B4714CB4117}"/>
              </a:ext>
            </a:extLst>
          </p:cNvPr>
          <p:cNvSpPr>
            <a:spLocks noGrp="1"/>
          </p:cNvSpPr>
          <p:nvPr>
            <p:ph type="dt" sz="half" idx="10"/>
          </p:nvPr>
        </p:nvSpPr>
        <p:spPr/>
        <p:txBody>
          <a:bodyPr/>
          <a:lstStyle/>
          <a:p>
            <a:fld id="{81A5F1BC-83D8-4CC6-8C7E-3D80464DA98C}" type="datetimeFigureOut">
              <a:rPr lang="en-GB" smtClean="0"/>
              <a:t>14/02/2023</a:t>
            </a:fld>
            <a:endParaRPr lang="en-GB"/>
          </a:p>
        </p:txBody>
      </p:sp>
      <p:sp>
        <p:nvSpPr>
          <p:cNvPr id="5" name="Footer Placeholder 4">
            <a:extLst>
              <a:ext uri="{FF2B5EF4-FFF2-40B4-BE49-F238E27FC236}">
                <a16:creationId xmlns:a16="http://schemas.microsoft.com/office/drawing/2014/main" id="{A2911E4C-42E8-FED5-D289-016A13C5A4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5ECE1A-B1A4-68D3-B4DC-C656E40F42A1}"/>
              </a:ext>
            </a:extLst>
          </p:cNvPr>
          <p:cNvSpPr>
            <a:spLocks noGrp="1"/>
          </p:cNvSpPr>
          <p:nvPr>
            <p:ph type="sldNum" sz="quarter" idx="12"/>
          </p:nvPr>
        </p:nvSpPr>
        <p:spPr/>
        <p:txBody>
          <a:bodyPr/>
          <a:lstStyle/>
          <a:p>
            <a:fld id="{FA843B64-A285-46BC-8AB2-DC961EB299C0}" type="slidenum">
              <a:rPr lang="en-GB" smtClean="0"/>
              <a:t>‹#›</a:t>
            </a:fld>
            <a:endParaRPr lang="en-GB"/>
          </a:p>
        </p:txBody>
      </p:sp>
    </p:spTree>
    <p:extLst>
      <p:ext uri="{BB962C8B-B14F-4D97-AF65-F5344CB8AC3E}">
        <p14:creationId xmlns:p14="http://schemas.microsoft.com/office/powerpoint/2010/main" val="2748777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B8B5D4-ED14-A649-80CE-E206DBD80D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0E1294-2E2B-5C83-60C8-6A0FB32175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EF2667-C2F0-94E0-ED2A-7F073886D0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5F1BC-83D8-4CC6-8C7E-3D80464DA98C}" type="datetimeFigureOut">
              <a:rPr lang="en-GB" smtClean="0"/>
              <a:t>14/02/2023</a:t>
            </a:fld>
            <a:endParaRPr lang="en-GB"/>
          </a:p>
        </p:txBody>
      </p:sp>
      <p:sp>
        <p:nvSpPr>
          <p:cNvPr id="5" name="Footer Placeholder 4">
            <a:extLst>
              <a:ext uri="{FF2B5EF4-FFF2-40B4-BE49-F238E27FC236}">
                <a16:creationId xmlns:a16="http://schemas.microsoft.com/office/drawing/2014/main" id="{AF5D5696-F34F-5063-6864-F26DB6484F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4E7172-8123-3E91-D216-FBCBCAB88F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843B64-A285-46BC-8AB2-DC961EB299C0}" type="slidenum">
              <a:rPr lang="en-GB" smtClean="0"/>
              <a:t>‹#›</a:t>
            </a:fld>
            <a:endParaRPr lang="en-GB"/>
          </a:p>
        </p:txBody>
      </p:sp>
    </p:spTree>
    <p:extLst>
      <p:ext uri="{BB962C8B-B14F-4D97-AF65-F5344CB8AC3E}">
        <p14:creationId xmlns:p14="http://schemas.microsoft.com/office/powerpoint/2010/main" val="4260757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ciencedirect.com/journal/business-horizons/vol/60/issue/3" TargetMode="External"/><Relationship Id="rId2" Type="http://schemas.openxmlformats.org/officeDocument/2006/relationships/hyperlink" Target="https://www.sciencedirect.com/journal/business-horizons" TargetMode="External"/><Relationship Id="rId1" Type="http://schemas.openxmlformats.org/officeDocument/2006/relationships/slideLayout" Target="../slideLayouts/slideLayout2.xml"/><Relationship Id="rId4" Type="http://schemas.openxmlformats.org/officeDocument/2006/relationships/hyperlink" Target="https://doi.org/10.1016/j.bushor.2017.01.011"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2677886"/>
            <a:ext cx="11122090" cy="1595534"/>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900" dirty="0"/>
            </a:br>
            <a:r>
              <a:rPr lang="en-GB" sz="4400" b="1" dirty="0">
                <a:latin typeface="Arial" panose="020B0604020202020204" pitchFamily="34" charset="0"/>
                <a:cs typeface="Arial" panose="020B0604020202020204" pitchFamily="34" charset="0"/>
              </a:rPr>
              <a:t>L</a:t>
            </a:r>
            <a:r>
              <a:rPr lang="en-GB" sz="4400" b="1" dirty="0">
                <a:effectLst/>
                <a:latin typeface="Arial" panose="020B0604020202020204" pitchFamily="34" charset="0"/>
                <a:ea typeface="Times New Roman" panose="02020603050405020304" pitchFamily="18" charset="0"/>
                <a:cs typeface="Arial" panose="020B0604020202020204" pitchFamily="34" charset="0"/>
              </a:rPr>
              <a:t>eading Digital and</a:t>
            </a:r>
            <a:br>
              <a:rPr lang="en-GB" sz="4400" b="1" dirty="0">
                <a:effectLst/>
                <a:latin typeface="Arial" panose="020B0604020202020204" pitchFamily="34" charset="0"/>
                <a:ea typeface="Times New Roman" panose="02020603050405020304" pitchFamily="18" charset="0"/>
                <a:cs typeface="Arial" panose="020B0604020202020204" pitchFamily="34" charset="0"/>
              </a:rPr>
            </a:br>
            <a:r>
              <a:rPr lang="en-GB" sz="4400" b="1" dirty="0">
                <a:effectLst/>
                <a:latin typeface="Arial" panose="020B0604020202020204" pitchFamily="34" charset="0"/>
                <a:ea typeface="Times New Roman" panose="02020603050405020304" pitchFamily="18" charset="0"/>
                <a:cs typeface="Arial" panose="020B0604020202020204" pitchFamily="34" charset="0"/>
              </a:rPr>
              <a:t>Strategic Change</a:t>
            </a:r>
            <a:br>
              <a:rPr lang="en-GB" sz="4400" dirty="0">
                <a:effectLst/>
                <a:latin typeface="Times New Roman" panose="02020603050405020304" pitchFamily="18" charset="0"/>
                <a:ea typeface="Times New Roman" panose="02020603050405020304" pitchFamily="18" charset="0"/>
              </a:rPr>
            </a:br>
            <a:r>
              <a:rPr lang="en-GB" sz="4400" b="1" dirty="0">
                <a:effectLst/>
                <a:latin typeface="Arial" panose="020B0604020202020204" pitchFamily="34" charset="0"/>
                <a:ea typeface="Times New Roman" panose="02020603050405020304" pitchFamily="18" charset="0"/>
              </a:rPr>
              <a:t> </a:t>
            </a:r>
            <a:br>
              <a:rPr lang="en-GB" sz="4400" b="1" dirty="0">
                <a:effectLst/>
                <a:latin typeface="Arial" panose="020B0604020202020204" pitchFamily="34" charset="0"/>
                <a:ea typeface="Times New Roman" panose="02020603050405020304" pitchFamily="18" charset="0"/>
              </a:rPr>
            </a:br>
            <a:r>
              <a:rPr lang="en-GB" sz="2200" b="1" dirty="0">
                <a:effectLst/>
                <a:latin typeface="Arial" panose="020B0604020202020204" pitchFamily="34" charset="0"/>
                <a:ea typeface="Times New Roman" panose="02020603050405020304" pitchFamily="18" charset="0"/>
              </a:rPr>
              <a:t>BMSW7003</a:t>
            </a:r>
            <a:r>
              <a:rPr lang="en-GB" sz="2200" b="1" dirty="0"/>
              <a:t>  (MA Leadership Programme)</a:t>
            </a:r>
            <a:br>
              <a:rPr lang="en-GB" sz="2200" b="1" dirty="0"/>
            </a:br>
            <a:br>
              <a:rPr lang="en-GB" sz="4400" b="1" dirty="0"/>
            </a:br>
            <a:r>
              <a:rPr lang="en-GB" sz="4400" b="1" dirty="0"/>
              <a:t>Lecture 3: Strategy tools. Are they generally applicable</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1524000" y="3760237"/>
            <a:ext cx="9144000" cy="2584580"/>
          </a:xfrm>
        </p:spPr>
        <p:txBody>
          <a:bodyPr>
            <a:normAutofit fontScale="77500" lnSpcReduction="20000"/>
          </a:bodyPr>
          <a:lstStyle/>
          <a:p>
            <a:endParaRPr lang="en-GB" sz="4400" i="1" dirty="0"/>
          </a:p>
          <a:p>
            <a:endParaRPr lang="en-GB" sz="4400" b="1" i="1" dirty="0"/>
          </a:p>
          <a:p>
            <a:r>
              <a:rPr lang="en-GB" sz="5100" b="1" i="1" dirty="0"/>
              <a:t>Lecturer: Steve Griffiths</a:t>
            </a:r>
          </a:p>
          <a:p>
            <a:endParaRPr lang="en-GB" dirty="0"/>
          </a:p>
          <a:p>
            <a:r>
              <a:rPr lang="en-GB" dirty="0"/>
              <a:t>14 February 2023</a:t>
            </a:r>
          </a:p>
          <a:p>
            <a:r>
              <a:rPr lang="en-GB" dirty="0"/>
              <a:t>Need to integrate leadership to the strategic tools and choices.</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191843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DD5D-D3F1-5867-2729-4F243447AA5A}"/>
              </a:ext>
            </a:extLst>
          </p:cNvPr>
          <p:cNvSpPr>
            <a:spLocks noGrp="1"/>
          </p:cNvSpPr>
          <p:nvPr>
            <p:ph type="ctrTitle"/>
          </p:nvPr>
        </p:nvSpPr>
        <p:spPr>
          <a:xfrm>
            <a:off x="-1511558" y="-177281"/>
            <a:ext cx="13939532" cy="2976466"/>
          </a:xfrm>
        </p:spPr>
        <p:txBody>
          <a:bodyPr>
            <a:normAutofit/>
          </a:bodyPr>
          <a:lstStyle/>
          <a:p>
            <a:r>
              <a:rPr lang="en-GB" sz="4400" b="1" dirty="0"/>
              <a:t>Kuala Lumpur Education Exhibition. 2019</a:t>
            </a:r>
            <a:br>
              <a:rPr lang="en-GB" sz="4400" b="1" dirty="0"/>
            </a:br>
            <a:r>
              <a:rPr lang="en-GB" sz="3200" b="1" dirty="0"/>
              <a:t>Over 50 Universities in the greater KL Region</a:t>
            </a:r>
            <a:br>
              <a:rPr lang="en-GB" sz="4400" b="1" dirty="0"/>
            </a:br>
            <a:br>
              <a:rPr lang="en-GB" sz="4400" dirty="0"/>
            </a:br>
            <a:endParaRPr lang="en-GB" sz="4400" dirty="0"/>
          </a:p>
        </p:txBody>
      </p:sp>
      <p:sp>
        <p:nvSpPr>
          <p:cNvPr id="3" name="Subtitle 2">
            <a:extLst>
              <a:ext uri="{FF2B5EF4-FFF2-40B4-BE49-F238E27FC236}">
                <a16:creationId xmlns:a16="http://schemas.microsoft.com/office/drawing/2014/main" id="{A00DE324-6D37-B082-0925-0DCDD997DD95}"/>
              </a:ext>
            </a:extLst>
          </p:cNvPr>
          <p:cNvSpPr>
            <a:spLocks noGrp="1"/>
          </p:cNvSpPr>
          <p:nvPr>
            <p:ph type="subTitle" idx="1"/>
          </p:nvPr>
        </p:nvSpPr>
        <p:spPr>
          <a:xfrm>
            <a:off x="650242" y="1810139"/>
            <a:ext cx="2923382" cy="4351564"/>
          </a:xfrm>
        </p:spPr>
        <p:txBody>
          <a:bodyPr>
            <a:normAutofit fontScale="85000" lnSpcReduction="10000"/>
          </a:bodyPr>
          <a:lstStyle/>
          <a:p>
            <a:pPr algn="l"/>
            <a:r>
              <a:rPr lang="en-GB" sz="2800" dirty="0"/>
              <a:t>Steve Griffiths,</a:t>
            </a:r>
          </a:p>
          <a:p>
            <a:pPr algn="l"/>
            <a:r>
              <a:rPr lang="en-GB" sz="1400" dirty="0"/>
              <a:t>Visiting Tutor, Post Graduate Studies</a:t>
            </a:r>
          </a:p>
          <a:p>
            <a:pPr algn="l"/>
            <a:r>
              <a:rPr lang="en-GB" sz="1400" dirty="0"/>
              <a:t>UWTSD.</a:t>
            </a:r>
          </a:p>
          <a:p>
            <a:pPr algn="l"/>
            <a:r>
              <a:rPr lang="en-GB" sz="1400" dirty="0"/>
              <a:t>Formerly DVC, IUMW, Malaysia.</a:t>
            </a:r>
          </a:p>
          <a:p>
            <a:pPr algn="l"/>
            <a:r>
              <a:rPr lang="en-GB" sz="2800" dirty="0"/>
              <a:t>IUMW is a joint venture between the University of Wales and University of Malaya. Lots of competition. Implications for management, corp. objectives, cultural issues etc.</a:t>
            </a:r>
          </a:p>
        </p:txBody>
      </p:sp>
      <p:pic>
        <p:nvPicPr>
          <p:cNvPr id="7" name="Picture 6" descr="A group of people posing for a photo&#10;&#10;Description automatically generated">
            <a:extLst>
              <a:ext uri="{FF2B5EF4-FFF2-40B4-BE49-F238E27FC236}">
                <a16:creationId xmlns:a16="http://schemas.microsoft.com/office/drawing/2014/main" id="{BEE8599B-58B3-AC47-BF87-EB899438EC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4980" y="2275503"/>
            <a:ext cx="7843520" cy="4250095"/>
          </a:xfrm>
          <a:prstGeom prst="rect">
            <a:avLst/>
          </a:prstGeom>
        </p:spPr>
      </p:pic>
    </p:spTree>
    <p:extLst>
      <p:ext uri="{BB962C8B-B14F-4D97-AF65-F5344CB8AC3E}">
        <p14:creationId xmlns:p14="http://schemas.microsoft.com/office/powerpoint/2010/main" val="3225776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7B8F9-94E9-60BD-86DE-599A1738F9B0}"/>
              </a:ext>
            </a:extLst>
          </p:cNvPr>
          <p:cNvSpPr>
            <a:spLocks noGrp="1"/>
          </p:cNvSpPr>
          <p:nvPr>
            <p:ph type="title"/>
          </p:nvPr>
        </p:nvSpPr>
        <p:spPr/>
        <p:txBody>
          <a:bodyPr/>
          <a:lstStyle/>
          <a:p>
            <a:endParaRPr lang="en-GB"/>
          </a:p>
        </p:txBody>
      </p:sp>
      <p:pic>
        <p:nvPicPr>
          <p:cNvPr id="4" name="Picture 6" descr="C:\Documents and Settings\cmfkw\Desktop\ppt\bs1.gif">
            <a:extLst>
              <a:ext uri="{FF2B5EF4-FFF2-40B4-BE49-F238E27FC236}">
                <a16:creationId xmlns:a16="http://schemas.microsoft.com/office/drawing/2014/main" id="{056CC771-C1DD-6B4A-6820-A7E7F07075F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365125"/>
            <a:ext cx="10515600" cy="6389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1298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C:\Documents and Settings\cmfkw\Desktop\ppt\bs2.gif">
            <a:extLst>
              <a:ext uri="{FF2B5EF4-FFF2-40B4-BE49-F238E27FC236}">
                <a16:creationId xmlns:a16="http://schemas.microsoft.com/office/drawing/2014/main" id="{F68A3F2E-67D5-9F8B-C8CB-8E9984CF4E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437" y="495300"/>
            <a:ext cx="9659937" cy="6029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0991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4F88-43C8-44F4-0DCB-D3EE8A3D6641}"/>
              </a:ext>
            </a:extLst>
          </p:cNvPr>
          <p:cNvSpPr>
            <a:spLocks noGrp="1"/>
          </p:cNvSpPr>
          <p:nvPr>
            <p:ph type="title"/>
          </p:nvPr>
        </p:nvSpPr>
        <p:spPr/>
        <p:txBody>
          <a:bodyPr/>
          <a:lstStyle/>
          <a:p>
            <a:r>
              <a:rPr lang="en-GB" altLang="en-US" b="1" dirty="0"/>
              <a:t>Corporate Culture</a:t>
            </a:r>
            <a:endParaRPr lang="en-GB" b="1" dirty="0"/>
          </a:p>
        </p:txBody>
      </p:sp>
      <p:sp>
        <p:nvSpPr>
          <p:cNvPr id="3" name="Content Placeholder 2">
            <a:extLst>
              <a:ext uri="{FF2B5EF4-FFF2-40B4-BE49-F238E27FC236}">
                <a16:creationId xmlns:a16="http://schemas.microsoft.com/office/drawing/2014/main" id="{E649A45E-2A06-A067-F561-42CC0027B86F}"/>
              </a:ext>
            </a:extLst>
          </p:cNvPr>
          <p:cNvSpPr>
            <a:spLocks noGrp="1"/>
          </p:cNvSpPr>
          <p:nvPr>
            <p:ph idx="1"/>
          </p:nvPr>
        </p:nvSpPr>
        <p:spPr/>
        <p:txBody>
          <a:bodyPr>
            <a:normAutofit fontScale="92500" lnSpcReduction="20000"/>
          </a:bodyPr>
          <a:lstStyle/>
          <a:p>
            <a:pPr marL="0" indent="0" eaLnBrk="1" hangingPunct="1">
              <a:lnSpc>
                <a:spcPct val="90000"/>
              </a:lnSpc>
              <a:buNone/>
            </a:pPr>
            <a:r>
              <a:rPr lang="en-GB" altLang="en-US" sz="3200" dirty="0"/>
              <a:t>The beliefs and values shared by people who work in an organisation</a:t>
            </a:r>
          </a:p>
          <a:p>
            <a:pPr lvl="1" eaLnBrk="1" hangingPunct="1">
              <a:lnSpc>
                <a:spcPct val="90000"/>
              </a:lnSpc>
            </a:pPr>
            <a:r>
              <a:rPr lang="en-GB" altLang="en-US" sz="3200" dirty="0"/>
              <a:t>How people behave with each other</a:t>
            </a:r>
          </a:p>
          <a:p>
            <a:pPr lvl="1" eaLnBrk="1" hangingPunct="1">
              <a:lnSpc>
                <a:spcPct val="90000"/>
              </a:lnSpc>
            </a:pPr>
            <a:r>
              <a:rPr lang="en-GB" altLang="en-US" sz="3200" dirty="0"/>
              <a:t>How people behave with customers/clients</a:t>
            </a:r>
          </a:p>
          <a:p>
            <a:pPr lvl="1" eaLnBrk="1" hangingPunct="1">
              <a:lnSpc>
                <a:spcPct val="90000"/>
              </a:lnSpc>
            </a:pPr>
            <a:r>
              <a:rPr lang="en-GB" altLang="en-US" sz="3200" dirty="0"/>
              <a:t>How people view their relationship with stakeholders</a:t>
            </a:r>
          </a:p>
          <a:p>
            <a:pPr lvl="1" eaLnBrk="1" hangingPunct="1">
              <a:lnSpc>
                <a:spcPct val="90000"/>
              </a:lnSpc>
            </a:pPr>
            <a:r>
              <a:rPr lang="en-GB" altLang="en-US" sz="3200" dirty="0"/>
              <a:t>People’s responses to energy use, community involvement, absence, work ethic, etc.</a:t>
            </a:r>
          </a:p>
          <a:p>
            <a:pPr lvl="1" eaLnBrk="1" hangingPunct="1">
              <a:lnSpc>
                <a:spcPct val="90000"/>
              </a:lnSpc>
            </a:pPr>
            <a:r>
              <a:rPr lang="en-GB" altLang="en-US" sz="3200" dirty="0"/>
              <a:t>How the organisation behaves to its employees – training, professional development, etc.</a:t>
            </a:r>
          </a:p>
          <a:p>
            <a:pPr marL="457200" lvl="1" indent="0" eaLnBrk="1" hangingPunct="1">
              <a:lnSpc>
                <a:spcPct val="90000"/>
              </a:lnSpc>
              <a:buNone/>
            </a:pPr>
            <a:endParaRPr lang="en-GB" altLang="en-US" sz="3200" b="1" dirty="0">
              <a:solidFill>
                <a:srgbClr val="FF0000"/>
              </a:solidFill>
            </a:endParaRPr>
          </a:p>
          <a:p>
            <a:pPr marL="457200" lvl="1" indent="0" eaLnBrk="1" hangingPunct="1">
              <a:lnSpc>
                <a:spcPct val="90000"/>
              </a:lnSpc>
              <a:buNone/>
            </a:pPr>
            <a:r>
              <a:rPr lang="en-GB" altLang="en-US" sz="3200" b="1" dirty="0">
                <a:solidFill>
                  <a:srgbClr val="FF0000"/>
                </a:solidFill>
              </a:rPr>
              <a:t>How do leaders influence corporate culture?</a:t>
            </a:r>
          </a:p>
          <a:p>
            <a:endParaRPr lang="en-GB" dirty="0"/>
          </a:p>
        </p:txBody>
      </p:sp>
    </p:spTree>
    <p:extLst>
      <p:ext uri="{BB962C8B-B14F-4D97-AF65-F5344CB8AC3E}">
        <p14:creationId xmlns:p14="http://schemas.microsoft.com/office/powerpoint/2010/main" val="1541911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FDF25-E75A-276F-FF08-F5197B7C91F7}"/>
              </a:ext>
            </a:extLst>
          </p:cNvPr>
          <p:cNvSpPr>
            <a:spLocks noGrp="1"/>
          </p:cNvSpPr>
          <p:nvPr>
            <p:ph type="title"/>
          </p:nvPr>
        </p:nvSpPr>
        <p:spPr>
          <a:xfrm>
            <a:off x="838200" y="365125"/>
            <a:ext cx="10515600" cy="1874222"/>
          </a:xfrm>
        </p:spPr>
        <p:txBody>
          <a:bodyPr>
            <a:normAutofit fontScale="90000"/>
          </a:bodyPr>
          <a:lstStyle/>
          <a:p>
            <a:pPr>
              <a:lnSpc>
                <a:spcPct val="107000"/>
              </a:lnSpc>
              <a:spcAft>
                <a:spcPts val="800"/>
              </a:spcAft>
            </a:pPr>
            <a:r>
              <a:rPr lang="en-GB" sz="2700" dirty="0" err="1">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Warrick</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D. D. (2017) </a:t>
            </a:r>
            <a:r>
              <a:rPr lang="en-GB" sz="2700" kern="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What leaders need to know about organizational culture. </a:t>
            </a:r>
            <a:r>
              <a:rPr lang="en-GB" sz="2700" u="none" strike="noStrike"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hlinkClick r:id="rId2" tooltip="Go to Business Horizons on ScienceDirect"/>
              </a:rPr>
              <a:t>Business Horizons</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700" u="none" strike="noStrike" dirty="0">
                <a:solidFill>
                  <a:srgbClr val="007398"/>
                </a:solidFill>
                <a:effectLst/>
                <a:latin typeface="Arial" panose="020B0604020202020204" pitchFamily="34" charset="0"/>
                <a:ea typeface="Times New Roman" panose="02020603050405020304" pitchFamily="18" charset="0"/>
                <a:cs typeface="Times New Roman" panose="02020603050405020304" pitchFamily="18" charset="0"/>
                <a:hlinkClick r:id="rId3" tooltip="Go to table of contents for this volume/issue"/>
              </a:rPr>
              <a:t>Volume 60, Issue 3</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May–June 2017, Pages 395-404</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u="sng" dirty="0">
                <a:solidFill>
                  <a:srgbClr val="007398"/>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https://doi.org/10.1016/j.bushor.2017.01.011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724ABC7-9883-9DD1-CCAD-838CA2A4D70F}"/>
              </a:ext>
            </a:extLst>
          </p:cNvPr>
          <p:cNvSpPr>
            <a:spLocks noGrp="1"/>
          </p:cNvSpPr>
          <p:nvPr>
            <p:ph idx="1"/>
          </p:nvPr>
        </p:nvSpPr>
        <p:spPr/>
        <p:txBody>
          <a:bodyPr>
            <a:normAutofit fontScale="85000" lnSpcReduction="10000"/>
          </a:bodyPr>
          <a:lstStyle/>
          <a:p>
            <a:pPr marL="0" indent="0">
              <a:lnSpc>
                <a:spcPct val="107000"/>
              </a:lnSpc>
              <a:spcAft>
                <a:spcPts val="600"/>
              </a:spcAft>
              <a:buNone/>
            </a:pPr>
            <a:r>
              <a:rPr lang="en-GB" sz="24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Abstract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1200"/>
              </a:spcAft>
              <a:buNone/>
            </a:pPr>
            <a:r>
              <a:rPr lang="en-GB" sz="24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 major factor in the success of an organization is its culture. Organizational culture can significantly influence the performance and effectiveness of a company; the morale and productivity of its employees; and its ability to attract, motivate, and retain talented people. Unfortunately, many leaders are either unaware of the significant impact culture can have, are aware but overwhelmed by the extensive and sometimes conflicting information available on culture, or are not well informed about how to build and sustain cultures effectively. This article integrates the most consistent findings that leaders need to know about culture and what they can do to build strong, successful cultures that bring out the best in people. Developing organizational culture requires far more than talk about culture and emphasis on its importance. In order to achieve the best results, culture development requires leaders who see it as one of their key tasks and who understand the importance of aligning organization strategies and decision making with cultural ideals.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394384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F6107-D7AA-9525-F41B-F432A8D7A36C}"/>
              </a:ext>
            </a:extLst>
          </p:cNvPr>
          <p:cNvSpPr>
            <a:spLocks noGrp="1"/>
          </p:cNvSpPr>
          <p:nvPr>
            <p:ph type="title"/>
          </p:nvPr>
        </p:nvSpPr>
        <p:spPr>
          <a:xfrm>
            <a:off x="838200" y="-223935"/>
            <a:ext cx="10515600" cy="1914623"/>
          </a:xfrm>
        </p:spPr>
        <p:txBody>
          <a:bodyPr/>
          <a:lstStyle/>
          <a:p>
            <a:r>
              <a:rPr lang="en-GB" dirty="0"/>
              <a:t>The ideal?</a:t>
            </a:r>
          </a:p>
        </p:txBody>
      </p:sp>
      <p:sp>
        <p:nvSpPr>
          <p:cNvPr id="3" name="Content Placeholder 2">
            <a:extLst>
              <a:ext uri="{FF2B5EF4-FFF2-40B4-BE49-F238E27FC236}">
                <a16:creationId xmlns:a16="http://schemas.microsoft.com/office/drawing/2014/main" id="{4973F96B-A437-8101-611F-B7918108BB79}"/>
              </a:ext>
            </a:extLst>
          </p:cNvPr>
          <p:cNvSpPr>
            <a:spLocks noGrp="1"/>
          </p:cNvSpPr>
          <p:nvPr>
            <p:ph idx="1"/>
          </p:nvPr>
        </p:nvSpPr>
        <p:spPr>
          <a:xfrm>
            <a:off x="838200" y="1231641"/>
            <a:ext cx="10515600" cy="4945322"/>
          </a:xfrm>
        </p:spPr>
        <p:txBody>
          <a:bodyPr>
            <a:normAutofit fontScale="92500"/>
          </a:bodyPr>
          <a:lstStyle/>
          <a:p>
            <a:pPr>
              <a:lnSpc>
                <a:spcPct val="107000"/>
              </a:lnSpc>
              <a:spcAft>
                <a:spcPts val="800"/>
              </a:spcAft>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Leaders have an impact on company culture. They set the agenda, prioritise work, manage, lead, and delegate. Strong leaders provide a sense of vision, purpose, mentorship, and inspiration to those they lead.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Leaders can reinforce values while simultaneously holding people accountable. This influence over others can be either </a:t>
            </a:r>
            <a:r>
              <a:rPr lang="en-GB" dirty="0">
                <a:effectLst/>
                <a:latin typeface="Arial" panose="020B0604020202020204" pitchFamily="34" charset="0"/>
                <a:ea typeface="Times New Roman" panose="02020603050405020304" pitchFamily="18" charset="0"/>
                <a:cs typeface="Times New Roman" panose="02020603050405020304" pitchFamily="18" charset="0"/>
              </a:rPr>
              <a:t>positive or negative based on the leadership style and execution of strategy, but both effective and ineffective leadership will influence and build a </a:t>
            </a:r>
            <a:r>
              <a:rPr lang="en-GB" dirty="0">
                <a:effectLst/>
                <a:latin typeface="Arial" panose="020B0604020202020204" pitchFamily="34" charset="0"/>
                <a:ea typeface="Times New Roman" panose="02020603050405020304" pitchFamily="18" charset="0"/>
                <a:cs typeface="Arial" panose="020B0604020202020204" pitchFamily="34" charset="0"/>
              </a:rPr>
              <a:t>progressive organisational culture in the workplace. </a:t>
            </a:r>
            <a:endParaRPr lang="en-GB" dirty="0">
              <a:effectLst/>
              <a:latin typeface="Arial" panose="020B0604020202020204" pitchFamily="34" charset="0"/>
              <a:ea typeface="Calibri" panose="020F050202020403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Go to table on </a:t>
            </a:r>
            <a:r>
              <a:rPr lang="en-GB" dirty="0" err="1">
                <a:latin typeface="Arial" panose="020B0604020202020204" pitchFamily="34" charset="0"/>
                <a:cs typeface="Arial" panose="020B0604020202020204" pitchFamily="34" charset="0"/>
              </a:rPr>
              <a:t>Warrick</a:t>
            </a:r>
            <a:r>
              <a:rPr lang="en-GB" dirty="0">
                <a:latin typeface="Arial" panose="020B0604020202020204" pitchFamily="34" charset="0"/>
                <a:cs typeface="Arial" panose="020B0604020202020204" pitchFamily="34" charset="0"/>
              </a:rPr>
              <a:t> (2017) PDF.</a:t>
            </a:r>
          </a:p>
        </p:txBody>
      </p:sp>
    </p:spTree>
    <p:extLst>
      <p:ext uri="{BB962C8B-B14F-4D97-AF65-F5344CB8AC3E}">
        <p14:creationId xmlns:p14="http://schemas.microsoft.com/office/powerpoint/2010/main" val="1791627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DDDEB-C2E9-2E0C-13F0-3624A715A0E1}"/>
              </a:ext>
            </a:extLst>
          </p:cNvPr>
          <p:cNvSpPr>
            <a:spLocks noGrp="1"/>
          </p:cNvSpPr>
          <p:nvPr>
            <p:ph type="title"/>
          </p:nvPr>
        </p:nvSpPr>
        <p:spPr>
          <a:xfrm>
            <a:off x="838200" y="-513183"/>
            <a:ext cx="10515600" cy="2203872"/>
          </a:xfrm>
        </p:spPr>
        <p:txBody>
          <a:bodyPr/>
          <a:lstStyle/>
          <a:p>
            <a:r>
              <a:rPr lang="en-GB" dirty="0"/>
              <a:t>Reading</a:t>
            </a:r>
          </a:p>
        </p:txBody>
      </p:sp>
      <p:sp>
        <p:nvSpPr>
          <p:cNvPr id="3" name="Content Placeholder 2">
            <a:extLst>
              <a:ext uri="{FF2B5EF4-FFF2-40B4-BE49-F238E27FC236}">
                <a16:creationId xmlns:a16="http://schemas.microsoft.com/office/drawing/2014/main" id="{6C507865-9D97-44B6-7AEE-696EA6004BC7}"/>
              </a:ext>
            </a:extLst>
          </p:cNvPr>
          <p:cNvSpPr>
            <a:spLocks noGrp="1"/>
          </p:cNvSpPr>
          <p:nvPr>
            <p:ph idx="1"/>
          </p:nvPr>
        </p:nvSpPr>
        <p:spPr>
          <a:xfrm>
            <a:off x="531845" y="1212980"/>
            <a:ext cx="11280710" cy="5346440"/>
          </a:xfrm>
        </p:spPr>
        <p:txBody>
          <a:bodyPr>
            <a:normAutofit/>
          </a:bodyPr>
          <a:lstStyle/>
          <a:p>
            <a:pPr marL="0" indent="0">
              <a:buNone/>
            </a:pPr>
            <a:r>
              <a:rPr lang="en-GB" dirty="0"/>
              <a:t>Please read your article and feedback what you have learnt.</a:t>
            </a:r>
          </a:p>
          <a:p>
            <a:pPr marL="0" indent="0">
              <a:buNone/>
            </a:pPr>
            <a:r>
              <a:rPr lang="en-GB" dirty="0"/>
              <a:t>Please go to The Moodle tile Week 3 Folder.</a:t>
            </a:r>
          </a:p>
          <a:p>
            <a:pPr marL="0" indent="0">
              <a:buNone/>
            </a:pPr>
            <a:r>
              <a:rPr lang="en-GB" dirty="0"/>
              <a:t>All articles have been selected from MIT Sloan Management Review. </a:t>
            </a:r>
          </a:p>
          <a:p>
            <a:pPr marL="0" indent="0">
              <a:buNone/>
            </a:pPr>
            <a:r>
              <a:rPr lang="en-GB" dirty="0"/>
              <a:t>Pleas register with this journal. You get free articles. </a:t>
            </a:r>
          </a:p>
          <a:p>
            <a:pPr marL="0" indent="0">
              <a:buNone/>
            </a:pPr>
            <a:endParaRPr lang="en-GB" dirty="0"/>
          </a:p>
          <a:p>
            <a:pPr marL="0" indent="0">
              <a:buNone/>
            </a:pPr>
            <a:r>
              <a:rPr lang="en-GB" dirty="0"/>
              <a:t>It is also available on </a:t>
            </a:r>
            <a:r>
              <a:rPr lang="en-GB"/>
              <a:t>the University’s </a:t>
            </a:r>
            <a:r>
              <a:rPr lang="en-GB" dirty="0"/>
              <a:t>journal data bases.</a:t>
            </a:r>
          </a:p>
          <a:p>
            <a:pPr marL="514350" indent="-514350">
              <a:buAutoNum type="arabicPeriod"/>
            </a:pPr>
            <a:r>
              <a:rPr lang="en-GB" dirty="0"/>
              <a:t>What does it say?</a:t>
            </a:r>
          </a:p>
          <a:p>
            <a:pPr marL="514350" indent="-514350">
              <a:buAutoNum type="arabicPeriod"/>
            </a:pPr>
            <a:r>
              <a:rPr lang="en-GB" dirty="0"/>
              <a:t>Is it of any use?</a:t>
            </a:r>
          </a:p>
          <a:p>
            <a:pPr marL="514350" indent="-514350">
              <a:buAutoNum type="arabicPeriod"/>
            </a:pPr>
            <a:r>
              <a:rPr lang="en-GB" dirty="0"/>
              <a:t>Can you reference it in your bibliography?</a:t>
            </a:r>
          </a:p>
          <a:p>
            <a:endParaRPr lang="en-GB" dirty="0"/>
          </a:p>
        </p:txBody>
      </p:sp>
    </p:spTree>
    <p:extLst>
      <p:ext uri="{BB962C8B-B14F-4D97-AF65-F5344CB8AC3E}">
        <p14:creationId xmlns:p14="http://schemas.microsoft.com/office/powerpoint/2010/main" val="23519344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618</Words>
  <Application>Microsoft Office PowerPoint</Application>
  <PresentationFormat>Widescreen</PresentationFormat>
  <Paragraphs>39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                               Leading Digital and Strategic Change   BMSW7003  (MA Leadership Programme)  Lecture 3: Strategy tools. Are they generally applicable</vt:lpstr>
      <vt:lpstr>Kuala Lumpur Education Exhibition. 2019 Over 50 Universities in the greater KL Region  </vt:lpstr>
      <vt:lpstr>PowerPoint Presentation</vt:lpstr>
      <vt:lpstr>PowerPoint Presentation</vt:lpstr>
      <vt:lpstr>Corporate Culture</vt:lpstr>
      <vt:lpstr>Warrick, D. D. (2017) What leaders need to know about organizational culture. Business Horizons. Volume 60, Issue 3, May–June 2017, Pages 395-404 https://doi.org/10.1016/j.bushor.2017.01.011 </vt:lpstr>
      <vt:lpstr>The ideal?</vt:lpstr>
      <vt:lpstr>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dc:creator>
  <cp:lastModifiedBy>Stephen</cp:lastModifiedBy>
  <cp:revision>7</cp:revision>
  <dcterms:created xsi:type="dcterms:W3CDTF">2023-02-09T15:06:21Z</dcterms:created>
  <dcterms:modified xsi:type="dcterms:W3CDTF">2023-02-14T17:25:50Z</dcterms:modified>
</cp:coreProperties>
</file>