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9" r:id="rId1"/>
  </p:sldMasterIdLst>
  <p:notesMasterIdLst>
    <p:notesMasterId r:id="rId7"/>
  </p:notesMasterIdLst>
  <p:handoutMasterIdLst>
    <p:handoutMasterId r:id="rId8"/>
  </p:handoutMasterIdLst>
  <p:sldIdLst>
    <p:sldId id="256" r:id="rId2"/>
    <p:sldId id="257" r:id="rId3"/>
    <p:sldId id="259" r:id="rId4"/>
    <p:sldId id="260" r:id="rId5"/>
    <p:sldId id="258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EE"/>
    <a:srgbClr val="800080"/>
    <a:srgbClr val="FF99FF"/>
    <a:srgbClr val="003087"/>
    <a:srgbClr val="0072C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>
        <p:scale>
          <a:sx n="82" d="100"/>
          <a:sy n="82" d="100"/>
        </p:scale>
        <p:origin x="720" y="-1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9F05DF0A-47DE-5A61-C050-6F8A39FE9667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75E4C37-4556-5BCB-0A75-9B88C68E2EAE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22738B-D50F-42CD-8D63-D3A1211DC205}" type="datetimeFigureOut">
              <a:rPr lang="en-GB" smtClean="0"/>
              <a:t>20/02/2026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750D0EE-A38A-E613-33CF-6ADF5B843075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833AA4A-6714-DFCE-354B-960295955C8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6AF947-F2DD-41AA-B1DF-41E2A3AB56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5700971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725C67-361D-4F92-B496-023210C57107}" type="datetimeFigureOut">
              <a:rPr lang="en-GB" smtClean="0"/>
              <a:t>20/02/2026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7ED9BE-C080-4297-9D5D-860AA14B61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0914409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603900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31014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1E962-C3CE-497D-970D-558A2B37FA4F}" type="datetime1">
              <a:rPr lang="en-US" smtClean="0"/>
              <a:t>2/20/2026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Khair-Un-Nisa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F4719-DC50-46FD-B426-33EBA67523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0828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2DB9E2-0069-4B2C-902B-B0B115925C2C}" type="datetime1">
              <a:rPr lang="en-US" smtClean="0"/>
              <a:t>2/20/2026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Khair-Un-Nisa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F4719-DC50-46FD-B426-33EBA67523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2523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8757D5-62DF-4063-AFB6-8BDE98ECC607}" type="datetime1">
              <a:rPr lang="en-US" smtClean="0"/>
              <a:t>2/20/2026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Khair-Un-Nisa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F4719-DC50-46FD-B426-33EBA67523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39229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0B4486-8E14-4B2B-8592-D8BD501781F3}" type="datetime1">
              <a:rPr lang="en-US" smtClean="0"/>
              <a:t>2/20/2026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Khair-Un-Nisa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F4719-DC50-46FD-B426-33EBA67523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40768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805AF2-2BBC-472F-A6D6-BC744D11324A}" type="datetime1">
              <a:rPr lang="en-US" smtClean="0"/>
              <a:t>2/20/2026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Khair-Un-Nisa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F4719-DC50-46FD-B426-33EBA67523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82392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A354C7-46D1-489A-A948-335D39DEDEE4}" type="datetime1">
              <a:rPr lang="en-US" smtClean="0"/>
              <a:t>2/20/2026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Khair-Un-Nisa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F4719-DC50-46FD-B426-33EBA67523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8159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43A765-6F1D-4D30-8C41-1485A98E2B40}" type="datetime1">
              <a:rPr lang="en-US" smtClean="0"/>
              <a:t>2/20/2026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Khair-Un-Nisa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F4719-DC50-46FD-B426-33EBA67523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69058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54155E-40F6-450F-9998-D43BB04A1C84}" type="datetime1">
              <a:rPr lang="en-US" smtClean="0"/>
              <a:t>2/20/2026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Khair-Un-Nisa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F4719-DC50-46FD-B426-33EBA67523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16972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4F4D6-24E8-4643-9B03-6D3946A66722}" type="datetime1">
              <a:rPr lang="en-US" smtClean="0"/>
              <a:t>2/20/2026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Khair-Un-Nisa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F4719-DC50-46FD-B426-33EBA67523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74009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29D66F-FD14-404E-B9FC-C48451E45689}" type="datetime1">
              <a:rPr lang="en-US" smtClean="0"/>
              <a:t>2/20/2026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Khair-Un-Nisa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F4719-DC50-46FD-B426-33EBA67523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00349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2F880-7518-43E8-A387-AEFE97ED0F29}" type="datetime1">
              <a:rPr lang="en-US" smtClean="0"/>
              <a:t>2/20/2026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Khair-Un-Nisa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F4719-DC50-46FD-B426-33EBA67523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09142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35D89A-4F69-48C5-8FD8-2137BF103AFB}" type="datetime1">
              <a:rPr lang="en-US" smtClean="0"/>
              <a:t>2/20/2026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/>
              <a:t>Khair-Un-Nisa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4F4719-DC50-46FD-B426-33EBA67523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975413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eur01.safelinks.protection.outlook.com/?url=https%3A%2F%2Fcipherhealth.com%2Fblog%2Fimportance-of-communication-in-healthcare&amp;data=05%7C02%7C2432522%40student.uwtsd.ac.uk%7Cb76eb1af638048e6f83c08de70d3890e%7C4e0f11f9046e45059cb8db2152311e21%7C0%7C0%7C639072251137702388%7CUnknown%7CTWFpbGZsb3d8eyJFbXB0eU1hcGkiOnRydWUsIlYiOiIwLjAuMDAwMCIsIlAiOiJXaW4zMiIsIkFOIjoiTWFpbCIsIldUIjoyfQ%3D%3D%7C60000%7C%7C%7C&amp;sdata=oEYXiBJPTjbiXo2Z2SLavJRizYy4B0BU5Yg3iSLfhmk%3D&amp;reserved=0" TargetMode="External"/><Relationship Id="rId2" Type="http://schemas.openxmlformats.org/officeDocument/2006/relationships/hyperlink" Target="https://eur01.safelinks.protection.outlook.com/?url=https%3A%2F%2Fwww.chcs.org%2Fresource%2Fimproving-verbal-communication-to-promote-patient-health-literacy&amp;data=05%7C02%7C2432522%40student.uwtsd.ac.uk%7Cb76eb1af638048e6f83c08de70d3890e%7C4e0f11f9046e45059cb8db2152311e21%7C0%7C0%7C639072251137671427%7CUnknown%7CTWFpbGZsb3d8eyJFbXB0eU1hcGkiOnRydWUsIlYiOiIwLjAuMDAwMCIsIlAiOiJXaW4zMiIsIkFOIjoiTWFpbCIsIldUIjoyfQ%3D%3D%7C60000%7C%7C%7C&amp;sdata=yUQpLvGOpyW86IuCa%2F3rb6fPAq6uASWdRM85ENPYrss%3D&amp;reserved=0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5" name="Rectangle 1044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36" name="Picture 12" descr="MRI Scans, CT Scans, X Rays &amp; Diagnostics | KIMS Hospital, Kent">
            <a:extLst>
              <a:ext uri="{FF2B5EF4-FFF2-40B4-BE49-F238E27FC236}">
                <a16:creationId xmlns:a16="http://schemas.microsoft.com/office/drawing/2014/main" id="{4B66E115-02AD-6487-A315-BF1FC311F2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754" r="23576" b="1337"/>
          <a:stretch>
            <a:fillRect/>
          </a:stretch>
        </p:blipFill>
        <p:spPr bwMode="auto">
          <a:xfrm>
            <a:off x="3809238" y="10"/>
            <a:ext cx="838276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47" name="Rectangle 1046">
            <a:extLst>
              <a:ext uri="{FF2B5EF4-FFF2-40B4-BE49-F238E27FC236}">
                <a16:creationId xmlns:a16="http://schemas.microsoft.com/office/drawing/2014/main" id="{DD3981AC-7B61-4947-BCF3-F7AA7FA38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5000">
                <a:schemeClr val="tx1">
                  <a:alpha val="78000"/>
                </a:schemeClr>
              </a:gs>
              <a:gs pos="19000">
                <a:schemeClr val="tx1">
                  <a:alpha val="38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AE590B-873E-7706-977F-36BD3C4886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1094" y="1161288"/>
            <a:ext cx="3438144" cy="112471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2800" b="1" dirty="0">
                <a:solidFill>
                  <a:schemeClr val="bg1"/>
                </a:solidFill>
              </a:rPr>
              <a:t>Self-Awareness Presentation</a:t>
            </a:r>
          </a:p>
        </p:txBody>
      </p:sp>
      <p:sp>
        <p:nvSpPr>
          <p:cNvPr id="1049" name="Rectangle 1048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051" name="Rectangle 1050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chemeClr val="tx1"/>
          </a:solidFill>
          <a:ln w="317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64BEFE54-6C51-AD4C-6BA6-7509C5482BC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71094" y="2718054"/>
            <a:ext cx="3438906" cy="3207258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endParaRPr lang="en-US" sz="1700" dirty="0">
              <a:solidFill>
                <a:schemeClr val="bg1"/>
              </a:solidFill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bg1"/>
                </a:solidFill>
              </a:rPr>
              <a:t>Professional Development within Health and Social Care– LCHS4009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bg1"/>
                </a:solidFill>
              </a:rPr>
              <a:t>Lecturer – Hajira </a:t>
            </a:r>
            <a:r>
              <a:rPr lang="en-US" sz="1700" dirty="0" err="1">
                <a:solidFill>
                  <a:schemeClr val="bg1"/>
                </a:solidFill>
              </a:rPr>
              <a:t>Mustasim</a:t>
            </a:r>
            <a:endParaRPr lang="en-US" sz="1700" dirty="0">
              <a:solidFill>
                <a:schemeClr val="bg1"/>
              </a:solidFill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bg1"/>
                </a:solidFill>
              </a:rPr>
              <a:t> Student: </a:t>
            </a:r>
            <a:r>
              <a:rPr lang="en-US" sz="1700" b="1" u="sng" dirty="0">
                <a:solidFill>
                  <a:schemeClr val="bg1"/>
                </a:solidFill>
              </a:rPr>
              <a:t>Khair Un Nisa 2432522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100BA0-CB22-774C-4602-8EA748C50B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077706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spcAft>
                <a:spcPts val="600"/>
              </a:spcAft>
              <a:defRPr/>
            </a:pPr>
            <a:fld id="{784F4719-DC50-46FD-B426-33EBA6752358}" type="slidenum">
              <a:rPr lang="en-US">
                <a:solidFill>
                  <a:schemeClr val="bg1"/>
                </a:solidFill>
                <a:latin typeface="Calibri" panose="020F0502020204030204"/>
              </a:rPr>
              <a:pPr defTabSz="914400">
                <a:spcAft>
                  <a:spcPts val="600"/>
                </a:spcAft>
                <a:defRPr/>
              </a:pPr>
              <a:t>1</a:t>
            </a:fld>
            <a:endParaRPr lang="en-US">
              <a:solidFill>
                <a:schemeClr val="bg1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413595484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676D6CDF-C512-4739-B158-55EE955E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503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3E8E95-B22E-233B-CA01-032249FE9F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3" y="670559"/>
            <a:ext cx="4683321" cy="2148841"/>
          </a:xfrm>
        </p:spPr>
        <p:txBody>
          <a:bodyPr anchor="t">
            <a:normAutofit/>
          </a:bodyPr>
          <a:lstStyle/>
          <a:p>
            <a:r>
              <a:rPr lang="en-GB" sz="4100" b="1"/>
              <a:t>Why Communication is Important and Relevant</a:t>
            </a:r>
          </a:p>
        </p:txBody>
      </p:sp>
      <p:pic>
        <p:nvPicPr>
          <p:cNvPr id="10" name="Picture 9" descr="Doctor explaining paperwork to a patient in an examination room">
            <a:extLst>
              <a:ext uri="{FF2B5EF4-FFF2-40B4-BE49-F238E27FC236}">
                <a16:creationId xmlns:a16="http://schemas.microsoft.com/office/drawing/2014/main" id="{B9036373-5F98-10C2-73B5-8421010F103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812"/>
          <a:stretch>
            <a:fillRect/>
          </a:stretch>
        </p:blipFill>
        <p:spPr>
          <a:xfrm>
            <a:off x="1" y="3105151"/>
            <a:ext cx="6448424" cy="3752849"/>
          </a:xfrm>
          <a:custGeom>
            <a:avLst/>
            <a:gdLst/>
            <a:ahLst/>
            <a:cxnLst/>
            <a:rect l="l" t="t" r="r" b="b"/>
            <a:pathLst>
              <a:path w="6448424" h="3752849">
                <a:moveTo>
                  <a:pt x="0" y="0"/>
                </a:moveTo>
                <a:lnTo>
                  <a:pt x="137978" y="22215"/>
                </a:lnTo>
                <a:cubicBezTo>
                  <a:pt x="196046" y="32277"/>
                  <a:pt x="252469" y="42437"/>
                  <a:pt x="295660" y="49771"/>
                </a:cubicBezTo>
                <a:cubicBezTo>
                  <a:pt x="364885" y="66610"/>
                  <a:pt x="403214" y="32071"/>
                  <a:pt x="456941" y="65635"/>
                </a:cubicBezTo>
                <a:cubicBezTo>
                  <a:pt x="529612" y="69090"/>
                  <a:pt x="662508" y="71245"/>
                  <a:pt x="731691" y="70501"/>
                </a:cubicBezTo>
                <a:cubicBezTo>
                  <a:pt x="768741" y="62400"/>
                  <a:pt x="808263" y="64633"/>
                  <a:pt x="841820" y="61171"/>
                </a:cubicBezTo>
                <a:cubicBezTo>
                  <a:pt x="958973" y="43639"/>
                  <a:pt x="1009730" y="45863"/>
                  <a:pt x="1068219" y="39136"/>
                </a:cubicBezTo>
                <a:cubicBezTo>
                  <a:pt x="1104329" y="33447"/>
                  <a:pt x="1156536" y="44203"/>
                  <a:pt x="1174190" y="38808"/>
                </a:cubicBezTo>
                <a:cubicBezTo>
                  <a:pt x="1188943" y="36385"/>
                  <a:pt x="1213832" y="14880"/>
                  <a:pt x="1225923" y="34507"/>
                </a:cubicBezTo>
                <a:cubicBezTo>
                  <a:pt x="1305283" y="8501"/>
                  <a:pt x="1319617" y="30839"/>
                  <a:pt x="1385617" y="18003"/>
                </a:cubicBezTo>
                <a:cubicBezTo>
                  <a:pt x="1461876" y="-26747"/>
                  <a:pt x="1519510" y="56342"/>
                  <a:pt x="1563967" y="4638"/>
                </a:cubicBezTo>
                <a:lnTo>
                  <a:pt x="1676634" y="10582"/>
                </a:lnTo>
                <a:lnTo>
                  <a:pt x="1769429" y="20265"/>
                </a:lnTo>
                <a:cubicBezTo>
                  <a:pt x="1790625" y="23534"/>
                  <a:pt x="1880369" y="18448"/>
                  <a:pt x="1900584" y="27732"/>
                </a:cubicBezTo>
                <a:cubicBezTo>
                  <a:pt x="2072430" y="22762"/>
                  <a:pt x="2014935" y="5831"/>
                  <a:pt x="2127041" y="22101"/>
                </a:cubicBezTo>
                <a:cubicBezTo>
                  <a:pt x="2168847" y="65820"/>
                  <a:pt x="2153052" y="28773"/>
                  <a:pt x="2211644" y="44507"/>
                </a:cubicBezTo>
                <a:cubicBezTo>
                  <a:pt x="2211201" y="9921"/>
                  <a:pt x="2277596" y="73686"/>
                  <a:pt x="2299605" y="38004"/>
                </a:cubicBezTo>
                <a:cubicBezTo>
                  <a:pt x="2309570" y="41997"/>
                  <a:pt x="2318531" y="46991"/>
                  <a:pt x="2327359" y="52270"/>
                </a:cubicBezTo>
                <a:lnTo>
                  <a:pt x="2331995" y="55017"/>
                </a:lnTo>
                <a:lnTo>
                  <a:pt x="2353777" y="59755"/>
                </a:lnTo>
                <a:lnTo>
                  <a:pt x="2355893" y="68914"/>
                </a:lnTo>
                <a:lnTo>
                  <a:pt x="2385794" y="81650"/>
                </a:lnTo>
                <a:cubicBezTo>
                  <a:pt x="2397613" y="85211"/>
                  <a:pt x="2411061" y="87627"/>
                  <a:pt x="2427010" y="88184"/>
                </a:cubicBezTo>
                <a:cubicBezTo>
                  <a:pt x="2486314" y="76422"/>
                  <a:pt x="2553170" y="126870"/>
                  <a:pt x="2627153" y="110451"/>
                </a:cubicBezTo>
                <a:cubicBezTo>
                  <a:pt x="2653722" y="107383"/>
                  <a:pt x="2732043" y="116068"/>
                  <a:pt x="2744462" y="128780"/>
                </a:cubicBezTo>
                <a:cubicBezTo>
                  <a:pt x="2760299" y="132873"/>
                  <a:pt x="2780248" y="130843"/>
                  <a:pt x="2785202" y="143610"/>
                </a:cubicBezTo>
                <a:cubicBezTo>
                  <a:pt x="2794558" y="159316"/>
                  <a:pt x="2856498" y="142821"/>
                  <a:pt x="2844667" y="159029"/>
                </a:cubicBezTo>
                <a:cubicBezTo>
                  <a:pt x="2888530" y="147871"/>
                  <a:pt x="2914187" y="181391"/>
                  <a:pt x="2946649" y="192330"/>
                </a:cubicBezTo>
                <a:cubicBezTo>
                  <a:pt x="2981872" y="180417"/>
                  <a:pt x="3015239" y="215115"/>
                  <a:pt x="3088812" y="226485"/>
                </a:cubicBezTo>
                <a:cubicBezTo>
                  <a:pt x="3127734" y="212524"/>
                  <a:pt x="3138301" y="234381"/>
                  <a:pt x="3208669" y="217774"/>
                </a:cubicBezTo>
                <a:cubicBezTo>
                  <a:pt x="3242208" y="219284"/>
                  <a:pt x="3229623" y="233297"/>
                  <a:pt x="3290045" y="235553"/>
                </a:cubicBezTo>
                <a:cubicBezTo>
                  <a:pt x="3399655" y="215239"/>
                  <a:pt x="3444518" y="245862"/>
                  <a:pt x="3529335" y="249571"/>
                </a:cubicBezTo>
                <a:cubicBezTo>
                  <a:pt x="3623697" y="257405"/>
                  <a:pt x="3587652" y="268832"/>
                  <a:pt x="3716766" y="252690"/>
                </a:cubicBezTo>
                <a:cubicBezTo>
                  <a:pt x="3723469" y="267318"/>
                  <a:pt x="3737863" y="269842"/>
                  <a:pt x="3765333" y="266823"/>
                </a:cubicBezTo>
                <a:cubicBezTo>
                  <a:pt x="3810754" y="271601"/>
                  <a:pt x="3792745" y="303866"/>
                  <a:pt x="3846897" y="290090"/>
                </a:cubicBezTo>
                <a:cubicBezTo>
                  <a:pt x="3830941" y="306608"/>
                  <a:pt x="3929114" y="308026"/>
                  <a:pt x="3900217" y="323590"/>
                </a:cubicBezTo>
                <a:cubicBezTo>
                  <a:pt x="3922367" y="343425"/>
                  <a:pt x="3948574" y="318948"/>
                  <a:pt x="3971444" y="336662"/>
                </a:cubicBezTo>
                <a:cubicBezTo>
                  <a:pt x="4002781" y="344193"/>
                  <a:pt x="3960997" y="315419"/>
                  <a:pt x="3997868" y="318867"/>
                </a:cubicBezTo>
                <a:cubicBezTo>
                  <a:pt x="4041159" y="326219"/>
                  <a:pt x="4055435" y="293981"/>
                  <a:pt x="4070852" y="339615"/>
                </a:cubicBezTo>
                <a:cubicBezTo>
                  <a:pt x="4121286" y="335828"/>
                  <a:pt x="4121920" y="355506"/>
                  <a:pt x="4180483" y="373369"/>
                </a:cubicBezTo>
                <a:cubicBezTo>
                  <a:pt x="4211379" y="366707"/>
                  <a:pt x="4230171" y="374664"/>
                  <a:pt x="4246264" y="387458"/>
                </a:cubicBezTo>
                <a:cubicBezTo>
                  <a:pt x="4308508" y="393310"/>
                  <a:pt x="4357326" y="416142"/>
                  <a:pt x="4423169" y="431783"/>
                </a:cubicBezTo>
                <a:lnTo>
                  <a:pt x="4446752" y="435383"/>
                </a:lnTo>
                <a:lnTo>
                  <a:pt x="4446954" y="435566"/>
                </a:lnTo>
                <a:cubicBezTo>
                  <a:pt x="4508528" y="480137"/>
                  <a:pt x="4617740" y="529869"/>
                  <a:pt x="4662523" y="553169"/>
                </a:cubicBezTo>
                <a:cubicBezTo>
                  <a:pt x="4720320" y="547046"/>
                  <a:pt x="4678644" y="560102"/>
                  <a:pt x="4715641" y="575354"/>
                </a:cubicBezTo>
                <a:cubicBezTo>
                  <a:pt x="4682056" y="593278"/>
                  <a:pt x="4768370" y="586520"/>
                  <a:pt x="4742071" y="614016"/>
                </a:cubicBezTo>
                <a:cubicBezTo>
                  <a:pt x="4749637" y="615922"/>
                  <a:pt x="4757797" y="616899"/>
                  <a:pt x="4766183" y="617675"/>
                </a:cubicBezTo>
                <a:lnTo>
                  <a:pt x="4770562" y="618094"/>
                </a:lnTo>
                <a:lnTo>
                  <a:pt x="4783240" y="624350"/>
                </a:lnTo>
                <a:lnTo>
                  <a:pt x="4792882" y="620401"/>
                </a:lnTo>
                <a:lnTo>
                  <a:pt x="4816310" y="625721"/>
                </a:lnTo>
                <a:cubicBezTo>
                  <a:pt x="4824144" y="628595"/>
                  <a:pt x="4831482" y="632720"/>
                  <a:pt x="4837953" y="638824"/>
                </a:cubicBezTo>
                <a:cubicBezTo>
                  <a:pt x="4848645" y="668753"/>
                  <a:pt x="4922266" y="669148"/>
                  <a:pt x="4933914" y="707398"/>
                </a:cubicBezTo>
                <a:cubicBezTo>
                  <a:pt x="4940833" y="719653"/>
                  <a:pt x="4978358" y="746502"/>
                  <a:pt x="4995259" y="744825"/>
                </a:cubicBezTo>
                <a:cubicBezTo>
                  <a:pt x="5005107" y="749034"/>
                  <a:pt x="5010567" y="758092"/>
                  <a:pt x="5024744" y="753396"/>
                </a:cubicBezTo>
                <a:cubicBezTo>
                  <a:pt x="5047511" y="761361"/>
                  <a:pt x="5109162" y="783016"/>
                  <a:pt x="5131877" y="792613"/>
                </a:cubicBezTo>
                <a:cubicBezTo>
                  <a:pt x="5132671" y="802792"/>
                  <a:pt x="5144554" y="806683"/>
                  <a:pt x="5161031" y="810975"/>
                </a:cubicBezTo>
                <a:lnTo>
                  <a:pt x="5176815" y="815342"/>
                </a:lnTo>
                <a:lnTo>
                  <a:pt x="5180064" y="831233"/>
                </a:lnTo>
                <a:cubicBezTo>
                  <a:pt x="5202966" y="819270"/>
                  <a:pt x="5188976" y="863361"/>
                  <a:pt x="5215059" y="865080"/>
                </a:cubicBezTo>
                <a:cubicBezTo>
                  <a:pt x="5235765" y="864786"/>
                  <a:pt x="5236347" y="878098"/>
                  <a:pt x="5245643" y="887119"/>
                </a:cubicBezTo>
                <a:cubicBezTo>
                  <a:pt x="5267660" y="891609"/>
                  <a:pt x="5295742" y="939348"/>
                  <a:pt x="5295952" y="957174"/>
                </a:cubicBezTo>
                <a:cubicBezTo>
                  <a:pt x="5284322" y="1008946"/>
                  <a:pt x="5374979" y="1038019"/>
                  <a:pt x="5367826" y="1079140"/>
                </a:cubicBezTo>
                <a:cubicBezTo>
                  <a:pt x="5371668" y="1089190"/>
                  <a:pt x="5377921" y="1097135"/>
                  <a:pt x="5385646" y="1103730"/>
                </a:cubicBezTo>
                <a:lnTo>
                  <a:pt x="5410965" y="1119397"/>
                </a:lnTo>
                <a:lnTo>
                  <a:pt x="5436960" y="1130910"/>
                </a:lnTo>
                <a:lnTo>
                  <a:pt x="5442083" y="1133134"/>
                </a:lnTo>
                <a:cubicBezTo>
                  <a:pt x="5451910" y="1137346"/>
                  <a:pt x="5457170" y="1169188"/>
                  <a:pt x="5465219" y="1174479"/>
                </a:cubicBezTo>
                <a:cubicBezTo>
                  <a:pt x="5488744" y="1195184"/>
                  <a:pt x="5467141" y="1223401"/>
                  <a:pt x="5488171" y="1238604"/>
                </a:cubicBezTo>
                <a:cubicBezTo>
                  <a:pt x="5523491" y="1271811"/>
                  <a:pt x="5486623" y="1305961"/>
                  <a:pt x="5562172" y="1320840"/>
                </a:cubicBezTo>
                <a:cubicBezTo>
                  <a:pt x="5601634" y="1385316"/>
                  <a:pt x="5636528" y="1453139"/>
                  <a:pt x="5686905" y="1512529"/>
                </a:cubicBezTo>
                <a:cubicBezTo>
                  <a:pt x="5729049" y="1575678"/>
                  <a:pt x="5699691" y="1553768"/>
                  <a:pt x="5748726" y="1623716"/>
                </a:cubicBezTo>
                <a:cubicBezTo>
                  <a:pt x="5783098" y="1689734"/>
                  <a:pt x="5789710" y="1639740"/>
                  <a:pt x="5842593" y="1726595"/>
                </a:cubicBezTo>
                <a:cubicBezTo>
                  <a:pt x="5837824" y="1733043"/>
                  <a:pt x="5862023" y="1845188"/>
                  <a:pt x="5861042" y="1851837"/>
                </a:cubicBezTo>
                <a:cubicBezTo>
                  <a:pt x="5874156" y="1887981"/>
                  <a:pt x="5901790" y="1919218"/>
                  <a:pt x="5921290" y="1943460"/>
                </a:cubicBezTo>
                <a:lnTo>
                  <a:pt x="5978046" y="1997284"/>
                </a:lnTo>
                <a:lnTo>
                  <a:pt x="5992479" y="2056720"/>
                </a:lnTo>
                <a:cubicBezTo>
                  <a:pt x="6011078" y="2079033"/>
                  <a:pt x="6072687" y="2117397"/>
                  <a:pt x="6089639" y="2131171"/>
                </a:cubicBezTo>
                <a:lnTo>
                  <a:pt x="6094199" y="2139379"/>
                </a:lnTo>
                <a:lnTo>
                  <a:pt x="6094822" y="2139386"/>
                </a:lnTo>
                <a:cubicBezTo>
                  <a:pt x="6096947" y="2140841"/>
                  <a:pt x="6098876" y="2143416"/>
                  <a:pt x="6100692" y="2147736"/>
                </a:cubicBezTo>
                <a:lnTo>
                  <a:pt x="6102516" y="2154343"/>
                </a:lnTo>
                <a:lnTo>
                  <a:pt x="6111361" y="2170264"/>
                </a:lnTo>
                <a:lnTo>
                  <a:pt x="6215475" y="2270153"/>
                </a:lnTo>
                <a:lnTo>
                  <a:pt x="6255966" y="2335401"/>
                </a:lnTo>
                <a:lnTo>
                  <a:pt x="6272711" y="2385144"/>
                </a:lnTo>
                <a:cubicBezTo>
                  <a:pt x="6282320" y="2406495"/>
                  <a:pt x="6299066" y="2405139"/>
                  <a:pt x="6304347" y="2439388"/>
                </a:cubicBezTo>
                <a:cubicBezTo>
                  <a:pt x="6297131" y="2486231"/>
                  <a:pt x="6325530" y="2500962"/>
                  <a:pt x="6326729" y="2549400"/>
                </a:cubicBezTo>
                <a:cubicBezTo>
                  <a:pt x="6325926" y="2572066"/>
                  <a:pt x="6339111" y="2599957"/>
                  <a:pt x="6344663" y="2628839"/>
                </a:cubicBezTo>
                <a:lnTo>
                  <a:pt x="6375811" y="2639204"/>
                </a:lnTo>
                <a:cubicBezTo>
                  <a:pt x="6375427" y="2643533"/>
                  <a:pt x="6375041" y="2647863"/>
                  <a:pt x="6374657" y="2652193"/>
                </a:cubicBezTo>
                <a:cubicBezTo>
                  <a:pt x="6373555" y="2658134"/>
                  <a:pt x="6371943" y="2662665"/>
                  <a:pt x="6369740" y="2664642"/>
                </a:cubicBezTo>
                <a:cubicBezTo>
                  <a:pt x="6368032" y="2674540"/>
                  <a:pt x="6371528" y="2686899"/>
                  <a:pt x="6361964" y="2690172"/>
                </a:cubicBezTo>
                <a:cubicBezTo>
                  <a:pt x="6350507" y="2696218"/>
                  <a:pt x="6369375" y="2734440"/>
                  <a:pt x="6355511" y="2727335"/>
                </a:cubicBezTo>
                <a:cubicBezTo>
                  <a:pt x="6358746" y="2734104"/>
                  <a:pt x="6360434" y="2742096"/>
                  <a:pt x="6361058" y="2750592"/>
                </a:cubicBezTo>
                <a:cubicBezTo>
                  <a:pt x="6361013" y="2751998"/>
                  <a:pt x="6360970" y="2753408"/>
                  <a:pt x="6360926" y="2754814"/>
                </a:cubicBezTo>
                <a:lnTo>
                  <a:pt x="6339285" y="2810353"/>
                </a:lnTo>
                <a:cubicBezTo>
                  <a:pt x="6360091" y="2854187"/>
                  <a:pt x="6313103" y="2870086"/>
                  <a:pt x="6325672" y="2908809"/>
                </a:cubicBezTo>
                <a:cubicBezTo>
                  <a:pt x="6341563" y="2966972"/>
                  <a:pt x="6291836" y="2935388"/>
                  <a:pt x="6333498" y="3009772"/>
                </a:cubicBezTo>
                <a:cubicBezTo>
                  <a:pt x="6345476" y="3039254"/>
                  <a:pt x="6345955" y="3068963"/>
                  <a:pt x="6334947" y="3095405"/>
                </a:cubicBezTo>
                <a:lnTo>
                  <a:pt x="6344768" y="3155941"/>
                </a:lnTo>
                <a:cubicBezTo>
                  <a:pt x="6348643" y="3153663"/>
                  <a:pt x="6311793" y="3186588"/>
                  <a:pt x="6314754" y="3197987"/>
                </a:cubicBezTo>
                <a:cubicBezTo>
                  <a:pt x="6318695" y="3221971"/>
                  <a:pt x="6319257" y="3226752"/>
                  <a:pt x="6304230" y="3239690"/>
                </a:cubicBezTo>
                <a:cubicBezTo>
                  <a:pt x="6306321" y="3248567"/>
                  <a:pt x="6307305" y="3254005"/>
                  <a:pt x="6308837" y="3264003"/>
                </a:cubicBezTo>
                <a:cubicBezTo>
                  <a:pt x="6301812" y="3288243"/>
                  <a:pt x="6298529" y="3302527"/>
                  <a:pt x="6309285" y="3324103"/>
                </a:cubicBezTo>
                <a:cubicBezTo>
                  <a:pt x="6301188" y="3343007"/>
                  <a:pt x="6329285" y="3359307"/>
                  <a:pt x="6342503" y="3405661"/>
                </a:cubicBezTo>
                <a:cubicBezTo>
                  <a:pt x="6338012" y="3447477"/>
                  <a:pt x="6408325" y="3505721"/>
                  <a:pt x="6401531" y="3550593"/>
                </a:cubicBezTo>
                <a:cubicBezTo>
                  <a:pt x="6395655" y="3579549"/>
                  <a:pt x="6423437" y="3594758"/>
                  <a:pt x="6427705" y="3624684"/>
                </a:cubicBezTo>
                <a:cubicBezTo>
                  <a:pt x="6416402" y="3629199"/>
                  <a:pt x="6435787" y="3639516"/>
                  <a:pt x="6448424" y="3657106"/>
                </a:cubicBezTo>
                <a:lnTo>
                  <a:pt x="6444014" y="3752742"/>
                </a:lnTo>
                <a:cubicBezTo>
                  <a:pt x="6443990" y="3752777"/>
                  <a:pt x="6443967" y="3752813"/>
                  <a:pt x="6443946" y="3752849"/>
                </a:cubicBezTo>
                <a:lnTo>
                  <a:pt x="0" y="3752849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B91A28-3055-4BFC-CD41-CDF6881D70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97004" y="670559"/>
            <a:ext cx="4555782" cy="5445076"/>
          </a:xfrm>
        </p:spPr>
        <p:txBody>
          <a:bodyPr anchor="t">
            <a:normAutofit/>
          </a:bodyPr>
          <a:lstStyle/>
          <a:p>
            <a:r>
              <a:rPr lang="en-GB" sz="2000" dirty="0"/>
              <a:t>Builds trust and relationships with patients, families and teams (Arnold and Boggs, 2019)</a:t>
            </a:r>
          </a:p>
          <a:p>
            <a:r>
              <a:rPr lang="en-GB" sz="2000" dirty="0"/>
              <a:t> Improves patient understanding, adherence to treatment, and health communications (Sharkia, 2023)</a:t>
            </a:r>
          </a:p>
          <a:p>
            <a:r>
              <a:rPr lang="en-GB" sz="2000" dirty="0"/>
              <a:t>Reduces medical errors, miscommunication risks, and enhances safety. </a:t>
            </a:r>
            <a:r>
              <a:rPr lang="en-GB" sz="2000" dirty="0" err="1"/>
              <a:t>CipherHealth</a:t>
            </a:r>
            <a:r>
              <a:rPr lang="en-GB" sz="2000" dirty="0"/>
              <a:t> (2025)</a:t>
            </a:r>
          </a:p>
          <a:p>
            <a:r>
              <a:rPr lang="en-GB" sz="2000" dirty="0"/>
              <a:t>Supports person-centred care, empathy, and collaboration in multidisciplinary teams</a:t>
            </a:r>
          </a:p>
          <a:p>
            <a:r>
              <a:rPr lang="en-GB" sz="2000" dirty="0"/>
              <a:t>Essential  for empowering patients, handling sensitive information, and addressing diverse needs</a:t>
            </a:r>
          </a:p>
          <a:p>
            <a:pPr marL="0" indent="0">
              <a:buNone/>
            </a:pPr>
            <a:endParaRPr lang="en-GB" sz="2000" dirty="0"/>
          </a:p>
          <a:p>
            <a:pPr lvl="1">
              <a:buFontTx/>
              <a:buChar char="-"/>
            </a:pPr>
            <a:endParaRPr lang="en-GB" sz="2000" dirty="0"/>
          </a:p>
          <a:p>
            <a:pPr lvl="1">
              <a:buFontTx/>
              <a:buChar char="-"/>
            </a:pPr>
            <a:endParaRPr lang="en-GB" sz="2000" dirty="0"/>
          </a:p>
          <a:p>
            <a:pPr lvl="1">
              <a:buFontTx/>
              <a:buChar char="-"/>
            </a:pPr>
            <a:endParaRPr lang="en-GB" sz="2000" dirty="0"/>
          </a:p>
          <a:p>
            <a:pPr lvl="1">
              <a:buFontTx/>
              <a:buChar char="-"/>
            </a:pPr>
            <a:endParaRPr lang="en-GB" sz="2000" dirty="0"/>
          </a:p>
          <a:p>
            <a:pPr>
              <a:buFontTx/>
              <a:buChar char="-"/>
            </a:pPr>
            <a:endParaRPr lang="en-GB" sz="2000" dirty="0"/>
          </a:p>
          <a:p>
            <a:pPr>
              <a:buFontTx/>
              <a:buChar char="-"/>
            </a:pPr>
            <a:endParaRPr lang="en-GB" sz="200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22C0A0-06B0-4666-B97F-C7F719A227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784F4719-DC50-46FD-B426-33EBA6752358}" type="slidenum">
              <a:rPr lang="en-GB" sz="1000"/>
              <a:pPr>
                <a:spcAft>
                  <a:spcPts val="600"/>
                </a:spcAft>
              </a:pPr>
              <a:t>2</a:t>
            </a:fld>
            <a:endParaRPr lang="en-GB" sz="1000"/>
          </a:p>
        </p:txBody>
      </p:sp>
    </p:spTree>
    <p:extLst>
      <p:ext uri="{BB962C8B-B14F-4D97-AF65-F5344CB8AC3E}">
        <p14:creationId xmlns:p14="http://schemas.microsoft.com/office/powerpoint/2010/main" val="14397113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65" name="Rectangle 2064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0BBB8D-A3BF-7850-6D99-488858F54A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4200" b="1"/>
              <a:t>Applying Communication in Practice</a:t>
            </a:r>
          </a:p>
        </p:txBody>
      </p:sp>
      <p:sp>
        <p:nvSpPr>
          <p:cNvPr id="2064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92E9CE-86F4-911D-BB43-9E29E88C67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1500" dirty="0"/>
              <a:t>Communication is really important in a setting such as a Residential Care Home</a:t>
            </a:r>
            <a:endParaRPr lang="en-GB" sz="1500" i="1" dirty="0"/>
          </a:p>
          <a:p>
            <a:r>
              <a:rPr lang="en-GB" sz="1500" i="1" dirty="0"/>
              <a:t> </a:t>
            </a:r>
            <a:r>
              <a:rPr lang="en-GB" sz="1500" dirty="0"/>
              <a:t>You could have an elderly resident with dementia who is anxious and refuses medication</a:t>
            </a:r>
            <a:endParaRPr lang="en-GB" sz="1500" i="1" dirty="0"/>
          </a:p>
          <a:p>
            <a:r>
              <a:rPr lang="en-GB" sz="1500" dirty="0"/>
              <a:t>Active listening – sitting at  eye level, giving full attention, acknowledge feelings. (Arnold and Boggs, 2019)</a:t>
            </a:r>
          </a:p>
          <a:p>
            <a:r>
              <a:rPr lang="en-GB" sz="1500" dirty="0"/>
              <a:t>Clear, simple verbal communication: Easy language “this tablet will help ease your heart” (centre for healthcare strategies, 2024)</a:t>
            </a:r>
          </a:p>
          <a:p>
            <a:r>
              <a:rPr lang="en-GB" sz="1500" dirty="0"/>
              <a:t>Show empathy, warm tone, gentle eye contact, reassuring touch</a:t>
            </a:r>
          </a:p>
          <a:p>
            <a:endParaRPr lang="en-GB" sz="1500" dirty="0"/>
          </a:p>
          <a:p>
            <a:pPr marL="0" indent="0">
              <a:buNone/>
            </a:pPr>
            <a:endParaRPr lang="en-GB" sz="1500" dirty="0"/>
          </a:p>
        </p:txBody>
      </p:sp>
      <p:pic>
        <p:nvPicPr>
          <p:cNvPr id="8" name="Picture 7" descr="Doctor holding person's hands">
            <a:extLst>
              <a:ext uri="{FF2B5EF4-FFF2-40B4-BE49-F238E27FC236}">
                <a16:creationId xmlns:a16="http://schemas.microsoft.com/office/drawing/2014/main" id="{EF73A27A-6935-F80E-822F-C562274257C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809" r="10238" b="-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B8859D-4593-EB81-778A-F519A6A17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439400" y="6356350"/>
            <a:ext cx="9144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784F4719-DC50-46FD-B426-33EBA6752358}" type="slidenum">
              <a:rPr lang="en-GB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3</a:t>
            </a:fld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73430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76" name="Rectangle 3075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D1379C-B246-5E26-DEBA-503A266372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 b="1"/>
              <a:t>Conclusion</a:t>
            </a:r>
          </a:p>
        </p:txBody>
      </p:sp>
      <p:sp>
        <p:nvSpPr>
          <p:cNvPr id="3077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AB446A-6F8B-30DB-085B-996D1CBA08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r>
              <a:rPr lang="en-GB" sz="2200"/>
              <a:t>Key take away: </a:t>
            </a:r>
          </a:p>
          <a:p>
            <a:pPr lvl="1">
              <a:buFontTx/>
              <a:buChar char="-"/>
            </a:pPr>
            <a:r>
              <a:rPr lang="en-GB" sz="2200"/>
              <a:t>Communication is essential </a:t>
            </a:r>
          </a:p>
          <a:p>
            <a:pPr lvl="1">
              <a:buFontTx/>
              <a:buChar char="-"/>
            </a:pPr>
            <a:r>
              <a:rPr lang="en-GB" sz="2200"/>
              <a:t>Underpins safe, effective, compassionate practice in health and social care</a:t>
            </a:r>
          </a:p>
          <a:p>
            <a:pPr marL="457200" lvl="1" indent="0">
              <a:buNone/>
            </a:pPr>
            <a:r>
              <a:rPr lang="en-GB" sz="2200"/>
              <a:t> </a:t>
            </a:r>
          </a:p>
          <a:p>
            <a:r>
              <a:rPr lang="en-GB" sz="2200"/>
              <a:t>Action: </a:t>
            </a:r>
          </a:p>
          <a:p>
            <a:pPr marL="457200" lvl="1" indent="0">
              <a:buNone/>
            </a:pPr>
            <a:r>
              <a:rPr lang="en-GB" sz="2200"/>
              <a:t>- Develop communication through training</a:t>
            </a:r>
          </a:p>
          <a:p>
            <a:pPr marL="457200" lvl="1" indent="0">
              <a:buNone/>
            </a:pPr>
            <a:r>
              <a:rPr lang="en-GB" sz="2200"/>
              <a:t>- Provide feedback and reflect on previous experiences				</a:t>
            </a:r>
          </a:p>
          <a:p>
            <a:pPr marL="457200" lvl="1" indent="0">
              <a:buNone/>
            </a:pPr>
            <a:endParaRPr lang="en-GB" sz="2200"/>
          </a:p>
          <a:p>
            <a:pPr marL="3657600" lvl="8" indent="0">
              <a:buNone/>
            </a:pPr>
            <a:endParaRPr lang="en-GB" sz="2200"/>
          </a:p>
          <a:p>
            <a:pPr lvl="1"/>
            <a:endParaRPr lang="en-GB" sz="2200"/>
          </a:p>
        </p:txBody>
      </p:sp>
      <p:pic>
        <p:nvPicPr>
          <p:cNvPr id="3074" name="Picture 2" descr="Healthcare Cybersecurity Best Practices | Omega Systems">
            <a:extLst>
              <a:ext uri="{FF2B5EF4-FFF2-40B4-BE49-F238E27FC236}">
                <a16:creationId xmlns:a16="http://schemas.microsoft.com/office/drawing/2014/main" id="{553CE619-00AD-F26B-ACD7-41BDFB1467F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1898" b="2"/>
          <a:stretch>
            <a:fillRect/>
          </a:stretch>
        </p:blipFill>
        <p:spPr bwMode="auto">
          <a:xfrm>
            <a:off x="7675658" y="2093976"/>
            <a:ext cx="3941064" cy="4096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0EA3B3-4A05-CF85-4219-6EE54E7EA4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784F4719-DC50-46FD-B426-33EBA6752358}" type="slidenum">
              <a:rPr lang="en-GB" smtClean="0"/>
              <a:pPr>
                <a:spcAft>
                  <a:spcPts val="600"/>
                </a:spcAft>
              </a:pPr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56323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A369B6-395A-6F3B-8499-AE1DEA167B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GB" sz="4000" b="1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F6C350-41B5-756E-757E-CAEC42B7F9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1880060"/>
            <a:ext cx="10168128" cy="3695020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Arnold, E.C. and Boggs, K.U. (2019) Interpersonal relationships: professional communication skills for nurses. 8th </a:t>
            </a:r>
            <a:r>
              <a:rPr lang="en-GB" dirty="0" err="1"/>
              <a:t>edn</a:t>
            </a:r>
            <a:r>
              <a:rPr lang="en-GB" dirty="0"/>
              <a:t>. St. Louis, MO: Elsevier.</a:t>
            </a:r>
            <a:br>
              <a:rPr lang="en-GB" sz="2400" dirty="0"/>
            </a:br>
            <a:br>
              <a:rPr lang="en-GB" sz="2400" dirty="0"/>
            </a:br>
            <a:r>
              <a:rPr lang="en-GB" dirty="0" err="1"/>
              <a:t>Center</a:t>
            </a:r>
            <a:r>
              <a:rPr lang="en-GB" dirty="0"/>
              <a:t> for Health Care Strategies (CHCS) (2024) Improving verbal communication to promote patient health literacy. [Online] Available at: </a:t>
            </a:r>
            <a:r>
              <a:rPr lang="en-GB" dirty="0">
                <a:hlinkClick r:id="rId2" tooltip="Original URL: https://www.chcs.org/resource/improving-verbal-communication-to-promote-patient-health-literacy. Click or tap if you trust this link."/>
              </a:rPr>
              <a:t>https://www.chcs.org/resource/improving-verbal-communication-to-promote-patient-health-literacy</a:t>
            </a:r>
            <a:r>
              <a:rPr lang="en-GB" dirty="0"/>
              <a:t> (Accessed: 20 February 2026).</a:t>
            </a:r>
            <a:br>
              <a:rPr lang="en-GB" sz="2400" dirty="0"/>
            </a:br>
            <a:br>
              <a:rPr lang="en-GB" sz="2400" dirty="0"/>
            </a:br>
            <a:r>
              <a:rPr lang="en-GB" dirty="0" err="1"/>
              <a:t>CipherHealth</a:t>
            </a:r>
            <a:r>
              <a:rPr lang="en-GB" dirty="0"/>
              <a:t> (2025) Importance of communication in healthcare. [Online] Available at: </a:t>
            </a:r>
            <a:r>
              <a:rPr lang="en-GB" dirty="0">
                <a:hlinkClick r:id="rId3" tooltip="Original URL: https://cipherhealth.com/blog/importance-of-communication-in-healthcare. Click or tap if you trust this link."/>
              </a:rPr>
              <a:t>https://cipherhealth.com/blog/importance-of-communication-in-healthcare</a:t>
            </a:r>
            <a:r>
              <a:rPr lang="en-GB" dirty="0"/>
              <a:t> (Accessed: 20 February 2026).</a:t>
            </a:r>
            <a:br>
              <a:rPr lang="en-GB" sz="2400" dirty="0"/>
            </a:br>
            <a:br>
              <a:rPr lang="en-GB" sz="2400" dirty="0"/>
            </a:br>
            <a:r>
              <a:rPr lang="en-GB" dirty="0" err="1"/>
              <a:t>Sharkiya</a:t>
            </a:r>
            <a:r>
              <a:rPr lang="en-GB" dirty="0"/>
              <a:t>, S.H. (2023) 'Quality communication can improve patient-centred health outcomes among older patients: a rapid review', BMC Health Services Research, 23(1), p. 886. </a:t>
            </a:r>
            <a:r>
              <a:rPr lang="en-GB" dirty="0" err="1"/>
              <a:t>doi</a:t>
            </a:r>
            <a:r>
              <a:rPr lang="en-GB" dirty="0"/>
              <a:t>: 10.1186/s12913-023-09869-8.</a:t>
            </a:r>
            <a:endParaRPr lang="en-GB" sz="22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F723EA2-889E-85BF-BEBD-7117F4FC93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784F4719-DC50-46FD-B426-33EBA6752358}" type="slidenum">
              <a:rPr lang="en-GB">
                <a:solidFill>
                  <a:schemeClr val="tx1">
                    <a:lumMod val="50000"/>
                    <a:lumOff val="50000"/>
                  </a:schemeClr>
                </a:solidFill>
              </a:rPr>
              <a:pPr>
                <a:spcAft>
                  <a:spcPts val="600"/>
                </a:spcAft>
              </a:pPr>
              <a:t>5</a:t>
            </a:fld>
            <a:endParaRPr lang="en-GB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705648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F46216B-77A9-411A-B9D3-5023FCB7020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 2013 - 2022</Template>
  <TotalTime>0</TotalTime>
  <Words>397</Words>
  <Application>Microsoft Office PowerPoint</Application>
  <PresentationFormat>Widescreen</PresentationFormat>
  <Paragraphs>38</Paragraphs>
  <Slides>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Aptos</vt:lpstr>
      <vt:lpstr>Arial</vt:lpstr>
      <vt:lpstr>Calibri</vt:lpstr>
      <vt:lpstr>Calibri Light</vt:lpstr>
      <vt:lpstr>Office Theme</vt:lpstr>
      <vt:lpstr>Self-Awareness Presentation</vt:lpstr>
      <vt:lpstr>Why Communication is Important and Relevant</vt:lpstr>
      <vt:lpstr>Applying Communication in Practice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Essential Digital Safety in Adult Nursing</dc:title>
  <dc:creator>Sajid Mahmood</dc:creator>
  <cp:lastModifiedBy>Khair Un Nisa Sajid</cp:lastModifiedBy>
  <cp:revision>6</cp:revision>
  <dcterms:created xsi:type="dcterms:W3CDTF">2025-05-28T19:33:14Z</dcterms:created>
  <dcterms:modified xsi:type="dcterms:W3CDTF">2026-02-22T22:38:23Z</dcterms:modified>
</cp:coreProperties>
</file>