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68" r:id="rId3"/>
    <p:sldId id="264" r:id="rId4"/>
    <p:sldId id="265" r:id="rId5"/>
    <p:sldId id="266" r:id="rId6"/>
    <p:sldId id="257" r:id="rId7"/>
    <p:sldId id="258" r:id="rId8"/>
    <p:sldId id="260" r:id="rId9"/>
    <p:sldId id="261" r:id="rId10"/>
    <p:sldId id="262" r:id="rId11"/>
    <p:sldId id="269" r:id="rId12"/>
    <p:sldId id="270" r:id="rId13"/>
    <p:sldId id="267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3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5/20/2016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5/20/2016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5/20/2016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5/20/2016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5/20/2016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5/20/2016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5/20/2016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5/20/2016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5/20/2016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5/20/2016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5/20/2016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5/20/2016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5/20/2016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5/20/2016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5/20/2016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5/20/2016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5/20/2016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The marketing mix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01213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Marketing Mix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Organisations need to ensure they create a successful mix of:</a:t>
            </a:r>
          </a:p>
          <a:p>
            <a:r>
              <a:rPr lang="en-GB" dirty="0" smtClean="0"/>
              <a:t>The right product (service)</a:t>
            </a:r>
          </a:p>
          <a:p>
            <a:r>
              <a:rPr lang="en-GB" dirty="0" smtClean="0"/>
              <a:t>Sold at the right price</a:t>
            </a:r>
          </a:p>
          <a:p>
            <a:r>
              <a:rPr lang="en-GB" dirty="0" smtClean="0"/>
              <a:t>At the right place</a:t>
            </a:r>
          </a:p>
          <a:p>
            <a:r>
              <a:rPr lang="en-GB" dirty="0" smtClean="0"/>
              <a:t>Using the most suitable form of promotion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62078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4"/>
          <p:cNvSpPr>
            <a:spLocks noGrp="1" noChangeArrowheads="1"/>
          </p:cNvSpPr>
          <p:nvPr>
            <p:ph type="title"/>
          </p:nvPr>
        </p:nvSpPr>
        <p:spPr>
          <a:xfrm>
            <a:off x="2095501" y="214313"/>
            <a:ext cx="8372475" cy="785812"/>
          </a:xfrm>
        </p:spPr>
        <p:txBody>
          <a:bodyPr>
            <a:normAutofit fontScale="90000"/>
          </a:bodyPr>
          <a:lstStyle/>
          <a:p>
            <a:pPr algn="ctr"/>
            <a:r>
              <a:rPr lang="en-US" altLang="en-US" sz="3200"/>
              <a:t/>
            </a:r>
            <a:br>
              <a:rPr lang="en-US" altLang="en-US" sz="3200"/>
            </a:br>
            <a:r>
              <a:rPr lang="en-US" altLang="en-US" sz="3200" b="1"/>
              <a:t>The Marketing Environment</a:t>
            </a:r>
          </a:p>
        </p:txBody>
      </p:sp>
      <p:sp>
        <p:nvSpPr>
          <p:cNvPr id="131077" name="Oval 5"/>
          <p:cNvSpPr>
            <a:spLocks noChangeArrowheads="1"/>
          </p:cNvSpPr>
          <p:nvPr/>
        </p:nvSpPr>
        <p:spPr bwMode="auto">
          <a:xfrm>
            <a:off x="4724400" y="1828800"/>
            <a:ext cx="2209800" cy="914400"/>
          </a:xfrm>
          <a:prstGeom prst="ellipse">
            <a:avLst/>
          </a:prstGeom>
          <a:gradFill rotWithShape="1">
            <a:gsLst>
              <a:gs pos="0">
                <a:srgbClr val="9933FF"/>
              </a:gs>
              <a:gs pos="50000">
                <a:schemeClr val="bg1"/>
              </a:gs>
              <a:gs pos="100000">
                <a:srgbClr val="9933FF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 defTabSz="91440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2400">
                <a:solidFill>
                  <a:srgbClr val="000000"/>
                </a:solidFill>
              </a:rPr>
              <a:t>Suppliers</a:t>
            </a:r>
          </a:p>
        </p:txBody>
      </p:sp>
      <p:sp>
        <p:nvSpPr>
          <p:cNvPr id="131078" name="Oval 6"/>
          <p:cNvSpPr>
            <a:spLocks noChangeArrowheads="1"/>
          </p:cNvSpPr>
          <p:nvPr/>
        </p:nvSpPr>
        <p:spPr bwMode="auto">
          <a:xfrm rot="-1968875">
            <a:off x="2038350" y="2755900"/>
            <a:ext cx="2438400" cy="1143000"/>
          </a:xfrm>
          <a:prstGeom prst="ellipse">
            <a:avLst/>
          </a:prstGeom>
          <a:gradFill rotWithShape="1">
            <a:gsLst>
              <a:gs pos="0">
                <a:srgbClr val="83E99B"/>
              </a:gs>
              <a:gs pos="50000">
                <a:schemeClr val="bg1"/>
              </a:gs>
              <a:gs pos="100000">
                <a:srgbClr val="83E99B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 defTabSz="91440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2400" dirty="0">
                <a:solidFill>
                  <a:srgbClr val="000000"/>
                </a:solidFill>
              </a:rPr>
              <a:t>Our organisation</a:t>
            </a:r>
          </a:p>
        </p:txBody>
      </p:sp>
      <p:sp>
        <p:nvSpPr>
          <p:cNvPr id="131079" name="Oval 7"/>
          <p:cNvSpPr>
            <a:spLocks noChangeArrowheads="1"/>
          </p:cNvSpPr>
          <p:nvPr/>
        </p:nvSpPr>
        <p:spPr bwMode="auto">
          <a:xfrm rot="-19748529">
            <a:off x="7086600" y="2743200"/>
            <a:ext cx="2514600" cy="1143000"/>
          </a:xfrm>
          <a:prstGeom prst="ellipse">
            <a:avLst/>
          </a:prstGeom>
          <a:gradFill rotWithShape="1">
            <a:gsLst>
              <a:gs pos="0">
                <a:srgbClr val="6699FF"/>
              </a:gs>
              <a:gs pos="50000">
                <a:schemeClr val="bg1"/>
              </a:gs>
              <a:gs pos="100000">
                <a:srgbClr val="6699FF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 defTabSz="91440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2400">
                <a:solidFill>
                  <a:srgbClr val="000000"/>
                </a:solidFill>
              </a:rPr>
              <a:t>Competition</a:t>
            </a:r>
          </a:p>
        </p:txBody>
      </p:sp>
      <p:sp>
        <p:nvSpPr>
          <p:cNvPr id="131080" name="Oval 8"/>
          <p:cNvSpPr>
            <a:spLocks noChangeArrowheads="1"/>
          </p:cNvSpPr>
          <p:nvPr/>
        </p:nvSpPr>
        <p:spPr bwMode="auto">
          <a:xfrm>
            <a:off x="4724400" y="3429000"/>
            <a:ext cx="2209800" cy="990600"/>
          </a:xfrm>
          <a:prstGeom prst="ellipse">
            <a:avLst/>
          </a:prstGeom>
          <a:gradFill rotWithShape="1">
            <a:gsLst>
              <a:gs pos="0">
                <a:srgbClr val="0066CC"/>
              </a:gs>
              <a:gs pos="50000">
                <a:schemeClr val="bg1"/>
              </a:gs>
              <a:gs pos="100000">
                <a:srgbClr val="0066CC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 defTabSz="91440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2400" dirty="0">
                <a:solidFill>
                  <a:srgbClr val="000000"/>
                </a:solidFill>
              </a:rPr>
              <a:t>Intermediaries</a:t>
            </a:r>
          </a:p>
        </p:txBody>
      </p:sp>
      <p:sp>
        <p:nvSpPr>
          <p:cNvPr id="131081" name="Oval 9"/>
          <p:cNvSpPr>
            <a:spLocks noChangeArrowheads="1"/>
          </p:cNvSpPr>
          <p:nvPr/>
        </p:nvSpPr>
        <p:spPr bwMode="auto">
          <a:xfrm>
            <a:off x="4724400" y="4724400"/>
            <a:ext cx="2209800" cy="990600"/>
          </a:xfrm>
          <a:prstGeom prst="ellipse">
            <a:avLst/>
          </a:prstGeom>
          <a:gradFill rotWithShape="1">
            <a:gsLst>
              <a:gs pos="0">
                <a:srgbClr val="FF3300"/>
              </a:gs>
              <a:gs pos="50000">
                <a:schemeClr val="bg1"/>
              </a:gs>
              <a:gs pos="100000">
                <a:srgbClr val="FF3300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 defTabSz="91440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2400">
                <a:solidFill>
                  <a:srgbClr val="000000"/>
                </a:solidFill>
              </a:rPr>
              <a:t>Customers</a:t>
            </a:r>
          </a:p>
        </p:txBody>
      </p:sp>
      <p:cxnSp>
        <p:nvCxnSpPr>
          <p:cNvPr id="18440" name="AutoShape 10"/>
          <p:cNvCxnSpPr>
            <a:cxnSpLocks noChangeShapeType="1"/>
            <a:stCxn id="131077" idx="1"/>
            <a:endCxn id="131078" idx="0"/>
          </p:cNvCxnSpPr>
          <p:nvPr/>
        </p:nvCxnSpPr>
        <p:spPr bwMode="auto">
          <a:xfrm rot="-5400000" flipH="1" flipV="1">
            <a:off x="3555206" y="1353344"/>
            <a:ext cx="884238" cy="2101850"/>
          </a:xfrm>
          <a:prstGeom prst="curvedConnector3">
            <a:avLst>
              <a:gd name="adj1" fmla="val -22083"/>
            </a:avLst>
          </a:prstGeom>
          <a:noFill/>
          <a:ln w="28575">
            <a:solidFill>
              <a:schemeClr val="accent2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8441" name="AutoShape 11"/>
          <p:cNvCxnSpPr>
            <a:cxnSpLocks noChangeShapeType="1"/>
            <a:stCxn id="131077" idx="7"/>
            <a:endCxn id="131079" idx="0"/>
          </p:cNvCxnSpPr>
          <p:nvPr/>
        </p:nvCxnSpPr>
        <p:spPr bwMode="auto">
          <a:xfrm rot="5400000" flipV="1">
            <a:off x="7192963" y="1379538"/>
            <a:ext cx="860425" cy="2025650"/>
          </a:xfrm>
          <a:prstGeom prst="curvedConnector3">
            <a:avLst>
              <a:gd name="adj1" fmla="val -26019"/>
            </a:avLst>
          </a:prstGeom>
          <a:noFill/>
          <a:ln w="28575">
            <a:solidFill>
              <a:schemeClr val="accent2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8442" name="AutoShape 12"/>
          <p:cNvCxnSpPr>
            <a:cxnSpLocks noChangeShapeType="1"/>
            <a:stCxn id="131077" idx="4"/>
            <a:endCxn id="131080" idx="0"/>
          </p:cNvCxnSpPr>
          <p:nvPr/>
        </p:nvCxnSpPr>
        <p:spPr bwMode="auto">
          <a:xfrm>
            <a:off x="5829300" y="2743200"/>
            <a:ext cx="0" cy="685800"/>
          </a:xfrm>
          <a:prstGeom prst="straightConnector1">
            <a:avLst/>
          </a:prstGeom>
          <a:noFill/>
          <a:ln w="28575">
            <a:solidFill>
              <a:schemeClr val="accent2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8443" name="AutoShape 14"/>
          <p:cNvCxnSpPr>
            <a:cxnSpLocks noChangeShapeType="1"/>
            <a:stCxn id="131080" idx="4"/>
            <a:endCxn id="131081" idx="0"/>
          </p:cNvCxnSpPr>
          <p:nvPr/>
        </p:nvCxnSpPr>
        <p:spPr bwMode="auto">
          <a:xfrm>
            <a:off x="5829300" y="4419600"/>
            <a:ext cx="0" cy="304800"/>
          </a:xfrm>
          <a:prstGeom prst="straightConnector1">
            <a:avLst/>
          </a:prstGeom>
          <a:noFill/>
          <a:ln w="28575">
            <a:solidFill>
              <a:schemeClr val="accent2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8444" name="AutoShape 15"/>
          <p:cNvCxnSpPr>
            <a:cxnSpLocks noChangeShapeType="1"/>
            <a:stCxn id="131078" idx="3"/>
            <a:endCxn id="131080" idx="3"/>
          </p:cNvCxnSpPr>
          <p:nvPr/>
        </p:nvCxnSpPr>
        <p:spPr bwMode="auto">
          <a:xfrm rot="16200000" flipH="1">
            <a:off x="3829050" y="3055938"/>
            <a:ext cx="141288" cy="2297112"/>
          </a:xfrm>
          <a:prstGeom prst="curvedConnector3">
            <a:avLst>
              <a:gd name="adj1" fmla="val 397755"/>
            </a:avLst>
          </a:prstGeom>
          <a:noFill/>
          <a:ln w="28575">
            <a:solidFill>
              <a:schemeClr val="accent2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8445" name="AutoShape 16"/>
          <p:cNvCxnSpPr>
            <a:cxnSpLocks noChangeShapeType="1"/>
            <a:stCxn id="131079" idx="5"/>
            <a:endCxn id="131080" idx="5"/>
          </p:cNvCxnSpPr>
          <p:nvPr/>
        </p:nvCxnSpPr>
        <p:spPr bwMode="auto">
          <a:xfrm rot="5400000">
            <a:off x="7675563" y="3051176"/>
            <a:ext cx="158750" cy="2289175"/>
          </a:xfrm>
          <a:prstGeom prst="curvedConnector3">
            <a:avLst>
              <a:gd name="adj1" fmla="val 354000"/>
            </a:avLst>
          </a:prstGeom>
          <a:noFill/>
          <a:ln w="28575">
            <a:solidFill>
              <a:schemeClr val="accent2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</p:spTree>
    <p:extLst>
      <p:ext uri="{BB962C8B-B14F-4D97-AF65-F5344CB8AC3E}">
        <p14:creationId xmlns:p14="http://schemas.microsoft.com/office/powerpoint/2010/main" val="266085390"/>
      </p:ext>
    </p:extLst>
  </p:cSld>
  <p:clrMapOvr>
    <a:masterClrMapping/>
  </p:clrMapOvr>
  <p:transition>
    <p:cover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smtClean="0"/>
              <a:t>McCarthy’s (1960) 4Ps</a:t>
            </a:r>
          </a:p>
        </p:txBody>
      </p:sp>
      <p:sp>
        <p:nvSpPr>
          <p:cNvPr id="18435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lvl="1"/>
            <a:r>
              <a:rPr lang="en-GB" altLang="en-US" sz="2400" b="1" dirty="0"/>
              <a:t>Product </a:t>
            </a:r>
          </a:p>
          <a:p>
            <a:pPr lvl="2"/>
            <a:r>
              <a:rPr lang="en-GB" altLang="en-US" sz="2000" dirty="0" smtClean="0"/>
              <a:t>Developing a product/service that people want. Including </a:t>
            </a:r>
            <a:r>
              <a:rPr lang="en-GB" altLang="en-US" sz="2000" dirty="0"/>
              <a:t>services, people, places and ideas. </a:t>
            </a:r>
          </a:p>
          <a:p>
            <a:pPr lvl="1"/>
            <a:r>
              <a:rPr lang="en-GB" altLang="en-US" sz="2400" b="1" dirty="0"/>
              <a:t>Place</a:t>
            </a:r>
            <a:r>
              <a:rPr lang="en-GB" altLang="en-US" sz="2400" dirty="0"/>
              <a:t> </a:t>
            </a:r>
          </a:p>
          <a:p>
            <a:pPr lvl="2"/>
            <a:r>
              <a:rPr lang="en-GB" altLang="en-US" sz="2000" dirty="0"/>
              <a:t>where consumers access the ‘product</a:t>
            </a:r>
            <a:r>
              <a:rPr lang="en-GB" altLang="en-US" sz="2000" dirty="0" smtClean="0"/>
              <a:t>’</a:t>
            </a:r>
            <a:r>
              <a:rPr lang="en-US" altLang="en-US" sz="2000" dirty="0" smtClean="0"/>
              <a:t>.  Must consider the distribution channel</a:t>
            </a:r>
            <a:endParaRPr lang="en-GB" altLang="en-US" sz="2000" dirty="0"/>
          </a:p>
          <a:p>
            <a:pPr lvl="1"/>
            <a:r>
              <a:rPr lang="en-GB" altLang="en-US" sz="2400" b="1" dirty="0"/>
              <a:t>Price</a:t>
            </a:r>
          </a:p>
          <a:p>
            <a:pPr lvl="2"/>
            <a:r>
              <a:rPr lang="en-GB" altLang="en-US" sz="2000" dirty="0" smtClean="0"/>
              <a:t>Setting a price that people are willing to pay</a:t>
            </a:r>
            <a:endParaRPr lang="en-GB" altLang="en-US" sz="2000" dirty="0"/>
          </a:p>
          <a:p>
            <a:pPr lvl="1"/>
            <a:r>
              <a:rPr lang="en-GB" altLang="en-US" sz="2400" b="1" dirty="0"/>
              <a:t>Promotion</a:t>
            </a:r>
          </a:p>
          <a:p>
            <a:pPr lvl="2"/>
            <a:r>
              <a:rPr lang="en-GB" altLang="en-US" sz="2000" dirty="0"/>
              <a:t>the way we communicate with consumers about our </a:t>
            </a:r>
            <a:r>
              <a:rPr lang="en-GB" altLang="en-US" sz="2000" dirty="0" smtClean="0"/>
              <a:t>product</a:t>
            </a:r>
            <a:r>
              <a:rPr lang="en-US" altLang="en-US" sz="2000" dirty="0" smtClean="0"/>
              <a:t> ‘making them aware’</a:t>
            </a:r>
            <a:endParaRPr lang="en-GB" altLang="en-US" sz="2000" dirty="0"/>
          </a:p>
          <a:p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37372605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6" dur="500"/>
                                        <p:tgtEl>
                                          <p:spTgt spid="184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1" dur="500"/>
                                        <p:tgtEl>
                                          <p:spTgt spid="184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4" dur="500"/>
                                        <p:tgtEl>
                                          <p:spTgt spid="184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/>
          <p:cNvSpPr>
            <a:spLocks noGrp="1"/>
          </p:cNvSpPr>
          <p:nvPr>
            <p:ph type="title"/>
          </p:nvPr>
        </p:nvSpPr>
        <p:spPr>
          <a:xfrm>
            <a:off x="2566989" y="617538"/>
            <a:ext cx="7921625" cy="1143000"/>
          </a:xfrm>
        </p:spPr>
        <p:txBody>
          <a:bodyPr/>
          <a:lstStyle/>
          <a:p>
            <a:r>
              <a:rPr lang="en-GB" altLang="en-US" sz="3800" b="1"/>
              <a:t>The Marketing Mix For Services</a:t>
            </a:r>
          </a:p>
        </p:txBody>
      </p:sp>
      <p:sp>
        <p:nvSpPr>
          <p:cNvPr id="19459" name="Content Placeholder 2"/>
          <p:cNvSpPr>
            <a:spLocks noGrp="1"/>
          </p:cNvSpPr>
          <p:nvPr>
            <p:ph idx="1"/>
          </p:nvPr>
        </p:nvSpPr>
        <p:spPr>
          <a:xfrm>
            <a:off x="2706688" y="2017714"/>
            <a:ext cx="7772400" cy="4554537"/>
          </a:xfrm>
        </p:spPr>
        <p:txBody>
          <a:bodyPr/>
          <a:lstStyle/>
          <a:p>
            <a:r>
              <a:rPr lang="en-GB" altLang="en-US" dirty="0" smtClean="0"/>
              <a:t>Booms &amp; </a:t>
            </a:r>
            <a:r>
              <a:rPr lang="en-GB" altLang="en-US" dirty="0" err="1" smtClean="0"/>
              <a:t>Bitner’s</a:t>
            </a:r>
            <a:r>
              <a:rPr lang="en-GB" altLang="en-US" dirty="0" smtClean="0"/>
              <a:t> (1981) 7Ps added the following to the 4P ‘mix’</a:t>
            </a:r>
          </a:p>
          <a:p>
            <a:pPr lvl="1"/>
            <a:r>
              <a:rPr lang="en-GB" altLang="en-US" b="1" dirty="0" smtClean="0"/>
              <a:t>People</a:t>
            </a:r>
            <a:r>
              <a:rPr lang="en-GB" altLang="en-US" dirty="0" smtClean="0"/>
              <a:t> – </a:t>
            </a:r>
          </a:p>
          <a:p>
            <a:pPr lvl="2"/>
            <a:r>
              <a:rPr lang="en-GB" altLang="en-US" dirty="0" smtClean="0"/>
              <a:t>those who deliver the service to consumers</a:t>
            </a:r>
            <a:r>
              <a:rPr lang="en-US" altLang="en-US" dirty="0" smtClean="0"/>
              <a:t> </a:t>
            </a:r>
            <a:endParaRPr lang="en-GB" altLang="en-US" dirty="0" smtClean="0"/>
          </a:p>
          <a:p>
            <a:pPr lvl="1"/>
            <a:r>
              <a:rPr lang="en-GB" altLang="en-US" b="1" dirty="0" smtClean="0"/>
              <a:t>Physical Evidence</a:t>
            </a:r>
          </a:p>
          <a:p>
            <a:pPr lvl="2"/>
            <a:r>
              <a:rPr lang="en-GB" altLang="en-US" dirty="0" smtClean="0"/>
              <a:t>that is associated with the consumer obtaining the </a:t>
            </a:r>
            <a:r>
              <a:rPr lang="en-GB" altLang="en-US" dirty="0" smtClean="0"/>
              <a:t>service.  Décor, uniforms – which indicate the quality</a:t>
            </a:r>
            <a:endParaRPr lang="en-GB" altLang="en-US" dirty="0" smtClean="0"/>
          </a:p>
          <a:p>
            <a:pPr lvl="1"/>
            <a:r>
              <a:rPr lang="en-GB" altLang="en-US" b="1" dirty="0" smtClean="0"/>
              <a:t>Process</a:t>
            </a:r>
          </a:p>
          <a:p>
            <a:pPr lvl="2"/>
            <a:r>
              <a:rPr lang="en-GB" altLang="en-US" dirty="0" smtClean="0"/>
              <a:t>by which consumers access our </a:t>
            </a:r>
            <a:r>
              <a:rPr lang="en-GB" altLang="en-US" dirty="0" smtClean="0"/>
              <a:t>service. </a:t>
            </a:r>
            <a:r>
              <a:rPr lang="en-GB" altLang="en-US" dirty="0"/>
              <a:t>Making the transaction easy for the </a:t>
            </a:r>
            <a:r>
              <a:rPr lang="en-GB" altLang="en-US" dirty="0" smtClean="0"/>
              <a:t>customer</a:t>
            </a:r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2400270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19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194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6" dur="500"/>
                                        <p:tgtEl>
                                          <p:spTgt spid="194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Product Lifecycle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2926" y="1905000"/>
            <a:ext cx="8911686" cy="3055937"/>
          </a:xfrm>
        </p:spPr>
      </p:pic>
    </p:spTree>
    <p:extLst>
      <p:ext uri="{BB962C8B-B14F-4D97-AF65-F5344CB8AC3E}">
        <p14:creationId xmlns:p14="http://schemas.microsoft.com/office/powerpoint/2010/main" val="14988909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At the start of a products life as it enters the market, sales will begin to build slowly and profit may be small (even negative)</a:t>
            </a:r>
          </a:p>
          <a:p>
            <a:r>
              <a:rPr lang="en-GB" dirty="0" smtClean="0"/>
              <a:t>The marketers main objective at this stage is to generate widespread awareness of the product among the target segment</a:t>
            </a:r>
          </a:p>
          <a:p>
            <a:r>
              <a:rPr lang="en-GB" dirty="0" smtClean="0"/>
              <a:t>If the product is innovative, then there may be no competitors at this time.  This brings about its own problem, building primary demand – but for the product, not a specific brand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60272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Growth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is where there is a rapid increase in sales</a:t>
            </a:r>
          </a:p>
          <a:p>
            <a:r>
              <a:rPr lang="en-GB" dirty="0" smtClean="0"/>
              <a:t>One reason could be that word is getting around about the product</a:t>
            </a:r>
          </a:p>
          <a:p>
            <a:r>
              <a:rPr lang="en-GB" dirty="0" smtClean="0"/>
              <a:t>Profit start to rise, and brand loyalty (depending on the product) may begin</a:t>
            </a:r>
          </a:p>
          <a:p>
            <a:r>
              <a:rPr lang="en-GB" dirty="0" smtClean="0"/>
              <a:t>Although the product is still in its infancy, this could be the point where modifications or improvements may be considered.  </a:t>
            </a:r>
            <a:endParaRPr lang="en-GB" dirty="0"/>
          </a:p>
          <a:p>
            <a:r>
              <a:rPr lang="en-GB" dirty="0" smtClean="0"/>
              <a:t>This could be due to the need to reinforce existing segments or to open up new ones</a:t>
            </a:r>
          </a:p>
          <a:p>
            <a:r>
              <a:rPr lang="en-GB" dirty="0" smtClean="0"/>
              <a:t>This is about keeping one step ahead of the competition.  The initial novelty of your product may have worn off, and buyers may be vulnerable to competitors new products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79785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Maturity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During the maturity stage, the product achieves as much as it is going to</a:t>
            </a:r>
          </a:p>
          <a:p>
            <a:r>
              <a:rPr lang="en-GB" dirty="0" smtClean="0"/>
              <a:t>The accelerated growth levels off</a:t>
            </a:r>
          </a:p>
          <a:p>
            <a:r>
              <a:rPr lang="en-GB" dirty="0" smtClean="0"/>
              <a:t>There are few new customers available</a:t>
            </a:r>
          </a:p>
          <a:p>
            <a:r>
              <a:rPr lang="en-GB" dirty="0" smtClean="0"/>
              <a:t>Consumers know the market, and if your product starts to look dated or lacks the excitement of your competitors products, consumers might switch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6269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</a:t>
            </a:r>
            <a:r>
              <a:rPr lang="en-GB" dirty="0" smtClean="0"/>
              <a:t>ecline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Once a product goes into decline for market-based reasons, it is almost impossible to stop it</a:t>
            </a:r>
          </a:p>
          <a:p>
            <a:r>
              <a:rPr lang="en-GB" dirty="0" smtClean="0"/>
              <a:t>Reasons can include; new technology or changes in consumer tastes</a:t>
            </a:r>
          </a:p>
          <a:p>
            <a:r>
              <a:rPr lang="en-GB" dirty="0" smtClean="0"/>
              <a:t>These aspects can bring about the decline of even the best managed products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25736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Relationship between the Marketing Mix and the Product Lifecycle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Organisations need to ensure they create a successful mix of</a:t>
            </a:r>
            <a:r>
              <a:rPr lang="en-GB" dirty="0" smtClean="0"/>
              <a:t>: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The right product (service)</a:t>
            </a:r>
          </a:p>
          <a:p>
            <a:r>
              <a:rPr lang="en-GB" dirty="0"/>
              <a:t>Sold at the right price</a:t>
            </a:r>
          </a:p>
          <a:p>
            <a:r>
              <a:rPr lang="en-GB" dirty="0"/>
              <a:t>At the right place</a:t>
            </a:r>
          </a:p>
          <a:p>
            <a:r>
              <a:rPr lang="en-GB" dirty="0"/>
              <a:t>Using the most suitable form of promotion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70026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Group task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00873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pPr marL="0" indent="0" algn="ctr">
              <a:buNone/>
            </a:pPr>
            <a:r>
              <a:rPr lang="en-GB" sz="4000" dirty="0" smtClean="0"/>
              <a:t>Experian Case Study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3064430555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255</TotalTime>
  <Words>510</Words>
  <Application>Microsoft Office PowerPoint</Application>
  <PresentationFormat>Widescreen</PresentationFormat>
  <Paragraphs>67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Century Gothic</vt:lpstr>
      <vt:lpstr>Wingdings 3</vt:lpstr>
      <vt:lpstr>Wisp</vt:lpstr>
      <vt:lpstr>The marketing mix</vt:lpstr>
      <vt:lpstr>Marketing Mix</vt:lpstr>
      <vt:lpstr> The Marketing Environment</vt:lpstr>
      <vt:lpstr>McCarthy’s (1960) 4Ps</vt:lpstr>
      <vt:lpstr>The Marketing Mix For Services</vt:lpstr>
      <vt:lpstr>The Product Lifecycle</vt:lpstr>
      <vt:lpstr>The Introduction</vt:lpstr>
      <vt:lpstr>Growth</vt:lpstr>
      <vt:lpstr>Maturity</vt:lpstr>
      <vt:lpstr>Decline</vt:lpstr>
      <vt:lpstr>Relationship between the Marketing Mix and the Product Lifecycle</vt:lpstr>
      <vt:lpstr>Activity </vt:lpstr>
      <vt:lpstr>Activity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marketing mix</dc:title>
  <dc:creator>Marie Pitson</dc:creator>
  <cp:lastModifiedBy>Marie Pitson</cp:lastModifiedBy>
  <cp:revision>1</cp:revision>
  <dcterms:created xsi:type="dcterms:W3CDTF">2016-05-20T07:04:30Z</dcterms:created>
  <dcterms:modified xsi:type="dcterms:W3CDTF">2016-05-20T11:19:40Z</dcterms:modified>
</cp:coreProperties>
</file>