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7"/>
  </p:handoutMasterIdLst>
  <p:sldIdLst>
    <p:sldId id="256" r:id="rId2"/>
    <p:sldId id="257" r:id="rId3"/>
    <p:sldId id="259" r:id="rId4"/>
    <p:sldId id="260" r:id="rId5"/>
    <p:sldId id="261" r:id="rId6"/>
    <p:sldId id="262" r:id="rId7"/>
    <p:sldId id="263" r:id="rId8"/>
    <p:sldId id="271" r:id="rId9"/>
    <p:sldId id="266" r:id="rId10"/>
    <p:sldId id="265" r:id="rId11"/>
    <p:sldId id="267" r:id="rId12"/>
    <p:sldId id="269" r:id="rId13"/>
    <p:sldId id="268" r:id="rId14"/>
    <p:sldId id="270"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08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9AC5E38-B883-4EEC-BC9A-668200A43618}" type="datetimeFigureOut">
              <a:rPr lang="en-US" smtClean="0"/>
              <a:t>4/26/2013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A98B5F8-8B87-46A9-9AF7-49A59BA6B90A}" type="slidenum">
              <a:rPr lang="en-GB" smtClean="0"/>
              <a:t>‹#›</a:t>
            </a:fld>
            <a:endParaRPr lang="en-GB"/>
          </a:p>
        </p:txBody>
      </p:sp>
    </p:spTree>
    <p:extLst>
      <p:ext uri="{BB962C8B-B14F-4D97-AF65-F5344CB8AC3E}">
        <p14:creationId xmlns:p14="http://schemas.microsoft.com/office/powerpoint/2010/main" val="23856438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91D91FF-515F-4A5E-A46C-988749AC9F32}" type="datetimeFigureOut">
              <a:rPr lang="en-US" smtClean="0"/>
              <a:pPr/>
              <a:t>4/26/2013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ABE3319-6DFC-471C-8EEA-6F64F5A56C8F}"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91D91FF-515F-4A5E-A46C-988749AC9F32}" type="datetimeFigureOut">
              <a:rPr lang="en-US" smtClean="0"/>
              <a:pPr/>
              <a:t>4/26/2013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ABE3319-6DFC-471C-8EEA-6F64F5A56C8F}"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91D91FF-515F-4A5E-A46C-988749AC9F32}" type="datetimeFigureOut">
              <a:rPr lang="en-US" smtClean="0"/>
              <a:pPr/>
              <a:t>4/26/2013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ABE3319-6DFC-471C-8EEA-6F64F5A56C8F}"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91D91FF-515F-4A5E-A46C-988749AC9F32}" type="datetimeFigureOut">
              <a:rPr lang="en-US" smtClean="0"/>
              <a:pPr/>
              <a:t>4/26/2013</a:t>
            </a:fld>
            <a:endParaRPr lang="en-GB"/>
          </a:p>
        </p:txBody>
      </p:sp>
      <p:sp>
        <p:nvSpPr>
          <p:cNvPr id="10" name="Slide Number Placeholder 9"/>
          <p:cNvSpPr>
            <a:spLocks noGrp="1"/>
          </p:cNvSpPr>
          <p:nvPr>
            <p:ph type="sldNum" sz="quarter" idx="16"/>
          </p:nvPr>
        </p:nvSpPr>
        <p:spPr/>
        <p:txBody>
          <a:bodyPr rtlCol="0"/>
          <a:lstStyle/>
          <a:p>
            <a:fld id="{6ABE3319-6DFC-471C-8EEA-6F64F5A56C8F}"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91D91FF-515F-4A5E-A46C-988749AC9F32}" type="datetimeFigureOut">
              <a:rPr lang="en-US" smtClean="0"/>
              <a:pPr/>
              <a:t>4/26/2013</a:t>
            </a:fld>
            <a:endParaRPr lang="en-GB"/>
          </a:p>
        </p:txBody>
      </p:sp>
      <p:sp>
        <p:nvSpPr>
          <p:cNvPr id="12" name="Slide Number Placeholder 11"/>
          <p:cNvSpPr>
            <a:spLocks noGrp="1"/>
          </p:cNvSpPr>
          <p:nvPr>
            <p:ph type="sldNum" sz="quarter" idx="16"/>
          </p:nvPr>
        </p:nvSpPr>
        <p:spPr/>
        <p:txBody>
          <a:bodyPr rtlCol="0"/>
          <a:lstStyle/>
          <a:p>
            <a:fld id="{6ABE3319-6DFC-471C-8EEA-6F64F5A56C8F}"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91D91FF-515F-4A5E-A46C-988749AC9F32}" type="datetimeFigureOut">
              <a:rPr lang="en-US" smtClean="0"/>
              <a:pPr/>
              <a:t>4/26/2013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ABE3319-6DFC-471C-8EEA-6F64F5A56C8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1D91FF-515F-4A5E-A46C-988749AC9F32}" type="datetimeFigureOut">
              <a:rPr lang="en-US" smtClean="0"/>
              <a:pPr/>
              <a:t>4/26/2013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ABE3319-6DFC-471C-8EEA-6F64F5A56C8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91D91FF-515F-4A5E-A46C-988749AC9F32}" type="datetimeFigureOut">
              <a:rPr lang="en-US" smtClean="0"/>
              <a:pPr/>
              <a:t>4/26/2013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ABE3319-6DFC-471C-8EEA-6F64F5A56C8F}"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91D91FF-515F-4A5E-A46C-988749AC9F32}" type="datetimeFigureOut">
              <a:rPr lang="en-US" smtClean="0"/>
              <a:pPr/>
              <a:t>4/26/2013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ABE3319-6DFC-471C-8EEA-6F64F5A56C8F}"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91D91FF-515F-4A5E-A46C-988749AC9F32}" type="datetimeFigureOut">
              <a:rPr lang="en-US" smtClean="0"/>
              <a:pPr/>
              <a:t>4/26/2013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E3319-6DFC-471C-8EEA-6F64F5A56C8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91D91FF-515F-4A5E-A46C-988749AC9F32}" type="datetimeFigureOut">
              <a:rPr lang="en-US" smtClean="0"/>
              <a:pPr/>
              <a:t>4/26/2013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ABE3319-6DFC-471C-8EEA-6F64F5A56C8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91D91FF-515F-4A5E-A46C-988749AC9F32}" type="datetimeFigureOut">
              <a:rPr lang="en-US" smtClean="0"/>
              <a:pPr/>
              <a:t>4/26/2013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ABE3319-6DFC-471C-8EEA-6F64F5A56C8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a:t>
            </a:r>
            <a:endParaRPr lang="en-GB" dirty="0"/>
          </a:p>
        </p:txBody>
      </p:sp>
      <p:sp>
        <p:nvSpPr>
          <p:cNvPr id="3" name="Subtitle 2"/>
          <p:cNvSpPr>
            <a:spLocks noGrp="1"/>
          </p:cNvSpPr>
          <p:nvPr>
            <p:ph type="subTitle" idx="1"/>
          </p:nvPr>
        </p:nvSpPr>
        <p:spPr/>
        <p:txBody>
          <a:bodyPr/>
          <a:lstStyle/>
          <a:p>
            <a:r>
              <a:rPr lang="en-GB" dirty="0" smtClean="0"/>
              <a:t>Propertius Book </a:t>
            </a:r>
            <a:r>
              <a:rPr lang="en-GB" dirty="0" smtClean="0"/>
              <a:t>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Propertius Book 4</a:t>
            </a:r>
            <a:endParaRPr lang="en-GB" dirty="0"/>
          </a:p>
        </p:txBody>
      </p:sp>
      <p:sp>
        <p:nvSpPr>
          <p:cNvPr id="4" name="Content Placeholder 3"/>
          <p:cNvSpPr>
            <a:spLocks noGrp="1"/>
          </p:cNvSpPr>
          <p:nvPr>
            <p:ph sz="quarter" idx="1"/>
          </p:nvPr>
        </p:nvSpPr>
        <p:spPr>
          <a:xfrm>
            <a:off x="285720" y="1714488"/>
            <a:ext cx="4210080" cy="5000660"/>
          </a:xfrm>
        </p:spPr>
        <p:txBody>
          <a:bodyPr>
            <a:normAutofit fontScale="62500" lnSpcReduction="20000"/>
          </a:bodyPr>
          <a:lstStyle/>
          <a:p>
            <a:pPr marL="0" indent="0">
              <a:buNone/>
            </a:pPr>
            <a:r>
              <a:rPr lang="en-GB" dirty="0" smtClean="0"/>
              <a:t>Prop. 4.1.1-16:</a:t>
            </a:r>
          </a:p>
          <a:p>
            <a:pPr marL="0" indent="0">
              <a:buNone/>
            </a:pPr>
            <a:r>
              <a:rPr lang="en-GB" dirty="0" smtClean="0"/>
              <a:t>This panorama, stranger, now Imperial Rome, till Phrygian Aeneas’ time was hill and grass. Where stands the Palatine, sacred to naval Phoebus, exiled </a:t>
            </a:r>
            <a:r>
              <a:rPr lang="en-GB" dirty="0" err="1" smtClean="0"/>
              <a:t>Euander’s</a:t>
            </a:r>
            <a:r>
              <a:rPr lang="en-GB" dirty="0" smtClean="0"/>
              <a:t> cattle lay together. These golden temples grew for Gods of terracotta; an artless hovel was no slur on them. The </a:t>
            </a:r>
            <a:r>
              <a:rPr lang="en-GB" dirty="0" err="1" smtClean="0"/>
              <a:t>Tarpeian</a:t>
            </a:r>
            <a:r>
              <a:rPr lang="en-GB" dirty="0" smtClean="0"/>
              <a:t> father used to thunder from bare rock and Tiber was an alien to our cattle. Where yonder house of </a:t>
            </a:r>
            <a:r>
              <a:rPr lang="en-GB" dirty="0" err="1" smtClean="0"/>
              <a:t>Remus</a:t>
            </a:r>
            <a:r>
              <a:rPr lang="en-GB" dirty="0" smtClean="0"/>
              <a:t> rises up on steps one hearth was once the brothers’ whole domain. The Curia, now shining high for purple Senate, held simple rustic fathers wearing hides. A cow-horn called </a:t>
            </a:r>
            <a:r>
              <a:rPr lang="en-GB" dirty="0" err="1" smtClean="0"/>
              <a:t>Quirites</a:t>
            </a:r>
            <a:r>
              <a:rPr lang="en-GB" dirty="0" smtClean="0"/>
              <a:t> to debate; their Senate was often one hundred in a field. No rippling awnings hung above a hollow theatre. And no stage reeked of ceremonial saffron.</a:t>
            </a:r>
            <a:endParaRPr lang="en-GB" dirty="0"/>
          </a:p>
        </p:txBody>
      </p:sp>
      <p:sp>
        <p:nvSpPr>
          <p:cNvPr id="5" name="Content Placeholder 4"/>
          <p:cNvSpPr>
            <a:spLocks noGrp="1"/>
          </p:cNvSpPr>
          <p:nvPr>
            <p:ph sz="quarter" idx="2"/>
          </p:nvPr>
        </p:nvSpPr>
        <p:spPr>
          <a:xfrm>
            <a:off x="4643438" y="1589567"/>
            <a:ext cx="4214841" cy="4572000"/>
          </a:xfrm>
        </p:spPr>
        <p:txBody>
          <a:bodyPr>
            <a:noAutofit/>
          </a:bodyPr>
          <a:lstStyle/>
          <a:p>
            <a:r>
              <a:rPr lang="en-GB" sz="2400" dirty="0" smtClean="0"/>
              <a:t>Plot: The narrator acts as a guide to a stranger, likely </a:t>
            </a:r>
            <a:r>
              <a:rPr lang="en-GB" sz="2400" dirty="0" err="1" smtClean="0"/>
              <a:t>Horos</a:t>
            </a:r>
            <a:r>
              <a:rPr lang="en-GB" sz="2400" dirty="0" smtClean="0"/>
              <a:t> the astrologer, who in the later half of the poem advises the narrator on writing</a:t>
            </a:r>
          </a:p>
          <a:p>
            <a:r>
              <a:rPr lang="en-GB" sz="2400" dirty="0" smtClean="0"/>
              <a:t>This programmatic poem differs from Prop. 2.1 and 3.1 in that it doesn’t talk about the origins of Propertius’ poetry but the origins of Rome</a:t>
            </a:r>
          </a:p>
          <a:p>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4.1: aims?</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sz="2400" dirty="0" smtClean="0"/>
              <a:t>And now I seek to plan those walls in devoted verse: alas that the sound in my mouth is weak! But still whatever stream flows from my feeble breast all of it shall serve my birthplace. </a:t>
            </a:r>
            <a:r>
              <a:rPr lang="en-GB" sz="2400" dirty="0" err="1" smtClean="0"/>
              <a:t>Ennius</a:t>
            </a:r>
            <a:r>
              <a:rPr lang="en-GB" sz="2400" dirty="0" smtClean="0"/>
              <a:t> can wreathe his sayings with a ragged garland, but give me, Bacchus, leaves from your own ivy, that Umbria may swell with pride at our books, Umbria, birthplace of Rome’s Callimachus! (Prop. 4.1.57-64)</a:t>
            </a:r>
          </a:p>
          <a:p>
            <a:endParaRPr lang="en-GB" dirty="0"/>
          </a:p>
        </p:txBody>
      </p:sp>
      <p:sp>
        <p:nvSpPr>
          <p:cNvPr id="4" name="Content Placeholder 3"/>
          <p:cNvSpPr>
            <a:spLocks noGrp="1"/>
          </p:cNvSpPr>
          <p:nvPr>
            <p:ph sz="quarter" idx="2"/>
          </p:nvPr>
        </p:nvSpPr>
        <p:spPr>
          <a:xfrm>
            <a:off x="4844901" y="1589566"/>
            <a:ext cx="3886200" cy="4911267"/>
          </a:xfrm>
        </p:spPr>
        <p:txBody>
          <a:bodyPr>
            <a:normAutofit fontScale="92500"/>
          </a:bodyPr>
          <a:lstStyle/>
          <a:p>
            <a:r>
              <a:rPr lang="en-GB" sz="2400" dirty="0" smtClean="0"/>
              <a:t>This seems to indicate a shift in topic in Propertius’ poetry and a re-connection with Callimachus’ writings: the </a:t>
            </a:r>
            <a:r>
              <a:rPr lang="en-GB" sz="2400" i="1" dirty="0" err="1" smtClean="0"/>
              <a:t>Aitia</a:t>
            </a:r>
            <a:r>
              <a:rPr lang="en-GB" sz="2400" i="1" dirty="0" smtClean="0"/>
              <a:t> </a:t>
            </a:r>
          </a:p>
          <a:p>
            <a:r>
              <a:rPr lang="en-GB" sz="2400" dirty="0" err="1" smtClean="0"/>
              <a:t>Callimachean</a:t>
            </a:r>
            <a:r>
              <a:rPr lang="en-GB" sz="2400" dirty="0" smtClean="0"/>
              <a:t> topic and </a:t>
            </a:r>
            <a:r>
              <a:rPr lang="en-GB" sz="2400" dirty="0" err="1" smtClean="0"/>
              <a:t>Callimachean</a:t>
            </a:r>
            <a:r>
              <a:rPr lang="en-GB" sz="2400" dirty="0" smtClean="0"/>
              <a:t> style?</a:t>
            </a:r>
          </a:p>
          <a:p>
            <a:pPr lvl="1"/>
            <a:r>
              <a:rPr lang="en-GB" sz="2100" dirty="0" err="1" smtClean="0"/>
              <a:t>Ennius</a:t>
            </a:r>
            <a:r>
              <a:rPr lang="en-GB" sz="2100" dirty="0" smtClean="0"/>
              <a:t> </a:t>
            </a:r>
            <a:r>
              <a:rPr lang="en-GB" sz="2100" dirty="0" err="1" smtClean="0"/>
              <a:t>vs</a:t>
            </a:r>
            <a:r>
              <a:rPr lang="en-GB" sz="2100" dirty="0" smtClean="0"/>
              <a:t> Propertius</a:t>
            </a:r>
          </a:p>
          <a:p>
            <a:pPr lvl="1"/>
            <a:r>
              <a:rPr lang="en-GB" sz="2100" dirty="0" smtClean="0"/>
              <a:t>Spring imagery: cf. Prop. 3.1.3f</a:t>
            </a:r>
          </a:p>
          <a:p>
            <a:r>
              <a:rPr lang="en-GB" sz="2400" dirty="0" smtClean="0"/>
              <a:t>BUT: As you see from the </a:t>
            </a:r>
            <a:r>
              <a:rPr lang="en-GB" sz="2400" i="1" dirty="0" err="1" smtClean="0"/>
              <a:t>recusatio</a:t>
            </a:r>
            <a:r>
              <a:rPr lang="en-GB" sz="2400" i="1" dirty="0" smtClean="0"/>
              <a:t> </a:t>
            </a:r>
            <a:r>
              <a:rPr lang="en-GB" sz="2400" i="1" dirty="0" err="1" smtClean="0"/>
              <a:t>topos</a:t>
            </a:r>
            <a:r>
              <a:rPr lang="en-GB" sz="2400" i="1" dirty="0" smtClean="0"/>
              <a:t> </a:t>
            </a:r>
            <a:r>
              <a:rPr lang="en-GB" sz="2400" dirty="0" smtClean="0"/>
              <a:t>elegiac features continue to be important</a:t>
            </a: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as we know it, too</a:t>
            </a:r>
            <a:endParaRPr lang="en-GB" dirty="0"/>
          </a:p>
        </p:txBody>
      </p:sp>
      <p:sp>
        <p:nvSpPr>
          <p:cNvPr id="3" name="Content Placeholder 2"/>
          <p:cNvSpPr>
            <a:spLocks noGrp="1"/>
          </p:cNvSpPr>
          <p:nvPr>
            <p:ph sz="quarter" idx="1"/>
          </p:nvPr>
        </p:nvSpPr>
        <p:spPr>
          <a:xfrm>
            <a:off x="357158" y="1589566"/>
            <a:ext cx="4138642" cy="4982705"/>
          </a:xfrm>
        </p:spPr>
        <p:txBody>
          <a:bodyPr>
            <a:noAutofit/>
          </a:bodyPr>
          <a:lstStyle/>
          <a:p>
            <a:pPr marL="0" indent="0">
              <a:buNone/>
            </a:pPr>
            <a:r>
              <a:rPr lang="en-GB" sz="2100" dirty="0" smtClean="0"/>
              <a:t>Unstable Propertius, why this ignorant rush to turn prophet? Your thread was not spun from a dexterous distaff. Your </a:t>
            </a:r>
            <a:r>
              <a:rPr lang="en-GB" sz="2100" dirty="0" err="1" smtClean="0"/>
              <a:t>cantillations</a:t>
            </a:r>
            <a:r>
              <a:rPr lang="en-GB" sz="2100" dirty="0" smtClean="0"/>
              <a:t> will end in tears. Apollo’s against them. You’ll rue the words you force from a reluctant lyre. […] Apollo then dictates you fragments of his song forbidding you the mad Forum’s verbal thunder. Well, make up elegies. Tricky work! This is your field. Let crowds of others write with you as model. You’ll face campaigning under Venus’ deceptive arms and make a useful target for her Cupids. (Prop. 4.1.133-138)</a:t>
            </a:r>
            <a:endParaRPr lang="en-GB" sz="2100" dirty="0"/>
          </a:p>
        </p:txBody>
      </p:sp>
      <p:sp>
        <p:nvSpPr>
          <p:cNvPr id="4" name="Content Placeholder 3"/>
          <p:cNvSpPr>
            <a:spLocks noGrp="1"/>
          </p:cNvSpPr>
          <p:nvPr>
            <p:ph sz="quarter" idx="2"/>
          </p:nvPr>
        </p:nvSpPr>
        <p:spPr>
          <a:xfrm>
            <a:off x="4572000" y="1589566"/>
            <a:ext cx="4357718" cy="5125582"/>
          </a:xfrm>
        </p:spPr>
        <p:txBody>
          <a:bodyPr>
            <a:normAutofit fontScale="70000" lnSpcReduction="20000"/>
          </a:bodyPr>
          <a:lstStyle/>
          <a:p>
            <a:r>
              <a:rPr lang="en-GB" dirty="0" err="1" smtClean="0"/>
              <a:t>Horos</a:t>
            </a:r>
            <a:r>
              <a:rPr lang="en-GB" dirty="0" smtClean="0"/>
              <a:t> then states that one girl alone shall be his inspiration</a:t>
            </a:r>
          </a:p>
          <a:p>
            <a:pPr lvl="1"/>
            <a:r>
              <a:rPr lang="en-GB" dirty="0" smtClean="0"/>
              <a:t>Allusions to earlier </a:t>
            </a:r>
            <a:r>
              <a:rPr lang="en-GB" dirty="0" err="1" smtClean="0"/>
              <a:t>Propertian</a:t>
            </a:r>
            <a:r>
              <a:rPr lang="en-GB" dirty="0" smtClean="0"/>
              <a:t> elegy:</a:t>
            </a:r>
          </a:p>
          <a:p>
            <a:pPr lvl="1"/>
            <a:r>
              <a:rPr lang="en-GB" dirty="0" smtClean="0"/>
              <a:t>Rejection of the civic career for </a:t>
            </a:r>
            <a:r>
              <a:rPr lang="en-GB" i="1" dirty="0" smtClean="0"/>
              <a:t>militia </a:t>
            </a:r>
            <a:r>
              <a:rPr lang="en-GB" i="1" dirty="0" err="1" smtClean="0"/>
              <a:t>amoris</a:t>
            </a:r>
            <a:endParaRPr lang="en-GB" i="1" dirty="0" smtClean="0"/>
          </a:p>
          <a:p>
            <a:pPr lvl="1"/>
            <a:r>
              <a:rPr lang="en-GB" dirty="0" smtClean="0"/>
              <a:t>…but also to Propertius’ pride in his work and its guiding </a:t>
            </a:r>
            <a:r>
              <a:rPr lang="en-GB" dirty="0" err="1" smtClean="0"/>
              <a:t>Callimachean</a:t>
            </a:r>
            <a:r>
              <a:rPr lang="en-GB" dirty="0" smtClean="0"/>
              <a:t> principles</a:t>
            </a:r>
          </a:p>
          <a:p>
            <a:r>
              <a:rPr lang="en-GB" dirty="0" smtClean="0"/>
              <a:t>The reader may expect business as usual?</a:t>
            </a:r>
          </a:p>
          <a:p>
            <a:r>
              <a:rPr lang="en-GB" dirty="0" smtClean="0"/>
              <a:t>Thus, two speeches on the choice of genre (narrator + </a:t>
            </a:r>
            <a:r>
              <a:rPr lang="en-GB" dirty="0" err="1" smtClean="0"/>
              <a:t>Horos</a:t>
            </a:r>
            <a:r>
              <a:rPr lang="en-GB" dirty="0" smtClean="0"/>
              <a:t>) show that Book 4 now combines two themes</a:t>
            </a:r>
          </a:p>
          <a:p>
            <a:pPr lvl="1"/>
            <a:r>
              <a:rPr lang="en-GB" dirty="0" smtClean="0"/>
              <a:t>Mythological elegy in the style of the </a:t>
            </a:r>
            <a:r>
              <a:rPr lang="en-GB" i="1" dirty="0" err="1" smtClean="0"/>
              <a:t>Aitia</a:t>
            </a:r>
            <a:r>
              <a:rPr lang="en-GB" dirty="0" smtClean="0"/>
              <a:t> </a:t>
            </a:r>
          </a:p>
          <a:p>
            <a:pPr lvl="1"/>
            <a:r>
              <a:rPr lang="en-GB" dirty="0" smtClean="0"/>
              <a:t>Erotic elegy </a:t>
            </a:r>
          </a:p>
          <a:p>
            <a:pPr lvl="1"/>
            <a:endParaRPr lang="en-GB" dirty="0" smtClean="0"/>
          </a:p>
          <a:p>
            <a:pPr lvl="1"/>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32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Book 4</a:t>
            </a:r>
            <a:endParaRPr lang="en-GB" dirty="0"/>
          </a:p>
        </p:txBody>
      </p:sp>
      <p:sp>
        <p:nvSpPr>
          <p:cNvPr id="5" name="Content Placeholder 4"/>
          <p:cNvSpPr>
            <a:spLocks noGrp="1"/>
          </p:cNvSpPr>
          <p:nvPr>
            <p:ph sz="quarter" idx="1"/>
          </p:nvPr>
        </p:nvSpPr>
        <p:spPr>
          <a:xfrm>
            <a:off x="142844" y="1785926"/>
            <a:ext cx="4352956" cy="5072074"/>
          </a:xfrm>
        </p:spPr>
        <p:txBody>
          <a:bodyPr>
            <a:normAutofit fontScale="62500" lnSpcReduction="20000"/>
          </a:bodyPr>
          <a:lstStyle/>
          <a:p>
            <a:r>
              <a:rPr lang="en-GB" sz="3200" b="1" dirty="0" smtClean="0"/>
              <a:t>1: Programmatic poem: aetiology and elegy</a:t>
            </a:r>
          </a:p>
          <a:p>
            <a:r>
              <a:rPr lang="en-GB" sz="3200" b="1" dirty="0" smtClean="0"/>
              <a:t>2: </a:t>
            </a:r>
            <a:r>
              <a:rPr lang="en-GB" sz="3200" b="1" dirty="0" err="1" smtClean="0"/>
              <a:t>Vertumnus</a:t>
            </a:r>
            <a:r>
              <a:rPr lang="en-GB" sz="3200" b="1" dirty="0" smtClean="0"/>
              <a:t> [A]</a:t>
            </a:r>
          </a:p>
          <a:p>
            <a:r>
              <a:rPr lang="en-GB" sz="3200" b="1" dirty="0" smtClean="0"/>
              <a:t>3: Arethusa to </a:t>
            </a:r>
            <a:r>
              <a:rPr lang="en-GB" sz="3200" b="1" dirty="0" err="1" smtClean="0"/>
              <a:t>Lycotas</a:t>
            </a:r>
            <a:r>
              <a:rPr lang="en-GB" sz="3200" b="1" dirty="0" smtClean="0"/>
              <a:t> [L]</a:t>
            </a:r>
          </a:p>
          <a:p>
            <a:r>
              <a:rPr lang="en-GB" sz="3200" b="1" dirty="0" smtClean="0"/>
              <a:t>4: </a:t>
            </a:r>
            <a:r>
              <a:rPr lang="en-GB" sz="3200" b="1" dirty="0" err="1" smtClean="0"/>
              <a:t>Tarpeia</a:t>
            </a:r>
            <a:r>
              <a:rPr lang="en-GB" sz="3200" b="1" dirty="0" smtClean="0"/>
              <a:t> and the </a:t>
            </a:r>
            <a:r>
              <a:rPr lang="en-GB" sz="3200" b="1" dirty="0" err="1" smtClean="0"/>
              <a:t>Tarpeian</a:t>
            </a:r>
            <a:r>
              <a:rPr lang="en-GB" sz="3200" b="1" dirty="0" smtClean="0"/>
              <a:t> rock [A]</a:t>
            </a:r>
          </a:p>
          <a:p>
            <a:r>
              <a:rPr lang="en-GB" sz="3200" b="1" dirty="0" smtClean="0"/>
              <a:t>5: The bawd </a:t>
            </a:r>
            <a:r>
              <a:rPr lang="en-GB" sz="3200" b="1" dirty="0" err="1" smtClean="0"/>
              <a:t>Acanthis</a:t>
            </a:r>
            <a:r>
              <a:rPr lang="en-GB" sz="3200" b="1" dirty="0" smtClean="0"/>
              <a:t> [L]</a:t>
            </a:r>
          </a:p>
          <a:p>
            <a:r>
              <a:rPr lang="en-GB" sz="3200" b="1" dirty="0" smtClean="0"/>
              <a:t>6: Actium [A]</a:t>
            </a:r>
          </a:p>
          <a:p>
            <a:r>
              <a:rPr lang="en-GB" sz="3200" b="1" dirty="0" smtClean="0"/>
              <a:t>7: Cynthia’s ghost [L]</a:t>
            </a:r>
          </a:p>
          <a:p>
            <a:r>
              <a:rPr lang="en-GB" sz="3200" b="1" dirty="0" smtClean="0"/>
              <a:t>8: Cynthia catches the narrator in flagrante [L]</a:t>
            </a:r>
          </a:p>
          <a:p>
            <a:r>
              <a:rPr lang="en-GB" sz="3200" b="1" dirty="0" smtClean="0"/>
              <a:t>9: Heracles and the </a:t>
            </a:r>
            <a:r>
              <a:rPr lang="en-GB" sz="3200" b="1" dirty="0" err="1" smtClean="0"/>
              <a:t>Ara</a:t>
            </a:r>
            <a:r>
              <a:rPr lang="en-GB" sz="3200" b="1" dirty="0" smtClean="0"/>
              <a:t> Maxima [A]</a:t>
            </a:r>
          </a:p>
          <a:p>
            <a:r>
              <a:rPr lang="en-GB" sz="3200" b="1" dirty="0" smtClean="0"/>
              <a:t>10: Jupiter and the </a:t>
            </a:r>
            <a:r>
              <a:rPr lang="en-GB" sz="3200" b="1" dirty="0" err="1" smtClean="0"/>
              <a:t>spolia</a:t>
            </a:r>
            <a:r>
              <a:rPr lang="en-GB" sz="3200" b="1" dirty="0" smtClean="0"/>
              <a:t> </a:t>
            </a:r>
            <a:r>
              <a:rPr lang="en-GB" sz="3200" b="1" dirty="0" err="1" smtClean="0"/>
              <a:t>opima</a:t>
            </a:r>
            <a:r>
              <a:rPr lang="en-GB" sz="3200" b="1" dirty="0" smtClean="0"/>
              <a:t> [A]</a:t>
            </a:r>
          </a:p>
          <a:p>
            <a:r>
              <a:rPr lang="en-GB" sz="3200" b="1" dirty="0" smtClean="0"/>
              <a:t>11: Cornelia [L]</a:t>
            </a:r>
          </a:p>
          <a:p>
            <a:endParaRPr lang="en-GB" dirty="0"/>
          </a:p>
        </p:txBody>
      </p:sp>
      <p:sp>
        <p:nvSpPr>
          <p:cNvPr id="12" name="Content Placeholder 11"/>
          <p:cNvSpPr>
            <a:spLocks noGrp="1"/>
          </p:cNvSpPr>
          <p:nvPr>
            <p:ph sz="quarter" idx="2"/>
          </p:nvPr>
        </p:nvSpPr>
        <p:spPr>
          <a:xfrm>
            <a:off x="4572000" y="1589567"/>
            <a:ext cx="4357717" cy="4572000"/>
          </a:xfrm>
        </p:spPr>
        <p:txBody>
          <a:bodyPr>
            <a:noAutofit/>
          </a:bodyPr>
          <a:lstStyle/>
          <a:p>
            <a:r>
              <a:rPr lang="en-GB" sz="2300" b="1" dirty="0" smtClean="0"/>
              <a:t>Does love elegies and mythological elegies alternate here? </a:t>
            </a:r>
          </a:p>
          <a:p>
            <a:r>
              <a:rPr lang="en-GB" sz="2300" b="1" dirty="0" smtClean="0"/>
              <a:t>Problems: 8 and 9:</a:t>
            </a:r>
          </a:p>
          <a:p>
            <a:r>
              <a:rPr lang="en-GB" sz="2300" b="1" dirty="0" smtClean="0"/>
              <a:t>8 begins as quite like an </a:t>
            </a:r>
            <a:r>
              <a:rPr lang="en-GB" sz="2300" b="1" i="1" dirty="0" err="1" smtClean="0"/>
              <a:t>aition</a:t>
            </a:r>
            <a:r>
              <a:rPr lang="en-GB" sz="2300" b="1" i="1" dirty="0" smtClean="0"/>
              <a:t>: </a:t>
            </a:r>
            <a:r>
              <a:rPr lang="en-GB" sz="2300" b="1" dirty="0" smtClean="0"/>
              <a:t>‘Learn what the scared the aquatic </a:t>
            </a:r>
            <a:r>
              <a:rPr lang="en-GB" sz="2300" b="1" dirty="0" err="1" smtClean="0"/>
              <a:t>Esquline</a:t>
            </a:r>
            <a:r>
              <a:rPr lang="en-GB" sz="2300" b="1" dirty="0" smtClean="0"/>
              <a:t> last night when all who live near the New Fields came running…’ (4.8.1f)</a:t>
            </a:r>
          </a:p>
          <a:p>
            <a:r>
              <a:rPr lang="en-GB" sz="2300" b="1" dirty="0" smtClean="0"/>
              <a:t>Later developments, of course, reveal that we are returning to the elegiac world </a:t>
            </a:r>
          </a:p>
          <a:p>
            <a:pPr>
              <a:buNone/>
            </a:pPr>
            <a:endParaRPr lang="en-GB" sz="28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3000"/>
            <a:lum/>
          </a:blip>
          <a:srcRect/>
          <a:stretch>
            <a:fillRect l="-10000" r="-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of Book 4: 4.9</a:t>
            </a:r>
            <a:endParaRPr lang="en-GB" dirty="0"/>
          </a:p>
        </p:txBody>
      </p:sp>
      <p:sp>
        <p:nvSpPr>
          <p:cNvPr id="3" name="Content Placeholder 2"/>
          <p:cNvSpPr>
            <a:spLocks noGrp="1"/>
          </p:cNvSpPr>
          <p:nvPr>
            <p:ph sz="quarter" idx="1"/>
          </p:nvPr>
        </p:nvSpPr>
        <p:spPr>
          <a:xfrm>
            <a:off x="609600" y="1589566"/>
            <a:ext cx="3886200" cy="4911267"/>
          </a:xfrm>
        </p:spPr>
        <p:txBody>
          <a:bodyPr>
            <a:normAutofit fontScale="77500" lnSpcReduction="20000"/>
          </a:bodyPr>
          <a:lstStyle/>
          <a:p>
            <a:pPr marL="0" indent="0">
              <a:buNone/>
            </a:pPr>
            <a:endParaRPr lang="en-GB" dirty="0" smtClean="0"/>
          </a:p>
          <a:p>
            <a:pPr marL="0" indent="0">
              <a:buNone/>
            </a:pPr>
            <a:endParaRPr lang="en-GB" dirty="0" smtClean="0"/>
          </a:p>
          <a:p>
            <a:pPr marL="0" indent="0">
              <a:buNone/>
            </a:pPr>
            <a:endParaRPr lang="en-GB" dirty="0" smtClean="0"/>
          </a:p>
          <a:p>
            <a:pPr marL="0" indent="0">
              <a:buNone/>
            </a:pPr>
            <a:r>
              <a:rPr lang="en-GB" dirty="0" smtClean="0"/>
              <a:t>But some way off he heard the laughter of enclosed girls where a sacred grove made a shady ring of trees, a close of the Women’s Goddess and a spring to be kept holy and rites revealed to no man with impunity. […] God grant you other springs. This water, set apart with hidden channel, flows for girls alone. (Prop. 4.9.23-26; 59f)</a:t>
            </a:r>
            <a:endParaRPr lang="en-GB" dirty="0"/>
          </a:p>
        </p:txBody>
      </p:sp>
      <p:sp>
        <p:nvSpPr>
          <p:cNvPr id="4" name="Content Placeholder 3"/>
          <p:cNvSpPr>
            <a:spLocks noGrp="1"/>
          </p:cNvSpPr>
          <p:nvPr>
            <p:ph sz="quarter" idx="2"/>
          </p:nvPr>
        </p:nvSpPr>
        <p:spPr>
          <a:xfrm>
            <a:off x="4844901" y="1589566"/>
            <a:ext cx="3886200" cy="4982705"/>
          </a:xfrm>
        </p:spPr>
        <p:txBody>
          <a:bodyPr>
            <a:normAutofit fontScale="77500" lnSpcReduction="20000"/>
          </a:bodyPr>
          <a:lstStyle/>
          <a:p>
            <a:r>
              <a:rPr lang="en-GB" dirty="0" smtClean="0"/>
              <a:t>4.9 gives the </a:t>
            </a:r>
            <a:r>
              <a:rPr lang="en-GB" dirty="0" err="1" smtClean="0"/>
              <a:t>aition</a:t>
            </a:r>
            <a:r>
              <a:rPr lang="en-GB" dirty="0" smtClean="0"/>
              <a:t> of the foundation of the </a:t>
            </a:r>
            <a:r>
              <a:rPr lang="en-GB" dirty="0" err="1" smtClean="0"/>
              <a:t>Ara</a:t>
            </a:r>
            <a:r>
              <a:rPr lang="en-GB" dirty="0" smtClean="0"/>
              <a:t> Maxima on the Forum </a:t>
            </a:r>
            <a:r>
              <a:rPr lang="en-GB" dirty="0" err="1" smtClean="0"/>
              <a:t>Boarium</a:t>
            </a:r>
            <a:endParaRPr lang="en-GB" dirty="0" smtClean="0"/>
          </a:p>
          <a:p>
            <a:r>
              <a:rPr lang="en-GB" dirty="0" smtClean="0"/>
              <a:t>However, Hercules – turned away by the priestess – is cast in the role of the shut-out lover</a:t>
            </a:r>
          </a:p>
          <a:p>
            <a:r>
              <a:rPr lang="en-GB" dirty="0" smtClean="0"/>
              <a:t>The priestesses of the temple of Bona </a:t>
            </a:r>
            <a:r>
              <a:rPr lang="en-GB" dirty="0" err="1" smtClean="0"/>
              <a:t>Dea</a:t>
            </a:r>
            <a:r>
              <a:rPr lang="en-GB" dirty="0" smtClean="0"/>
              <a:t> are referred to as </a:t>
            </a:r>
            <a:r>
              <a:rPr lang="en-GB" i="1" dirty="0" err="1" smtClean="0"/>
              <a:t>puellae</a:t>
            </a:r>
            <a:endParaRPr lang="en-GB" i="1" dirty="0" smtClean="0"/>
          </a:p>
          <a:p>
            <a:r>
              <a:rPr lang="en-GB" dirty="0" smtClean="0"/>
              <a:t>Therefore, the seemingly odd combination of 4.8 and 9 show that mythological elegy and erotic elegy are thoroughly intertwined in Propertius’ new book</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twists to the genre</a:t>
            </a:r>
            <a:endParaRPr lang="en-GB" dirty="0"/>
          </a:p>
        </p:txBody>
      </p:sp>
      <p:sp>
        <p:nvSpPr>
          <p:cNvPr id="3" name="Content Placeholder 2"/>
          <p:cNvSpPr>
            <a:spLocks noGrp="1"/>
          </p:cNvSpPr>
          <p:nvPr>
            <p:ph sz="quarter" idx="1"/>
          </p:nvPr>
        </p:nvSpPr>
        <p:spPr>
          <a:xfrm>
            <a:off x="609600" y="1589566"/>
            <a:ext cx="3886200" cy="4911267"/>
          </a:xfrm>
        </p:spPr>
        <p:txBody>
          <a:bodyPr>
            <a:normAutofit fontScale="85000" lnSpcReduction="10000"/>
          </a:bodyPr>
          <a:lstStyle/>
          <a:p>
            <a:r>
              <a:rPr lang="en-GB" dirty="0" smtClean="0"/>
              <a:t>‘Canonical’ love elegy inverts patterns of gendered behaviour: emasculated men, dominating women</a:t>
            </a:r>
          </a:p>
          <a:p>
            <a:r>
              <a:rPr lang="en-GB" dirty="0" smtClean="0"/>
              <a:t>This is brought to the fore in Prop. 4:</a:t>
            </a:r>
          </a:p>
          <a:p>
            <a:pPr lvl="1"/>
            <a:r>
              <a:rPr lang="en-GB" dirty="0" smtClean="0"/>
              <a:t>The speakers in two poems (4.3 and 11) are women, and 4, 5 and 7 have speeches by women</a:t>
            </a:r>
          </a:p>
          <a:p>
            <a:pPr lvl="1"/>
            <a:r>
              <a:rPr lang="en-GB" dirty="0" smtClean="0"/>
              <a:t>Male narrators in 4 are emasculated to the point of cross-dressing</a:t>
            </a:r>
          </a:p>
          <a:p>
            <a:pPr lvl="1"/>
            <a:endParaRPr lang="en-GB" dirty="0"/>
          </a:p>
        </p:txBody>
      </p:sp>
      <p:sp>
        <p:nvSpPr>
          <p:cNvPr id="4" name="Content Placeholder 3"/>
          <p:cNvSpPr>
            <a:spLocks noGrp="1"/>
          </p:cNvSpPr>
          <p:nvPr>
            <p:ph sz="quarter" idx="2"/>
          </p:nvPr>
        </p:nvSpPr>
        <p:spPr/>
        <p:txBody>
          <a:bodyPr>
            <a:normAutofit fontScale="85000" lnSpcReduction="10000"/>
          </a:bodyPr>
          <a:lstStyle/>
          <a:p>
            <a:r>
              <a:rPr lang="en-GB" dirty="0" smtClean="0"/>
              <a:t>Prop. 4.9.45-50:</a:t>
            </a:r>
          </a:p>
          <a:p>
            <a:pPr marL="0" indent="0">
              <a:buNone/>
            </a:pPr>
            <a:r>
              <a:rPr lang="en-GB" dirty="0" smtClean="0"/>
              <a:t>And if my looks and shaggy lion-skin and hair bleached by Libyan sun should frighten anyone, I too, clad in </a:t>
            </a:r>
            <a:r>
              <a:rPr lang="en-GB" dirty="0" err="1" smtClean="0"/>
              <a:t>Sidonian</a:t>
            </a:r>
            <a:r>
              <a:rPr lang="en-GB" dirty="0" smtClean="0"/>
              <a:t> robe, have done a servant’s chores and a daily stint with Lydian distaff. A soft breast-band confined my hairy chest; I was a proper girl, though heavy-handed.</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Hercules with </a:t>
            </a:r>
            <a:r>
              <a:rPr lang="en-GB" dirty="0" err="1" smtClean="0"/>
              <a:t>Omphale</a:t>
            </a:r>
            <a:endParaRPr lang="en-GB" dirty="0"/>
          </a:p>
        </p:txBody>
      </p:sp>
      <p:sp>
        <p:nvSpPr>
          <p:cNvPr id="7" name="Text Placeholder 6"/>
          <p:cNvSpPr>
            <a:spLocks noGrp="1"/>
          </p:cNvSpPr>
          <p:nvPr>
            <p:ph type="body" idx="2"/>
          </p:nvPr>
        </p:nvSpPr>
        <p:spPr/>
        <p:txBody>
          <a:bodyPr/>
          <a:lstStyle/>
          <a:p>
            <a:r>
              <a:rPr lang="en-GB" dirty="0" smtClean="0"/>
              <a:t>3</a:t>
            </a:r>
            <a:r>
              <a:rPr lang="en-GB" baseline="30000" dirty="0" smtClean="0"/>
              <a:t>rd</a:t>
            </a:r>
            <a:r>
              <a:rPr lang="en-GB" dirty="0" smtClean="0"/>
              <a:t> C AD Mosaic</a:t>
            </a:r>
            <a:endParaRPr lang="en-GB" dirty="0"/>
          </a:p>
        </p:txBody>
      </p:sp>
      <p:pic>
        <p:nvPicPr>
          <p:cNvPr id="8" name="Content Placeholder 7"/>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402305" y="1752600"/>
            <a:ext cx="6320589" cy="4419600"/>
          </a:xfrm>
        </p:spPr>
      </p:pic>
    </p:spTree>
    <p:extLst>
      <p:ext uri="{BB962C8B-B14F-4D97-AF65-F5344CB8AC3E}">
        <p14:creationId xmlns:p14="http://schemas.microsoft.com/office/powerpoint/2010/main" val="3265233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Aetiology with a twist, too</a:t>
            </a:r>
            <a:endParaRPr lang="en-GB" dirty="0"/>
          </a:p>
        </p:txBody>
      </p:sp>
      <p:sp>
        <p:nvSpPr>
          <p:cNvPr id="7" name="Content Placeholder 6"/>
          <p:cNvSpPr>
            <a:spLocks noGrp="1"/>
          </p:cNvSpPr>
          <p:nvPr>
            <p:ph sz="quarter" idx="1"/>
          </p:nvPr>
        </p:nvSpPr>
        <p:spPr>
          <a:xfrm>
            <a:off x="428596" y="1589566"/>
            <a:ext cx="4067204" cy="5054143"/>
          </a:xfrm>
        </p:spPr>
        <p:txBody>
          <a:bodyPr>
            <a:normAutofit fontScale="70000" lnSpcReduction="20000"/>
          </a:bodyPr>
          <a:lstStyle/>
          <a:p>
            <a:r>
              <a:rPr lang="en-GB" dirty="0" smtClean="0"/>
              <a:t>The story of Hercules and </a:t>
            </a:r>
            <a:r>
              <a:rPr lang="en-GB" dirty="0" err="1" smtClean="0"/>
              <a:t>Cacus</a:t>
            </a:r>
            <a:r>
              <a:rPr lang="en-GB" dirty="0" smtClean="0"/>
              <a:t> told by Vergil in </a:t>
            </a:r>
            <a:r>
              <a:rPr lang="en-GB" i="1" dirty="0" err="1" smtClean="0"/>
              <a:t>Aen</a:t>
            </a:r>
            <a:r>
              <a:rPr lang="en-GB" dirty="0" smtClean="0"/>
              <a:t>. 8</a:t>
            </a:r>
          </a:p>
          <a:p>
            <a:r>
              <a:rPr lang="en-GB" dirty="0" smtClean="0"/>
              <a:t>Vergil’s emphasis is on the defeat of </a:t>
            </a:r>
            <a:r>
              <a:rPr lang="en-GB" dirty="0" err="1" smtClean="0"/>
              <a:t>Cacus</a:t>
            </a:r>
            <a:r>
              <a:rPr lang="en-GB" dirty="0" smtClean="0"/>
              <a:t> while closing with the construction of the </a:t>
            </a:r>
            <a:r>
              <a:rPr lang="en-GB" dirty="0" err="1" smtClean="0"/>
              <a:t>Ara</a:t>
            </a:r>
            <a:r>
              <a:rPr lang="en-GB" dirty="0" smtClean="0"/>
              <a:t> Maxima </a:t>
            </a:r>
          </a:p>
          <a:p>
            <a:pPr lvl="1"/>
            <a:r>
              <a:rPr lang="en-GB" dirty="0" smtClean="0"/>
              <a:t>The episode thus helps unite past and present</a:t>
            </a:r>
          </a:p>
          <a:p>
            <a:pPr lvl="1"/>
            <a:r>
              <a:rPr lang="en-GB" dirty="0" smtClean="0"/>
              <a:t>Role of </a:t>
            </a:r>
            <a:r>
              <a:rPr lang="en-GB" i="1" dirty="0" err="1" smtClean="0"/>
              <a:t>Aen</a:t>
            </a:r>
            <a:r>
              <a:rPr lang="en-GB" dirty="0" smtClean="0"/>
              <a:t>. 8 as foreshadowing of the Augustan Rome</a:t>
            </a:r>
          </a:p>
          <a:p>
            <a:r>
              <a:rPr lang="en-GB" dirty="0" smtClean="0"/>
              <a:t>Propertius mentions the building only in passing (l. 68) and favours a fantastical etymology for the Forum </a:t>
            </a:r>
            <a:r>
              <a:rPr lang="en-GB" dirty="0" err="1" smtClean="0"/>
              <a:t>Boarium</a:t>
            </a:r>
            <a:r>
              <a:rPr lang="en-GB" dirty="0" smtClean="0"/>
              <a:t> (named after the mooing of the cattle)</a:t>
            </a:r>
          </a:p>
          <a:p>
            <a:pPr lvl="1"/>
            <a:r>
              <a:rPr lang="en-GB" dirty="0" smtClean="0"/>
              <a:t>More plausible suggestion by Varro – named in parallel to neighbouring </a:t>
            </a:r>
            <a:r>
              <a:rPr lang="en-GB" dirty="0" err="1" smtClean="0"/>
              <a:t>fora</a:t>
            </a:r>
            <a:endParaRPr lang="en-GB" dirty="0" smtClean="0"/>
          </a:p>
          <a:p>
            <a:r>
              <a:rPr lang="en-GB" dirty="0" smtClean="0"/>
              <a:t>The authority of 4.9’s aetiological value is already undercut…</a:t>
            </a:r>
            <a:endParaRPr lang="en-GB" dirty="0"/>
          </a:p>
        </p:txBody>
      </p:sp>
      <p:pic>
        <p:nvPicPr>
          <p:cNvPr id="9" name="Content Placeholder 8" descr="forum-boarium-01.jpg"/>
          <p:cNvPicPr>
            <a:picLocks noGrp="1" noChangeAspect="1"/>
          </p:cNvPicPr>
          <p:nvPr>
            <p:ph sz="quarter" idx="2"/>
          </p:nvPr>
        </p:nvPicPr>
        <p:blipFill>
          <a:blip r:embed="rId2" cstate="print"/>
          <a:stretch>
            <a:fillRect/>
          </a:stretch>
        </p:blipFill>
        <p:spPr>
          <a:xfrm>
            <a:off x="4714876" y="1714488"/>
            <a:ext cx="3886200" cy="2613470"/>
          </a:xfrm>
        </p:spPr>
      </p:pic>
      <p:sp>
        <p:nvSpPr>
          <p:cNvPr id="10" name="TextBox 9"/>
          <p:cNvSpPr txBox="1"/>
          <p:nvPr/>
        </p:nvSpPr>
        <p:spPr>
          <a:xfrm>
            <a:off x="4929190" y="4714884"/>
            <a:ext cx="3357586" cy="923330"/>
          </a:xfrm>
          <a:prstGeom prst="rect">
            <a:avLst/>
          </a:prstGeom>
          <a:noFill/>
        </p:spPr>
        <p:txBody>
          <a:bodyPr wrap="square" rtlCol="0">
            <a:spAutoFit/>
          </a:bodyPr>
          <a:lstStyle/>
          <a:p>
            <a:r>
              <a:rPr lang="en-GB" dirty="0" smtClean="0"/>
              <a:t>Temple of Hercules Victor in the Forum </a:t>
            </a:r>
            <a:r>
              <a:rPr lang="en-GB" dirty="0" err="1" smtClean="0"/>
              <a:t>Boarium</a:t>
            </a:r>
            <a:r>
              <a:rPr lang="en-GB" dirty="0" smtClean="0"/>
              <a:t>, between the Tiber and the Palatine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Hail, Father Sacrosanct?</a:t>
            </a:r>
            <a:endParaRPr lang="en-GB" dirty="0"/>
          </a:p>
        </p:txBody>
      </p:sp>
      <p:sp>
        <p:nvSpPr>
          <p:cNvPr id="3" name="Content Placeholder 2"/>
          <p:cNvSpPr>
            <a:spLocks noGrp="1"/>
          </p:cNvSpPr>
          <p:nvPr>
            <p:ph sz="quarter" idx="1"/>
          </p:nvPr>
        </p:nvSpPr>
        <p:spPr>
          <a:xfrm>
            <a:off x="357158" y="1589566"/>
            <a:ext cx="4138642" cy="4911267"/>
          </a:xfrm>
        </p:spPr>
        <p:txBody>
          <a:bodyPr>
            <a:noAutofit/>
          </a:bodyPr>
          <a:lstStyle/>
          <a:p>
            <a:pPr marL="0" indent="0">
              <a:buNone/>
            </a:pPr>
            <a:r>
              <a:rPr lang="en-GB" sz="2400" dirty="0" smtClean="0"/>
              <a:t>‘This water […] flows for girls alone.’ Thus the old dame. He with his shoulder forced the sheltered doorposts and the closed door gave way to angry thirst.’ […] Thus, because he had sanctified the world cleansed by his hands, </a:t>
            </a:r>
            <a:r>
              <a:rPr lang="en-GB" sz="2400" dirty="0" err="1" smtClean="0"/>
              <a:t>Tatius</a:t>
            </a:r>
            <a:r>
              <a:rPr lang="en-GB" sz="2400" dirty="0" smtClean="0"/>
              <a:t>’ </a:t>
            </a:r>
            <a:r>
              <a:rPr lang="en-GB" sz="2400" i="1" dirty="0" smtClean="0"/>
              <a:t>cures</a:t>
            </a:r>
            <a:r>
              <a:rPr lang="en-GB" sz="2400" dirty="0" smtClean="0"/>
              <a:t> established him as </a:t>
            </a:r>
            <a:r>
              <a:rPr lang="en-GB" sz="2400" dirty="0" err="1" smtClean="0"/>
              <a:t>Sancus</a:t>
            </a:r>
            <a:r>
              <a:rPr lang="en-GB" sz="2400" dirty="0" smtClean="0"/>
              <a:t>. Hail, Father Sacrosanct, now favoured by harsh Juno, </a:t>
            </a:r>
            <a:r>
              <a:rPr lang="en-GB" sz="2400" dirty="0" err="1" smtClean="0"/>
              <a:t>Sancus</a:t>
            </a:r>
            <a:r>
              <a:rPr lang="en-GB" sz="2400" dirty="0" smtClean="0"/>
              <a:t>, vouchsafe a helpful presence in my book (Prop. 4.9.60-62; 71-74)</a:t>
            </a:r>
            <a:endParaRPr lang="en-GB" sz="2400" dirty="0"/>
          </a:p>
        </p:txBody>
      </p:sp>
      <p:sp>
        <p:nvSpPr>
          <p:cNvPr id="4" name="Content Placeholder 3"/>
          <p:cNvSpPr>
            <a:spLocks noGrp="1"/>
          </p:cNvSpPr>
          <p:nvPr>
            <p:ph sz="quarter" idx="2"/>
          </p:nvPr>
        </p:nvSpPr>
        <p:spPr>
          <a:xfrm>
            <a:off x="4643438" y="1589566"/>
            <a:ext cx="4087663" cy="4911267"/>
          </a:xfrm>
        </p:spPr>
        <p:txBody>
          <a:bodyPr>
            <a:normAutofit fontScale="70000" lnSpcReduction="20000"/>
          </a:bodyPr>
          <a:lstStyle/>
          <a:p>
            <a:r>
              <a:rPr lang="en-GB" dirty="0" smtClean="0"/>
              <a:t>NB: old dame = Latin </a:t>
            </a:r>
            <a:r>
              <a:rPr lang="en-GB" i="1" dirty="0" smtClean="0"/>
              <a:t>anus</a:t>
            </a:r>
            <a:r>
              <a:rPr lang="en-GB" dirty="0" smtClean="0"/>
              <a:t>, the word also used of the old bawds in Prop. 4.5, </a:t>
            </a:r>
            <a:r>
              <a:rPr lang="en-GB" dirty="0" err="1" smtClean="0"/>
              <a:t>Tib</a:t>
            </a:r>
            <a:r>
              <a:rPr lang="en-GB" dirty="0" smtClean="0"/>
              <a:t>. 1.6, and </a:t>
            </a:r>
            <a:r>
              <a:rPr lang="en-GB" dirty="0" err="1" smtClean="0"/>
              <a:t>Ov</a:t>
            </a:r>
            <a:r>
              <a:rPr lang="en-GB" dirty="0" smtClean="0"/>
              <a:t>. </a:t>
            </a:r>
            <a:r>
              <a:rPr lang="en-GB" i="1" dirty="0" smtClean="0"/>
              <a:t>Am</a:t>
            </a:r>
            <a:r>
              <a:rPr lang="en-GB" dirty="0" smtClean="0"/>
              <a:t>. 1.8</a:t>
            </a:r>
          </a:p>
          <a:p>
            <a:r>
              <a:rPr lang="en-GB" dirty="0" smtClean="0"/>
              <a:t>Elegiac characters populate the poem throughout, despite its aetiological agenda</a:t>
            </a:r>
          </a:p>
          <a:p>
            <a:r>
              <a:rPr lang="en-GB" dirty="0" smtClean="0"/>
              <a:t> We can also see elegy changing in other respects than theme only in that Hercules does barge in – shut-out lovers normally don’t!</a:t>
            </a:r>
          </a:p>
          <a:p>
            <a:r>
              <a:rPr lang="en-GB" dirty="0" smtClean="0"/>
              <a:t>But most importantly, the most important feat by Hercules here is acting anything BUT holy</a:t>
            </a:r>
          </a:p>
          <a:p>
            <a:r>
              <a:rPr lang="en-GB" dirty="0" smtClean="0"/>
              <a:t>An unexpected type of aetiology – the ending of the poem sends the reader right back to re-read!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Literary aetiology: 4.7 and 4.8</a:t>
            </a:r>
            <a:endParaRPr lang="en-GB" dirty="0"/>
          </a:p>
        </p:txBody>
      </p:sp>
      <p:sp>
        <p:nvSpPr>
          <p:cNvPr id="7" name="Content Placeholder 6"/>
          <p:cNvSpPr>
            <a:spLocks noGrp="1"/>
          </p:cNvSpPr>
          <p:nvPr>
            <p:ph sz="quarter" idx="1"/>
          </p:nvPr>
        </p:nvSpPr>
        <p:spPr>
          <a:xfrm>
            <a:off x="428596" y="1589566"/>
            <a:ext cx="4067204" cy="4982705"/>
          </a:xfrm>
        </p:spPr>
        <p:txBody>
          <a:bodyPr>
            <a:normAutofit fontScale="77500" lnSpcReduction="20000"/>
          </a:bodyPr>
          <a:lstStyle/>
          <a:p>
            <a:pPr marL="0" indent="0">
              <a:buNone/>
            </a:pPr>
            <a:r>
              <a:rPr lang="en-GB" b="1" dirty="0" smtClean="0"/>
              <a:t>Cynthia’s ghost</a:t>
            </a:r>
            <a:r>
              <a:rPr lang="en-GB" dirty="0" smtClean="0"/>
              <a:t>: </a:t>
            </a:r>
          </a:p>
          <a:p>
            <a:pPr marL="0" indent="0">
              <a:buNone/>
            </a:pPr>
            <a:r>
              <a:rPr lang="en-GB" dirty="0" smtClean="0"/>
              <a:t>‘For I have seen Cynthia leaning over my bed-head (though lately buried by the busy road) while sleep for me was hung up on love’s funeral and I mourned my bed’s cold kingdom. […] ‘Traitor, […] so soon forgotten stolen joys in wakeful </a:t>
            </a:r>
            <a:r>
              <a:rPr lang="en-GB" dirty="0" err="1" smtClean="0"/>
              <a:t>Subura</a:t>
            </a:r>
            <a:r>
              <a:rPr lang="en-GB" dirty="0" smtClean="0"/>
              <a:t>? […] We often shared Venus at the crossroads breast to breast, our cloaks warming the road.’ […] Having thus dealt with me in bitter accusation, the shade from my embrace faded away.</a:t>
            </a:r>
          </a:p>
          <a:p>
            <a:pPr marL="0" indent="0">
              <a:buNone/>
            </a:pPr>
            <a:endParaRPr lang="en-GB" dirty="0"/>
          </a:p>
        </p:txBody>
      </p:sp>
      <p:sp>
        <p:nvSpPr>
          <p:cNvPr id="8" name="Content Placeholder 7"/>
          <p:cNvSpPr>
            <a:spLocks noGrp="1"/>
          </p:cNvSpPr>
          <p:nvPr>
            <p:ph sz="quarter" idx="2"/>
          </p:nvPr>
        </p:nvSpPr>
        <p:spPr>
          <a:xfrm>
            <a:off x="4844901" y="1589566"/>
            <a:ext cx="3886200" cy="5054143"/>
          </a:xfrm>
        </p:spPr>
        <p:txBody>
          <a:bodyPr>
            <a:normAutofit fontScale="77500" lnSpcReduction="20000"/>
          </a:bodyPr>
          <a:lstStyle/>
          <a:p>
            <a:r>
              <a:rPr lang="en-GB" dirty="0" smtClean="0"/>
              <a:t>Connections to Prop. 1.19 – here it really is Cynthia, not the narrator, who returns from the dead</a:t>
            </a:r>
          </a:p>
          <a:p>
            <a:r>
              <a:rPr lang="en-GB" dirty="0" smtClean="0"/>
              <a:t>The reader’s appreciation of the narrator (and of Cynthia) may thus be tempered</a:t>
            </a:r>
          </a:p>
          <a:p>
            <a:r>
              <a:rPr lang="en-GB" dirty="0" smtClean="0"/>
              <a:t>Additionally, we get important retrospective insights casting doubt on what we thought we knew about elegiac habits:</a:t>
            </a:r>
          </a:p>
          <a:p>
            <a:r>
              <a:rPr lang="en-GB" dirty="0" smtClean="0"/>
              <a:t>The setting here is </a:t>
            </a:r>
            <a:r>
              <a:rPr lang="en-GB" dirty="0" err="1" smtClean="0"/>
              <a:t>Subura</a:t>
            </a:r>
            <a:r>
              <a:rPr lang="en-GB" dirty="0" smtClean="0"/>
              <a:t>, a district notorious particularly in imperial times for its shady nightlife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Subura</a:t>
            </a:r>
            <a:endParaRPr lang="en-GB" dirty="0"/>
          </a:p>
        </p:txBody>
      </p:sp>
      <p:pic>
        <p:nvPicPr>
          <p:cNvPr id="5" name="Content Placeholder 4" descr="via urbana.jpg"/>
          <p:cNvPicPr>
            <a:picLocks noGrp="1" noChangeAspect="1"/>
          </p:cNvPicPr>
          <p:nvPr>
            <p:ph sz="quarter" idx="1"/>
          </p:nvPr>
        </p:nvPicPr>
        <p:blipFill>
          <a:blip r:embed="rId2" cstate="print"/>
          <a:stretch>
            <a:fillRect/>
          </a:stretch>
        </p:blipFill>
        <p:spPr>
          <a:xfrm>
            <a:off x="647700" y="2319338"/>
            <a:ext cx="3810000" cy="3111500"/>
          </a:xfrm>
        </p:spPr>
      </p:pic>
      <p:pic>
        <p:nvPicPr>
          <p:cNvPr id="6" name="Content Placeholder 5" descr="Forma urbis subura.gif"/>
          <p:cNvPicPr>
            <a:picLocks noGrp="1" noChangeAspect="1"/>
          </p:cNvPicPr>
          <p:nvPr>
            <p:ph sz="quarter" idx="2"/>
          </p:nvPr>
        </p:nvPicPr>
        <p:blipFill>
          <a:blip r:embed="rId3" cstate="print"/>
          <a:stretch>
            <a:fillRect/>
          </a:stretch>
        </p:blipFill>
        <p:spPr>
          <a:xfrm>
            <a:off x="4714876" y="3929066"/>
            <a:ext cx="3886200" cy="2038096"/>
          </a:xfrm>
        </p:spPr>
      </p:pic>
      <p:sp>
        <p:nvSpPr>
          <p:cNvPr id="7" name="TextBox 6"/>
          <p:cNvSpPr txBox="1"/>
          <p:nvPr/>
        </p:nvSpPr>
        <p:spPr>
          <a:xfrm>
            <a:off x="642910" y="5572140"/>
            <a:ext cx="3929090" cy="369332"/>
          </a:xfrm>
          <a:prstGeom prst="rect">
            <a:avLst/>
          </a:prstGeom>
          <a:noFill/>
        </p:spPr>
        <p:txBody>
          <a:bodyPr wrap="square" rtlCol="0">
            <a:spAutoFit/>
          </a:bodyPr>
          <a:lstStyle/>
          <a:p>
            <a:r>
              <a:rPr lang="en-GB" dirty="0" smtClean="0"/>
              <a:t>Via Urbana today</a:t>
            </a:r>
            <a:endParaRPr lang="en-GB" dirty="0"/>
          </a:p>
        </p:txBody>
      </p:sp>
      <p:sp>
        <p:nvSpPr>
          <p:cNvPr id="8" name="TextBox 7"/>
          <p:cNvSpPr txBox="1"/>
          <p:nvPr/>
        </p:nvSpPr>
        <p:spPr>
          <a:xfrm>
            <a:off x="4929190" y="6000768"/>
            <a:ext cx="3429024" cy="646331"/>
          </a:xfrm>
          <a:prstGeom prst="rect">
            <a:avLst/>
          </a:prstGeom>
          <a:noFill/>
        </p:spPr>
        <p:txBody>
          <a:bodyPr wrap="square" rtlCol="0">
            <a:spAutoFit/>
          </a:bodyPr>
          <a:lstStyle/>
          <a:p>
            <a:r>
              <a:rPr lang="en-GB" dirty="0" smtClean="0"/>
              <a:t>Fragment of the Forma Urbis map, showing the </a:t>
            </a:r>
            <a:r>
              <a:rPr lang="en-GB" dirty="0" err="1" smtClean="0"/>
              <a:t>Clivus</a:t>
            </a:r>
            <a:r>
              <a:rPr lang="en-GB" dirty="0" smtClean="0"/>
              <a:t> </a:t>
            </a:r>
            <a:r>
              <a:rPr lang="en-GB" dirty="0" err="1" smtClean="0"/>
              <a:t>Suburanus</a:t>
            </a:r>
            <a:endParaRPr lang="en-GB" dirty="0"/>
          </a:p>
        </p:txBody>
      </p:sp>
      <p:sp>
        <p:nvSpPr>
          <p:cNvPr id="9" name="TextBox 8"/>
          <p:cNvSpPr txBox="1"/>
          <p:nvPr/>
        </p:nvSpPr>
        <p:spPr>
          <a:xfrm>
            <a:off x="4643438" y="1643050"/>
            <a:ext cx="4000528" cy="2308324"/>
          </a:xfrm>
          <a:prstGeom prst="rect">
            <a:avLst/>
          </a:prstGeom>
          <a:noFill/>
        </p:spPr>
        <p:txBody>
          <a:bodyPr wrap="square" rtlCol="0">
            <a:spAutoFit/>
          </a:bodyPr>
          <a:lstStyle/>
          <a:p>
            <a:r>
              <a:rPr lang="en-GB" dirty="0" smtClean="0"/>
              <a:t>A lady barber there doth dwell, just where </a:t>
            </a:r>
            <a:r>
              <a:rPr lang="en-GB" dirty="0" err="1" smtClean="0"/>
              <a:t>Subura’s</a:t>
            </a:r>
            <a:r>
              <a:rPr lang="en-GB" dirty="0" smtClean="0"/>
              <a:t> vale emerges to join the place where Argus fell, where hang the </a:t>
            </a:r>
            <a:r>
              <a:rPr lang="en-GB" dirty="0" err="1" smtClean="0"/>
              <a:t>lictors</a:t>
            </a:r>
            <a:r>
              <a:rPr lang="en-GB" dirty="0" smtClean="0"/>
              <a:t>’ bloody scourges. She sits among the cobblers’ booths that take up half the street or block it; no chin this barber ever smoothes! What is it hat she trims? – Your pocket! (Mart. 2.17)</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Trusting the narrator?</a:t>
            </a:r>
            <a:endParaRPr lang="en-GB" dirty="0"/>
          </a:p>
        </p:txBody>
      </p:sp>
      <p:sp>
        <p:nvSpPr>
          <p:cNvPr id="6" name="Content Placeholder 5"/>
          <p:cNvSpPr>
            <a:spLocks noGrp="1"/>
          </p:cNvSpPr>
          <p:nvPr>
            <p:ph sz="quarter" idx="1"/>
          </p:nvPr>
        </p:nvSpPr>
        <p:spPr>
          <a:xfrm>
            <a:off x="285720" y="1589567"/>
            <a:ext cx="4210080" cy="4572000"/>
          </a:xfrm>
        </p:spPr>
        <p:txBody>
          <a:bodyPr>
            <a:noAutofit/>
          </a:bodyPr>
          <a:lstStyle/>
          <a:p>
            <a:pPr>
              <a:buNone/>
            </a:pPr>
            <a:r>
              <a:rPr lang="en-GB" sz="1900" b="1" dirty="0" smtClean="0"/>
              <a:t>Cynthia’s reappearance</a:t>
            </a:r>
            <a:r>
              <a:rPr lang="en-GB" sz="1900" dirty="0" smtClean="0"/>
              <a:t>:</a:t>
            </a:r>
          </a:p>
          <a:p>
            <a:pPr marL="0" indent="0">
              <a:buNone/>
            </a:pPr>
            <a:r>
              <a:rPr lang="en-GB" sz="1900" dirty="0" smtClean="0"/>
              <a:t>Next doo to Aventine Diana there lives a Phyllis – when sober, rather dull; when drinking, quite delightful. Another girl, named </a:t>
            </a:r>
            <a:r>
              <a:rPr lang="en-GB" sz="1900" dirty="0" err="1" smtClean="0"/>
              <a:t>Teia</a:t>
            </a:r>
            <a:r>
              <a:rPr lang="en-GB" sz="1900" dirty="0" smtClean="0"/>
              <a:t>, lives in </a:t>
            </a:r>
            <a:r>
              <a:rPr lang="en-GB" sz="1900" dirty="0" err="1" smtClean="0"/>
              <a:t>Tarpeia’s</a:t>
            </a:r>
            <a:r>
              <a:rPr lang="en-GB" sz="1900" dirty="0" smtClean="0"/>
              <a:t> Grove – pretty, but when drunk too much for one man. By inviting these I planned to pass an easier night, sampling once more the stolen joys of unknown Venus. There was one small couch for three on a secluded lawn. You ask how we lay? I was between the two […] When suddenly the front-door grated on its hinges and muffled noises came from the entrance hall. Next moment Cynthia flung the folding doors wide open, her hair a mess, but lovely in her fury</a:t>
            </a:r>
          </a:p>
          <a:p>
            <a:endParaRPr lang="en-GB" sz="1900" dirty="0"/>
          </a:p>
        </p:txBody>
      </p:sp>
      <p:sp>
        <p:nvSpPr>
          <p:cNvPr id="7" name="Content Placeholder 6"/>
          <p:cNvSpPr>
            <a:spLocks noGrp="1"/>
          </p:cNvSpPr>
          <p:nvPr>
            <p:ph sz="quarter" idx="2"/>
          </p:nvPr>
        </p:nvSpPr>
        <p:spPr>
          <a:xfrm>
            <a:off x="4572000" y="1571612"/>
            <a:ext cx="4159101" cy="5072097"/>
          </a:xfrm>
        </p:spPr>
        <p:txBody>
          <a:bodyPr>
            <a:noAutofit/>
          </a:bodyPr>
          <a:lstStyle/>
          <a:p>
            <a:r>
              <a:rPr lang="en-GB" sz="2000" dirty="0" smtClean="0"/>
              <a:t>She’s alive! When taking into account that the narrator falls asleep in 4.6.85f:</a:t>
            </a:r>
          </a:p>
          <a:p>
            <a:pPr lvl="1"/>
            <a:r>
              <a:rPr lang="en-GB" sz="1800" dirty="0" smtClean="0"/>
              <a:t> (‘So with libation, so with song I’ll spend the night till daylight thrusts its rays into my wine’)</a:t>
            </a:r>
          </a:p>
          <a:p>
            <a:r>
              <a:rPr lang="en-GB" sz="2000" dirty="0" smtClean="0"/>
              <a:t>…the reader may wonder whether the death and apparition of Cynthia belong to a drunken dream</a:t>
            </a:r>
          </a:p>
          <a:p>
            <a:r>
              <a:rPr lang="en-GB" sz="2000" dirty="0" smtClean="0"/>
              <a:t>Another interpretation demands the reader to look for the literary origins of these two poems:</a:t>
            </a:r>
          </a:p>
          <a:p>
            <a:pPr lvl="1"/>
            <a:r>
              <a:rPr lang="en-GB" sz="1800" dirty="0" smtClean="0"/>
              <a:t>They demand interpretation together as the only Cynthia poems of Book 4</a:t>
            </a:r>
            <a:endParaRPr lang="en-GB"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Cynthia = </a:t>
            </a:r>
            <a:r>
              <a:rPr lang="en-GB" dirty="0" err="1" smtClean="0"/>
              <a:t>Patroclus</a:t>
            </a:r>
            <a:r>
              <a:rPr lang="en-GB" dirty="0" smtClean="0"/>
              <a:t> = Odysseus</a:t>
            </a:r>
            <a:endParaRPr lang="en-GB" dirty="0"/>
          </a:p>
        </p:txBody>
      </p:sp>
      <p:sp>
        <p:nvSpPr>
          <p:cNvPr id="6" name="Content Placeholder 5"/>
          <p:cNvSpPr>
            <a:spLocks noGrp="1"/>
          </p:cNvSpPr>
          <p:nvPr>
            <p:ph sz="quarter" idx="1"/>
          </p:nvPr>
        </p:nvSpPr>
        <p:spPr/>
        <p:txBody>
          <a:bodyPr>
            <a:normAutofit lnSpcReduction="10000"/>
          </a:bodyPr>
          <a:lstStyle/>
          <a:p>
            <a:r>
              <a:rPr lang="en-GB" dirty="0" smtClean="0"/>
              <a:t>Cynthia’s ghostly appearance has been connected to </a:t>
            </a:r>
            <a:r>
              <a:rPr lang="en-GB" dirty="0" err="1" smtClean="0"/>
              <a:t>Patroclus</a:t>
            </a:r>
            <a:r>
              <a:rPr lang="en-GB" dirty="0" smtClean="0"/>
              <a:t>’ appearance to Achilles in </a:t>
            </a:r>
            <a:r>
              <a:rPr lang="en-GB" dirty="0" err="1" smtClean="0"/>
              <a:t>Hom</a:t>
            </a:r>
            <a:r>
              <a:rPr lang="en-GB" dirty="0" smtClean="0"/>
              <a:t>. </a:t>
            </a:r>
            <a:r>
              <a:rPr lang="en-GB" i="1" dirty="0" smtClean="0"/>
              <a:t>Il</a:t>
            </a:r>
            <a:r>
              <a:rPr lang="en-GB" dirty="0" smtClean="0"/>
              <a:t>. 23</a:t>
            </a:r>
          </a:p>
          <a:p>
            <a:r>
              <a:rPr lang="en-GB" dirty="0" smtClean="0"/>
              <a:t>Cynthia’s bursting through the doors in 4.8 has been seen as a parallel for Odysseus returning to the palace in Ithaca while catching the suitors in debauchery</a:t>
            </a:r>
          </a:p>
          <a:p>
            <a:pPr lvl="1"/>
            <a:r>
              <a:rPr lang="en-GB" dirty="0" smtClean="0"/>
              <a:t>Then, fumigating every place those girl intruders had touched, she scoured the threshold with pure water and ordered me to change my clothes completely and touched my head three times with fire of sulphur. […] we laid down arms over the couch. (Prop. 4.8)</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Effects?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As per usual: elegy overpowers epic?</a:t>
            </a:r>
          </a:p>
          <a:p>
            <a:r>
              <a:rPr lang="en-GB" dirty="0" smtClean="0"/>
              <a:t>As per usual: elegy cannot be read in isolation but demands a reader well-versed in literary tradition </a:t>
            </a:r>
          </a:p>
          <a:p>
            <a:pPr lvl="1"/>
            <a:r>
              <a:rPr lang="en-GB" dirty="0" smtClean="0"/>
              <a:t>‘ideal implied reader’</a:t>
            </a:r>
          </a:p>
          <a:p>
            <a:r>
              <a:rPr lang="en-GB" dirty="0" smtClean="0"/>
              <a:t>Having Cynthia assume the role of epic heroes is the ultimate reversal of gendered behaviour – it brings to the fore just how extreme the life style of the male elegiac narrators is</a:t>
            </a:r>
          </a:p>
          <a:p>
            <a:r>
              <a:rPr lang="en-GB" dirty="0" smtClean="0"/>
              <a:t>It provides a drastic close to the Cynthia cycle, both disruptive and calming – much as Book 4 does as a whole, with regards to the genre of elegy</a:t>
            </a:r>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583</TotalTime>
  <Words>1958</Words>
  <Application>Microsoft Office PowerPoint</Application>
  <PresentationFormat>On-screen Show (4:3)</PresentationFormat>
  <Paragraphs>103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Median</vt:lpstr>
      <vt:lpstr>Augustan Lovers </vt:lpstr>
      <vt:lpstr>Propertius Book 4</vt:lpstr>
      <vt:lpstr>Prop. 4.1: aims?</vt:lpstr>
      <vt:lpstr>Elegy as we know it, too</vt:lpstr>
      <vt:lpstr>Contents of Book 4</vt:lpstr>
      <vt:lpstr>Contents of Book 4: 4.9</vt:lpstr>
      <vt:lpstr>Further twists to the genre</vt:lpstr>
      <vt:lpstr>Hercules with Omphale</vt:lpstr>
      <vt:lpstr>Aetiology with a twist, too</vt:lpstr>
      <vt:lpstr>Hail, Father Sacrosanct?</vt:lpstr>
      <vt:lpstr>Literary aetiology: 4.7 and 4.8</vt:lpstr>
      <vt:lpstr>Subura</vt:lpstr>
      <vt:lpstr>Trusting the narrator?</vt:lpstr>
      <vt:lpstr>Cynthia = Patroclus = Odysseus</vt:lpstr>
      <vt:lpstr>Effects?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18</dc:title>
  <dc:creator>sg001</dc:creator>
  <cp:lastModifiedBy>Magdalena Ohrman</cp:lastModifiedBy>
  <cp:revision>61</cp:revision>
  <dcterms:created xsi:type="dcterms:W3CDTF">2010-03-24T09:49:31Z</dcterms:created>
  <dcterms:modified xsi:type="dcterms:W3CDTF">2013-04-26T13:44:05Z</dcterms:modified>
</cp:coreProperties>
</file>