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5" r:id="rId6"/>
    <p:sldId id="257" r:id="rId7"/>
    <p:sldId id="258" r:id="rId8"/>
    <p:sldId id="259" r:id="rId9"/>
    <p:sldId id="261" r:id="rId10"/>
    <p:sldId id="262" r:id="rId11"/>
    <p:sldId id="263"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9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8A81DA-751C-4149-9D1F-CDB91F21DCF4}" type="doc">
      <dgm:prSet loTypeId="urn:microsoft.com/office/officeart/2008/layout/LinedList" loCatId="list" qsTypeId="urn:microsoft.com/office/officeart/2005/8/quickstyle/simple5" qsCatId="simple" csTypeId="urn:microsoft.com/office/officeart/2005/8/colors/accent5_2" csCatId="accent5" phldr="1"/>
      <dgm:spPr/>
      <dgm:t>
        <a:bodyPr/>
        <a:lstStyle/>
        <a:p>
          <a:endParaRPr lang="en-US"/>
        </a:p>
      </dgm:t>
    </dgm:pt>
    <dgm:pt modelId="{1A577246-96FA-49F1-8323-7D3980F4B9BC}">
      <dgm:prSet/>
      <dgm:spPr/>
      <dgm:t>
        <a:bodyPr/>
        <a:lstStyle/>
        <a:p>
          <a:r>
            <a:rPr lang="en-GB" dirty="0"/>
            <a:t>Acknowledge of AI</a:t>
          </a:r>
          <a:endParaRPr lang="en-US" dirty="0"/>
        </a:p>
      </dgm:t>
    </dgm:pt>
    <dgm:pt modelId="{06E47CA3-3DA3-4A14-B36D-7B865CF90F32}" type="parTrans" cxnId="{20DA6EEF-1445-4ECF-A4B4-445E6C6CB73D}">
      <dgm:prSet/>
      <dgm:spPr/>
      <dgm:t>
        <a:bodyPr/>
        <a:lstStyle/>
        <a:p>
          <a:endParaRPr lang="en-US"/>
        </a:p>
      </dgm:t>
    </dgm:pt>
    <dgm:pt modelId="{956AC642-FEC4-4D06-AFF0-436D51CF93F7}" type="sibTrans" cxnId="{20DA6EEF-1445-4ECF-A4B4-445E6C6CB73D}">
      <dgm:prSet/>
      <dgm:spPr/>
      <dgm:t>
        <a:bodyPr/>
        <a:lstStyle/>
        <a:p>
          <a:endParaRPr lang="en-US"/>
        </a:p>
      </dgm:t>
    </dgm:pt>
    <dgm:pt modelId="{A8C09EE6-3D12-4DB0-A4C2-CF993663D27A}">
      <dgm:prSet/>
      <dgm:spPr/>
      <dgm:t>
        <a:bodyPr/>
        <a:lstStyle/>
        <a:p>
          <a:r>
            <a:rPr lang="en-GB"/>
            <a:t>Bowlby’s Attachment Theory</a:t>
          </a:r>
          <a:endParaRPr lang="en-US"/>
        </a:p>
      </dgm:t>
    </dgm:pt>
    <dgm:pt modelId="{66AA257E-9170-4A6B-853A-C36FE28DE8AC}" type="parTrans" cxnId="{C1B15B12-D78B-47F6-B6E8-ADBC05D74857}">
      <dgm:prSet/>
      <dgm:spPr/>
      <dgm:t>
        <a:bodyPr/>
        <a:lstStyle/>
        <a:p>
          <a:endParaRPr lang="en-US"/>
        </a:p>
      </dgm:t>
    </dgm:pt>
    <dgm:pt modelId="{1E070549-EE08-4DAE-8C09-F41A475D6FB2}" type="sibTrans" cxnId="{C1B15B12-D78B-47F6-B6E8-ADBC05D74857}">
      <dgm:prSet/>
      <dgm:spPr/>
      <dgm:t>
        <a:bodyPr/>
        <a:lstStyle/>
        <a:p>
          <a:endParaRPr lang="en-US"/>
        </a:p>
      </dgm:t>
    </dgm:pt>
    <dgm:pt modelId="{71B99304-856E-4734-8BB3-8AC1F746585A}">
      <dgm:prSet/>
      <dgm:spPr/>
      <dgm:t>
        <a:bodyPr/>
        <a:lstStyle/>
        <a:p>
          <a:r>
            <a:rPr lang="en-GB"/>
            <a:t>Amira’s Situation</a:t>
          </a:r>
          <a:endParaRPr lang="en-US"/>
        </a:p>
      </dgm:t>
    </dgm:pt>
    <dgm:pt modelId="{9A783483-5AD3-4A10-9670-AED02382B7AB}" type="parTrans" cxnId="{5115D060-D612-49EF-A677-146FB3C461B9}">
      <dgm:prSet/>
      <dgm:spPr/>
      <dgm:t>
        <a:bodyPr/>
        <a:lstStyle/>
        <a:p>
          <a:endParaRPr lang="en-US"/>
        </a:p>
      </dgm:t>
    </dgm:pt>
    <dgm:pt modelId="{148FC0F6-D77F-4788-8441-4CDDB2130EC9}" type="sibTrans" cxnId="{5115D060-D612-49EF-A677-146FB3C461B9}">
      <dgm:prSet/>
      <dgm:spPr/>
      <dgm:t>
        <a:bodyPr/>
        <a:lstStyle/>
        <a:p>
          <a:endParaRPr lang="en-US"/>
        </a:p>
      </dgm:t>
    </dgm:pt>
    <dgm:pt modelId="{FA43F8B5-F047-49CC-88FE-67867B8251A0}">
      <dgm:prSet/>
      <dgm:spPr/>
      <dgm:t>
        <a:bodyPr/>
        <a:lstStyle/>
        <a:p>
          <a:r>
            <a:rPr lang="en-GB" dirty="0"/>
            <a:t>What are Amira’s needs are what interventions can be taken to meet them?</a:t>
          </a:r>
          <a:endParaRPr lang="en-US" dirty="0"/>
        </a:p>
      </dgm:t>
    </dgm:pt>
    <dgm:pt modelId="{0F428199-AFD3-4861-9C54-44DF905DC5B2}" type="parTrans" cxnId="{59288854-4A46-4DA2-8A2C-C9DB239764F3}">
      <dgm:prSet/>
      <dgm:spPr/>
      <dgm:t>
        <a:bodyPr/>
        <a:lstStyle/>
        <a:p>
          <a:endParaRPr lang="en-US"/>
        </a:p>
      </dgm:t>
    </dgm:pt>
    <dgm:pt modelId="{221A2C11-2723-4D57-8CB1-27F29F98D939}" type="sibTrans" cxnId="{59288854-4A46-4DA2-8A2C-C9DB239764F3}">
      <dgm:prSet/>
      <dgm:spPr/>
      <dgm:t>
        <a:bodyPr/>
        <a:lstStyle/>
        <a:p>
          <a:endParaRPr lang="en-US"/>
        </a:p>
      </dgm:t>
    </dgm:pt>
    <dgm:pt modelId="{48A80343-B127-486A-9BE4-33F000D3D54A}">
      <dgm:prSet/>
      <dgm:spPr/>
      <dgm:t>
        <a:bodyPr/>
        <a:lstStyle/>
        <a:p>
          <a:r>
            <a:rPr lang="en-GB"/>
            <a:t>Nature vs Nurture and their role in shaping Amira’s psychological development</a:t>
          </a:r>
          <a:endParaRPr lang="en-US"/>
        </a:p>
      </dgm:t>
    </dgm:pt>
    <dgm:pt modelId="{F8BC452A-5F32-48E9-8031-20C488992EE7}" type="parTrans" cxnId="{4D395695-4EAC-47FC-A4F8-731CFBA8B359}">
      <dgm:prSet/>
      <dgm:spPr/>
      <dgm:t>
        <a:bodyPr/>
        <a:lstStyle/>
        <a:p>
          <a:endParaRPr lang="en-US"/>
        </a:p>
      </dgm:t>
    </dgm:pt>
    <dgm:pt modelId="{6DA6EC9E-51AD-4DFB-A62E-645B202B85A1}" type="sibTrans" cxnId="{4D395695-4EAC-47FC-A4F8-731CFBA8B359}">
      <dgm:prSet/>
      <dgm:spPr/>
      <dgm:t>
        <a:bodyPr/>
        <a:lstStyle/>
        <a:p>
          <a:endParaRPr lang="en-US"/>
        </a:p>
      </dgm:t>
    </dgm:pt>
    <dgm:pt modelId="{A36A5670-5A76-4D72-B345-5FEFEB50F34C}">
      <dgm:prSet/>
      <dgm:spPr/>
      <dgm:t>
        <a:bodyPr/>
        <a:lstStyle/>
        <a:p>
          <a:r>
            <a:rPr lang="en-GB"/>
            <a:t>The Usefulness and Limitations of Bowlby’s Attachment Theory</a:t>
          </a:r>
          <a:endParaRPr lang="en-US"/>
        </a:p>
      </dgm:t>
    </dgm:pt>
    <dgm:pt modelId="{DA3A98C6-8AB6-49D6-B703-B4772F089880}" type="parTrans" cxnId="{A5FA5153-2378-4A97-B793-FC9CE55469B4}">
      <dgm:prSet/>
      <dgm:spPr/>
      <dgm:t>
        <a:bodyPr/>
        <a:lstStyle/>
        <a:p>
          <a:endParaRPr lang="en-US"/>
        </a:p>
      </dgm:t>
    </dgm:pt>
    <dgm:pt modelId="{372F78E2-BA93-4367-8975-C20F4755DDB1}" type="sibTrans" cxnId="{A5FA5153-2378-4A97-B793-FC9CE55469B4}">
      <dgm:prSet/>
      <dgm:spPr/>
      <dgm:t>
        <a:bodyPr/>
        <a:lstStyle/>
        <a:p>
          <a:endParaRPr lang="en-US"/>
        </a:p>
      </dgm:t>
    </dgm:pt>
    <dgm:pt modelId="{81B5A967-BB37-4E51-91BD-5322C1F3C5AB}">
      <dgm:prSet/>
      <dgm:spPr/>
      <dgm:t>
        <a:bodyPr/>
        <a:lstStyle/>
        <a:p>
          <a:r>
            <a:rPr lang="en-GB"/>
            <a:t>References</a:t>
          </a:r>
          <a:endParaRPr lang="en-US"/>
        </a:p>
      </dgm:t>
    </dgm:pt>
    <dgm:pt modelId="{FAC63E91-F139-4654-A438-9CAD5227C59E}" type="parTrans" cxnId="{0E10FE2F-B944-4357-9102-4F0ADEF4DA19}">
      <dgm:prSet/>
      <dgm:spPr/>
      <dgm:t>
        <a:bodyPr/>
        <a:lstStyle/>
        <a:p>
          <a:endParaRPr lang="en-US"/>
        </a:p>
      </dgm:t>
    </dgm:pt>
    <dgm:pt modelId="{328FF352-0D37-4676-BF97-9FFAABD477EE}" type="sibTrans" cxnId="{0E10FE2F-B944-4357-9102-4F0ADEF4DA19}">
      <dgm:prSet/>
      <dgm:spPr/>
      <dgm:t>
        <a:bodyPr/>
        <a:lstStyle/>
        <a:p>
          <a:endParaRPr lang="en-US"/>
        </a:p>
      </dgm:t>
    </dgm:pt>
    <dgm:pt modelId="{628D3E36-5679-4203-BA17-620F03295B17}" type="pres">
      <dgm:prSet presAssocID="{088A81DA-751C-4149-9D1F-CDB91F21DCF4}" presName="vert0" presStyleCnt="0">
        <dgm:presLayoutVars>
          <dgm:dir/>
          <dgm:animOne val="branch"/>
          <dgm:animLvl val="lvl"/>
        </dgm:presLayoutVars>
      </dgm:prSet>
      <dgm:spPr/>
    </dgm:pt>
    <dgm:pt modelId="{CCE6DBFE-ADA6-40BB-945C-9EFA2750541C}" type="pres">
      <dgm:prSet presAssocID="{1A577246-96FA-49F1-8323-7D3980F4B9BC}" presName="thickLine" presStyleLbl="alignNode1" presStyleIdx="0" presStyleCnt="7"/>
      <dgm:spPr/>
    </dgm:pt>
    <dgm:pt modelId="{5401654D-A89B-47C8-B62B-7B58F18A686C}" type="pres">
      <dgm:prSet presAssocID="{1A577246-96FA-49F1-8323-7D3980F4B9BC}" presName="horz1" presStyleCnt="0"/>
      <dgm:spPr/>
    </dgm:pt>
    <dgm:pt modelId="{E0733F8D-4622-4B85-B428-6D74D599750D}" type="pres">
      <dgm:prSet presAssocID="{1A577246-96FA-49F1-8323-7D3980F4B9BC}" presName="tx1" presStyleLbl="revTx" presStyleIdx="0" presStyleCnt="7"/>
      <dgm:spPr/>
    </dgm:pt>
    <dgm:pt modelId="{8B4825DC-0383-405D-89F2-0C491012419D}" type="pres">
      <dgm:prSet presAssocID="{1A577246-96FA-49F1-8323-7D3980F4B9BC}" presName="vert1" presStyleCnt="0"/>
      <dgm:spPr/>
    </dgm:pt>
    <dgm:pt modelId="{F6FD5126-FB52-4B85-A285-72547F513D8A}" type="pres">
      <dgm:prSet presAssocID="{A8C09EE6-3D12-4DB0-A4C2-CF993663D27A}" presName="thickLine" presStyleLbl="alignNode1" presStyleIdx="1" presStyleCnt="7"/>
      <dgm:spPr/>
    </dgm:pt>
    <dgm:pt modelId="{806AB160-51B1-45D1-84B0-E855965B7FD7}" type="pres">
      <dgm:prSet presAssocID="{A8C09EE6-3D12-4DB0-A4C2-CF993663D27A}" presName="horz1" presStyleCnt="0"/>
      <dgm:spPr/>
    </dgm:pt>
    <dgm:pt modelId="{88CFB4BC-E8B1-43D0-87FE-F1C50980BEB5}" type="pres">
      <dgm:prSet presAssocID="{A8C09EE6-3D12-4DB0-A4C2-CF993663D27A}" presName="tx1" presStyleLbl="revTx" presStyleIdx="1" presStyleCnt="7"/>
      <dgm:spPr/>
    </dgm:pt>
    <dgm:pt modelId="{3A605A70-FCC4-4B70-A34B-B3FC001984CC}" type="pres">
      <dgm:prSet presAssocID="{A8C09EE6-3D12-4DB0-A4C2-CF993663D27A}" presName="vert1" presStyleCnt="0"/>
      <dgm:spPr/>
    </dgm:pt>
    <dgm:pt modelId="{23C57003-C518-454E-82B1-438E87628371}" type="pres">
      <dgm:prSet presAssocID="{71B99304-856E-4734-8BB3-8AC1F746585A}" presName="thickLine" presStyleLbl="alignNode1" presStyleIdx="2" presStyleCnt="7"/>
      <dgm:spPr/>
    </dgm:pt>
    <dgm:pt modelId="{FE2C0171-6FEC-41BF-BF40-ED13C139741B}" type="pres">
      <dgm:prSet presAssocID="{71B99304-856E-4734-8BB3-8AC1F746585A}" presName="horz1" presStyleCnt="0"/>
      <dgm:spPr/>
    </dgm:pt>
    <dgm:pt modelId="{C3C67885-504C-4E94-B606-C0C3EEE46B74}" type="pres">
      <dgm:prSet presAssocID="{71B99304-856E-4734-8BB3-8AC1F746585A}" presName="tx1" presStyleLbl="revTx" presStyleIdx="2" presStyleCnt="7"/>
      <dgm:spPr/>
    </dgm:pt>
    <dgm:pt modelId="{FDC755F9-FA8B-4CEB-A6FD-057E30E28848}" type="pres">
      <dgm:prSet presAssocID="{71B99304-856E-4734-8BB3-8AC1F746585A}" presName="vert1" presStyleCnt="0"/>
      <dgm:spPr/>
    </dgm:pt>
    <dgm:pt modelId="{DBD27519-0B79-4E2A-9824-9CAA51C2AFEA}" type="pres">
      <dgm:prSet presAssocID="{FA43F8B5-F047-49CC-88FE-67867B8251A0}" presName="thickLine" presStyleLbl="alignNode1" presStyleIdx="3" presStyleCnt="7"/>
      <dgm:spPr/>
    </dgm:pt>
    <dgm:pt modelId="{31DBE5A0-BA80-44CF-8DE5-EC248DBEA98A}" type="pres">
      <dgm:prSet presAssocID="{FA43F8B5-F047-49CC-88FE-67867B8251A0}" presName="horz1" presStyleCnt="0"/>
      <dgm:spPr/>
    </dgm:pt>
    <dgm:pt modelId="{5D64B834-0529-45EE-B34B-37B7B445115A}" type="pres">
      <dgm:prSet presAssocID="{FA43F8B5-F047-49CC-88FE-67867B8251A0}" presName="tx1" presStyleLbl="revTx" presStyleIdx="3" presStyleCnt="7"/>
      <dgm:spPr/>
    </dgm:pt>
    <dgm:pt modelId="{172989A4-634E-41AA-B716-FE2364FA052D}" type="pres">
      <dgm:prSet presAssocID="{FA43F8B5-F047-49CC-88FE-67867B8251A0}" presName="vert1" presStyleCnt="0"/>
      <dgm:spPr/>
    </dgm:pt>
    <dgm:pt modelId="{DA3C52AA-6592-43DC-9D0C-0FCAABBFC755}" type="pres">
      <dgm:prSet presAssocID="{48A80343-B127-486A-9BE4-33F000D3D54A}" presName="thickLine" presStyleLbl="alignNode1" presStyleIdx="4" presStyleCnt="7"/>
      <dgm:spPr/>
    </dgm:pt>
    <dgm:pt modelId="{2BACDC34-0524-46A3-93ED-70A8A201C51D}" type="pres">
      <dgm:prSet presAssocID="{48A80343-B127-486A-9BE4-33F000D3D54A}" presName="horz1" presStyleCnt="0"/>
      <dgm:spPr/>
    </dgm:pt>
    <dgm:pt modelId="{5434F1F8-70DB-4166-B656-6BD7D8A2C443}" type="pres">
      <dgm:prSet presAssocID="{48A80343-B127-486A-9BE4-33F000D3D54A}" presName="tx1" presStyleLbl="revTx" presStyleIdx="4" presStyleCnt="7"/>
      <dgm:spPr/>
    </dgm:pt>
    <dgm:pt modelId="{4641DCFF-9AA7-48BF-9B79-5324CDADF6F3}" type="pres">
      <dgm:prSet presAssocID="{48A80343-B127-486A-9BE4-33F000D3D54A}" presName="vert1" presStyleCnt="0"/>
      <dgm:spPr/>
    </dgm:pt>
    <dgm:pt modelId="{5AA213A6-77B1-4E35-BE47-014E83843AB3}" type="pres">
      <dgm:prSet presAssocID="{A36A5670-5A76-4D72-B345-5FEFEB50F34C}" presName="thickLine" presStyleLbl="alignNode1" presStyleIdx="5" presStyleCnt="7"/>
      <dgm:spPr/>
    </dgm:pt>
    <dgm:pt modelId="{ADCFEDC3-B9EE-4947-8657-543CF7FD83B7}" type="pres">
      <dgm:prSet presAssocID="{A36A5670-5A76-4D72-B345-5FEFEB50F34C}" presName="horz1" presStyleCnt="0"/>
      <dgm:spPr/>
    </dgm:pt>
    <dgm:pt modelId="{DF858C05-44C8-46EA-B6A7-4D12979E0DFD}" type="pres">
      <dgm:prSet presAssocID="{A36A5670-5A76-4D72-B345-5FEFEB50F34C}" presName="tx1" presStyleLbl="revTx" presStyleIdx="5" presStyleCnt="7"/>
      <dgm:spPr/>
    </dgm:pt>
    <dgm:pt modelId="{5D539EF2-BA74-460D-9730-BD65EBF718AE}" type="pres">
      <dgm:prSet presAssocID="{A36A5670-5A76-4D72-B345-5FEFEB50F34C}" presName="vert1" presStyleCnt="0"/>
      <dgm:spPr/>
    </dgm:pt>
    <dgm:pt modelId="{54D0F36A-02F4-4C6F-8608-F5B614D05549}" type="pres">
      <dgm:prSet presAssocID="{81B5A967-BB37-4E51-91BD-5322C1F3C5AB}" presName="thickLine" presStyleLbl="alignNode1" presStyleIdx="6" presStyleCnt="7"/>
      <dgm:spPr/>
    </dgm:pt>
    <dgm:pt modelId="{4F409EC8-39B9-4CE6-A974-E1236A088D55}" type="pres">
      <dgm:prSet presAssocID="{81B5A967-BB37-4E51-91BD-5322C1F3C5AB}" presName="horz1" presStyleCnt="0"/>
      <dgm:spPr/>
    </dgm:pt>
    <dgm:pt modelId="{6BC269C9-D622-4447-8822-91EF699A119C}" type="pres">
      <dgm:prSet presAssocID="{81B5A967-BB37-4E51-91BD-5322C1F3C5AB}" presName="tx1" presStyleLbl="revTx" presStyleIdx="6" presStyleCnt="7"/>
      <dgm:spPr/>
    </dgm:pt>
    <dgm:pt modelId="{DC78E584-BCA9-4EB3-BCF9-3482DCB2C5B8}" type="pres">
      <dgm:prSet presAssocID="{81B5A967-BB37-4E51-91BD-5322C1F3C5AB}" presName="vert1" presStyleCnt="0"/>
      <dgm:spPr/>
    </dgm:pt>
  </dgm:ptLst>
  <dgm:cxnLst>
    <dgm:cxn modelId="{5987F703-1C9C-4D1A-BE39-E9063F195EF7}" type="presOf" srcId="{81B5A967-BB37-4E51-91BD-5322C1F3C5AB}" destId="{6BC269C9-D622-4447-8822-91EF699A119C}" srcOrd="0" destOrd="0" presId="urn:microsoft.com/office/officeart/2008/layout/LinedList"/>
    <dgm:cxn modelId="{83628008-5F74-4470-AC5A-F6190271931A}" type="presOf" srcId="{48A80343-B127-486A-9BE4-33F000D3D54A}" destId="{5434F1F8-70DB-4166-B656-6BD7D8A2C443}" srcOrd="0" destOrd="0" presId="urn:microsoft.com/office/officeart/2008/layout/LinedList"/>
    <dgm:cxn modelId="{C1B15B12-D78B-47F6-B6E8-ADBC05D74857}" srcId="{088A81DA-751C-4149-9D1F-CDB91F21DCF4}" destId="{A8C09EE6-3D12-4DB0-A4C2-CF993663D27A}" srcOrd="1" destOrd="0" parTransId="{66AA257E-9170-4A6B-853A-C36FE28DE8AC}" sibTransId="{1E070549-EE08-4DAE-8C09-F41A475D6FB2}"/>
    <dgm:cxn modelId="{5DAECC21-2026-44A0-832D-552416A858D2}" type="presOf" srcId="{A36A5670-5A76-4D72-B345-5FEFEB50F34C}" destId="{DF858C05-44C8-46EA-B6A7-4D12979E0DFD}" srcOrd="0" destOrd="0" presId="urn:microsoft.com/office/officeart/2008/layout/LinedList"/>
    <dgm:cxn modelId="{0E10FE2F-B944-4357-9102-4F0ADEF4DA19}" srcId="{088A81DA-751C-4149-9D1F-CDB91F21DCF4}" destId="{81B5A967-BB37-4E51-91BD-5322C1F3C5AB}" srcOrd="6" destOrd="0" parTransId="{FAC63E91-F139-4654-A438-9CAD5227C59E}" sibTransId="{328FF352-0D37-4676-BF97-9FFAABD477EE}"/>
    <dgm:cxn modelId="{5115D060-D612-49EF-A677-146FB3C461B9}" srcId="{088A81DA-751C-4149-9D1F-CDB91F21DCF4}" destId="{71B99304-856E-4734-8BB3-8AC1F746585A}" srcOrd="2" destOrd="0" parTransId="{9A783483-5AD3-4A10-9670-AED02382B7AB}" sibTransId="{148FC0F6-D77F-4788-8441-4CDDB2130EC9}"/>
    <dgm:cxn modelId="{11139647-D596-4163-AB90-9360C65EB9E5}" type="presOf" srcId="{088A81DA-751C-4149-9D1F-CDB91F21DCF4}" destId="{628D3E36-5679-4203-BA17-620F03295B17}" srcOrd="0" destOrd="0" presId="urn:microsoft.com/office/officeart/2008/layout/LinedList"/>
    <dgm:cxn modelId="{C76CC26B-2D6F-45A3-A4D1-17FC064DF397}" type="presOf" srcId="{FA43F8B5-F047-49CC-88FE-67867B8251A0}" destId="{5D64B834-0529-45EE-B34B-37B7B445115A}" srcOrd="0" destOrd="0" presId="urn:microsoft.com/office/officeart/2008/layout/LinedList"/>
    <dgm:cxn modelId="{A5FA5153-2378-4A97-B793-FC9CE55469B4}" srcId="{088A81DA-751C-4149-9D1F-CDB91F21DCF4}" destId="{A36A5670-5A76-4D72-B345-5FEFEB50F34C}" srcOrd="5" destOrd="0" parTransId="{DA3A98C6-8AB6-49D6-B703-B4772F089880}" sibTransId="{372F78E2-BA93-4367-8975-C20F4755DDB1}"/>
    <dgm:cxn modelId="{59288854-4A46-4DA2-8A2C-C9DB239764F3}" srcId="{088A81DA-751C-4149-9D1F-CDB91F21DCF4}" destId="{FA43F8B5-F047-49CC-88FE-67867B8251A0}" srcOrd="3" destOrd="0" parTransId="{0F428199-AFD3-4861-9C54-44DF905DC5B2}" sibTransId="{221A2C11-2723-4D57-8CB1-27F29F98D939}"/>
    <dgm:cxn modelId="{4D395695-4EAC-47FC-A4F8-731CFBA8B359}" srcId="{088A81DA-751C-4149-9D1F-CDB91F21DCF4}" destId="{48A80343-B127-486A-9BE4-33F000D3D54A}" srcOrd="4" destOrd="0" parTransId="{F8BC452A-5F32-48E9-8031-20C488992EE7}" sibTransId="{6DA6EC9E-51AD-4DFB-A62E-645B202B85A1}"/>
    <dgm:cxn modelId="{C67077BD-7A1E-4695-90E6-3D221FABAACB}" type="presOf" srcId="{A8C09EE6-3D12-4DB0-A4C2-CF993663D27A}" destId="{88CFB4BC-E8B1-43D0-87FE-F1C50980BEB5}" srcOrd="0" destOrd="0" presId="urn:microsoft.com/office/officeart/2008/layout/LinedList"/>
    <dgm:cxn modelId="{50A05BD1-388C-48BE-A4B8-2AE45A77BE18}" type="presOf" srcId="{1A577246-96FA-49F1-8323-7D3980F4B9BC}" destId="{E0733F8D-4622-4B85-B428-6D74D599750D}" srcOrd="0" destOrd="0" presId="urn:microsoft.com/office/officeart/2008/layout/LinedList"/>
    <dgm:cxn modelId="{20DA6EEF-1445-4ECF-A4B4-445E6C6CB73D}" srcId="{088A81DA-751C-4149-9D1F-CDB91F21DCF4}" destId="{1A577246-96FA-49F1-8323-7D3980F4B9BC}" srcOrd="0" destOrd="0" parTransId="{06E47CA3-3DA3-4A14-B36D-7B865CF90F32}" sibTransId="{956AC642-FEC4-4D06-AFF0-436D51CF93F7}"/>
    <dgm:cxn modelId="{F597C7FA-7565-46C8-A0D1-FFE4F3B86653}" type="presOf" srcId="{71B99304-856E-4734-8BB3-8AC1F746585A}" destId="{C3C67885-504C-4E94-B606-C0C3EEE46B74}" srcOrd="0" destOrd="0" presId="urn:microsoft.com/office/officeart/2008/layout/LinedList"/>
    <dgm:cxn modelId="{90080C77-6C64-4093-91FD-5E7F2500486D}" type="presParOf" srcId="{628D3E36-5679-4203-BA17-620F03295B17}" destId="{CCE6DBFE-ADA6-40BB-945C-9EFA2750541C}" srcOrd="0" destOrd="0" presId="urn:microsoft.com/office/officeart/2008/layout/LinedList"/>
    <dgm:cxn modelId="{316FDBD8-C6A6-4442-BB9E-19D3B8A12735}" type="presParOf" srcId="{628D3E36-5679-4203-BA17-620F03295B17}" destId="{5401654D-A89B-47C8-B62B-7B58F18A686C}" srcOrd="1" destOrd="0" presId="urn:microsoft.com/office/officeart/2008/layout/LinedList"/>
    <dgm:cxn modelId="{E5A9C262-D701-40EA-A2F8-0D6776436D46}" type="presParOf" srcId="{5401654D-A89B-47C8-B62B-7B58F18A686C}" destId="{E0733F8D-4622-4B85-B428-6D74D599750D}" srcOrd="0" destOrd="0" presId="urn:microsoft.com/office/officeart/2008/layout/LinedList"/>
    <dgm:cxn modelId="{1610E6EE-DFC5-4599-8F30-015798DB5617}" type="presParOf" srcId="{5401654D-A89B-47C8-B62B-7B58F18A686C}" destId="{8B4825DC-0383-405D-89F2-0C491012419D}" srcOrd="1" destOrd="0" presId="urn:microsoft.com/office/officeart/2008/layout/LinedList"/>
    <dgm:cxn modelId="{2EFDE3B0-FB4C-417C-9E51-28FF09E76B6A}" type="presParOf" srcId="{628D3E36-5679-4203-BA17-620F03295B17}" destId="{F6FD5126-FB52-4B85-A285-72547F513D8A}" srcOrd="2" destOrd="0" presId="urn:microsoft.com/office/officeart/2008/layout/LinedList"/>
    <dgm:cxn modelId="{2DE4B879-1B2C-460B-9E8F-2039397EB665}" type="presParOf" srcId="{628D3E36-5679-4203-BA17-620F03295B17}" destId="{806AB160-51B1-45D1-84B0-E855965B7FD7}" srcOrd="3" destOrd="0" presId="urn:microsoft.com/office/officeart/2008/layout/LinedList"/>
    <dgm:cxn modelId="{3D23EB88-FF81-47B7-9B2F-9AE5D011E246}" type="presParOf" srcId="{806AB160-51B1-45D1-84B0-E855965B7FD7}" destId="{88CFB4BC-E8B1-43D0-87FE-F1C50980BEB5}" srcOrd="0" destOrd="0" presId="urn:microsoft.com/office/officeart/2008/layout/LinedList"/>
    <dgm:cxn modelId="{AE232DC3-B70E-4B84-BF6B-5E599F408893}" type="presParOf" srcId="{806AB160-51B1-45D1-84B0-E855965B7FD7}" destId="{3A605A70-FCC4-4B70-A34B-B3FC001984CC}" srcOrd="1" destOrd="0" presId="urn:microsoft.com/office/officeart/2008/layout/LinedList"/>
    <dgm:cxn modelId="{7D826A7B-CB68-453A-98A2-EBF8446CA065}" type="presParOf" srcId="{628D3E36-5679-4203-BA17-620F03295B17}" destId="{23C57003-C518-454E-82B1-438E87628371}" srcOrd="4" destOrd="0" presId="urn:microsoft.com/office/officeart/2008/layout/LinedList"/>
    <dgm:cxn modelId="{228C176B-3C80-445E-9C6F-4BE2CB9F8517}" type="presParOf" srcId="{628D3E36-5679-4203-BA17-620F03295B17}" destId="{FE2C0171-6FEC-41BF-BF40-ED13C139741B}" srcOrd="5" destOrd="0" presId="urn:microsoft.com/office/officeart/2008/layout/LinedList"/>
    <dgm:cxn modelId="{F2E7D2C3-D34F-4BEA-BE06-A23E2D27648F}" type="presParOf" srcId="{FE2C0171-6FEC-41BF-BF40-ED13C139741B}" destId="{C3C67885-504C-4E94-B606-C0C3EEE46B74}" srcOrd="0" destOrd="0" presId="urn:microsoft.com/office/officeart/2008/layout/LinedList"/>
    <dgm:cxn modelId="{5CF75FBC-1681-4379-B290-30DB2045ED0D}" type="presParOf" srcId="{FE2C0171-6FEC-41BF-BF40-ED13C139741B}" destId="{FDC755F9-FA8B-4CEB-A6FD-057E30E28848}" srcOrd="1" destOrd="0" presId="urn:microsoft.com/office/officeart/2008/layout/LinedList"/>
    <dgm:cxn modelId="{4821A6F4-9B0A-4AC9-A977-E2BF6D01A26C}" type="presParOf" srcId="{628D3E36-5679-4203-BA17-620F03295B17}" destId="{DBD27519-0B79-4E2A-9824-9CAA51C2AFEA}" srcOrd="6" destOrd="0" presId="urn:microsoft.com/office/officeart/2008/layout/LinedList"/>
    <dgm:cxn modelId="{55C1A5FE-1EA6-46CB-83C5-DC2BA3DD3B7E}" type="presParOf" srcId="{628D3E36-5679-4203-BA17-620F03295B17}" destId="{31DBE5A0-BA80-44CF-8DE5-EC248DBEA98A}" srcOrd="7" destOrd="0" presId="urn:microsoft.com/office/officeart/2008/layout/LinedList"/>
    <dgm:cxn modelId="{1D6A9F0F-4ABB-4A07-B186-46C7AA6EC623}" type="presParOf" srcId="{31DBE5A0-BA80-44CF-8DE5-EC248DBEA98A}" destId="{5D64B834-0529-45EE-B34B-37B7B445115A}" srcOrd="0" destOrd="0" presId="urn:microsoft.com/office/officeart/2008/layout/LinedList"/>
    <dgm:cxn modelId="{476B89AF-204D-4670-A57C-7F8CF9BE4352}" type="presParOf" srcId="{31DBE5A0-BA80-44CF-8DE5-EC248DBEA98A}" destId="{172989A4-634E-41AA-B716-FE2364FA052D}" srcOrd="1" destOrd="0" presId="urn:microsoft.com/office/officeart/2008/layout/LinedList"/>
    <dgm:cxn modelId="{18E9E124-EC9E-4F52-96D5-DDC46A78AA79}" type="presParOf" srcId="{628D3E36-5679-4203-BA17-620F03295B17}" destId="{DA3C52AA-6592-43DC-9D0C-0FCAABBFC755}" srcOrd="8" destOrd="0" presId="urn:microsoft.com/office/officeart/2008/layout/LinedList"/>
    <dgm:cxn modelId="{037D525F-BBDC-42F2-9F05-349B4E6583CD}" type="presParOf" srcId="{628D3E36-5679-4203-BA17-620F03295B17}" destId="{2BACDC34-0524-46A3-93ED-70A8A201C51D}" srcOrd="9" destOrd="0" presId="urn:microsoft.com/office/officeart/2008/layout/LinedList"/>
    <dgm:cxn modelId="{601562D8-EC83-405D-9845-09024E12B9E2}" type="presParOf" srcId="{2BACDC34-0524-46A3-93ED-70A8A201C51D}" destId="{5434F1F8-70DB-4166-B656-6BD7D8A2C443}" srcOrd="0" destOrd="0" presId="urn:microsoft.com/office/officeart/2008/layout/LinedList"/>
    <dgm:cxn modelId="{F6577EBC-F1EF-4714-847B-39D878B75778}" type="presParOf" srcId="{2BACDC34-0524-46A3-93ED-70A8A201C51D}" destId="{4641DCFF-9AA7-48BF-9B79-5324CDADF6F3}" srcOrd="1" destOrd="0" presId="urn:microsoft.com/office/officeart/2008/layout/LinedList"/>
    <dgm:cxn modelId="{2B18C1E4-1443-4A0C-8FC9-10595D298D45}" type="presParOf" srcId="{628D3E36-5679-4203-BA17-620F03295B17}" destId="{5AA213A6-77B1-4E35-BE47-014E83843AB3}" srcOrd="10" destOrd="0" presId="urn:microsoft.com/office/officeart/2008/layout/LinedList"/>
    <dgm:cxn modelId="{032FC93D-8A84-42C8-92D4-EA661DFAAD4C}" type="presParOf" srcId="{628D3E36-5679-4203-BA17-620F03295B17}" destId="{ADCFEDC3-B9EE-4947-8657-543CF7FD83B7}" srcOrd="11" destOrd="0" presId="urn:microsoft.com/office/officeart/2008/layout/LinedList"/>
    <dgm:cxn modelId="{2013F147-C72A-40A2-8CD2-2C27CE55D652}" type="presParOf" srcId="{ADCFEDC3-B9EE-4947-8657-543CF7FD83B7}" destId="{DF858C05-44C8-46EA-B6A7-4D12979E0DFD}" srcOrd="0" destOrd="0" presId="urn:microsoft.com/office/officeart/2008/layout/LinedList"/>
    <dgm:cxn modelId="{3E57FAC5-0113-463A-81BE-EFFC426F1E5D}" type="presParOf" srcId="{ADCFEDC3-B9EE-4947-8657-543CF7FD83B7}" destId="{5D539EF2-BA74-460D-9730-BD65EBF718AE}" srcOrd="1" destOrd="0" presId="urn:microsoft.com/office/officeart/2008/layout/LinedList"/>
    <dgm:cxn modelId="{E2547FA8-B115-474A-8E09-416712CC3534}" type="presParOf" srcId="{628D3E36-5679-4203-BA17-620F03295B17}" destId="{54D0F36A-02F4-4C6F-8608-F5B614D05549}" srcOrd="12" destOrd="0" presId="urn:microsoft.com/office/officeart/2008/layout/LinedList"/>
    <dgm:cxn modelId="{1B95EB8A-6D4B-4205-A90A-7081E70C251B}" type="presParOf" srcId="{628D3E36-5679-4203-BA17-620F03295B17}" destId="{4F409EC8-39B9-4CE6-A974-E1236A088D55}" srcOrd="13" destOrd="0" presId="urn:microsoft.com/office/officeart/2008/layout/LinedList"/>
    <dgm:cxn modelId="{C5B221B4-A2D4-42CB-909E-8CAF87B348AD}" type="presParOf" srcId="{4F409EC8-39B9-4CE6-A974-E1236A088D55}" destId="{6BC269C9-D622-4447-8822-91EF699A119C}" srcOrd="0" destOrd="0" presId="urn:microsoft.com/office/officeart/2008/layout/LinedList"/>
    <dgm:cxn modelId="{D34FCD51-1921-4404-8B39-FA65F4388BC1}" type="presParOf" srcId="{4F409EC8-39B9-4CE6-A974-E1236A088D55}" destId="{DC78E584-BCA9-4EB3-BCF9-3482DCB2C5B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E6DBFE-ADA6-40BB-945C-9EFA2750541C}">
      <dsp:nvSpPr>
        <dsp:cNvPr id="0" name=""/>
        <dsp:cNvSpPr/>
      </dsp:nvSpPr>
      <dsp:spPr>
        <a:xfrm>
          <a:off x="0" y="531"/>
          <a:ext cx="11063991"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0733F8D-4622-4B85-B428-6D74D599750D}">
      <dsp:nvSpPr>
        <dsp:cNvPr id="0" name=""/>
        <dsp:cNvSpPr/>
      </dsp:nvSpPr>
      <dsp:spPr>
        <a:xfrm>
          <a:off x="0" y="531"/>
          <a:ext cx="11063991"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Acknowledge of AI</a:t>
          </a:r>
          <a:endParaRPr lang="en-US" sz="2500" kern="1200" dirty="0"/>
        </a:p>
      </dsp:txBody>
      <dsp:txXfrm>
        <a:off x="0" y="531"/>
        <a:ext cx="11063991" cy="621467"/>
      </dsp:txXfrm>
    </dsp:sp>
    <dsp:sp modelId="{F6FD5126-FB52-4B85-A285-72547F513D8A}">
      <dsp:nvSpPr>
        <dsp:cNvPr id="0" name=""/>
        <dsp:cNvSpPr/>
      </dsp:nvSpPr>
      <dsp:spPr>
        <a:xfrm>
          <a:off x="0" y="621999"/>
          <a:ext cx="11063991"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8CFB4BC-E8B1-43D0-87FE-F1C50980BEB5}">
      <dsp:nvSpPr>
        <dsp:cNvPr id="0" name=""/>
        <dsp:cNvSpPr/>
      </dsp:nvSpPr>
      <dsp:spPr>
        <a:xfrm>
          <a:off x="0" y="621999"/>
          <a:ext cx="11063991"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Bowlby’s Attachment Theory</a:t>
          </a:r>
          <a:endParaRPr lang="en-US" sz="2500" kern="1200"/>
        </a:p>
      </dsp:txBody>
      <dsp:txXfrm>
        <a:off x="0" y="621999"/>
        <a:ext cx="11063991" cy="621467"/>
      </dsp:txXfrm>
    </dsp:sp>
    <dsp:sp modelId="{23C57003-C518-454E-82B1-438E87628371}">
      <dsp:nvSpPr>
        <dsp:cNvPr id="0" name=""/>
        <dsp:cNvSpPr/>
      </dsp:nvSpPr>
      <dsp:spPr>
        <a:xfrm>
          <a:off x="0" y="1243467"/>
          <a:ext cx="11063991"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3C67885-504C-4E94-B606-C0C3EEE46B74}">
      <dsp:nvSpPr>
        <dsp:cNvPr id="0" name=""/>
        <dsp:cNvSpPr/>
      </dsp:nvSpPr>
      <dsp:spPr>
        <a:xfrm>
          <a:off x="0" y="1243467"/>
          <a:ext cx="11063991"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Amira’s Situation</a:t>
          </a:r>
          <a:endParaRPr lang="en-US" sz="2500" kern="1200"/>
        </a:p>
      </dsp:txBody>
      <dsp:txXfrm>
        <a:off x="0" y="1243467"/>
        <a:ext cx="11063991" cy="621467"/>
      </dsp:txXfrm>
    </dsp:sp>
    <dsp:sp modelId="{DBD27519-0B79-4E2A-9824-9CAA51C2AFEA}">
      <dsp:nvSpPr>
        <dsp:cNvPr id="0" name=""/>
        <dsp:cNvSpPr/>
      </dsp:nvSpPr>
      <dsp:spPr>
        <a:xfrm>
          <a:off x="0" y="1864935"/>
          <a:ext cx="11063991"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D64B834-0529-45EE-B34B-37B7B445115A}">
      <dsp:nvSpPr>
        <dsp:cNvPr id="0" name=""/>
        <dsp:cNvSpPr/>
      </dsp:nvSpPr>
      <dsp:spPr>
        <a:xfrm>
          <a:off x="0" y="1864935"/>
          <a:ext cx="11063991"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What are Amira’s needs are what interventions can be taken to meet them?</a:t>
          </a:r>
          <a:endParaRPr lang="en-US" sz="2500" kern="1200" dirty="0"/>
        </a:p>
      </dsp:txBody>
      <dsp:txXfrm>
        <a:off x="0" y="1864935"/>
        <a:ext cx="11063991" cy="621467"/>
      </dsp:txXfrm>
    </dsp:sp>
    <dsp:sp modelId="{DA3C52AA-6592-43DC-9D0C-0FCAABBFC755}">
      <dsp:nvSpPr>
        <dsp:cNvPr id="0" name=""/>
        <dsp:cNvSpPr/>
      </dsp:nvSpPr>
      <dsp:spPr>
        <a:xfrm>
          <a:off x="0" y="2486402"/>
          <a:ext cx="11063991"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434F1F8-70DB-4166-B656-6BD7D8A2C443}">
      <dsp:nvSpPr>
        <dsp:cNvPr id="0" name=""/>
        <dsp:cNvSpPr/>
      </dsp:nvSpPr>
      <dsp:spPr>
        <a:xfrm>
          <a:off x="0" y="2486402"/>
          <a:ext cx="11063991"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Nature vs Nurture and their role in shaping Amira’s psychological development</a:t>
          </a:r>
          <a:endParaRPr lang="en-US" sz="2500" kern="1200"/>
        </a:p>
      </dsp:txBody>
      <dsp:txXfrm>
        <a:off x="0" y="2486402"/>
        <a:ext cx="11063991" cy="621467"/>
      </dsp:txXfrm>
    </dsp:sp>
    <dsp:sp modelId="{5AA213A6-77B1-4E35-BE47-014E83843AB3}">
      <dsp:nvSpPr>
        <dsp:cNvPr id="0" name=""/>
        <dsp:cNvSpPr/>
      </dsp:nvSpPr>
      <dsp:spPr>
        <a:xfrm>
          <a:off x="0" y="3107870"/>
          <a:ext cx="11063991"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F858C05-44C8-46EA-B6A7-4D12979E0DFD}">
      <dsp:nvSpPr>
        <dsp:cNvPr id="0" name=""/>
        <dsp:cNvSpPr/>
      </dsp:nvSpPr>
      <dsp:spPr>
        <a:xfrm>
          <a:off x="0" y="3107870"/>
          <a:ext cx="11063991"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Usefulness and Limitations of Bowlby’s Attachment Theory</a:t>
          </a:r>
          <a:endParaRPr lang="en-US" sz="2500" kern="1200"/>
        </a:p>
      </dsp:txBody>
      <dsp:txXfrm>
        <a:off x="0" y="3107870"/>
        <a:ext cx="11063991" cy="621467"/>
      </dsp:txXfrm>
    </dsp:sp>
    <dsp:sp modelId="{54D0F36A-02F4-4C6F-8608-F5B614D05549}">
      <dsp:nvSpPr>
        <dsp:cNvPr id="0" name=""/>
        <dsp:cNvSpPr/>
      </dsp:nvSpPr>
      <dsp:spPr>
        <a:xfrm>
          <a:off x="0" y="3729338"/>
          <a:ext cx="11063991"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BC269C9-D622-4447-8822-91EF699A119C}">
      <dsp:nvSpPr>
        <dsp:cNvPr id="0" name=""/>
        <dsp:cNvSpPr/>
      </dsp:nvSpPr>
      <dsp:spPr>
        <a:xfrm>
          <a:off x="0" y="3729338"/>
          <a:ext cx="11063991"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References</a:t>
          </a:r>
          <a:endParaRPr lang="en-US" sz="2500" kern="1200"/>
        </a:p>
      </dsp:txBody>
      <dsp:txXfrm>
        <a:off x="0" y="3729338"/>
        <a:ext cx="11063991" cy="62146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A395D-8356-581F-CA07-BB2E555EB06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5DA4359-76B7-6D84-2368-84157A87A0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B04C7D5-BEA8-34A9-424A-0433122C7789}"/>
              </a:ext>
            </a:extLst>
          </p:cNvPr>
          <p:cNvSpPr>
            <a:spLocks noGrp="1"/>
          </p:cNvSpPr>
          <p:nvPr>
            <p:ph type="dt" sz="half" idx="10"/>
          </p:nvPr>
        </p:nvSpPr>
        <p:spPr/>
        <p:txBody>
          <a:bodyPr/>
          <a:lstStyle/>
          <a:p>
            <a:fld id="{0C3EC2FC-7CA3-471F-8AF0-D80911D73250}" type="datetimeFigureOut">
              <a:rPr lang="en-GB" smtClean="0"/>
              <a:t>17/11/2025</a:t>
            </a:fld>
            <a:endParaRPr lang="en-GB"/>
          </a:p>
        </p:txBody>
      </p:sp>
      <p:sp>
        <p:nvSpPr>
          <p:cNvPr id="5" name="Footer Placeholder 4">
            <a:extLst>
              <a:ext uri="{FF2B5EF4-FFF2-40B4-BE49-F238E27FC236}">
                <a16:creationId xmlns:a16="http://schemas.microsoft.com/office/drawing/2014/main" id="{8CFA7C25-45A7-0A0F-7169-9624EB70BF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2BD50A-51A3-C6C3-85EC-2A92B4901A63}"/>
              </a:ext>
            </a:extLst>
          </p:cNvPr>
          <p:cNvSpPr>
            <a:spLocks noGrp="1"/>
          </p:cNvSpPr>
          <p:nvPr>
            <p:ph type="sldNum" sz="quarter" idx="12"/>
          </p:nvPr>
        </p:nvSpPr>
        <p:spPr/>
        <p:txBody>
          <a:bodyPr/>
          <a:lstStyle/>
          <a:p>
            <a:fld id="{9B809A95-A7B1-45CC-AA10-8282332CF8E7}" type="slidenum">
              <a:rPr lang="en-GB" smtClean="0"/>
              <a:t>‹#›</a:t>
            </a:fld>
            <a:endParaRPr lang="en-GB"/>
          </a:p>
        </p:txBody>
      </p:sp>
    </p:spTree>
    <p:extLst>
      <p:ext uri="{BB962C8B-B14F-4D97-AF65-F5344CB8AC3E}">
        <p14:creationId xmlns:p14="http://schemas.microsoft.com/office/powerpoint/2010/main" val="2379657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523B2-6371-B6F3-9068-5959A700191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5891BC7-C3C6-F2F3-0AE0-AC431DE58FD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B7EFD36-3816-77A4-F7B3-989BBA2C57D6}"/>
              </a:ext>
            </a:extLst>
          </p:cNvPr>
          <p:cNvSpPr>
            <a:spLocks noGrp="1"/>
          </p:cNvSpPr>
          <p:nvPr>
            <p:ph type="dt" sz="half" idx="10"/>
          </p:nvPr>
        </p:nvSpPr>
        <p:spPr/>
        <p:txBody>
          <a:bodyPr/>
          <a:lstStyle/>
          <a:p>
            <a:fld id="{0C3EC2FC-7CA3-471F-8AF0-D80911D73250}" type="datetimeFigureOut">
              <a:rPr lang="en-GB" smtClean="0"/>
              <a:t>17/11/2025</a:t>
            </a:fld>
            <a:endParaRPr lang="en-GB"/>
          </a:p>
        </p:txBody>
      </p:sp>
      <p:sp>
        <p:nvSpPr>
          <p:cNvPr id="5" name="Footer Placeholder 4">
            <a:extLst>
              <a:ext uri="{FF2B5EF4-FFF2-40B4-BE49-F238E27FC236}">
                <a16:creationId xmlns:a16="http://schemas.microsoft.com/office/drawing/2014/main" id="{4D94AD6F-F1D7-4C9D-7BE5-3407288321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73B1D0-340E-D6F5-FA58-833B2150ECD1}"/>
              </a:ext>
            </a:extLst>
          </p:cNvPr>
          <p:cNvSpPr>
            <a:spLocks noGrp="1"/>
          </p:cNvSpPr>
          <p:nvPr>
            <p:ph type="sldNum" sz="quarter" idx="12"/>
          </p:nvPr>
        </p:nvSpPr>
        <p:spPr/>
        <p:txBody>
          <a:bodyPr/>
          <a:lstStyle/>
          <a:p>
            <a:fld id="{9B809A95-A7B1-45CC-AA10-8282332CF8E7}" type="slidenum">
              <a:rPr lang="en-GB" smtClean="0"/>
              <a:t>‹#›</a:t>
            </a:fld>
            <a:endParaRPr lang="en-GB"/>
          </a:p>
        </p:txBody>
      </p:sp>
    </p:spTree>
    <p:extLst>
      <p:ext uri="{BB962C8B-B14F-4D97-AF65-F5344CB8AC3E}">
        <p14:creationId xmlns:p14="http://schemas.microsoft.com/office/powerpoint/2010/main" val="465957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06EC7-0730-C15A-1FF1-43F553AABA4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D99939D-FC14-6A8C-B861-9E838DC5562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8F26177-F270-ECBB-FA19-FC978F7768B4}"/>
              </a:ext>
            </a:extLst>
          </p:cNvPr>
          <p:cNvSpPr>
            <a:spLocks noGrp="1"/>
          </p:cNvSpPr>
          <p:nvPr>
            <p:ph type="dt" sz="half" idx="10"/>
          </p:nvPr>
        </p:nvSpPr>
        <p:spPr/>
        <p:txBody>
          <a:bodyPr/>
          <a:lstStyle/>
          <a:p>
            <a:fld id="{0C3EC2FC-7CA3-471F-8AF0-D80911D73250}" type="datetimeFigureOut">
              <a:rPr lang="en-GB" smtClean="0"/>
              <a:t>17/11/2025</a:t>
            </a:fld>
            <a:endParaRPr lang="en-GB"/>
          </a:p>
        </p:txBody>
      </p:sp>
      <p:sp>
        <p:nvSpPr>
          <p:cNvPr id="5" name="Footer Placeholder 4">
            <a:extLst>
              <a:ext uri="{FF2B5EF4-FFF2-40B4-BE49-F238E27FC236}">
                <a16:creationId xmlns:a16="http://schemas.microsoft.com/office/drawing/2014/main" id="{36F53BD1-669E-0AF0-B9A5-EC5305EA0C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9E531F-AD15-249D-2D26-5E7D03EEF49E}"/>
              </a:ext>
            </a:extLst>
          </p:cNvPr>
          <p:cNvSpPr>
            <a:spLocks noGrp="1"/>
          </p:cNvSpPr>
          <p:nvPr>
            <p:ph type="sldNum" sz="quarter" idx="12"/>
          </p:nvPr>
        </p:nvSpPr>
        <p:spPr/>
        <p:txBody>
          <a:bodyPr/>
          <a:lstStyle/>
          <a:p>
            <a:fld id="{9B809A95-A7B1-45CC-AA10-8282332CF8E7}" type="slidenum">
              <a:rPr lang="en-GB" smtClean="0"/>
              <a:t>‹#›</a:t>
            </a:fld>
            <a:endParaRPr lang="en-GB"/>
          </a:p>
        </p:txBody>
      </p:sp>
    </p:spTree>
    <p:extLst>
      <p:ext uri="{BB962C8B-B14F-4D97-AF65-F5344CB8AC3E}">
        <p14:creationId xmlns:p14="http://schemas.microsoft.com/office/powerpoint/2010/main" val="34813257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3569F-5E06-D676-9276-494144D1735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5AD51B8-9BFF-6C75-4AAA-A38361FDE9F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10CC590-C7A9-E389-FE64-8B704E0FD89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93A097C-00F2-C4EE-0E78-7354D4D7C8E1}"/>
              </a:ext>
            </a:extLst>
          </p:cNvPr>
          <p:cNvSpPr>
            <a:spLocks noGrp="1"/>
          </p:cNvSpPr>
          <p:nvPr>
            <p:ph type="dt" sz="half" idx="10"/>
          </p:nvPr>
        </p:nvSpPr>
        <p:spPr/>
        <p:txBody>
          <a:bodyPr/>
          <a:lstStyle/>
          <a:p>
            <a:fld id="{0C3EC2FC-7CA3-471F-8AF0-D80911D73250}" type="datetimeFigureOut">
              <a:rPr lang="en-GB" smtClean="0"/>
              <a:t>17/11/2025</a:t>
            </a:fld>
            <a:endParaRPr lang="en-GB"/>
          </a:p>
        </p:txBody>
      </p:sp>
      <p:sp>
        <p:nvSpPr>
          <p:cNvPr id="6" name="Footer Placeholder 5">
            <a:extLst>
              <a:ext uri="{FF2B5EF4-FFF2-40B4-BE49-F238E27FC236}">
                <a16:creationId xmlns:a16="http://schemas.microsoft.com/office/drawing/2014/main" id="{36A4E935-CDB4-22B5-CF20-B4F0EC2CFF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D6810B-B8F5-6283-E3DE-E709A8DBC918}"/>
              </a:ext>
            </a:extLst>
          </p:cNvPr>
          <p:cNvSpPr>
            <a:spLocks noGrp="1"/>
          </p:cNvSpPr>
          <p:nvPr>
            <p:ph type="sldNum" sz="quarter" idx="12"/>
          </p:nvPr>
        </p:nvSpPr>
        <p:spPr/>
        <p:txBody>
          <a:bodyPr/>
          <a:lstStyle/>
          <a:p>
            <a:fld id="{9B809A95-A7B1-45CC-AA10-8282332CF8E7}" type="slidenum">
              <a:rPr lang="en-GB" smtClean="0"/>
              <a:t>‹#›</a:t>
            </a:fld>
            <a:endParaRPr lang="en-GB"/>
          </a:p>
        </p:txBody>
      </p:sp>
    </p:spTree>
    <p:extLst>
      <p:ext uri="{BB962C8B-B14F-4D97-AF65-F5344CB8AC3E}">
        <p14:creationId xmlns:p14="http://schemas.microsoft.com/office/powerpoint/2010/main" val="3695271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35D0A-2636-E6DA-4FFC-6E56F2447D1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B8782F0-D041-E842-B829-9E78B02AA6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94159EF-71DD-9EB8-BCA2-0BE3625809A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A45E7E0-5BB7-4480-33CC-447E2B9FCCD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A55B4FB-652B-CF9A-F0CF-7FF7B998600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E134B4B-95A4-96DD-32AF-FFCCF4C8830A}"/>
              </a:ext>
            </a:extLst>
          </p:cNvPr>
          <p:cNvSpPr>
            <a:spLocks noGrp="1"/>
          </p:cNvSpPr>
          <p:nvPr>
            <p:ph type="dt" sz="half" idx="10"/>
          </p:nvPr>
        </p:nvSpPr>
        <p:spPr/>
        <p:txBody>
          <a:bodyPr/>
          <a:lstStyle/>
          <a:p>
            <a:fld id="{0C3EC2FC-7CA3-471F-8AF0-D80911D73250}" type="datetimeFigureOut">
              <a:rPr lang="en-GB" smtClean="0"/>
              <a:t>17/11/2025</a:t>
            </a:fld>
            <a:endParaRPr lang="en-GB"/>
          </a:p>
        </p:txBody>
      </p:sp>
      <p:sp>
        <p:nvSpPr>
          <p:cNvPr id="8" name="Footer Placeholder 7">
            <a:extLst>
              <a:ext uri="{FF2B5EF4-FFF2-40B4-BE49-F238E27FC236}">
                <a16:creationId xmlns:a16="http://schemas.microsoft.com/office/drawing/2014/main" id="{A40FFBC7-1B12-C4D8-FE2C-8164F7B6D6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8B57B2A-6CCB-7986-3704-9F4C40B18AA2}"/>
              </a:ext>
            </a:extLst>
          </p:cNvPr>
          <p:cNvSpPr>
            <a:spLocks noGrp="1"/>
          </p:cNvSpPr>
          <p:nvPr>
            <p:ph type="sldNum" sz="quarter" idx="12"/>
          </p:nvPr>
        </p:nvSpPr>
        <p:spPr/>
        <p:txBody>
          <a:bodyPr/>
          <a:lstStyle/>
          <a:p>
            <a:fld id="{9B809A95-A7B1-45CC-AA10-8282332CF8E7}" type="slidenum">
              <a:rPr lang="en-GB" smtClean="0"/>
              <a:t>‹#›</a:t>
            </a:fld>
            <a:endParaRPr lang="en-GB"/>
          </a:p>
        </p:txBody>
      </p:sp>
    </p:spTree>
    <p:extLst>
      <p:ext uri="{BB962C8B-B14F-4D97-AF65-F5344CB8AC3E}">
        <p14:creationId xmlns:p14="http://schemas.microsoft.com/office/powerpoint/2010/main" val="1538968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55E76-8E8B-27D5-A132-E008270BD70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C78F7F7-2556-24BD-6BAA-4DB08CADD1E0}"/>
              </a:ext>
            </a:extLst>
          </p:cNvPr>
          <p:cNvSpPr>
            <a:spLocks noGrp="1"/>
          </p:cNvSpPr>
          <p:nvPr>
            <p:ph type="dt" sz="half" idx="10"/>
          </p:nvPr>
        </p:nvSpPr>
        <p:spPr/>
        <p:txBody>
          <a:bodyPr/>
          <a:lstStyle/>
          <a:p>
            <a:fld id="{0C3EC2FC-7CA3-471F-8AF0-D80911D73250}" type="datetimeFigureOut">
              <a:rPr lang="en-GB" smtClean="0"/>
              <a:t>17/11/2025</a:t>
            </a:fld>
            <a:endParaRPr lang="en-GB"/>
          </a:p>
        </p:txBody>
      </p:sp>
      <p:sp>
        <p:nvSpPr>
          <p:cNvPr id="4" name="Footer Placeholder 3">
            <a:extLst>
              <a:ext uri="{FF2B5EF4-FFF2-40B4-BE49-F238E27FC236}">
                <a16:creationId xmlns:a16="http://schemas.microsoft.com/office/drawing/2014/main" id="{E9880543-1A0E-0BED-7CE3-0EB9726C15A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6094B7B-FCDA-A569-F6CE-94C3D3161467}"/>
              </a:ext>
            </a:extLst>
          </p:cNvPr>
          <p:cNvSpPr>
            <a:spLocks noGrp="1"/>
          </p:cNvSpPr>
          <p:nvPr>
            <p:ph type="sldNum" sz="quarter" idx="12"/>
          </p:nvPr>
        </p:nvSpPr>
        <p:spPr/>
        <p:txBody>
          <a:bodyPr/>
          <a:lstStyle/>
          <a:p>
            <a:fld id="{9B809A95-A7B1-45CC-AA10-8282332CF8E7}" type="slidenum">
              <a:rPr lang="en-GB" smtClean="0"/>
              <a:t>‹#›</a:t>
            </a:fld>
            <a:endParaRPr lang="en-GB"/>
          </a:p>
        </p:txBody>
      </p:sp>
    </p:spTree>
    <p:extLst>
      <p:ext uri="{BB962C8B-B14F-4D97-AF65-F5344CB8AC3E}">
        <p14:creationId xmlns:p14="http://schemas.microsoft.com/office/powerpoint/2010/main" val="2033416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109468-FE88-3148-4F1C-0647BC15FA6D}"/>
              </a:ext>
            </a:extLst>
          </p:cNvPr>
          <p:cNvSpPr>
            <a:spLocks noGrp="1"/>
          </p:cNvSpPr>
          <p:nvPr>
            <p:ph type="dt" sz="half" idx="10"/>
          </p:nvPr>
        </p:nvSpPr>
        <p:spPr/>
        <p:txBody>
          <a:bodyPr/>
          <a:lstStyle/>
          <a:p>
            <a:fld id="{0C3EC2FC-7CA3-471F-8AF0-D80911D73250}" type="datetimeFigureOut">
              <a:rPr lang="en-GB" smtClean="0"/>
              <a:t>17/11/2025</a:t>
            </a:fld>
            <a:endParaRPr lang="en-GB"/>
          </a:p>
        </p:txBody>
      </p:sp>
      <p:sp>
        <p:nvSpPr>
          <p:cNvPr id="3" name="Footer Placeholder 2">
            <a:extLst>
              <a:ext uri="{FF2B5EF4-FFF2-40B4-BE49-F238E27FC236}">
                <a16:creationId xmlns:a16="http://schemas.microsoft.com/office/drawing/2014/main" id="{F22374F8-77F7-1D0F-0352-4327067DCA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0D2FED0-4D65-3501-45AC-C206CEFE0282}"/>
              </a:ext>
            </a:extLst>
          </p:cNvPr>
          <p:cNvSpPr>
            <a:spLocks noGrp="1"/>
          </p:cNvSpPr>
          <p:nvPr>
            <p:ph type="sldNum" sz="quarter" idx="12"/>
          </p:nvPr>
        </p:nvSpPr>
        <p:spPr/>
        <p:txBody>
          <a:bodyPr/>
          <a:lstStyle/>
          <a:p>
            <a:fld id="{9B809A95-A7B1-45CC-AA10-8282332CF8E7}" type="slidenum">
              <a:rPr lang="en-GB" smtClean="0"/>
              <a:t>‹#›</a:t>
            </a:fld>
            <a:endParaRPr lang="en-GB"/>
          </a:p>
        </p:txBody>
      </p:sp>
    </p:spTree>
    <p:extLst>
      <p:ext uri="{BB962C8B-B14F-4D97-AF65-F5344CB8AC3E}">
        <p14:creationId xmlns:p14="http://schemas.microsoft.com/office/powerpoint/2010/main" val="3429612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5ABBA-9C11-C9F8-7F74-E0CBA5F4B7E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8E7B4D4-68C9-4B0F-82E6-7786671E15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5447DCC-F236-CE31-D9DA-2AB5936BE5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023C0F4-80E3-6AE8-8C80-4ED5132B37F5}"/>
              </a:ext>
            </a:extLst>
          </p:cNvPr>
          <p:cNvSpPr>
            <a:spLocks noGrp="1"/>
          </p:cNvSpPr>
          <p:nvPr>
            <p:ph type="dt" sz="half" idx="10"/>
          </p:nvPr>
        </p:nvSpPr>
        <p:spPr/>
        <p:txBody>
          <a:bodyPr/>
          <a:lstStyle/>
          <a:p>
            <a:fld id="{0C3EC2FC-7CA3-471F-8AF0-D80911D73250}" type="datetimeFigureOut">
              <a:rPr lang="en-GB" smtClean="0"/>
              <a:t>17/11/2025</a:t>
            </a:fld>
            <a:endParaRPr lang="en-GB"/>
          </a:p>
        </p:txBody>
      </p:sp>
      <p:sp>
        <p:nvSpPr>
          <p:cNvPr id="6" name="Footer Placeholder 5">
            <a:extLst>
              <a:ext uri="{FF2B5EF4-FFF2-40B4-BE49-F238E27FC236}">
                <a16:creationId xmlns:a16="http://schemas.microsoft.com/office/drawing/2014/main" id="{F887F0D4-1644-E923-59D2-96D60D5C15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AA3B58-7C55-CB43-741B-7A0B7AF34ABD}"/>
              </a:ext>
            </a:extLst>
          </p:cNvPr>
          <p:cNvSpPr>
            <a:spLocks noGrp="1"/>
          </p:cNvSpPr>
          <p:nvPr>
            <p:ph type="sldNum" sz="quarter" idx="12"/>
          </p:nvPr>
        </p:nvSpPr>
        <p:spPr/>
        <p:txBody>
          <a:bodyPr/>
          <a:lstStyle/>
          <a:p>
            <a:fld id="{9B809A95-A7B1-45CC-AA10-8282332CF8E7}" type="slidenum">
              <a:rPr lang="en-GB" smtClean="0"/>
              <a:t>‹#›</a:t>
            </a:fld>
            <a:endParaRPr lang="en-GB"/>
          </a:p>
        </p:txBody>
      </p:sp>
    </p:spTree>
    <p:extLst>
      <p:ext uri="{BB962C8B-B14F-4D97-AF65-F5344CB8AC3E}">
        <p14:creationId xmlns:p14="http://schemas.microsoft.com/office/powerpoint/2010/main" val="4216540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4C801-8D81-C916-3C87-B36A7F630FA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519A46B-4AED-F1D8-8B79-43161C521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705DD12-4BC4-0E8E-A081-AE0878E053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6A09BA-AEA6-1552-8979-39BDBF958AD0}"/>
              </a:ext>
            </a:extLst>
          </p:cNvPr>
          <p:cNvSpPr>
            <a:spLocks noGrp="1"/>
          </p:cNvSpPr>
          <p:nvPr>
            <p:ph type="dt" sz="half" idx="10"/>
          </p:nvPr>
        </p:nvSpPr>
        <p:spPr/>
        <p:txBody>
          <a:bodyPr/>
          <a:lstStyle/>
          <a:p>
            <a:fld id="{0C3EC2FC-7CA3-471F-8AF0-D80911D73250}" type="datetimeFigureOut">
              <a:rPr lang="en-GB" smtClean="0"/>
              <a:t>17/11/2025</a:t>
            </a:fld>
            <a:endParaRPr lang="en-GB"/>
          </a:p>
        </p:txBody>
      </p:sp>
      <p:sp>
        <p:nvSpPr>
          <p:cNvPr id="6" name="Footer Placeholder 5">
            <a:extLst>
              <a:ext uri="{FF2B5EF4-FFF2-40B4-BE49-F238E27FC236}">
                <a16:creationId xmlns:a16="http://schemas.microsoft.com/office/drawing/2014/main" id="{FFFFD1F2-B833-D9D4-1C8F-67A24FCA1B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056413-F247-ADF1-2DE6-7B22F31ABA7B}"/>
              </a:ext>
            </a:extLst>
          </p:cNvPr>
          <p:cNvSpPr>
            <a:spLocks noGrp="1"/>
          </p:cNvSpPr>
          <p:nvPr>
            <p:ph type="sldNum" sz="quarter" idx="12"/>
          </p:nvPr>
        </p:nvSpPr>
        <p:spPr/>
        <p:txBody>
          <a:bodyPr/>
          <a:lstStyle/>
          <a:p>
            <a:fld id="{9B809A95-A7B1-45CC-AA10-8282332CF8E7}" type="slidenum">
              <a:rPr lang="en-GB" smtClean="0"/>
              <a:t>‹#›</a:t>
            </a:fld>
            <a:endParaRPr lang="en-GB"/>
          </a:p>
        </p:txBody>
      </p:sp>
    </p:spTree>
    <p:extLst>
      <p:ext uri="{BB962C8B-B14F-4D97-AF65-F5344CB8AC3E}">
        <p14:creationId xmlns:p14="http://schemas.microsoft.com/office/powerpoint/2010/main" val="1408444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65CCF-B746-544F-2356-95FF6AA1191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9C296A2-74C6-2022-EADC-493A5BED415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D9F4E4-79F7-CB19-F094-C60791314F39}"/>
              </a:ext>
            </a:extLst>
          </p:cNvPr>
          <p:cNvSpPr>
            <a:spLocks noGrp="1"/>
          </p:cNvSpPr>
          <p:nvPr>
            <p:ph type="dt" sz="half" idx="10"/>
          </p:nvPr>
        </p:nvSpPr>
        <p:spPr/>
        <p:txBody>
          <a:bodyPr/>
          <a:lstStyle/>
          <a:p>
            <a:fld id="{0C3EC2FC-7CA3-471F-8AF0-D80911D73250}" type="datetimeFigureOut">
              <a:rPr lang="en-GB" smtClean="0"/>
              <a:t>17/11/2025</a:t>
            </a:fld>
            <a:endParaRPr lang="en-GB"/>
          </a:p>
        </p:txBody>
      </p:sp>
      <p:sp>
        <p:nvSpPr>
          <p:cNvPr id="5" name="Footer Placeholder 4">
            <a:extLst>
              <a:ext uri="{FF2B5EF4-FFF2-40B4-BE49-F238E27FC236}">
                <a16:creationId xmlns:a16="http://schemas.microsoft.com/office/drawing/2014/main" id="{F9EB87F3-74B5-444D-2205-C6D26345A0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D4FBC0-7E73-3776-916D-A31214F7A9DB}"/>
              </a:ext>
            </a:extLst>
          </p:cNvPr>
          <p:cNvSpPr>
            <a:spLocks noGrp="1"/>
          </p:cNvSpPr>
          <p:nvPr>
            <p:ph type="sldNum" sz="quarter" idx="12"/>
          </p:nvPr>
        </p:nvSpPr>
        <p:spPr/>
        <p:txBody>
          <a:bodyPr/>
          <a:lstStyle/>
          <a:p>
            <a:fld id="{9B809A95-A7B1-45CC-AA10-8282332CF8E7}" type="slidenum">
              <a:rPr lang="en-GB" smtClean="0"/>
              <a:t>‹#›</a:t>
            </a:fld>
            <a:endParaRPr lang="en-GB"/>
          </a:p>
        </p:txBody>
      </p:sp>
    </p:spTree>
    <p:extLst>
      <p:ext uri="{BB962C8B-B14F-4D97-AF65-F5344CB8AC3E}">
        <p14:creationId xmlns:p14="http://schemas.microsoft.com/office/powerpoint/2010/main" val="1161219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164FF8-EE59-7A55-B956-85FD2C21CE6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1E9DA47-B1E1-3229-0C45-DBB122ED400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06C461A-B804-5120-5423-CDEB7C16F7A2}"/>
              </a:ext>
            </a:extLst>
          </p:cNvPr>
          <p:cNvSpPr>
            <a:spLocks noGrp="1"/>
          </p:cNvSpPr>
          <p:nvPr>
            <p:ph type="dt" sz="half" idx="10"/>
          </p:nvPr>
        </p:nvSpPr>
        <p:spPr/>
        <p:txBody>
          <a:bodyPr/>
          <a:lstStyle/>
          <a:p>
            <a:fld id="{0C3EC2FC-7CA3-471F-8AF0-D80911D73250}" type="datetimeFigureOut">
              <a:rPr lang="en-GB" smtClean="0"/>
              <a:t>17/11/2025</a:t>
            </a:fld>
            <a:endParaRPr lang="en-GB"/>
          </a:p>
        </p:txBody>
      </p:sp>
      <p:sp>
        <p:nvSpPr>
          <p:cNvPr id="5" name="Footer Placeholder 4">
            <a:extLst>
              <a:ext uri="{FF2B5EF4-FFF2-40B4-BE49-F238E27FC236}">
                <a16:creationId xmlns:a16="http://schemas.microsoft.com/office/drawing/2014/main" id="{2F420214-7BE6-811A-402C-B1DA454DA9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8939C4-FD39-70AB-85CB-997E22E18686}"/>
              </a:ext>
            </a:extLst>
          </p:cNvPr>
          <p:cNvSpPr>
            <a:spLocks noGrp="1"/>
          </p:cNvSpPr>
          <p:nvPr>
            <p:ph type="sldNum" sz="quarter" idx="12"/>
          </p:nvPr>
        </p:nvSpPr>
        <p:spPr/>
        <p:txBody>
          <a:bodyPr/>
          <a:lstStyle/>
          <a:p>
            <a:fld id="{9B809A95-A7B1-45CC-AA10-8282332CF8E7}" type="slidenum">
              <a:rPr lang="en-GB" smtClean="0"/>
              <a:t>‹#›</a:t>
            </a:fld>
            <a:endParaRPr lang="en-GB"/>
          </a:p>
        </p:txBody>
      </p:sp>
    </p:spTree>
    <p:extLst>
      <p:ext uri="{BB962C8B-B14F-4D97-AF65-F5344CB8AC3E}">
        <p14:creationId xmlns:p14="http://schemas.microsoft.com/office/powerpoint/2010/main" val="117272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18D5B1-E1B3-F28F-0C5C-409F842655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A2B438F-3A02-CA47-455D-F872EF1D7E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6EE6712-F4F0-9E46-61DE-0E8E01A902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C3EC2FC-7CA3-471F-8AF0-D80911D73250}" type="datetimeFigureOut">
              <a:rPr lang="en-GB" smtClean="0"/>
              <a:t>17/11/2025</a:t>
            </a:fld>
            <a:endParaRPr lang="en-GB"/>
          </a:p>
        </p:txBody>
      </p:sp>
      <p:sp>
        <p:nvSpPr>
          <p:cNvPr id="5" name="Footer Placeholder 4">
            <a:extLst>
              <a:ext uri="{FF2B5EF4-FFF2-40B4-BE49-F238E27FC236}">
                <a16:creationId xmlns:a16="http://schemas.microsoft.com/office/drawing/2014/main" id="{616BBEF6-16F7-96F4-4F38-F53EE74BA4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B8E72EE-15A7-D077-84F3-2CF0CE6C47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B809A95-A7B1-45CC-AA10-8282332CF8E7}" type="slidenum">
              <a:rPr lang="en-GB" smtClean="0"/>
              <a:t>‹#›</a:t>
            </a:fld>
            <a:endParaRPr lang="en-GB"/>
          </a:p>
        </p:txBody>
      </p:sp>
    </p:spTree>
    <p:extLst>
      <p:ext uri="{BB962C8B-B14F-4D97-AF65-F5344CB8AC3E}">
        <p14:creationId xmlns:p14="http://schemas.microsoft.com/office/powerpoint/2010/main" val="1195828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childpsychologycenter..com/sepaation-anxiety-tips/" TargetMode="External"/><Relationship Id="rId2" Type="http://schemas.openxmlformats.org/officeDocument/2006/relationships/hyperlink" Target="https://positivepsychology.com/separation-anxiety/" TargetMode="External"/><Relationship Id="rId1" Type="http://schemas.openxmlformats.org/officeDocument/2006/relationships/slideLayout" Target="../slideLayouts/slideLayout7.xml"/><Relationship Id="rId5" Type="http://schemas.openxmlformats.org/officeDocument/2006/relationships/hyperlink" Target="https://www.southwestyorkshire.nhs.uk/wp-content/uploads/2020/09/Separation-Anxiety-Parents-Guide.pdf" TargetMode="External"/><Relationship Id="rId4" Type="http://schemas.openxmlformats.org/officeDocument/2006/relationships/hyperlink" Target="https://www.nhs.uk/baby/babys-development/behaviour/separation-anxie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AB3F1-C4EC-8A91-C3C9-AD3D5BF1DA89}"/>
              </a:ext>
            </a:extLst>
          </p:cNvPr>
          <p:cNvSpPr>
            <a:spLocks noGrp="1"/>
          </p:cNvSpPr>
          <p:nvPr>
            <p:ph type="ctrTitle"/>
          </p:nvPr>
        </p:nvSpPr>
        <p:spPr>
          <a:xfrm>
            <a:off x="1096701" y="2681340"/>
            <a:ext cx="9998597" cy="4176660"/>
          </a:xfrm>
        </p:spPr>
        <p:txBody>
          <a:bodyPr>
            <a:normAutofit fontScale="90000"/>
          </a:bodyPr>
          <a:lstStyle/>
          <a:p>
            <a:pPr algn="l"/>
            <a:r>
              <a:rPr lang="en-GB" sz="3600" b="1" dirty="0">
                <a:cs typeface="Arial" panose="020B0604020202020204" pitchFamily="34" charset="0"/>
              </a:rPr>
              <a:t>Assignment 1: Individual PowerPoint Presentation</a:t>
            </a:r>
            <a:br>
              <a:rPr lang="en-GB" sz="3600" b="1" dirty="0">
                <a:cs typeface="Arial" panose="020B0604020202020204" pitchFamily="34" charset="0"/>
              </a:rPr>
            </a:br>
            <a:br>
              <a:rPr lang="en-GB" sz="4000" b="1" dirty="0">
                <a:cs typeface="Arial" panose="020B0604020202020204" pitchFamily="34" charset="0"/>
              </a:rPr>
            </a:br>
            <a:r>
              <a:rPr lang="en-GB" sz="3200" b="1" dirty="0">
                <a:cs typeface="Arial" panose="020B0604020202020204" pitchFamily="34" charset="0"/>
              </a:rPr>
              <a:t>Module name: Psychology  in Health and Social Care</a:t>
            </a:r>
            <a:br>
              <a:rPr lang="en-GB" sz="3200" b="1" dirty="0">
                <a:cs typeface="Arial" panose="020B0604020202020204" pitchFamily="34" charset="0"/>
              </a:rPr>
            </a:br>
            <a:br>
              <a:rPr lang="en-GB" sz="3200" b="1" dirty="0">
                <a:cs typeface="Arial" panose="020B0604020202020204" pitchFamily="34" charset="0"/>
              </a:rPr>
            </a:br>
            <a:r>
              <a:rPr lang="en-GB" sz="3200" b="1" dirty="0">
                <a:cs typeface="Arial" panose="020B0604020202020204" pitchFamily="34" charset="0"/>
              </a:rPr>
              <a:t>Module code: LCHS4010</a:t>
            </a:r>
            <a:br>
              <a:rPr lang="en-GB" sz="3200" b="1" dirty="0">
                <a:cs typeface="Arial" panose="020B0604020202020204" pitchFamily="34" charset="0"/>
              </a:rPr>
            </a:br>
            <a:br>
              <a:rPr lang="en-GB" sz="3200" b="1" dirty="0">
                <a:cs typeface="Arial" panose="020B0604020202020204" pitchFamily="34" charset="0"/>
              </a:rPr>
            </a:br>
            <a:r>
              <a:rPr lang="en-GB" sz="3200" b="1" dirty="0">
                <a:cs typeface="Arial" panose="020B0604020202020204" pitchFamily="34" charset="0"/>
              </a:rPr>
              <a:t>Lecturer name: Peace Ukachukwu</a:t>
            </a:r>
            <a:br>
              <a:rPr lang="en-GB" sz="3200" b="1" dirty="0">
                <a:cs typeface="Arial" panose="020B0604020202020204" pitchFamily="34" charset="0"/>
              </a:rPr>
            </a:br>
            <a:br>
              <a:rPr lang="en-GB" sz="3200" b="1" dirty="0">
                <a:cs typeface="Arial" panose="020B0604020202020204" pitchFamily="34" charset="0"/>
              </a:rPr>
            </a:br>
            <a:r>
              <a:rPr lang="en-GB" sz="3200" b="1" dirty="0">
                <a:cs typeface="Arial" panose="020B0604020202020204" pitchFamily="34" charset="0"/>
              </a:rPr>
              <a:t>Student name: Bibi Hafsa Sadozai</a:t>
            </a:r>
            <a:br>
              <a:rPr lang="en-GB" sz="3200" b="1" dirty="0">
                <a:cs typeface="Arial" panose="020B0604020202020204" pitchFamily="34" charset="0"/>
              </a:rPr>
            </a:br>
            <a:br>
              <a:rPr lang="en-GB" sz="3200" b="1" dirty="0">
                <a:cs typeface="Arial" panose="020B0604020202020204" pitchFamily="34" charset="0"/>
              </a:rPr>
            </a:br>
            <a:r>
              <a:rPr lang="en-GB" sz="3200" b="1" dirty="0">
                <a:cs typeface="Arial" panose="020B0604020202020204" pitchFamily="34" charset="0"/>
              </a:rPr>
              <a:t>Student ID: 2426591</a:t>
            </a:r>
            <a:br>
              <a:rPr lang="en-GB" sz="3200" b="1" dirty="0">
                <a:cs typeface="Arial" panose="020B0604020202020204" pitchFamily="34" charset="0"/>
              </a:rPr>
            </a:br>
            <a:br>
              <a:rPr lang="en-GB" sz="3200" b="1" dirty="0">
                <a:cs typeface="Arial" panose="020B0604020202020204" pitchFamily="34" charset="0"/>
              </a:rPr>
            </a:br>
            <a:r>
              <a:rPr lang="en-GB" sz="3200" b="1" dirty="0">
                <a:cs typeface="Arial" panose="020B0604020202020204" pitchFamily="34" charset="0"/>
              </a:rPr>
              <a:t>Date of Submission: 17/11/25</a:t>
            </a: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D3AD24E-4176-B820-73DB-34306717EB33}"/>
              </a:ext>
            </a:extLst>
          </p:cNvPr>
          <p:cNvPicPr>
            <a:picLocks noChangeAspect="1"/>
          </p:cNvPicPr>
          <p:nvPr/>
        </p:nvPicPr>
        <p:blipFill>
          <a:blip r:embed="rId3"/>
          <a:stretch>
            <a:fillRect/>
          </a:stretch>
        </p:blipFill>
        <p:spPr>
          <a:xfrm>
            <a:off x="9447396" y="4108153"/>
            <a:ext cx="2424815" cy="242481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9309813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4E1E467-A856-6E7D-5A20-09100F4396A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b="1" u="sng"/>
              <a:t>Overview:</a:t>
            </a:r>
          </a:p>
        </p:txBody>
      </p:sp>
      <p:graphicFrame>
        <p:nvGraphicFramePr>
          <p:cNvPr id="13" name="TextBox 2">
            <a:extLst>
              <a:ext uri="{FF2B5EF4-FFF2-40B4-BE49-F238E27FC236}">
                <a16:creationId xmlns:a16="http://schemas.microsoft.com/office/drawing/2014/main" id="{44244AAD-8568-4964-690D-ED1B2103D084}"/>
              </a:ext>
            </a:extLst>
          </p:cNvPr>
          <p:cNvGraphicFramePr/>
          <p:nvPr>
            <p:extLst>
              <p:ext uri="{D42A27DB-BD31-4B8C-83A1-F6EECF244321}">
                <p14:modId xmlns:p14="http://schemas.microsoft.com/office/powerpoint/2010/main" val="2875424935"/>
              </p:ext>
            </p:extLst>
          </p:nvPr>
        </p:nvGraphicFramePr>
        <p:xfrm>
          <a:off x="564004" y="1840615"/>
          <a:ext cx="1106399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9527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ight Triangle 75">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EA184E-5702-FC4F-22B7-18A15E609919}"/>
              </a:ext>
            </a:extLst>
          </p:cNvPr>
          <p:cNvSpPr txBox="1"/>
          <p:nvPr/>
        </p:nvSpPr>
        <p:spPr>
          <a:xfrm>
            <a:off x="2767200" y="658940"/>
            <a:ext cx="9231410" cy="100899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dirty="0">
                <a:solidFill>
                  <a:schemeClr val="accent4"/>
                </a:solidFill>
                <a:latin typeface="Cambria" panose="02040503050406030204" pitchFamily="18" charset="0"/>
                <a:ea typeface="Cambria" panose="02040503050406030204" pitchFamily="18" charset="0"/>
                <a:cs typeface="+mj-cs"/>
              </a:rPr>
              <a:t>Acknowledgement of AI</a:t>
            </a:r>
            <a:r>
              <a:rPr lang="en-US" sz="4800" b="1" kern="1200" dirty="0">
                <a:solidFill>
                  <a:schemeClr val="accent4"/>
                </a:solidFill>
                <a:latin typeface="+mj-lt"/>
                <a:ea typeface="+mj-ea"/>
                <a:cs typeface="+mj-cs"/>
              </a:rPr>
              <a:t>:</a:t>
            </a:r>
          </a:p>
        </p:txBody>
      </p:sp>
      <p:sp>
        <p:nvSpPr>
          <p:cNvPr id="4" name="TextBox 3">
            <a:extLst>
              <a:ext uri="{FF2B5EF4-FFF2-40B4-BE49-F238E27FC236}">
                <a16:creationId xmlns:a16="http://schemas.microsoft.com/office/drawing/2014/main" id="{3CCDB69E-B5FD-1872-8D53-12F3EA232327}"/>
              </a:ext>
            </a:extLst>
          </p:cNvPr>
          <p:cNvSpPr txBox="1"/>
          <p:nvPr/>
        </p:nvSpPr>
        <p:spPr>
          <a:xfrm>
            <a:off x="2767200" y="3427216"/>
            <a:ext cx="7132335" cy="1312657"/>
          </a:xfrm>
          <a:prstGeom prst="rect">
            <a:avLst/>
          </a:prstGeom>
        </p:spPr>
        <p:txBody>
          <a:bodyPr vert="horz" lIns="91440" tIns="45720" rIns="91440" bIns="45720" rtlCol="0" anchor="t">
            <a:normAutofit/>
          </a:bodyPr>
          <a:lstStyle/>
          <a:p>
            <a:pPr>
              <a:lnSpc>
                <a:spcPct val="90000"/>
              </a:lnSpc>
              <a:spcBef>
                <a:spcPts val="1000"/>
              </a:spcBef>
            </a:pPr>
            <a:r>
              <a:rPr lang="en-US" sz="3200" kern="1200" dirty="0">
                <a:solidFill>
                  <a:schemeClr val="tx1"/>
                </a:solidFill>
                <a:latin typeface="+mn-lt"/>
                <a:ea typeface="+mn-ea"/>
                <a:cs typeface="+mn-cs"/>
              </a:rPr>
              <a:t>I have not used AI for this presentation.</a:t>
            </a:r>
          </a:p>
        </p:txBody>
      </p:sp>
    </p:spTree>
    <p:extLst>
      <p:ext uri="{BB962C8B-B14F-4D97-AF65-F5344CB8AC3E}">
        <p14:creationId xmlns:p14="http://schemas.microsoft.com/office/powerpoint/2010/main" val="945203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88A0438-FE70-1984-D1D9-383D449238B2}"/>
              </a:ext>
            </a:extLst>
          </p:cNvPr>
          <p:cNvSpPr txBox="1"/>
          <p:nvPr/>
        </p:nvSpPr>
        <p:spPr>
          <a:xfrm>
            <a:off x="2267417" y="685800"/>
            <a:ext cx="8959893" cy="100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u="sng" kern="1200" dirty="0">
                <a:latin typeface="Cambria" panose="02040503050406030204" pitchFamily="18" charset="0"/>
                <a:ea typeface="Cambria" panose="02040503050406030204" pitchFamily="18" charset="0"/>
                <a:cs typeface="+mj-cs"/>
              </a:rPr>
              <a:t>Bowlby’s Attachment Theory</a:t>
            </a:r>
          </a:p>
        </p:txBody>
      </p:sp>
      <p:sp>
        <p:nvSpPr>
          <p:cNvPr id="36" name="Rectangle 35">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B2A8480-8FEA-1C4D-BD40-65FA1A6679AA}"/>
              </a:ext>
            </a:extLst>
          </p:cNvPr>
          <p:cNvSpPr txBox="1"/>
          <p:nvPr/>
        </p:nvSpPr>
        <p:spPr>
          <a:xfrm>
            <a:off x="2853996" y="2376436"/>
            <a:ext cx="8680864" cy="3072004"/>
          </a:xfrm>
          <a:prstGeom prst="rect">
            <a:avLst/>
          </a:prstGeom>
        </p:spPr>
        <p:txBody>
          <a:bodyPr vert="horz" lIns="91440" tIns="45720" rIns="91440" bIns="45720" rtlCol="0" anchor="t">
            <a:noAutofit/>
          </a:bodyPr>
          <a:lstStyle/>
          <a:p>
            <a:pPr>
              <a:lnSpc>
                <a:spcPct val="90000"/>
              </a:lnSpc>
              <a:spcAft>
                <a:spcPts val="600"/>
              </a:spcAft>
            </a:pPr>
            <a:r>
              <a:rPr lang="en-US" sz="1900" dirty="0">
                <a:latin typeface="Arial" panose="020B0604020202020204" pitchFamily="34" charset="0"/>
                <a:cs typeface="Arial" panose="020B0604020202020204" pitchFamily="34" charset="0"/>
              </a:rPr>
              <a:t>The psychological theory of development that I have chosen to explain Amira’s situation is John’s Bowlby’s attachment theory, who was an exemplary British psychiatrist. This theory explains how children develop emotional bonds with caregivers and how these bonds affect their development and well-being. The key concepts he introduced were: the concept of monotropy attachment bond, internal working models, attachment styles, critical and sensitive periods and maternal deprivation hypothesis. His theory explains the first area of development (PIES), which is emotional development. It emphasizes the importance of early emotional bonds between a child and their caregiver. This theory also suggests that these bonds serve as a foundation for future relationships, influencing a child’s ability to develop secure attachments and navigate their surroundings. Bowlby highlights the innate need for emotional security, the monotropy of the primary attachment &amp; the critical stage during which a failure to develop a bond can lead to emotional struggles in the future. </a:t>
            </a:r>
          </a:p>
        </p:txBody>
      </p:sp>
      <p:pic>
        <p:nvPicPr>
          <p:cNvPr id="4" name="Picture 3">
            <a:extLst>
              <a:ext uri="{FF2B5EF4-FFF2-40B4-BE49-F238E27FC236}">
                <a16:creationId xmlns:a16="http://schemas.microsoft.com/office/drawing/2014/main" id="{BC2C53F9-ED14-6621-B773-7925CB853BF8}"/>
              </a:ext>
            </a:extLst>
          </p:cNvPr>
          <p:cNvPicPr>
            <a:picLocks noChangeAspect="1"/>
          </p:cNvPicPr>
          <p:nvPr/>
        </p:nvPicPr>
        <p:blipFill>
          <a:blip r:embed="rId2"/>
          <a:stretch>
            <a:fillRect/>
          </a:stretch>
        </p:blipFill>
        <p:spPr>
          <a:xfrm>
            <a:off x="682016" y="685800"/>
            <a:ext cx="2086000" cy="2250975"/>
          </a:xfrm>
          <a:prstGeom prst="rect">
            <a:avLst/>
          </a:prstGeom>
        </p:spPr>
      </p:pic>
    </p:spTree>
    <p:extLst>
      <p:ext uri="{BB962C8B-B14F-4D97-AF65-F5344CB8AC3E}">
        <p14:creationId xmlns:p14="http://schemas.microsoft.com/office/powerpoint/2010/main" val="3193885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extBox 1">
            <a:extLst>
              <a:ext uri="{FF2B5EF4-FFF2-40B4-BE49-F238E27FC236}">
                <a16:creationId xmlns:a16="http://schemas.microsoft.com/office/drawing/2014/main" id="{2CB6F7D2-79B5-5FEF-3BB0-BCD201FCDB5F}"/>
              </a:ext>
            </a:extLst>
          </p:cNvPr>
          <p:cNvSpPr txBox="1"/>
          <p:nvPr/>
        </p:nvSpPr>
        <p:spPr>
          <a:xfrm>
            <a:off x="4031105" y="499674"/>
            <a:ext cx="10515600" cy="134806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kern="1200" dirty="0">
                <a:solidFill>
                  <a:srgbClr val="FFFFFF"/>
                </a:solidFill>
                <a:latin typeface="Cambria" panose="02040503050406030204" pitchFamily="18" charset="0"/>
                <a:ea typeface="Cambria" panose="02040503050406030204" pitchFamily="18" charset="0"/>
                <a:cs typeface="+mj-cs"/>
              </a:rPr>
              <a:t>Amira’s situation</a:t>
            </a:r>
          </a:p>
        </p:txBody>
      </p:sp>
      <p:sp>
        <p:nvSpPr>
          <p:cNvPr id="4" name="TextBox 3">
            <a:extLst>
              <a:ext uri="{FF2B5EF4-FFF2-40B4-BE49-F238E27FC236}">
                <a16:creationId xmlns:a16="http://schemas.microsoft.com/office/drawing/2014/main" id="{FC9A1577-CADB-1A2E-5AC2-C3EBEDD04365}"/>
              </a:ext>
            </a:extLst>
          </p:cNvPr>
          <p:cNvSpPr txBox="1"/>
          <p:nvPr/>
        </p:nvSpPr>
        <p:spPr>
          <a:xfrm>
            <a:off x="90752" y="2347413"/>
            <a:ext cx="12007447" cy="3590174"/>
          </a:xfrm>
          <a:prstGeom prst="rect">
            <a:avLst/>
          </a:prstGeom>
        </p:spPr>
        <p:txBody>
          <a:bodyPr vert="horz" lIns="91440" tIns="45720" rIns="91440" bIns="45720" rtlCol="0">
            <a:noAutofit/>
          </a:bodyPr>
          <a:lstStyle/>
          <a:p>
            <a:pPr>
              <a:lnSpc>
                <a:spcPct val="120000"/>
              </a:lnSpc>
              <a:spcAft>
                <a:spcPts val="600"/>
              </a:spcAft>
            </a:pPr>
            <a:r>
              <a:rPr lang="en-US" sz="1900" dirty="0"/>
              <a:t>The reason behind Amira’s behaviour is clearly due to separation anxiety. This attachment style is characterized by excessive fear or anxiety of being left alone or separated from a person or place that provides feeling of security is considered as a safe haven. According to the NHS, during this condition, toddlers like Amira for example get very clingy and cry if their carers leave them or if they are left alone. These behaviours are an inborn survival mechanism that toddlers, babies use to keep their caregivers close. It is very prevalent in young children like babies and toddlers, but it’s a normal part of a child’s development and they usually tend to grow out of it later on. </a:t>
            </a:r>
            <a:r>
              <a:rPr lang="en-GB" sz="1900" dirty="0"/>
              <a:t>Separation anxiety is also a form of insecure attachment, and during this condition the manner in which the child’s needs are met leads them to feel as if there is an incoherence. If separation anxiety or anxious attachment in a child becomes serious and persists in their life in the future, and becomes a part of their personality, then this can affect their future relationships with people &amp; also affect their overall mental health</a:t>
            </a:r>
            <a:r>
              <a:rPr lang="en-US" sz="1900" dirty="0"/>
              <a:t> This is often associated with attachment styles, such as anxious attachment style, which as described by Bowlby, involves clinginess &amp; distress about abandonment, often developed from inconsistent caregiving. </a:t>
            </a:r>
          </a:p>
        </p:txBody>
      </p:sp>
    </p:spTree>
    <p:extLst>
      <p:ext uri="{BB962C8B-B14F-4D97-AF65-F5344CB8AC3E}">
        <p14:creationId xmlns:p14="http://schemas.microsoft.com/office/powerpoint/2010/main" val="467108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extBox 1">
            <a:extLst>
              <a:ext uri="{FF2B5EF4-FFF2-40B4-BE49-F238E27FC236}">
                <a16:creationId xmlns:a16="http://schemas.microsoft.com/office/drawing/2014/main" id="{91F46758-C9FB-67EF-A19B-2401BD0CFC90}"/>
              </a:ext>
            </a:extLst>
          </p:cNvPr>
          <p:cNvSpPr txBox="1"/>
          <p:nvPr/>
        </p:nvSpPr>
        <p:spPr>
          <a:xfrm>
            <a:off x="1028109" y="231635"/>
            <a:ext cx="9680815" cy="138625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2800" b="1" kern="1200" dirty="0">
                <a:solidFill>
                  <a:srgbClr val="FFFFFF"/>
                </a:solidFill>
                <a:latin typeface="Cambria" panose="02040503050406030204" pitchFamily="18" charset="0"/>
                <a:ea typeface="Cambria" panose="02040503050406030204" pitchFamily="18" charset="0"/>
                <a:cs typeface="+mj-cs"/>
              </a:rPr>
              <a:t>What are Amira’s  childhood developmental needs and what practical strategies/interventions can be taken to meet her developmental needs?</a:t>
            </a:r>
          </a:p>
          <a:p>
            <a:pPr>
              <a:lnSpc>
                <a:spcPct val="90000"/>
              </a:lnSpc>
              <a:spcBef>
                <a:spcPct val="0"/>
              </a:spcBef>
              <a:spcAft>
                <a:spcPts val="600"/>
              </a:spcAft>
            </a:pPr>
            <a:endParaRPr lang="en-US" sz="2800" b="1" kern="1200" dirty="0">
              <a:solidFill>
                <a:srgbClr val="FFFFFF"/>
              </a:solidFill>
              <a:latin typeface="+mj-lt"/>
              <a:ea typeface="+mj-ea"/>
              <a:cs typeface="+mj-cs"/>
            </a:endParaRPr>
          </a:p>
        </p:txBody>
      </p:sp>
      <p:sp>
        <p:nvSpPr>
          <p:cNvPr id="3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3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32"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33" name="Straight Connector 3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4"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35"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36"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4" name="TextBox 3">
            <a:extLst>
              <a:ext uri="{FF2B5EF4-FFF2-40B4-BE49-F238E27FC236}">
                <a16:creationId xmlns:a16="http://schemas.microsoft.com/office/drawing/2014/main" id="{B216CF9B-A472-7546-FA3E-5025EB5B11D8}"/>
              </a:ext>
            </a:extLst>
          </p:cNvPr>
          <p:cNvSpPr txBox="1"/>
          <p:nvPr/>
        </p:nvSpPr>
        <p:spPr>
          <a:xfrm>
            <a:off x="1037366" y="1709209"/>
            <a:ext cx="9216800" cy="5016758"/>
          </a:xfrm>
          <a:prstGeom prst="rect">
            <a:avLst/>
          </a:prstGeom>
          <a:noFill/>
        </p:spPr>
        <p:txBody>
          <a:bodyPr wrap="square" rtlCol="0">
            <a:spAutoFit/>
          </a:bodyPr>
          <a:lstStyle/>
          <a:p>
            <a:r>
              <a:rPr lang="en-GB" sz="2000" dirty="0">
                <a:solidFill>
                  <a:schemeClr val="bg1"/>
                </a:solidFill>
              </a:rPr>
              <a:t>Since Amira has separation anxiety, she may need to be reminded that her caregivers will return. She may also require security, comfort, predictability, reassurance, validation and gradual, positive exposure which are her needs. According to the NHS South West Yorkshire Hospital, they suggest giving toddlers like Amira calming tools such as a favourite tool from home, and practice breathing exercises and other relaxation techniques to calm her down. Besides that, Gabriella Lacia recommends practicing positive reinforcements with her like praising and rewarding the child for showing brave behaviour at the nursery which will help build her confidence and also reduce avoidance. And lastly, it is also necessary to encourage child independence and for Amira’s parents to take part in school, social and sleepover activities to make her feel more motivated and enjoy her nursery experience (Loyola, 2022). Other little things Amira’ s caregivers can practice with her is talk about what they’ll do together later after nursery, so Amira has something forward to look to, and also make saying goodbye a positive time and never sneak out. Teachers can also offer guidance, workshops and support to Amira’s caregivers to help deal with her anxiety.</a:t>
            </a:r>
          </a:p>
        </p:txBody>
      </p:sp>
      <p:pic>
        <p:nvPicPr>
          <p:cNvPr id="16" name="Graphic 15" descr="Man with kid with solid fill">
            <a:extLst>
              <a:ext uri="{FF2B5EF4-FFF2-40B4-BE49-F238E27FC236}">
                <a16:creationId xmlns:a16="http://schemas.microsoft.com/office/drawing/2014/main" id="{5CDD4594-620D-6D32-C60D-8D5A35A41B6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704114" y="4377879"/>
            <a:ext cx="2669137" cy="2669137"/>
          </a:xfrm>
          <a:prstGeom prst="rect">
            <a:avLst/>
          </a:prstGeom>
        </p:spPr>
      </p:pic>
    </p:spTree>
    <p:extLst>
      <p:ext uri="{BB962C8B-B14F-4D97-AF65-F5344CB8AC3E}">
        <p14:creationId xmlns:p14="http://schemas.microsoft.com/office/powerpoint/2010/main" val="4054351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3884C-BB5B-D40C-3A67-E5302ACB6104}"/>
              </a:ext>
            </a:extLst>
          </p:cNvPr>
          <p:cNvSpPr>
            <a:spLocks noGrp="1"/>
          </p:cNvSpPr>
          <p:nvPr>
            <p:ph type="title"/>
          </p:nvPr>
        </p:nvSpPr>
        <p:spPr>
          <a:xfrm>
            <a:off x="1701226" y="272693"/>
            <a:ext cx="7442773" cy="974361"/>
          </a:xfrm>
        </p:spPr>
        <p:txBody>
          <a:bodyPr>
            <a:normAutofit/>
          </a:bodyPr>
          <a:lstStyle/>
          <a:p>
            <a:r>
              <a:rPr lang="en-GB" sz="2800" b="1" dirty="0">
                <a:latin typeface="Cambria" panose="02040503050406030204" pitchFamily="18" charset="0"/>
                <a:ea typeface="Cambria" panose="02040503050406030204" pitchFamily="18" charset="0"/>
              </a:rPr>
              <a:t>Nature vs Nurture and their role in shaping Amira’s psychological development</a:t>
            </a:r>
          </a:p>
        </p:txBody>
      </p:sp>
      <p:sp>
        <p:nvSpPr>
          <p:cNvPr id="5" name="TextBox 4">
            <a:extLst>
              <a:ext uri="{FF2B5EF4-FFF2-40B4-BE49-F238E27FC236}">
                <a16:creationId xmlns:a16="http://schemas.microsoft.com/office/drawing/2014/main" id="{59CCFBCD-D164-182F-476D-F45F27E7F245}"/>
              </a:ext>
            </a:extLst>
          </p:cNvPr>
          <p:cNvSpPr txBox="1"/>
          <p:nvPr/>
        </p:nvSpPr>
        <p:spPr>
          <a:xfrm>
            <a:off x="257332" y="1568549"/>
            <a:ext cx="11614878" cy="5016758"/>
          </a:xfrm>
          <a:prstGeom prst="rect">
            <a:avLst/>
          </a:prstGeom>
          <a:noFill/>
        </p:spPr>
        <p:txBody>
          <a:bodyPr wrap="square" rtlCol="0">
            <a:spAutoFit/>
          </a:bodyPr>
          <a:lstStyle/>
          <a:p>
            <a:r>
              <a:rPr lang="en-GB" sz="2000" dirty="0"/>
              <a:t>Amira has separation anxiety probably due to a number of factors.  Perhaps she does not grasp the concept of her caregivers leaving her and that they will return back later. Another reason she may behave this way could be due to life changes, her temperament or insecure attachment. And lastly, inconsistencies in Amira’s parents’ parenting could’ve also led her to behave this way. For example, sometimes her caregivers could be responsive &amp; attuned, while sometimes they might be absent &amp; punitive towards her. John Bowlby argued that separation anxiety results from a combination of both biological and environmental factors,  for example: </a:t>
            </a:r>
          </a:p>
          <a:p>
            <a:pPr marL="285750" indent="-285750">
              <a:buFont typeface="Arial" panose="020B0604020202020204" pitchFamily="34" charset="0"/>
              <a:buChar char="•"/>
            </a:pPr>
            <a:r>
              <a:rPr lang="en-GB" sz="2000" dirty="0"/>
              <a:t> Nature:  Children naturally have an innate, evolutionary drive to form attachments for survival and they believe caregivers are their secure base.  So normal separation anxiety is a healthy, biological response to maintain proximity to a caregiver, unless the behaviour becomes too extreme and remains persistent throughout life.</a:t>
            </a:r>
          </a:p>
          <a:p>
            <a:pPr marL="285750" indent="-285750">
              <a:buFont typeface="Arial" panose="020B0604020202020204" pitchFamily="34" charset="0"/>
              <a:buChar char="•"/>
            </a:pPr>
            <a:r>
              <a:rPr lang="en-GB" sz="2000" dirty="0"/>
              <a:t>Nurture: The “quality” of caregiving determines the type of attachment bond a child with develop. Inconsistent, neglect or absent care which is also known as maternal deprivation disrupts this innate system and causes problematic, long-term, and excessive separation anxiety. This can bring about challenges, lead to unhealthy relationships with people in the future, and have long-term effects on emotional development.</a:t>
            </a:r>
          </a:p>
        </p:txBody>
      </p:sp>
      <p:pic>
        <p:nvPicPr>
          <p:cNvPr id="9" name="Picture 8">
            <a:extLst>
              <a:ext uri="{FF2B5EF4-FFF2-40B4-BE49-F238E27FC236}">
                <a16:creationId xmlns:a16="http://schemas.microsoft.com/office/drawing/2014/main" id="{7DA2D03F-183E-E612-B783-6FDAAA534F38}"/>
              </a:ext>
            </a:extLst>
          </p:cNvPr>
          <p:cNvPicPr>
            <a:picLocks noChangeAspect="1"/>
          </p:cNvPicPr>
          <p:nvPr/>
        </p:nvPicPr>
        <p:blipFill>
          <a:blip r:embed="rId2"/>
          <a:srcRect l="7300" t="30164" r="75402" b="37924"/>
          <a:stretch>
            <a:fillRect/>
          </a:stretch>
        </p:blipFill>
        <p:spPr>
          <a:xfrm>
            <a:off x="9521252" y="41658"/>
            <a:ext cx="1076794" cy="1436430"/>
          </a:xfrm>
          <a:prstGeom prst="rect">
            <a:avLst/>
          </a:prstGeom>
        </p:spPr>
      </p:pic>
    </p:spTree>
    <p:extLst>
      <p:ext uri="{BB962C8B-B14F-4D97-AF65-F5344CB8AC3E}">
        <p14:creationId xmlns:p14="http://schemas.microsoft.com/office/powerpoint/2010/main" val="2021470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56AAC-695A-070A-5271-01ED8721F464}"/>
              </a:ext>
            </a:extLst>
          </p:cNvPr>
          <p:cNvSpPr>
            <a:spLocks noGrp="1"/>
          </p:cNvSpPr>
          <p:nvPr>
            <p:ph type="title"/>
          </p:nvPr>
        </p:nvSpPr>
        <p:spPr>
          <a:xfrm>
            <a:off x="3527685" y="33732"/>
            <a:ext cx="6561945" cy="1325563"/>
          </a:xfrm>
        </p:spPr>
        <p:txBody>
          <a:bodyPr>
            <a:normAutofit/>
          </a:bodyPr>
          <a:lstStyle/>
          <a:p>
            <a:pPr algn="ctr"/>
            <a:r>
              <a:rPr lang="en-GB" sz="3200" b="1" dirty="0">
                <a:latin typeface="Cambria" panose="02040503050406030204" pitchFamily="18" charset="0"/>
                <a:ea typeface="Cambria" panose="02040503050406030204" pitchFamily="18" charset="0"/>
              </a:rPr>
              <a:t>The usefulness and limitations of Bowlby’s attachment theory</a:t>
            </a:r>
          </a:p>
        </p:txBody>
      </p:sp>
      <p:sp>
        <p:nvSpPr>
          <p:cNvPr id="3" name="TextBox 2">
            <a:extLst>
              <a:ext uri="{FF2B5EF4-FFF2-40B4-BE49-F238E27FC236}">
                <a16:creationId xmlns:a16="http://schemas.microsoft.com/office/drawing/2014/main" id="{95181402-4B1D-7434-378E-F37B7C85A52B}"/>
              </a:ext>
            </a:extLst>
          </p:cNvPr>
          <p:cNvSpPr txBox="1"/>
          <p:nvPr/>
        </p:nvSpPr>
        <p:spPr>
          <a:xfrm>
            <a:off x="54964" y="1595386"/>
            <a:ext cx="12082072" cy="5062924"/>
          </a:xfrm>
          <a:prstGeom prst="rect">
            <a:avLst/>
          </a:prstGeom>
          <a:noFill/>
        </p:spPr>
        <p:txBody>
          <a:bodyPr wrap="square" rtlCol="0">
            <a:spAutoFit/>
          </a:bodyPr>
          <a:lstStyle/>
          <a:p>
            <a:r>
              <a:rPr lang="en-GB" sz="1900" dirty="0"/>
              <a:t>Bowlby’s attachment theory has some usefulness to describing attachment styles of humans. The advantages of this theory are:</a:t>
            </a:r>
          </a:p>
          <a:p>
            <a:pPr marL="285750" indent="-285750">
              <a:buFont typeface="Arial" panose="020B0604020202020204" pitchFamily="34" charset="0"/>
              <a:buChar char="•"/>
            </a:pPr>
            <a:r>
              <a:rPr lang="en-GB" sz="1900" dirty="0"/>
              <a:t>It provides a foundational framework for understanding child development and mental health, and according to Jeremy Holmes it shows how early caregiving bonds influence emotional regulation and resilience.</a:t>
            </a:r>
          </a:p>
          <a:p>
            <a:pPr marL="285750" indent="-285750">
              <a:buFont typeface="Arial" panose="020B0604020202020204" pitchFamily="34" charset="0"/>
              <a:buChar char="•"/>
            </a:pPr>
            <a:r>
              <a:rPr lang="en-GB" sz="1900" dirty="0"/>
              <a:t>It emphasizes the continuing relevance of attachment dynamics such as defensive exclusion and internal working models regarding trauma, bereavement and psychosocial interventions. These ideas explain how people cope with trauma and separation, making the theory highly applicable today too. (Holmes, 2023)</a:t>
            </a:r>
          </a:p>
          <a:p>
            <a:pPr marL="285750" indent="-285750">
              <a:buFont typeface="Arial" panose="020B0604020202020204" pitchFamily="34" charset="0"/>
              <a:buChar char="•"/>
            </a:pPr>
            <a:endParaRPr lang="en-GB" sz="1900" dirty="0"/>
          </a:p>
          <a:p>
            <a:r>
              <a:rPr lang="en-GB" sz="1900" dirty="0"/>
              <a:t>However, there are some limitations to this theory, such as:</a:t>
            </a:r>
          </a:p>
          <a:p>
            <a:pPr marL="285750" indent="-285750">
              <a:buFont typeface="Arial" panose="020B0604020202020204" pitchFamily="34" charset="0"/>
              <a:buChar char="•"/>
            </a:pPr>
            <a:r>
              <a:rPr lang="en-GB" sz="1900" dirty="0"/>
              <a:t>According to Paul Michael Garett, Bowlby’s theory has cultural bias, as it was largely based on Western context about child rearing and this isn’t generalisable across societies with communal caregiving practices.</a:t>
            </a:r>
          </a:p>
          <a:p>
            <a:pPr marL="285750" indent="-285750">
              <a:buFont typeface="Arial" panose="020B0604020202020204" pitchFamily="34" charset="0"/>
              <a:buChar char="•"/>
            </a:pPr>
            <a:r>
              <a:rPr lang="en-GB" sz="1900" dirty="0"/>
              <a:t> His work often emphasized maternal deprivation and the mother as the primary attachment figure. And this reinforced traditional gender roles as it overlooked the significance of fathers, extended family and social structures in child development (Garett, 2023).</a:t>
            </a:r>
          </a:p>
          <a:p>
            <a:pPr marL="285750" indent="-285750">
              <a:buFont typeface="Arial" panose="020B0604020202020204" pitchFamily="34" charset="0"/>
              <a:buChar char="•"/>
            </a:pPr>
            <a:endParaRPr lang="en-GB" sz="1900" dirty="0"/>
          </a:p>
          <a:p>
            <a:r>
              <a:rPr lang="en-GB" sz="1900" dirty="0"/>
              <a:t> In short, Bowlby provided the foundation for developmental psychology, but contemporary psychology continues to broaden and redefine his ideas to better reflect today’s world we live in. </a:t>
            </a:r>
          </a:p>
        </p:txBody>
      </p:sp>
      <p:pic>
        <p:nvPicPr>
          <p:cNvPr id="4" name="Picture 3">
            <a:extLst>
              <a:ext uri="{FF2B5EF4-FFF2-40B4-BE49-F238E27FC236}">
                <a16:creationId xmlns:a16="http://schemas.microsoft.com/office/drawing/2014/main" id="{AC3CE600-8A78-F3C4-4BA1-A6816F36F48A}"/>
              </a:ext>
            </a:extLst>
          </p:cNvPr>
          <p:cNvPicPr>
            <a:picLocks noChangeAspect="1"/>
          </p:cNvPicPr>
          <p:nvPr/>
        </p:nvPicPr>
        <p:blipFill>
          <a:blip r:embed="rId2"/>
          <a:stretch>
            <a:fillRect/>
          </a:stretch>
        </p:blipFill>
        <p:spPr>
          <a:xfrm>
            <a:off x="451837" y="64779"/>
            <a:ext cx="2786038" cy="1393019"/>
          </a:xfrm>
          <a:prstGeom prst="rect">
            <a:avLst/>
          </a:prstGeom>
        </p:spPr>
      </p:pic>
    </p:spTree>
    <p:extLst>
      <p:ext uri="{BB962C8B-B14F-4D97-AF65-F5344CB8AC3E}">
        <p14:creationId xmlns:p14="http://schemas.microsoft.com/office/powerpoint/2010/main" val="24554474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A27089E4-C4B8-47AC-BDA4-294EFA7CB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1432C30-41B9-7CD9-B791-3FC7812A8C12}"/>
              </a:ext>
            </a:extLst>
          </p:cNvPr>
          <p:cNvSpPr txBox="1"/>
          <p:nvPr/>
        </p:nvSpPr>
        <p:spPr>
          <a:xfrm>
            <a:off x="3543602" y="-1560653"/>
            <a:ext cx="6092859" cy="245081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u="sng" kern="1200" dirty="0">
                <a:solidFill>
                  <a:schemeClr val="tx2"/>
                </a:solidFill>
                <a:latin typeface="+mj-lt"/>
                <a:ea typeface="+mj-ea"/>
                <a:cs typeface="+mj-cs"/>
              </a:rPr>
              <a:t>Reference List:</a:t>
            </a:r>
          </a:p>
        </p:txBody>
      </p:sp>
      <p:sp>
        <p:nvSpPr>
          <p:cNvPr id="38" name="Rectangle 37">
            <a:extLst>
              <a:ext uri="{FF2B5EF4-FFF2-40B4-BE49-F238E27FC236}">
                <a16:creationId xmlns:a16="http://schemas.microsoft.com/office/drawing/2014/main" id="{9BAFF925-4C7C-4B71-96F4-8FA90681B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238031"/>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9" name="Straight Connector 38">
            <a:extLst>
              <a:ext uri="{FF2B5EF4-FFF2-40B4-BE49-F238E27FC236}">
                <a16:creationId xmlns:a16="http://schemas.microsoft.com/office/drawing/2014/main" id="{E653C820-2172-42C6-B50F-FD47A634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F0B61072-8A78-FF79-D0C3-0346505C3F44}"/>
              </a:ext>
            </a:extLst>
          </p:cNvPr>
          <p:cNvSpPr txBox="1"/>
          <p:nvPr/>
        </p:nvSpPr>
        <p:spPr>
          <a:xfrm>
            <a:off x="359975" y="1335659"/>
            <a:ext cx="11197653" cy="5276313"/>
          </a:xfrm>
          <a:prstGeom prst="rect">
            <a:avLst/>
          </a:prstGeom>
        </p:spPr>
        <p:txBody>
          <a:bodyPr vert="horz" lIns="91440" tIns="45720" rIns="91440" bIns="45720" rtlCol="0" anchor="t">
            <a:normAutofit fontScale="92500" lnSpcReduction="10000"/>
          </a:bodyPr>
          <a:lstStyle/>
          <a:p>
            <a:pPr marL="457200" indent="-457200">
              <a:lnSpc>
                <a:spcPct val="90000"/>
              </a:lnSpc>
              <a:spcAft>
                <a:spcPts val="600"/>
              </a:spcAft>
              <a:buFont typeface="+mj-lt"/>
              <a:buAutoNum type="arabicPeriod"/>
            </a:pPr>
            <a:r>
              <a:rPr lang="en-US" sz="2000" dirty="0">
                <a:solidFill>
                  <a:schemeClr val="tx2"/>
                </a:solidFill>
              </a:rPr>
              <a:t> Garett, P.M. (2023) ‘Bowlby, Attachment and the Potency of a “Received Idea”, </a:t>
            </a:r>
            <a:r>
              <a:rPr lang="en-US" sz="2000" i="1" dirty="0">
                <a:solidFill>
                  <a:schemeClr val="tx2"/>
                </a:solidFill>
              </a:rPr>
              <a:t>The British Journal of Social Work, 53(1), pp. 100-117. Oxford University Press. doi:10.1093/</a:t>
            </a:r>
            <a:r>
              <a:rPr lang="en-US" sz="2000" i="1" dirty="0" err="1">
                <a:solidFill>
                  <a:schemeClr val="tx2"/>
                </a:solidFill>
              </a:rPr>
              <a:t>bjsw</a:t>
            </a:r>
            <a:r>
              <a:rPr lang="en-US" sz="2000" i="1" dirty="0">
                <a:solidFill>
                  <a:schemeClr val="tx2"/>
                </a:solidFill>
              </a:rPr>
              <a:t>/bcac091 </a:t>
            </a:r>
          </a:p>
          <a:p>
            <a:pPr marL="457200" indent="-457200">
              <a:lnSpc>
                <a:spcPct val="90000"/>
              </a:lnSpc>
              <a:spcAft>
                <a:spcPts val="600"/>
              </a:spcAft>
              <a:buFont typeface="+mj-lt"/>
              <a:buAutoNum type="arabicPeriod"/>
            </a:pPr>
            <a:endParaRPr lang="en-US" sz="2000" i="1" dirty="0">
              <a:solidFill>
                <a:schemeClr val="tx2"/>
              </a:solidFill>
            </a:endParaRPr>
          </a:p>
          <a:p>
            <a:pPr marL="457200" indent="-457200">
              <a:lnSpc>
                <a:spcPct val="90000"/>
              </a:lnSpc>
              <a:spcAft>
                <a:spcPts val="600"/>
              </a:spcAft>
              <a:buFont typeface="+mj-lt"/>
              <a:buAutoNum type="arabicPeriod"/>
            </a:pPr>
            <a:r>
              <a:rPr lang="en-US" sz="2000" dirty="0">
                <a:solidFill>
                  <a:schemeClr val="tx2"/>
                </a:solidFill>
              </a:rPr>
              <a:t>Holmes, J. (2023) ‘Bowlby’s Trilogy’, </a:t>
            </a:r>
            <a:r>
              <a:rPr lang="en-US" sz="2000" i="1" dirty="0" err="1">
                <a:solidFill>
                  <a:schemeClr val="tx2"/>
                </a:solidFill>
              </a:rPr>
              <a:t>BJPsych</a:t>
            </a:r>
            <a:r>
              <a:rPr lang="en-US" sz="2000" i="1" dirty="0">
                <a:solidFill>
                  <a:schemeClr val="tx2"/>
                </a:solidFill>
              </a:rPr>
              <a:t> Advances, </a:t>
            </a:r>
            <a:r>
              <a:rPr lang="en-US" sz="2000" dirty="0">
                <a:solidFill>
                  <a:schemeClr val="tx2"/>
                </a:solidFill>
              </a:rPr>
              <a:t>30(5), pp.326-328. Cambridge University Press. doi:10.1192/bja.2023.53</a:t>
            </a:r>
            <a:r>
              <a:rPr lang="en-US" sz="2000" i="1" dirty="0">
                <a:solidFill>
                  <a:schemeClr val="tx2"/>
                </a:solidFill>
              </a:rPr>
              <a:t> </a:t>
            </a:r>
          </a:p>
          <a:p>
            <a:pPr marL="457200" indent="-457200">
              <a:lnSpc>
                <a:spcPct val="90000"/>
              </a:lnSpc>
              <a:spcAft>
                <a:spcPts val="600"/>
              </a:spcAft>
              <a:buFont typeface="+mj-lt"/>
              <a:buAutoNum type="arabicPeriod"/>
            </a:pPr>
            <a:endParaRPr lang="en-US" sz="2000" i="1" dirty="0">
              <a:solidFill>
                <a:schemeClr val="tx2"/>
              </a:solidFill>
            </a:endParaRPr>
          </a:p>
          <a:p>
            <a:pPr marL="457200" indent="-457200">
              <a:lnSpc>
                <a:spcPct val="90000"/>
              </a:lnSpc>
              <a:spcAft>
                <a:spcPts val="600"/>
              </a:spcAft>
              <a:buFont typeface="+mj-lt"/>
              <a:buAutoNum type="arabicPeriod"/>
            </a:pPr>
            <a:r>
              <a:rPr lang="en-US" sz="2000" dirty="0">
                <a:solidFill>
                  <a:schemeClr val="tx2"/>
                </a:solidFill>
              </a:rPr>
              <a:t>Lancia, G. (2023) </a:t>
            </a:r>
            <a:r>
              <a:rPr lang="en-US" sz="2000" i="1" dirty="0">
                <a:solidFill>
                  <a:schemeClr val="tx2"/>
                </a:solidFill>
              </a:rPr>
              <a:t>What is separation anxiety? 9 Worksheets to Use In Therapy. </a:t>
            </a:r>
            <a:r>
              <a:rPr lang="en-US" sz="2000" dirty="0">
                <a:solidFill>
                  <a:schemeClr val="tx2"/>
                </a:solidFill>
              </a:rPr>
              <a:t>Positive Psychology. Available at: </a:t>
            </a:r>
            <a:r>
              <a:rPr lang="en-US" sz="2000" dirty="0">
                <a:solidFill>
                  <a:schemeClr val="tx2"/>
                </a:solidFill>
                <a:hlinkClick r:id="rId2"/>
              </a:rPr>
              <a:t>https://positivepsychology.com/separation-anxiety/</a:t>
            </a:r>
            <a:r>
              <a:rPr lang="en-US" sz="2000" dirty="0">
                <a:solidFill>
                  <a:schemeClr val="tx2"/>
                </a:solidFill>
              </a:rPr>
              <a:t>  [Accessed 10/11/25] </a:t>
            </a:r>
          </a:p>
          <a:p>
            <a:pPr marL="457200" indent="-457200">
              <a:lnSpc>
                <a:spcPct val="90000"/>
              </a:lnSpc>
              <a:spcAft>
                <a:spcPts val="600"/>
              </a:spcAft>
              <a:buFont typeface="+mj-lt"/>
              <a:buAutoNum type="arabicPeriod"/>
            </a:pPr>
            <a:endParaRPr lang="en-US" sz="2000" dirty="0">
              <a:solidFill>
                <a:schemeClr val="tx2"/>
              </a:solidFill>
            </a:endParaRPr>
          </a:p>
          <a:p>
            <a:pPr marL="457200" indent="-457200">
              <a:lnSpc>
                <a:spcPct val="90000"/>
              </a:lnSpc>
              <a:spcAft>
                <a:spcPts val="600"/>
              </a:spcAft>
              <a:buFont typeface="+mj-lt"/>
              <a:buAutoNum type="arabicPeriod"/>
            </a:pPr>
            <a:r>
              <a:rPr lang="en-US" sz="2000" dirty="0">
                <a:solidFill>
                  <a:schemeClr val="tx2"/>
                </a:solidFill>
              </a:rPr>
              <a:t>Loyola, E.S. (2022) </a:t>
            </a:r>
            <a:r>
              <a:rPr lang="en-US" sz="2000" i="1" dirty="0">
                <a:solidFill>
                  <a:schemeClr val="tx2"/>
                </a:solidFill>
              </a:rPr>
              <a:t>Tips to Help Kids Overcome Separation Anxiety</a:t>
            </a:r>
            <a:r>
              <a:rPr lang="en-US" sz="2000" dirty="0">
                <a:solidFill>
                  <a:schemeClr val="tx2"/>
                </a:solidFill>
              </a:rPr>
              <a:t>. Child Psychology Center. Available at: </a:t>
            </a:r>
            <a:r>
              <a:rPr lang="en-US" sz="2000" dirty="0">
                <a:solidFill>
                  <a:schemeClr val="tx2"/>
                </a:solidFill>
                <a:hlinkClick r:id="rId3"/>
              </a:rPr>
              <a:t>https://childpsychologycenter..com/sepaation-anxiety-tips/</a:t>
            </a:r>
            <a:r>
              <a:rPr lang="en-US" sz="2000" dirty="0">
                <a:solidFill>
                  <a:schemeClr val="tx2"/>
                </a:solidFill>
              </a:rPr>
              <a:t>  [Accessed 10/11/25] </a:t>
            </a:r>
          </a:p>
          <a:p>
            <a:pPr marL="457200" indent="-457200">
              <a:lnSpc>
                <a:spcPct val="90000"/>
              </a:lnSpc>
              <a:spcAft>
                <a:spcPts val="600"/>
              </a:spcAft>
              <a:buFont typeface="+mj-lt"/>
              <a:buAutoNum type="arabicPeriod"/>
            </a:pPr>
            <a:endParaRPr lang="en-US" sz="2000" dirty="0">
              <a:solidFill>
                <a:schemeClr val="tx2"/>
              </a:solidFill>
            </a:endParaRPr>
          </a:p>
          <a:p>
            <a:pPr marL="457200" indent="-457200">
              <a:lnSpc>
                <a:spcPct val="90000"/>
              </a:lnSpc>
              <a:spcAft>
                <a:spcPts val="600"/>
              </a:spcAft>
              <a:buFont typeface="+mj-lt"/>
              <a:buAutoNum type="arabicPeriod"/>
            </a:pPr>
            <a:r>
              <a:rPr lang="en-US" sz="2000" dirty="0">
                <a:solidFill>
                  <a:schemeClr val="tx2"/>
                </a:solidFill>
              </a:rPr>
              <a:t>NHS. </a:t>
            </a:r>
            <a:r>
              <a:rPr lang="en-US" sz="2000" i="1" dirty="0">
                <a:solidFill>
                  <a:schemeClr val="tx2"/>
                </a:solidFill>
              </a:rPr>
              <a:t>Separation anxiety</a:t>
            </a:r>
            <a:r>
              <a:rPr lang="en-US" sz="2000" dirty="0">
                <a:solidFill>
                  <a:schemeClr val="tx2"/>
                </a:solidFill>
              </a:rPr>
              <a:t>. Available at: </a:t>
            </a:r>
            <a:r>
              <a:rPr lang="en-US" sz="2000" dirty="0">
                <a:solidFill>
                  <a:schemeClr val="tx2"/>
                </a:solidFill>
                <a:hlinkClick r:id="rId4"/>
              </a:rPr>
              <a:t>https://www.nhs.uk/baby/babys-development/behaviour/separation-anxiety/</a:t>
            </a:r>
            <a:r>
              <a:rPr lang="en-US" sz="2000" dirty="0">
                <a:solidFill>
                  <a:schemeClr val="tx2"/>
                </a:solidFill>
              </a:rPr>
              <a:t>  [Accessed: 10/11/25]  </a:t>
            </a:r>
          </a:p>
          <a:p>
            <a:pPr marL="457200" indent="-457200">
              <a:lnSpc>
                <a:spcPct val="90000"/>
              </a:lnSpc>
              <a:spcAft>
                <a:spcPts val="600"/>
              </a:spcAft>
              <a:buFont typeface="+mj-lt"/>
              <a:buAutoNum type="arabicPeriod"/>
            </a:pPr>
            <a:endParaRPr lang="en-US" sz="2000" dirty="0">
              <a:solidFill>
                <a:schemeClr val="tx2"/>
              </a:solidFill>
            </a:endParaRPr>
          </a:p>
          <a:p>
            <a:pPr marL="457200" indent="-457200">
              <a:lnSpc>
                <a:spcPct val="90000"/>
              </a:lnSpc>
              <a:spcAft>
                <a:spcPts val="600"/>
              </a:spcAft>
              <a:buFont typeface="+mj-lt"/>
              <a:buAutoNum type="arabicPeriod"/>
            </a:pPr>
            <a:r>
              <a:rPr lang="en-US" sz="2000" dirty="0">
                <a:solidFill>
                  <a:schemeClr val="tx2"/>
                </a:solidFill>
              </a:rPr>
              <a:t>South West Yorkshire Partnership NHS Foundation Trust (2020) </a:t>
            </a:r>
            <a:r>
              <a:rPr lang="en-US" sz="2000" i="1" dirty="0">
                <a:solidFill>
                  <a:schemeClr val="tx2"/>
                </a:solidFill>
              </a:rPr>
              <a:t>A Parent’s Guide</a:t>
            </a:r>
            <a:r>
              <a:rPr lang="en-US" sz="2000" dirty="0">
                <a:solidFill>
                  <a:schemeClr val="tx2"/>
                </a:solidFill>
              </a:rPr>
              <a:t>. Available at: </a:t>
            </a:r>
            <a:r>
              <a:rPr lang="en-US" sz="2000" dirty="0">
                <a:solidFill>
                  <a:schemeClr val="tx2"/>
                </a:solidFill>
                <a:hlinkClick r:id="rId5"/>
              </a:rPr>
              <a:t>https://www.southwestyorkshire.nhs.uk/wp-content/uploads/2020/09/Separation-Anxiety-Parents-Guide.pdf</a:t>
            </a:r>
            <a:r>
              <a:rPr lang="en-US" sz="2000" dirty="0">
                <a:solidFill>
                  <a:schemeClr val="tx2"/>
                </a:solidFill>
              </a:rPr>
              <a:t>  [Accessed 10/11/25]</a:t>
            </a:r>
          </a:p>
          <a:p>
            <a:pPr indent="-228600">
              <a:lnSpc>
                <a:spcPct val="90000"/>
              </a:lnSpc>
              <a:spcAft>
                <a:spcPts val="600"/>
              </a:spcAft>
              <a:buFont typeface="Arial" panose="020B0604020202020204" pitchFamily="34" charset="0"/>
              <a:buChar char="•"/>
            </a:pPr>
            <a:endParaRPr lang="en-US" sz="2000" dirty="0">
              <a:solidFill>
                <a:schemeClr val="tx2"/>
              </a:solidFill>
            </a:endParaRPr>
          </a:p>
        </p:txBody>
      </p:sp>
      <p:cxnSp>
        <p:nvCxnSpPr>
          <p:cNvPr id="40" name="Straight Connector 39">
            <a:extLst>
              <a:ext uri="{FF2B5EF4-FFF2-40B4-BE49-F238E27FC236}">
                <a16:creationId xmlns:a16="http://schemas.microsoft.com/office/drawing/2014/main" id="{6FC534FC-C775-4490-AC5A-26BD39750A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41" name="Group 40">
            <a:extLst>
              <a:ext uri="{FF2B5EF4-FFF2-40B4-BE49-F238E27FC236}">
                <a16:creationId xmlns:a16="http://schemas.microsoft.com/office/drawing/2014/main" id="{4BC3ACAC-BA31-4E67-A233-03EF1A10CF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30" name="Straight Connector 29">
              <a:extLst>
                <a:ext uri="{FF2B5EF4-FFF2-40B4-BE49-F238E27FC236}">
                  <a16:creationId xmlns:a16="http://schemas.microsoft.com/office/drawing/2014/main" id="{B15509C2-092A-4956-8523-79AEC9F4FB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04B9204-F74D-4578-8B3C-3DDC87E861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226235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D38C5239C7AD241AEBCE7A5605A517A" ma:contentTypeVersion="6" ma:contentTypeDescription="Create a new document." ma:contentTypeScope="" ma:versionID="1aeec43931873237caf73aaadafcb59d">
  <xsd:schema xmlns:xsd="http://www.w3.org/2001/XMLSchema" xmlns:xs="http://www.w3.org/2001/XMLSchema" xmlns:p="http://schemas.microsoft.com/office/2006/metadata/properties" xmlns:ns3="37a0acea-1511-41cc-bfdb-5619dd373231" targetNamespace="http://schemas.microsoft.com/office/2006/metadata/properties" ma:root="true" ma:fieldsID="76d85cf59cec3b67880fe10db8366456" ns3:_="">
    <xsd:import namespace="37a0acea-1511-41cc-bfdb-5619dd37323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7a0acea-1511-41cc-bfdb-5619dd37323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7a0acea-1511-41cc-bfdb-5619dd373231" xsi:nil="true"/>
  </documentManagement>
</p:properties>
</file>

<file path=customXml/itemProps1.xml><?xml version="1.0" encoding="utf-8"?>
<ds:datastoreItem xmlns:ds="http://schemas.openxmlformats.org/officeDocument/2006/customXml" ds:itemID="{70EAFF56-D0C2-4135-8FBE-67836A8555B0}">
  <ds:schemaRefs>
    <ds:schemaRef ds:uri="http://schemas.microsoft.com/sharepoint/v3/contenttype/forms"/>
  </ds:schemaRefs>
</ds:datastoreItem>
</file>

<file path=customXml/itemProps2.xml><?xml version="1.0" encoding="utf-8"?>
<ds:datastoreItem xmlns:ds="http://schemas.openxmlformats.org/officeDocument/2006/customXml" ds:itemID="{DEE6DAD3-718D-4A1E-AD0A-11F855F042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7a0acea-1511-41cc-bfdb-5619dd37323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2F72CBF-4CBF-4FA0-8B2F-A22B5D309F6E}">
  <ds:schemaRefs>
    <ds:schemaRef ds:uri="http://schemas.microsoft.com/office/infopath/2007/PartnerControls"/>
    <ds:schemaRef ds:uri="http://purl.org/dc/dcmitype/"/>
    <ds:schemaRef ds:uri="http://www.w3.org/XML/1998/namespace"/>
    <ds:schemaRef ds:uri="http://schemas.microsoft.com/office/2006/documentManagement/types"/>
    <ds:schemaRef ds:uri="http://purl.org/dc/elements/1.1/"/>
    <ds:schemaRef ds:uri="http://schemas.microsoft.com/office/2006/metadata/properties"/>
    <ds:schemaRef ds:uri="37a0acea-1511-41cc-bfdb-5619dd373231"/>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TM04033925[[fn=Droplet]]</Template>
  <TotalTime>1239</TotalTime>
  <Words>1461</Words>
  <Application>Microsoft Office PowerPoint</Application>
  <PresentationFormat>Widescreen</PresentationFormat>
  <Paragraphs>43</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Display</vt:lpstr>
      <vt:lpstr>Arial</vt:lpstr>
      <vt:lpstr>Calibri</vt:lpstr>
      <vt:lpstr>Cambria</vt:lpstr>
      <vt:lpstr>Office Theme</vt:lpstr>
      <vt:lpstr>Assignment 1: Individual PowerPoint Presentation  Module name: Psychology  in Health and Social Care  Module code: LCHS4010  Lecturer name: Peace Ukachukwu  Student name: Bibi Hafsa Sadozai  Student ID: 2426591  Date of Submission: 17/11/25 </vt:lpstr>
      <vt:lpstr>Overview:</vt:lpstr>
      <vt:lpstr>PowerPoint Presentation</vt:lpstr>
      <vt:lpstr>PowerPoint Presentation</vt:lpstr>
      <vt:lpstr>PowerPoint Presentation</vt:lpstr>
      <vt:lpstr>PowerPoint Presentation</vt:lpstr>
      <vt:lpstr>Nature vs Nurture and their role in shaping Amira’s psychological development</vt:lpstr>
      <vt:lpstr>The usefulness and limitations of Bowlby’s attachment theory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Bibi Hafsa Sadozai (2426591)</dc:creator>
  <cp:lastModifiedBy>Bibi Hafsa Sadozai (2426591)</cp:lastModifiedBy>
  <cp:revision>5</cp:revision>
  <dcterms:created xsi:type="dcterms:W3CDTF">2025-11-12T22:57:22Z</dcterms:created>
  <dcterms:modified xsi:type="dcterms:W3CDTF">2025-11-17T01:26:04Z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0x0101002D38C5239C7AD241AEBCE7A5605A517A</vt:lpwstr>
  </property>
</Properties>
</file>