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70"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464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556378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21/05/2019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860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21/05/2019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879556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21/05/2019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691399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21/05/2019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906319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21/05/2019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683726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21/05/2019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1419771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21/05/2019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649654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410733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793561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21/05/2019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78641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a:xfrm>
            <a:off x="822960" y="4455621"/>
            <a:ext cx="7770322" cy="1143000"/>
          </a:xfrm>
        </p:spPr>
        <p:txBody>
          <a:bodyPr>
            <a:normAutofit/>
          </a:bodyPr>
          <a:lstStyle/>
          <a:p>
            <a:r>
              <a:rPr lang="en-GB" dirty="0" smtClean="0"/>
              <a:t>Theseus</a:t>
            </a:r>
          </a:p>
          <a:p>
            <a:r>
              <a:rPr lang="en-GB" dirty="0" smtClean="0"/>
              <a:t>(HPAH4002)</a:t>
            </a:r>
            <a:endParaRPr lang="en-GB" dirty="0"/>
          </a:p>
        </p:txBody>
      </p:sp>
    </p:spTree>
    <p:extLst>
      <p:ext uri="{BB962C8B-B14F-4D97-AF65-F5344CB8AC3E}">
        <p14:creationId xmlns:p14="http://schemas.microsoft.com/office/powerpoint/2010/main" val="13537621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Myth and politics</a:t>
            </a:r>
            <a:endParaRPr lang="en-GB" b="1" dirty="0"/>
          </a:p>
        </p:txBody>
      </p:sp>
      <p:sp>
        <p:nvSpPr>
          <p:cNvPr id="3" name="Content Placeholder 2"/>
          <p:cNvSpPr>
            <a:spLocks noGrp="1"/>
          </p:cNvSpPr>
          <p:nvPr>
            <p:ph idx="1"/>
          </p:nvPr>
        </p:nvSpPr>
        <p:spPr>
          <a:xfrm>
            <a:off x="197427" y="1845733"/>
            <a:ext cx="4260273" cy="4752493"/>
          </a:xfrm>
        </p:spPr>
        <p:txBody>
          <a:bodyPr>
            <a:normAutofit/>
          </a:bodyPr>
          <a:lstStyle/>
          <a:p>
            <a:pPr>
              <a:buFont typeface="Arial" panose="020B0604020202020204" pitchFamily="34" charset="0"/>
              <a:buChar char="•"/>
            </a:pPr>
            <a:r>
              <a:rPr lang="en-GB" sz="2100" dirty="0" smtClean="0"/>
              <a:t> At </a:t>
            </a:r>
            <a:r>
              <a:rPr lang="en-GB" sz="2100" dirty="0"/>
              <a:t>the initial stage of a new regime (totalitarian or otherwise) culture is often used as a tool for the regime to create a suitable setting for </a:t>
            </a:r>
            <a:r>
              <a:rPr lang="en-GB" sz="2100" dirty="0" smtClean="0"/>
              <a:t>itself.</a:t>
            </a:r>
            <a:endParaRPr lang="en-GB" sz="2100" dirty="0"/>
          </a:p>
          <a:p>
            <a:endParaRPr lang="en-GB" sz="100" dirty="0"/>
          </a:p>
          <a:p>
            <a:pPr>
              <a:buFont typeface="Arial" panose="020B0604020202020204" pitchFamily="34" charset="0"/>
              <a:buChar char="•"/>
            </a:pPr>
            <a:r>
              <a:rPr lang="en-GB" dirty="0" smtClean="0"/>
              <a:t> </a:t>
            </a:r>
            <a:r>
              <a:rPr lang="en-GB" sz="2100" dirty="0" smtClean="0"/>
              <a:t>Consolidating </a:t>
            </a:r>
            <a:r>
              <a:rPr lang="en-GB" sz="2100" dirty="0"/>
              <a:t>power by linking the regime to shared mythological </a:t>
            </a:r>
            <a:r>
              <a:rPr lang="en-GB" sz="2100" dirty="0" smtClean="0"/>
              <a:t>history.</a:t>
            </a:r>
            <a:endParaRPr lang="en-GB" sz="2100" dirty="0"/>
          </a:p>
          <a:p>
            <a:pPr lvl="1">
              <a:buFont typeface="Arial" panose="020B0604020202020204" pitchFamily="34" charset="0"/>
              <a:buChar char="•"/>
            </a:pPr>
            <a:r>
              <a:rPr lang="en-GB" dirty="0" smtClean="0"/>
              <a:t> Creating </a:t>
            </a:r>
            <a:r>
              <a:rPr lang="en-GB" dirty="0"/>
              <a:t>a suitably glamorous setting and an impression of </a:t>
            </a:r>
            <a:r>
              <a:rPr lang="en-GB" dirty="0" smtClean="0"/>
              <a:t>stability.</a:t>
            </a:r>
            <a:endParaRPr lang="en-GB" dirty="0"/>
          </a:p>
          <a:p>
            <a:pPr>
              <a:buFont typeface="Arial" panose="020B0604020202020204" pitchFamily="34" charset="0"/>
              <a:buChar char="•"/>
            </a:pPr>
            <a:endParaRPr lang="en-GB" sz="100" dirty="0"/>
          </a:p>
          <a:p>
            <a:pPr>
              <a:buFont typeface="Arial" panose="020B0604020202020204" pitchFamily="34" charset="0"/>
              <a:buChar char="•"/>
            </a:pPr>
            <a:r>
              <a:rPr lang="en-GB" sz="2100" dirty="0" smtClean="0"/>
              <a:t> Hence</a:t>
            </a:r>
            <a:r>
              <a:rPr lang="en-GB" sz="2100" dirty="0"/>
              <a:t>, even a totalitarian regime may initially be beneficial for expressions of </a:t>
            </a:r>
            <a:r>
              <a:rPr lang="en-GB" sz="2100" dirty="0" smtClean="0"/>
              <a:t>culture. </a:t>
            </a:r>
            <a:endParaRPr lang="en-GB" sz="2100" dirty="0"/>
          </a:p>
          <a:p>
            <a:endParaRPr lang="en-GB" dirty="0"/>
          </a:p>
        </p:txBody>
      </p:sp>
      <p:sp>
        <p:nvSpPr>
          <p:cNvPr id="4" name="Content Placeholder 3"/>
          <p:cNvSpPr txBox="1">
            <a:spLocks/>
          </p:cNvSpPr>
          <p:nvPr/>
        </p:nvSpPr>
        <p:spPr>
          <a:xfrm>
            <a:off x="4551219" y="1845736"/>
            <a:ext cx="4468090" cy="475249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dirty="0" smtClean="0"/>
              <a:t> </a:t>
            </a:r>
            <a:r>
              <a:rPr lang="en-GB" sz="2100" dirty="0" smtClean="0"/>
              <a:t>In Athens, this happens under the first tyrant, Peisistratus, in the 6th century.</a:t>
            </a:r>
          </a:p>
          <a:p>
            <a:endParaRPr lang="en-GB" sz="100" dirty="0" smtClean="0"/>
          </a:p>
          <a:p>
            <a:pPr>
              <a:buFont typeface="Arial" panose="020B0604020202020204" pitchFamily="34" charset="0"/>
              <a:buChar char="•"/>
            </a:pPr>
            <a:r>
              <a:rPr lang="en-GB" sz="2100" dirty="0" smtClean="0"/>
              <a:t> (In)direct influence on mythology: the ruler writes history, and re-shapes myth to suit his/her purposes.</a:t>
            </a:r>
          </a:p>
          <a:p>
            <a:endParaRPr lang="en-GB" sz="100" dirty="0" smtClean="0"/>
          </a:p>
          <a:p>
            <a:pPr>
              <a:buFont typeface="Arial" panose="020B0604020202020204" pitchFamily="34" charset="0"/>
              <a:buChar char="•"/>
            </a:pPr>
            <a:r>
              <a:rPr lang="en-GB" dirty="0" smtClean="0"/>
              <a:t> </a:t>
            </a:r>
            <a:r>
              <a:rPr lang="en-GB" sz="2100" dirty="0" smtClean="0"/>
              <a:t>Most important literary/mythological work throughout all antiquity? Homeric texts, of course.</a:t>
            </a:r>
          </a:p>
          <a:p>
            <a:endParaRPr lang="en-GB" sz="100" dirty="0" smtClean="0"/>
          </a:p>
          <a:p>
            <a:pPr>
              <a:buFont typeface="Arial" panose="020B0604020202020204" pitchFamily="34" charset="0"/>
              <a:buChar char="•"/>
            </a:pPr>
            <a:r>
              <a:rPr lang="en-GB" dirty="0" smtClean="0"/>
              <a:t> </a:t>
            </a:r>
            <a:r>
              <a:rPr lang="en-GB" sz="2100" dirty="0" smtClean="0"/>
              <a:t>What did the Athenians do in the Trojan war?</a:t>
            </a:r>
          </a:p>
          <a:p>
            <a:endParaRPr lang="en-GB" dirty="0"/>
          </a:p>
        </p:txBody>
      </p:sp>
    </p:spTree>
    <p:extLst>
      <p:ext uri="{BB962C8B-B14F-4D97-AF65-F5344CB8AC3E}">
        <p14:creationId xmlns:p14="http://schemas.microsoft.com/office/powerpoint/2010/main" val="31995815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Athenians and “Homer”</a:t>
            </a:r>
            <a:endParaRPr lang="en-GB" b="1" dirty="0"/>
          </a:p>
        </p:txBody>
      </p:sp>
      <p:sp>
        <p:nvSpPr>
          <p:cNvPr id="3" name="Content Placeholder 2"/>
          <p:cNvSpPr>
            <a:spLocks noGrp="1"/>
          </p:cNvSpPr>
          <p:nvPr>
            <p:ph idx="1"/>
          </p:nvPr>
        </p:nvSpPr>
        <p:spPr>
          <a:xfrm>
            <a:off x="124691" y="1845733"/>
            <a:ext cx="9019309" cy="4607021"/>
          </a:xfrm>
        </p:spPr>
        <p:txBody>
          <a:bodyPr>
            <a:normAutofit/>
          </a:bodyPr>
          <a:lstStyle/>
          <a:p>
            <a:pPr>
              <a:buFont typeface="Arial" panose="020B0604020202020204" pitchFamily="34" charset="0"/>
              <a:buChar char="•"/>
            </a:pPr>
            <a:r>
              <a:rPr lang="en-GB" dirty="0" smtClean="0"/>
              <a:t> We </a:t>
            </a:r>
            <a:r>
              <a:rPr lang="en-GB" dirty="0"/>
              <a:t>know from Hellenistic sources that the Homeric epics were edited in Athens in the </a:t>
            </a:r>
            <a:r>
              <a:rPr lang="en-GB" dirty="0" smtClean="0"/>
              <a:t>sixth to fifth centuries BC.</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One </a:t>
            </a:r>
            <a:r>
              <a:rPr lang="en-GB" dirty="0"/>
              <a:t>objective: More glory for </a:t>
            </a:r>
            <a:r>
              <a:rPr lang="en-GB" dirty="0" smtClean="0"/>
              <a:t>Athens;</a:t>
            </a:r>
            <a:endParaRPr lang="en-GB" dirty="0"/>
          </a:p>
          <a:p>
            <a:pPr lvl="1">
              <a:buFont typeface="Arial" panose="020B0604020202020204" pitchFamily="34" charset="0"/>
              <a:buChar char="•"/>
            </a:pPr>
            <a:r>
              <a:rPr lang="en-GB" dirty="0" smtClean="0"/>
              <a:t> No </a:t>
            </a:r>
            <a:r>
              <a:rPr lang="en-GB" dirty="0"/>
              <a:t>major changes possible in a fairly canonical text </a:t>
            </a:r>
          </a:p>
          <a:p>
            <a:pPr lvl="1">
              <a:buFont typeface="Arial" panose="020B0604020202020204" pitchFamily="34" charset="0"/>
              <a:buChar char="•"/>
            </a:pPr>
            <a:r>
              <a:rPr lang="en-GB" dirty="0" smtClean="0"/>
              <a:t> Minor </a:t>
            </a:r>
            <a:r>
              <a:rPr lang="en-GB" dirty="0"/>
              <a:t>adjustments only</a:t>
            </a:r>
            <a:r>
              <a:rPr lang="en-GB" dirty="0" smtClean="0"/>
              <a:t>!</a:t>
            </a:r>
          </a:p>
          <a:p>
            <a:pPr marL="0" indent="0">
              <a:spcBef>
                <a:spcPts val="100"/>
              </a:spcBef>
              <a:buNone/>
            </a:pPr>
            <a:endParaRPr lang="en-GB" sz="100" dirty="0" smtClean="0"/>
          </a:p>
          <a:p>
            <a:pPr>
              <a:buFont typeface="Arial" panose="020B0604020202020204" pitchFamily="34" charset="0"/>
              <a:buChar char="•"/>
            </a:pPr>
            <a:r>
              <a:rPr lang="en-GB" dirty="0" smtClean="0"/>
              <a:t> Ships catalogue </a:t>
            </a:r>
            <a:r>
              <a:rPr lang="en-GB" i="1" dirty="0" smtClean="0"/>
              <a:t>Iliad</a:t>
            </a:r>
            <a:r>
              <a:rPr lang="en-GB" dirty="0" smtClean="0"/>
              <a:t> book 2: catalogues prone to changes.</a:t>
            </a:r>
          </a:p>
          <a:p>
            <a:pPr>
              <a:buFont typeface="Arial" panose="020B0604020202020204" pitchFamily="34" charset="0"/>
              <a:buChar char="•"/>
            </a:pPr>
            <a:endParaRPr lang="en-GB" dirty="0"/>
          </a:p>
        </p:txBody>
      </p:sp>
      <p:sp>
        <p:nvSpPr>
          <p:cNvPr id="4" name="Rectangle 3"/>
          <p:cNvSpPr/>
          <p:nvPr/>
        </p:nvSpPr>
        <p:spPr>
          <a:xfrm>
            <a:off x="124691" y="4149243"/>
            <a:ext cx="9019309" cy="2308324"/>
          </a:xfrm>
          <a:prstGeom prst="rect">
            <a:avLst/>
          </a:prstGeom>
        </p:spPr>
        <p:txBody>
          <a:bodyPr wrap="square">
            <a:spAutoFit/>
          </a:bodyPr>
          <a:lstStyle/>
          <a:p>
            <a:r>
              <a:rPr lang="en-GB" dirty="0" smtClean="0"/>
              <a:t>‘And they held that Athens, the well-built citadel, the land of great-hearted </a:t>
            </a:r>
            <a:r>
              <a:rPr lang="en-GB" dirty="0" err="1" smtClean="0"/>
              <a:t>Erechtheus</a:t>
            </a:r>
            <a:r>
              <a:rPr lang="en-GB" dirty="0" smtClean="0"/>
              <a:t>, whom of old Athena, daughter of Zeus, fostered, when the earth, the giver of grain, had borne him; and she made him to dwell in Athens, in her own rich sanctuary, and there the youths of the Athenians, as the years roll on in their courses, seek to win his favour with sacrifices of bulls and rams; - these again had as a leader </a:t>
            </a:r>
            <a:r>
              <a:rPr lang="en-GB" dirty="0" err="1" smtClean="0"/>
              <a:t>Menestheus</a:t>
            </a:r>
            <a:r>
              <a:rPr lang="en-GB" dirty="0" smtClean="0"/>
              <a:t>, son of </a:t>
            </a:r>
            <a:r>
              <a:rPr lang="en-GB" dirty="0" err="1" smtClean="0"/>
              <a:t>Peteos</a:t>
            </a:r>
            <a:r>
              <a:rPr lang="en-GB" dirty="0" smtClean="0"/>
              <a:t>. Like unto him was no other man upon the face of the earth for the marshalling of chariots and of warriors that bear the shield. Only Nestor could vie with him, for he was the elder. And with him there followed fifty black ships’ (546-56)</a:t>
            </a:r>
            <a:endParaRPr lang="en-GB" dirty="0"/>
          </a:p>
        </p:txBody>
      </p:sp>
      <p:sp>
        <p:nvSpPr>
          <p:cNvPr id="5" name="TextBox 4"/>
          <p:cNvSpPr txBox="1"/>
          <p:nvPr/>
        </p:nvSpPr>
        <p:spPr>
          <a:xfrm>
            <a:off x="218209" y="1953491"/>
            <a:ext cx="8645236" cy="193899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74320" indent="-274320" fontAlgn="auto">
              <a:spcAft>
                <a:spcPts val="0"/>
              </a:spcAft>
              <a:buFont typeface="Wingdings"/>
              <a:buChar char=""/>
              <a:defRPr/>
            </a:pPr>
            <a:r>
              <a:rPr lang="en-GB" sz="2400" dirty="0" smtClean="0"/>
              <a:t> The </a:t>
            </a:r>
            <a:r>
              <a:rPr lang="en-GB" sz="2400" dirty="0"/>
              <a:t>passage a-typical</a:t>
            </a:r>
          </a:p>
          <a:p>
            <a:pPr marL="640080" lvl="1" indent="-274320" fontAlgn="auto">
              <a:spcAft>
                <a:spcPts val="0"/>
              </a:spcAft>
              <a:buFont typeface="Wingdings 2"/>
              <a:buChar char=""/>
              <a:defRPr/>
            </a:pPr>
            <a:r>
              <a:rPr lang="en-GB" sz="2400" dirty="0"/>
              <a:t>Longer than most</a:t>
            </a:r>
          </a:p>
          <a:p>
            <a:pPr marL="640080" lvl="1" indent="-274320" fontAlgn="auto">
              <a:spcAft>
                <a:spcPts val="0"/>
              </a:spcAft>
              <a:buFont typeface="Wingdings 2"/>
              <a:buChar char=""/>
              <a:defRPr/>
            </a:pPr>
            <a:r>
              <a:rPr lang="en-GB" sz="2400" dirty="0"/>
              <a:t>The named leader never features significantly other than here</a:t>
            </a:r>
          </a:p>
          <a:p>
            <a:pPr marL="640080" lvl="1" indent="-274320" fontAlgn="auto">
              <a:spcAft>
                <a:spcPts val="0"/>
              </a:spcAft>
              <a:buFont typeface="Wingdings 2"/>
              <a:buChar char=""/>
              <a:defRPr/>
            </a:pPr>
            <a:r>
              <a:rPr lang="en-GB" sz="2400" dirty="0"/>
              <a:t>Normal pattern: leader, cities sending men, optional comment about the city, number of men and </a:t>
            </a:r>
            <a:r>
              <a:rPr lang="en-GB" sz="2400" dirty="0" smtClean="0"/>
              <a:t>ships</a:t>
            </a:r>
            <a:endParaRPr lang="en-GB" sz="2400" dirty="0"/>
          </a:p>
        </p:txBody>
      </p:sp>
    </p:spTree>
    <p:extLst>
      <p:ext uri="{BB962C8B-B14F-4D97-AF65-F5344CB8AC3E}">
        <p14:creationId xmlns:p14="http://schemas.microsoft.com/office/powerpoint/2010/main" val="2905759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7364" y="274638"/>
            <a:ext cx="7197436" cy="1346344"/>
          </a:xfrm>
        </p:spPr>
        <p:txBody>
          <a:bodyPr/>
          <a:lstStyle/>
          <a:p>
            <a:pPr fontAlgn="auto">
              <a:spcAft>
                <a:spcPts val="0"/>
              </a:spcAft>
              <a:defRPr/>
            </a:pPr>
            <a:r>
              <a:rPr lang="en-GB" b="1" dirty="0" smtClean="0"/>
              <a:t>Other possible </a:t>
            </a:r>
            <a:r>
              <a:rPr lang="en-GB" b="1" dirty="0"/>
              <a:t>e</a:t>
            </a:r>
            <a:r>
              <a:rPr lang="en-GB" b="1" dirty="0" smtClean="0"/>
              <a:t>dits</a:t>
            </a:r>
            <a:endParaRPr lang="en-GB" b="1" dirty="0"/>
          </a:p>
        </p:txBody>
      </p:sp>
      <p:sp>
        <p:nvSpPr>
          <p:cNvPr id="3" name="Content Placeholder 2"/>
          <p:cNvSpPr>
            <a:spLocks noGrp="1"/>
          </p:cNvSpPr>
          <p:nvPr>
            <p:ph sz="quarter" idx="1"/>
          </p:nvPr>
        </p:nvSpPr>
        <p:spPr>
          <a:xfrm>
            <a:off x="187036" y="1963882"/>
            <a:ext cx="8801100" cy="4374574"/>
          </a:xfrm>
        </p:spPr>
        <p:txBody>
          <a:bodyPr>
            <a:normAutofit/>
          </a:bodyPr>
          <a:lstStyle/>
          <a:p>
            <a:pPr fontAlgn="auto">
              <a:spcAft>
                <a:spcPts val="0"/>
              </a:spcAft>
              <a:buFont typeface="Arial" panose="020B0604020202020204" pitchFamily="34" charset="0"/>
              <a:buChar char="•"/>
              <a:defRPr/>
            </a:pPr>
            <a:r>
              <a:rPr lang="en-GB" dirty="0" smtClean="0"/>
              <a:t> </a:t>
            </a:r>
            <a:r>
              <a:rPr lang="en-GB" sz="2400" dirty="0" smtClean="0"/>
              <a:t>The mention of Theseus and </a:t>
            </a:r>
            <a:r>
              <a:rPr lang="en-GB" sz="2400" dirty="0" err="1" smtClean="0"/>
              <a:t>Perithoos</a:t>
            </a:r>
            <a:r>
              <a:rPr lang="en-GB" sz="2400" dirty="0" smtClean="0"/>
              <a:t> in </a:t>
            </a:r>
            <a:r>
              <a:rPr lang="en-GB" sz="2400" b="1" i="1" dirty="0" smtClean="0"/>
              <a:t>Odyssey</a:t>
            </a:r>
            <a:r>
              <a:rPr lang="en-GB" sz="2400" b="1" dirty="0" smtClean="0"/>
              <a:t> 11.629 </a:t>
            </a:r>
            <a:r>
              <a:rPr lang="en-GB" sz="2400" b="1" dirty="0" err="1" smtClean="0"/>
              <a:t>ff</a:t>
            </a:r>
            <a:r>
              <a:rPr lang="en-GB" sz="2400" dirty="0" smtClean="0"/>
              <a:t>: ‘And I could have gone on to see the men of an earlier time whom I wanted to meet – Theseus and </a:t>
            </a:r>
            <a:r>
              <a:rPr lang="en-GB" sz="2400" dirty="0" err="1" smtClean="0"/>
              <a:t>Perithoos</a:t>
            </a:r>
            <a:r>
              <a:rPr lang="en-GB" sz="2400" dirty="0" smtClean="0"/>
              <a:t>, the glorious children of gods.’</a:t>
            </a:r>
          </a:p>
          <a:p>
            <a:pPr marL="651510" lvl="1" indent="-285750" fontAlgn="auto">
              <a:spcAft>
                <a:spcPts val="0"/>
              </a:spcAft>
              <a:buFont typeface="Arial" panose="020B0604020202020204" pitchFamily="34" charset="0"/>
              <a:buChar char="•"/>
              <a:defRPr/>
            </a:pPr>
            <a:r>
              <a:rPr lang="en-GB" sz="2200" dirty="0" smtClean="0"/>
              <a:t>The catalogue of women in </a:t>
            </a:r>
            <a:r>
              <a:rPr lang="en-GB" sz="2200" i="1" dirty="0" err="1" smtClean="0"/>
              <a:t>Od</a:t>
            </a:r>
            <a:r>
              <a:rPr lang="en-GB" sz="2200" dirty="0" smtClean="0"/>
              <a:t>. 11 also curiously mentions women counted as forebears of the first Athenian tyrant, </a:t>
            </a:r>
            <a:r>
              <a:rPr lang="en-GB" sz="2200" dirty="0" err="1" smtClean="0"/>
              <a:t>Peisistratos</a:t>
            </a:r>
            <a:r>
              <a:rPr lang="en-GB" sz="2200" dirty="0" smtClean="0"/>
              <a:t>.</a:t>
            </a:r>
          </a:p>
          <a:p>
            <a:pPr marL="274320" indent="-274320" fontAlgn="auto">
              <a:spcAft>
                <a:spcPts val="0"/>
              </a:spcAft>
              <a:buFont typeface="Wingdings"/>
              <a:buChar char=""/>
              <a:defRPr/>
            </a:pPr>
            <a:endParaRPr lang="en-GB" sz="100" dirty="0" smtClean="0"/>
          </a:p>
          <a:p>
            <a:pPr fontAlgn="auto">
              <a:spcAft>
                <a:spcPts val="0"/>
              </a:spcAft>
              <a:buFont typeface="Arial" panose="020B0604020202020204" pitchFamily="34" charset="0"/>
              <a:buChar char="•"/>
              <a:defRPr/>
            </a:pPr>
            <a:r>
              <a:rPr lang="en-GB" dirty="0" smtClean="0"/>
              <a:t> </a:t>
            </a:r>
            <a:r>
              <a:rPr lang="en-GB" sz="2400" dirty="0" smtClean="0"/>
              <a:t>Reminiscences of the </a:t>
            </a:r>
            <a:r>
              <a:rPr lang="en-GB" sz="2400" dirty="0" err="1" smtClean="0"/>
              <a:t>Panathenaic</a:t>
            </a:r>
            <a:r>
              <a:rPr lang="en-GB" sz="2400" dirty="0" smtClean="0"/>
              <a:t> festival in </a:t>
            </a:r>
            <a:r>
              <a:rPr lang="en-GB" sz="2400" b="1" i="1" dirty="0" smtClean="0"/>
              <a:t>Iliad</a:t>
            </a:r>
            <a:r>
              <a:rPr lang="en-GB" sz="2400" b="1" dirty="0" smtClean="0"/>
              <a:t> 6.269 </a:t>
            </a:r>
            <a:r>
              <a:rPr lang="en-GB" sz="2400" b="1" dirty="0" err="1" smtClean="0"/>
              <a:t>ff</a:t>
            </a:r>
            <a:r>
              <a:rPr lang="en-GB" sz="2400" dirty="0" smtClean="0"/>
              <a:t>: </a:t>
            </a:r>
          </a:p>
          <a:p>
            <a:pPr marL="274320" indent="-274320" fontAlgn="auto">
              <a:spcAft>
                <a:spcPts val="0"/>
              </a:spcAft>
              <a:buFont typeface="Wingdings"/>
              <a:buNone/>
              <a:defRPr/>
            </a:pPr>
            <a:r>
              <a:rPr lang="en-GB" dirty="0" smtClean="0"/>
              <a:t>	</a:t>
            </a:r>
            <a:r>
              <a:rPr lang="en-GB" sz="2200" dirty="0" smtClean="0"/>
              <a:t>‘But go yourself to the temple of the spoiler Athena, assembling the ladies of honour, and with things to be sacrificed, and take a robe, which seems to you the largest and loveliest in the great house, and that which is far your dearest possession. Lay this along the knees of Athena the lovely haired.’</a:t>
            </a:r>
            <a:endParaRPr lang="en-GB" sz="2200" dirty="0"/>
          </a:p>
        </p:txBody>
      </p:sp>
      <p:pic>
        <p:nvPicPr>
          <p:cNvPr id="4" name="Picture 3"/>
          <p:cNvPicPr>
            <a:picLocks noChangeAspect="1"/>
          </p:cNvPicPr>
          <p:nvPr/>
        </p:nvPicPr>
        <p:blipFill>
          <a:blip r:embed="rId2"/>
          <a:stretch>
            <a:fillRect/>
          </a:stretch>
        </p:blipFill>
        <p:spPr>
          <a:xfrm>
            <a:off x="273897" y="1963882"/>
            <a:ext cx="3359187" cy="4554107"/>
          </a:xfrm>
          <a:prstGeom prst="rect">
            <a:avLst/>
          </a:prstGeom>
        </p:spPr>
      </p:pic>
      <p:pic>
        <p:nvPicPr>
          <p:cNvPr id="5" name="Content Placeholder 7" descr="G2-0006.JPG"/>
          <p:cNvPicPr>
            <a:picLocks noChangeAspect="1"/>
          </p:cNvPicPr>
          <p:nvPr/>
        </p:nvPicPr>
        <p:blipFill>
          <a:blip r:embed="rId3" cstate="print"/>
          <a:srcRect/>
          <a:stretch>
            <a:fillRect/>
          </a:stretch>
        </p:blipFill>
        <p:spPr>
          <a:xfrm>
            <a:off x="3896590" y="1963882"/>
            <a:ext cx="4449763" cy="2928937"/>
          </a:xfrm>
          <a:prstGeom prst="rect">
            <a:avLst/>
          </a:prstGeom>
        </p:spPr>
      </p:pic>
      <p:sp>
        <p:nvSpPr>
          <p:cNvPr id="6" name="TextBox 5"/>
          <p:cNvSpPr txBox="1"/>
          <p:nvPr/>
        </p:nvSpPr>
        <p:spPr>
          <a:xfrm>
            <a:off x="3896590" y="5043228"/>
            <a:ext cx="4449763"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fontAlgn="auto">
              <a:spcBef>
                <a:spcPts val="0"/>
              </a:spcBef>
              <a:spcAft>
                <a:spcPts val="0"/>
              </a:spcAft>
              <a:defRPr/>
            </a:pPr>
            <a:r>
              <a:rPr lang="en-GB" dirty="0"/>
              <a:t>Above: Parthenon, begun in 447 BC</a:t>
            </a:r>
          </a:p>
          <a:p>
            <a:pPr algn="ctr" fontAlgn="auto">
              <a:spcBef>
                <a:spcPts val="0"/>
              </a:spcBef>
              <a:spcAft>
                <a:spcPts val="0"/>
              </a:spcAft>
              <a:defRPr/>
            </a:pPr>
            <a:r>
              <a:rPr lang="en-GB" dirty="0"/>
              <a:t>Left: detail from the frieze, the </a:t>
            </a:r>
            <a:r>
              <a:rPr lang="en-GB" dirty="0" err="1"/>
              <a:t>peplos</a:t>
            </a:r>
            <a:r>
              <a:rPr lang="en-GB" dirty="0"/>
              <a:t> scene</a:t>
            </a:r>
          </a:p>
          <a:p>
            <a:pPr algn="ctr" fontAlgn="auto">
              <a:spcBef>
                <a:spcPts val="0"/>
              </a:spcBef>
              <a:spcAft>
                <a:spcPts val="0"/>
              </a:spcAft>
              <a:defRPr/>
            </a:pPr>
            <a:r>
              <a:rPr lang="en-GB" dirty="0" err="1"/>
              <a:t>Panathenaic</a:t>
            </a:r>
            <a:r>
              <a:rPr lang="en-GB" dirty="0"/>
              <a:t> festival increasingly important </a:t>
            </a:r>
            <a:r>
              <a:rPr lang="en-GB" dirty="0" smtClean="0"/>
              <a:t>from sixth </a:t>
            </a:r>
            <a:r>
              <a:rPr lang="en-GB" dirty="0"/>
              <a:t>century </a:t>
            </a:r>
            <a:r>
              <a:rPr lang="en-GB" dirty="0" smtClean="0"/>
              <a:t>BC onwards</a:t>
            </a:r>
            <a:endParaRPr lang="en-GB" dirty="0"/>
          </a:p>
        </p:txBody>
      </p:sp>
    </p:spTree>
    <p:extLst>
      <p:ext uri="{BB962C8B-B14F-4D97-AF65-F5344CB8AC3E}">
        <p14:creationId xmlns:p14="http://schemas.microsoft.com/office/powerpoint/2010/main" val="252945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par>
                                <p:cTn id="8" presetID="6" presetClass="entr" presetSubtype="16"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circle(in)">
                                      <p:cBhvr>
                                        <p:cTn id="10" dur="2000"/>
                                        <p:tgtEl>
                                          <p:spTgt spid="4"/>
                                        </p:tgtEl>
                                      </p:cBhvr>
                                    </p:animEffect>
                                  </p:childTnLst>
                                </p:cTn>
                              </p:par>
                              <p:par>
                                <p:cTn id="11" presetID="6" presetClass="entr" presetSubtype="16"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272" y="274638"/>
            <a:ext cx="7093527" cy="1367126"/>
          </a:xfrm>
        </p:spPr>
        <p:txBody>
          <a:bodyPr>
            <a:normAutofit/>
          </a:bodyPr>
          <a:lstStyle/>
          <a:p>
            <a:pPr fontAlgn="auto">
              <a:spcAft>
                <a:spcPts val="0"/>
              </a:spcAft>
              <a:defRPr/>
            </a:pPr>
            <a:r>
              <a:rPr lang="en-GB" b="1" dirty="0" smtClean="0"/>
              <a:t>Use of olive trees / wood</a:t>
            </a:r>
            <a:endParaRPr lang="en-GB" b="1" dirty="0"/>
          </a:p>
        </p:txBody>
      </p:sp>
      <p:sp>
        <p:nvSpPr>
          <p:cNvPr id="3" name="Content Placeholder 2"/>
          <p:cNvSpPr>
            <a:spLocks noGrp="1"/>
          </p:cNvSpPr>
          <p:nvPr>
            <p:ph sz="quarter" idx="1"/>
          </p:nvPr>
        </p:nvSpPr>
        <p:spPr>
          <a:xfrm>
            <a:off x="155864" y="2201574"/>
            <a:ext cx="5309754" cy="4299239"/>
          </a:xfrm>
        </p:spPr>
        <p:txBody>
          <a:bodyPr>
            <a:normAutofit/>
          </a:bodyPr>
          <a:lstStyle/>
          <a:p>
            <a:pPr marL="0" indent="0" fontAlgn="auto">
              <a:spcAft>
                <a:spcPts val="0"/>
              </a:spcAft>
              <a:buNone/>
              <a:defRPr/>
            </a:pPr>
            <a:r>
              <a:rPr lang="en-GB" b="1" dirty="0" smtClean="0"/>
              <a:t>References to olive trees/wood</a:t>
            </a:r>
            <a:endParaRPr lang="en-GB" sz="2000" b="1" dirty="0" smtClean="0"/>
          </a:p>
          <a:p>
            <a:pPr fontAlgn="auto">
              <a:spcAft>
                <a:spcPts val="0"/>
              </a:spcAft>
              <a:buFont typeface="Arial" panose="020B0604020202020204" pitchFamily="34" charset="0"/>
              <a:buChar char="•"/>
              <a:defRPr/>
            </a:pPr>
            <a:r>
              <a:rPr lang="en-GB" sz="2000" dirty="0" smtClean="0"/>
              <a:t> </a:t>
            </a:r>
            <a:r>
              <a:rPr lang="en-GB" sz="2200" dirty="0" smtClean="0"/>
              <a:t>The pole of olive used on the cyclops</a:t>
            </a:r>
          </a:p>
          <a:p>
            <a:pPr fontAlgn="auto">
              <a:spcAft>
                <a:spcPts val="0"/>
              </a:spcAft>
              <a:buFont typeface="Arial" panose="020B0604020202020204" pitchFamily="34" charset="0"/>
              <a:buChar char="•"/>
              <a:defRPr/>
            </a:pPr>
            <a:r>
              <a:rPr lang="en-GB" sz="2200" dirty="0" smtClean="0"/>
              <a:t> The olive tree shading the returning Odysseus</a:t>
            </a:r>
          </a:p>
          <a:p>
            <a:pPr fontAlgn="auto">
              <a:spcAft>
                <a:spcPts val="0"/>
              </a:spcAft>
              <a:buFont typeface="Arial" panose="020B0604020202020204" pitchFamily="34" charset="0"/>
              <a:buChar char="•"/>
              <a:defRPr/>
            </a:pPr>
            <a:r>
              <a:rPr lang="en-GB" sz="2200" dirty="0" smtClean="0"/>
              <a:t> The olive tree bed post</a:t>
            </a:r>
          </a:p>
          <a:p>
            <a:pPr marL="0" indent="0" fontAlgn="auto">
              <a:spcAft>
                <a:spcPts val="0"/>
              </a:spcAft>
              <a:buFont typeface="Wingdings"/>
              <a:buChar char=""/>
              <a:defRPr/>
            </a:pPr>
            <a:endParaRPr lang="en-GB" sz="100" dirty="0" smtClean="0"/>
          </a:p>
          <a:p>
            <a:pPr fontAlgn="auto">
              <a:spcAft>
                <a:spcPts val="0"/>
              </a:spcAft>
              <a:buFont typeface="Arial" panose="020B0604020202020204" pitchFamily="34" charset="0"/>
              <a:buChar char="•"/>
              <a:defRPr/>
            </a:pPr>
            <a:r>
              <a:rPr lang="en-GB" dirty="0"/>
              <a:t> </a:t>
            </a:r>
            <a:r>
              <a:rPr lang="en-GB" sz="2200" dirty="0" smtClean="0"/>
              <a:t>Is Odysseus, protected by Athena, a parallel for </a:t>
            </a:r>
            <a:r>
              <a:rPr lang="en-GB" sz="2200" dirty="0" err="1" smtClean="0"/>
              <a:t>Peisistratos</a:t>
            </a:r>
            <a:r>
              <a:rPr lang="en-GB" sz="2200" dirty="0" smtClean="0"/>
              <a:t>, returning from exile (twice!)?</a:t>
            </a:r>
          </a:p>
          <a:p>
            <a:pPr marL="266700" indent="-266700" fontAlgn="auto">
              <a:spcAft>
                <a:spcPts val="0"/>
              </a:spcAft>
              <a:buFont typeface="Wingdings"/>
              <a:buChar char=""/>
              <a:defRPr/>
            </a:pPr>
            <a:endParaRPr lang="en-GB" sz="100" dirty="0" smtClean="0"/>
          </a:p>
          <a:p>
            <a:pPr fontAlgn="auto">
              <a:spcAft>
                <a:spcPts val="0"/>
              </a:spcAft>
              <a:buFont typeface="Arial" panose="020B0604020202020204" pitchFamily="34" charset="0"/>
              <a:buChar char="•"/>
              <a:defRPr/>
            </a:pPr>
            <a:r>
              <a:rPr lang="en-GB" sz="2000" dirty="0" smtClean="0"/>
              <a:t> </a:t>
            </a:r>
            <a:r>
              <a:rPr lang="en-GB" sz="2200" dirty="0" smtClean="0"/>
              <a:t>If so, Odysseus’ success in avenging himself on the suitors is an implied justification of </a:t>
            </a:r>
            <a:r>
              <a:rPr lang="en-GB" sz="2200" dirty="0" err="1" smtClean="0"/>
              <a:t>Peisistratos</a:t>
            </a:r>
            <a:r>
              <a:rPr lang="en-GB" sz="2200" dirty="0" smtClean="0"/>
              <a:t>’ actions in Athens.</a:t>
            </a:r>
          </a:p>
          <a:p>
            <a:pPr marL="0" indent="0" fontAlgn="auto">
              <a:spcAft>
                <a:spcPts val="0"/>
              </a:spcAft>
              <a:buFont typeface="Wingdings"/>
              <a:buChar char=""/>
              <a:defRPr/>
            </a:pPr>
            <a:endParaRPr lang="en-GB" sz="1900" dirty="0" smtClean="0"/>
          </a:p>
          <a:p>
            <a:pPr marL="0" indent="0" fontAlgn="auto">
              <a:spcAft>
                <a:spcPts val="0"/>
              </a:spcAft>
              <a:buFont typeface="Wingdings"/>
              <a:buChar char=""/>
              <a:defRPr/>
            </a:pPr>
            <a:endParaRPr lang="en-GB" sz="1900" dirty="0" smtClean="0"/>
          </a:p>
          <a:p>
            <a:pPr marL="0" indent="0" fontAlgn="auto">
              <a:spcAft>
                <a:spcPts val="0"/>
              </a:spcAft>
              <a:buFont typeface="Wingdings"/>
              <a:buNone/>
              <a:defRPr/>
            </a:pPr>
            <a:endParaRPr lang="en-GB" dirty="0" smtClean="0"/>
          </a:p>
          <a:p>
            <a:pPr marL="0" indent="0" fontAlgn="auto">
              <a:spcAft>
                <a:spcPts val="0"/>
              </a:spcAft>
              <a:buFont typeface="Wingdings"/>
              <a:buNone/>
              <a:defRPr/>
            </a:pPr>
            <a:endParaRPr lang="en-GB" dirty="0" smtClean="0"/>
          </a:p>
          <a:p>
            <a:pPr marL="274320" indent="-274320" fontAlgn="auto">
              <a:spcAft>
                <a:spcPts val="0"/>
              </a:spcAft>
              <a:buFont typeface="Wingdings"/>
              <a:buChar char=""/>
              <a:defRPr/>
            </a:pPr>
            <a:endParaRPr lang="en-GB" dirty="0"/>
          </a:p>
        </p:txBody>
      </p:sp>
      <p:pic>
        <p:nvPicPr>
          <p:cNvPr id="16388" name="Content Placeholder 4" descr="olive-tree.jpg"/>
          <p:cNvPicPr>
            <a:picLocks noGrp="1" noChangeAspect="1"/>
          </p:cNvPicPr>
          <p:nvPr>
            <p:ph sz="quarter" idx="2"/>
          </p:nvPr>
        </p:nvPicPr>
        <p:blipFill>
          <a:blip r:embed="rId2" cstate="print"/>
          <a:srcRect/>
          <a:stretch>
            <a:fillRect/>
          </a:stretch>
        </p:blipFill>
        <p:spPr>
          <a:xfrm>
            <a:off x="5465618" y="2201574"/>
            <a:ext cx="3541713" cy="3916362"/>
          </a:xfrm>
        </p:spPr>
      </p:pic>
    </p:spTree>
    <p:extLst>
      <p:ext uri="{BB962C8B-B14F-4D97-AF65-F5344CB8AC3E}">
        <p14:creationId xmlns:p14="http://schemas.microsoft.com/office/powerpoint/2010/main" val="38892725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Theseus</a:t>
            </a:r>
            <a:endParaRPr lang="en-GB" b="1" dirty="0"/>
          </a:p>
        </p:txBody>
      </p:sp>
      <p:sp>
        <p:nvSpPr>
          <p:cNvPr id="4" name="Content Placeholder 3"/>
          <p:cNvSpPr>
            <a:spLocks noGrp="1"/>
          </p:cNvSpPr>
          <p:nvPr>
            <p:ph sz="half" idx="1"/>
          </p:nvPr>
        </p:nvSpPr>
        <p:spPr>
          <a:xfrm>
            <a:off x="155864" y="1845733"/>
            <a:ext cx="4370416" cy="4378421"/>
          </a:xfrm>
        </p:spPr>
        <p:txBody>
          <a:bodyPr>
            <a:normAutofit/>
          </a:bodyPr>
          <a:lstStyle/>
          <a:p>
            <a:pPr>
              <a:buFont typeface="Arial" panose="020B0604020202020204" pitchFamily="34" charset="0"/>
              <a:buChar char="•"/>
            </a:pPr>
            <a:r>
              <a:rPr lang="en-GB" dirty="0" smtClean="0"/>
              <a:t> </a:t>
            </a:r>
            <a:r>
              <a:rPr lang="en-GB" sz="2200" dirty="0" smtClean="0"/>
              <a:t>The </a:t>
            </a:r>
            <a:r>
              <a:rPr lang="en-GB" sz="2200" dirty="0"/>
              <a:t>myths surrounding Theseus, one of Athens’ earliest kings, offered more compatible material - prestigious but with less of a set </a:t>
            </a:r>
            <a:r>
              <a:rPr lang="en-GB" sz="2200" dirty="0" smtClean="0"/>
              <a:t>canon.</a:t>
            </a:r>
          </a:p>
          <a:p>
            <a:pPr>
              <a:buFont typeface="Arial" panose="020B0604020202020204" pitchFamily="34" charset="0"/>
              <a:buChar char="•"/>
            </a:pPr>
            <a:endParaRPr lang="en-GB" sz="100" dirty="0"/>
          </a:p>
          <a:p>
            <a:pPr>
              <a:buFont typeface="Arial" panose="020B0604020202020204" pitchFamily="34" charset="0"/>
              <a:buChar char="•"/>
            </a:pPr>
            <a:r>
              <a:rPr lang="en-GB" sz="2200" dirty="0" smtClean="0"/>
              <a:t> The </a:t>
            </a:r>
            <a:r>
              <a:rPr lang="en-GB" sz="2200" dirty="0"/>
              <a:t>Theseus myth changed considerably by its use as a figure head character for the city of Athens:</a:t>
            </a:r>
          </a:p>
          <a:p>
            <a:pPr lvl="1">
              <a:buFont typeface="Arial" panose="020B0604020202020204" pitchFamily="34" charset="0"/>
              <a:buChar char="•"/>
            </a:pPr>
            <a:r>
              <a:rPr lang="en-GB" sz="2000" dirty="0" smtClean="0"/>
              <a:t>Motives </a:t>
            </a:r>
            <a:r>
              <a:rPr lang="en-GB" sz="2000" dirty="0"/>
              <a:t>popular early on </a:t>
            </a:r>
            <a:r>
              <a:rPr lang="en-GB" sz="2000" dirty="0" smtClean="0"/>
              <a:t>(eight to seventh centuries BC) </a:t>
            </a:r>
            <a:r>
              <a:rPr lang="en-GB" sz="2000" dirty="0"/>
              <a:t>were his abductions of Ariadne, Helen and Persephone, his defeat of the centaurs and the </a:t>
            </a:r>
            <a:r>
              <a:rPr lang="en-GB" sz="2000" dirty="0" smtClean="0"/>
              <a:t>Minotaur.</a:t>
            </a:r>
            <a:endParaRPr lang="en-GB" sz="2000" dirty="0"/>
          </a:p>
          <a:p>
            <a:endParaRPr lang="en-GB" dirty="0"/>
          </a:p>
        </p:txBody>
      </p:sp>
      <p:pic>
        <p:nvPicPr>
          <p:cNvPr id="6" name="Content Placeholder 5"/>
          <p:cNvPicPr>
            <a:picLocks noGrp="1" noChangeAspect="1"/>
          </p:cNvPicPr>
          <p:nvPr>
            <p:ph sz="half" idx="2"/>
          </p:nvPr>
        </p:nvPicPr>
        <p:blipFill>
          <a:blip r:embed="rId2"/>
          <a:stretch>
            <a:fillRect/>
          </a:stretch>
        </p:blipFill>
        <p:spPr>
          <a:xfrm>
            <a:off x="4868768" y="879909"/>
            <a:ext cx="3890769" cy="4876558"/>
          </a:xfrm>
          <a:prstGeom prst="rect">
            <a:avLst/>
          </a:prstGeom>
        </p:spPr>
      </p:pic>
      <p:sp>
        <p:nvSpPr>
          <p:cNvPr id="7" name="TextBox 6"/>
          <p:cNvSpPr txBox="1"/>
          <p:nvPr/>
        </p:nvSpPr>
        <p:spPr>
          <a:xfrm>
            <a:off x="4790210" y="5657671"/>
            <a:ext cx="4042064"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a:t>Attic Black-Figure Neck Amphora, </a:t>
            </a:r>
            <a:r>
              <a:rPr lang="en-GB" sz="1600" dirty="0" smtClean="0"/>
              <a:t>Theseus and the Minotaur, 560 </a:t>
            </a:r>
            <a:r>
              <a:rPr lang="en-GB" sz="1600" dirty="0"/>
              <a:t>- 540 </a:t>
            </a:r>
            <a:r>
              <a:rPr lang="en-GB" sz="1600" dirty="0" smtClean="0"/>
              <a:t>BC, Getty Museum </a:t>
            </a:r>
            <a:endParaRPr lang="en-GB" sz="1600" dirty="0"/>
          </a:p>
        </p:txBody>
      </p:sp>
    </p:spTree>
    <p:extLst>
      <p:ext uri="{BB962C8B-B14F-4D97-AF65-F5344CB8AC3E}">
        <p14:creationId xmlns:p14="http://schemas.microsoft.com/office/powerpoint/2010/main" val="36113256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Theseus’ other adventures</a:t>
            </a:r>
            <a:endParaRPr lang="en-GB" b="1" dirty="0"/>
          </a:p>
        </p:txBody>
      </p:sp>
      <p:sp>
        <p:nvSpPr>
          <p:cNvPr id="3" name="Content Placeholder 2"/>
          <p:cNvSpPr>
            <a:spLocks noGrp="1"/>
          </p:cNvSpPr>
          <p:nvPr>
            <p:ph idx="1"/>
          </p:nvPr>
        </p:nvSpPr>
        <p:spPr>
          <a:xfrm>
            <a:off x="124691" y="1845734"/>
            <a:ext cx="4281057" cy="4710930"/>
          </a:xfrm>
        </p:spPr>
        <p:txBody>
          <a:bodyPr>
            <a:normAutofit lnSpcReduction="10000"/>
          </a:bodyPr>
          <a:lstStyle/>
          <a:p>
            <a:pPr>
              <a:buFont typeface="Arial" panose="020B0604020202020204" pitchFamily="34" charset="0"/>
              <a:buChar char="•"/>
            </a:pPr>
            <a:r>
              <a:rPr lang="en-GB" dirty="0" smtClean="0"/>
              <a:t> From </a:t>
            </a:r>
            <a:r>
              <a:rPr lang="en-GB" dirty="0"/>
              <a:t>the </a:t>
            </a:r>
            <a:r>
              <a:rPr lang="en-GB" dirty="0" smtClean="0"/>
              <a:t>sixth </a:t>
            </a:r>
            <a:r>
              <a:rPr lang="en-GB" dirty="0"/>
              <a:t>century </a:t>
            </a:r>
            <a:r>
              <a:rPr lang="en-GB" dirty="0" smtClean="0"/>
              <a:t>BC onwards</a:t>
            </a:r>
            <a:r>
              <a:rPr lang="en-GB" dirty="0"/>
              <a:t>, other deeds become more important, and scholars have sought political explanations for this:</a:t>
            </a:r>
          </a:p>
          <a:p>
            <a:pPr>
              <a:spcBef>
                <a:spcPts val="100"/>
              </a:spcBef>
            </a:pPr>
            <a:endParaRPr lang="en-GB" sz="100" dirty="0"/>
          </a:p>
          <a:p>
            <a:pPr>
              <a:buFont typeface="Arial" panose="020B0604020202020204" pitchFamily="34" charset="0"/>
              <a:buChar char="•"/>
            </a:pPr>
            <a:r>
              <a:rPr lang="en-GB" dirty="0" smtClean="0"/>
              <a:t> Was </a:t>
            </a:r>
            <a:r>
              <a:rPr lang="en-GB" dirty="0"/>
              <a:t>Theseus part of </a:t>
            </a:r>
            <a:r>
              <a:rPr lang="en-GB" dirty="0" smtClean="0"/>
              <a:t>Peisistratus </a:t>
            </a:r>
            <a:r>
              <a:rPr lang="en-GB" dirty="0"/>
              <a:t>propaganda?</a:t>
            </a:r>
          </a:p>
          <a:p>
            <a:pPr lvl="1">
              <a:buFont typeface="Arial" panose="020B0604020202020204" pitchFamily="34" charset="0"/>
              <a:buChar char="•"/>
            </a:pPr>
            <a:r>
              <a:rPr lang="en-GB" dirty="0"/>
              <a:t>Cf. Thucydides (post-dating </a:t>
            </a:r>
            <a:r>
              <a:rPr lang="en-GB" dirty="0" smtClean="0"/>
              <a:t>Peisistratus, </a:t>
            </a:r>
            <a:r>
              <a:rPr lang="en-GB" dirty="0"/>
              <a:t>but handy):</a:t>
            </a:r>
          </a:p>
          <a:p>
            <a:pPr lvl="1">
              <a:buFont typeface="Arial" panose="020B0604020202020204" pitchFamily="34" charset="0"/>
              <a:buChar char="•"/>
            </a:pPr>
            <a:r>
              <a:rPr lang="en-GB" dirty="0"/>
              <a:t>Theseus settling fights, solving problems, acting in support of the poor</a:t>
            </a:r>
          </a:p>
          <a:p>
            <a:pPr lvl="1">
              <a:buFont typeface="Arial" panose="020B0604020202020204" pitchFamily="34" charset="0"/>
              <a:buChar char="•"/>
            </a:pPr>
            <a:r>
              <a:rPr lang="en-GB" dirty="0"/>
              <a:t>Did </a:t>
            </a:r>
            <a:r>
              <a:rPr lang="en-GB" dirty="0" smtClean="0"/>
              <a:t>Peisistratus </a:t>
            </a:r>
            <a:r>
              <a:rPr lang="en-GB" dirty="0"/>
              <a:t>encourage artists to focus on Theseus - did he commission an epic? </a:t>
            </a:r>
          </a:p>
          <a:p>
            <a:pPr lvl="1">
              <a:buFont typeface="Arial" panose="020B0604020202020204" pitchFamily="34" charset="0"/>
              <a:buChar char="•"/>
            </a:pPr>
            <a:r>
              <a:rPr lang="en-GB" dirty="0"/>
              <a:t>Fragment of Simonides on Theseus’ return from Crete; Simonides initially at the court of </a:t>
            </a:r>
            <a:r>
              <a:rPr lang="en-GB" dirty="0" smtClean="0"/>
              <a:t>Hipparchus </a:t>
            </a:r>
            <a:r>
              <a:rPr lang="en-GB" dirty="0"/>
              <a:t>(son of </a:t>
            </a:r>
            <a:r>
              <a:rPr lang="en-GB" dirty="0" smtClean="0"/>
              <a:t>Peisistratus) </a:t>
            </a:r>
            <a:r>
              <a:rPr lang="en-GB" dirty="0"/>
              <a:t>but later in democratic Athens under </a:t>
            </a:r>
            <a:r>
              <a:rPr lang="en-GB" dirty="0" smtClean="0"/>
              <a:t>Themistocles.</a:t>
            </a:r>
            <a:endParaRPr lang="en-GB" dirty="0"/>
          </a:p>
          <a:p>
            <a:endParaRPr lang="en-GB" dirty="0"/>
          </a:p>
        </p:txBody>
      </p:sp>
      <p:sp>
        <p:nvSpPr>
          <p:cNvPr id="4" name="Rectangle 3"/>
          <p:cNvSpPr/>
          <p:nvPr/>
        </p:nvSpPr>
        <p:spPr>
          <a:xfrm>
            <a:off x="4572000" y="1845734"/>
            <a:ext cx="4572000" cy="369332"/>
          </a:xfrm>
          <a:prstGeom prst="rect">
            <a:avLst/>
          </a:prstGeom>
        </p:spPr>
        <p:txBody>
          <a:bodyPr>
            <a:spAutoFit/>
          </a:bodyPr>
          <a:lstStyle/>
          <a:p>
            <a:r>
              <a:rPr lang="en-GB" dirty="0" smtClean="0"/>
              <a:t>. </a:t>
            </a:r>
            <a:endParaRPr lang="en-GB" dirty="0"/>
          </a:p>
        </p:txBody>
      </p:sp>
      <p:sp>
        <p:nvSpPr>
          <p:cNvPr id="5" name="Content Placeholder 3"/>
          <p:cNvSpPr txBox="1">
            <a:spLocks/>
          </p:cNvSpPr>
          <p:nvPr/>
        </p:nvSpPr>
        <p:spPr>
          <a:xfrm>
            <a:off x="4509656" y="1845734"/>
            <a:ext cx="4530436" cy="4745915"/>
          </a:xfrm>
          <a:prstGeom prst="rect">
            <a:avLst/>
          </a:prstGeom>
        </p:spPr>
        <p:style>
          <a:lnRef idx="2">
            <a:schemeClr val="accent1"/>
          </a:lnRef>
          <a:fillRef idx="1">
            <a:schemeClr val="lt1"/>
          </a:fillRef>
          <a:effectRef idx="0">
            <a:schemeClr val="accent1"/>
          </a:effectRef>
          <a:fontRef idx="minor">
            <a:schemeClr val="dk1"/>
          </a:fontRef>
        </p:style>
        <p:txBody>
          <a:bodyPr vert="horz" wrap="square" lIns="0" tIns="45720" rIns="0" bIns="45720" rtlCol="0">
            <a:sp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a:spcBef>
                <a:spcPts val="0"/>
              </a:spcBef>
              <a:spcAft>
                <a:spcPts val="0"/>
              </a:spcAft>
              <a:defRPr/>
            </a:pPr>
            <a:r>
              <a:rPr lang="en-GB" sz="1600" dirty="0" smtClean="0"/>
              <a:t>‘Under </a:t>
            </a:r>
            <a:r>
              <a:rPr lang="en-GB" sz="1600" dirty="0" err="1" smtClean="0"/>
              <a:t>Cecrops</a:t>
            </a:r>
            <a:r>
              <a:rPr lang="en-GB" sz="1600" dirty="0" smtClean="0"/>
              <a:t> and the first kings, down to the reign of Theseus, Attica had always consisted of a number of independent townships, each with its own town-hall and magistrates. Except in times of danger the king at Athens was not consulted; in ordinary seasons they carried on their government and settled their affairs without his interference; sometimes even they waged war against him, as in the case of the </a:t>
            </a:r>
            <a:r>
              <a:rPr lang="en-GB" sz="1600" dirty="0" err="1" smtClean="0"/>
              <a:t>Eleusinians</a:t>
            </a:r>
            <a:r>
              <a:rPr lang="en-GB" sz="1600" dirty="0" smtClean="0"/>
              <a:t> with Eumolpus against </a:t>
            </a:r>
            <a:r>
              <a:rPr lang="en-GB" sz="1600" dirty="0" err="1" smtClean="0"/>
              <a:t>Erechtheus</a:t>
            </a:r>
            <a:r>
              <a:rPr lang="en-GB" sz="1600" dirty="0" smtClean="0"/>
              <a:t>. In </a:t>
            </a:r>
            <a:r>
              <a:rPr lang="en-GB" sz="1600" b="1" dirty="0" smtClean="0"/>
              <a:t>Theseus, however, they had a king of equal intelligence and power</a:t>
            </a:r>
            <a:r>
              <a:rPr lang="en-GB" sz="1600" dirty="0" smtClean="0"/>
              <a:t>; and one of the chief features in his organization of the country was to abolish the council chambers and magistrates of the petty cities, </a:t>
            </a:r>
            <a:r>
              <a:rPr lang="en-GB" sz="1600" b="1" dirty="0" smtClean="0"/>
              <a:t>and to merge them in the single council-chamber and town-hall of the present capital</a:t>
            </a:r>
            <a:r>
              <a:rPr lang="en-GB" sz="1600" dirty="0" smtClean="0"/>
              <a:t>. Individuals might still enjoy their private property just as before, but they were henceforth compelled to have only one political centre, viz. Athens; which thus counted all the inhabitants of Attica among her citizens, so </a:t>
            </a:r>
            <a:r>
              <a:rPr lang="en-GB" sz="1600" b="1" dirty="0" smtClean="0"/>
              <a:t>that when Theseus died he left a great state behind him</a:t>
            </a:r>
            <a:r>
              <a:rPr lang="en-GB" sz="1600" dirty="0" smtClean="0"/>
              <a:t>.’ – Thucydides book 2.</a:t>
            </a:r>
            <a:endParaRPr lang="en-GB" sz="1600" dirty="0"/>
          </a:p>
        </p:txBody>
      </p:sp>
      <p:pic>
        <p:nvPicPr>
          <p:cNvPr id="7" name="Picture 6"/>
          <p:cNvPicPr>
            <a:picLocks noChangeAspect="1"/>
          </p:cNvPicPr>
          <p:nvPr/>
        </p:nvPicPr>
        <p:blipFill>
          <a:blip r:embed="rId2"/>
          <a:stretch>
            <a:fillRect/>
          </a:stretch>
        </p:blipFill>
        <p:spPr>
          <a:xfrm>
            <a:off x="4498424" y="2670464"/>
            <a:ext cx="4552900" cy="3921185"/>
          </a:xfrm>
          <a:prstGeom prst="rect">
            <a:avLst/>
          </a:prstGeom>
        </p:spPr>
      </p:pic>
      <p:pic>
        <p:nvPicPr>
          <p:cNvPr id="8" name="Picture 7"/>
          <p:cNvPicPr>
            <a:picLocks noChangeAspect="1"/>
          </p:cNvPicPr>
          <p:nvPr/>
        </p:nvPicPr>
        <p:blipFill>
          <a:blip r:embed="rId3"/>
          <a:stretch>
            <a:fillRect/>
          </a:stretch>
        </p:blipFill>
        <p:spPr>
          <a:xfrm>
            <a:off x="661719" y="32975"/>
            <a:ext cx="3207000" cy="2878282"/>
          </a:xfrm>
          <a:prstGeom prst="rect">
            <a:avLst/>
          </a:prstGeom>
        </p:spPr>
      </p:pic>
      <p:sp>
        <p:nvSpPr>
          <p:cNvPr id="9" name="TextBox 8"/>
          <p:cNvSpPr txBox="1"/>
          <p:nvPr/>
        </p:nvSpPr>
        <p:spPr>
          <a:xfrm>
            <a:off x="124691" y="2670464"/>
            <a:ext cx="4579092"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a:t>Attic </a:t>
            </a:r>
            <a:r>
              <a:rPr lang="en-GB" sz="1600" dirty="0" smtClean="0"/>
              <a:t>red-figure kylix, </a:t>
            </a:r>
            <a:r>
              <a:rPr lang="en-GB" sz="1600" dirty="0" err="1" smtClean="0"/>
              <a:t>Codrus</a:t>
            </a:r>
            <a:r>
              <a:rPr lang="en-GB" sz="1600" dirty="0" smtClean="0"/>
              <a:t> painter, Theseus and the </a:t>
            </a:r>
            <a:r>
              <a:rPr lang="en-GB" sz="1600" dirty="0" err="1" smtClean="0"/>
              <a:t>Marathonian</a:t>
            </a:r>
            <a:r>
              <a:rPr lang="en-GB" sz="1600" dirty="0" smtClean="0"/>
              <a:t> bull, c. 440-430 BC, British Museum</a:t>
            </a:r>
            <a:endParaRPr lang="en-GB" sz="1600" dirty="0"/>
          </a:p>
        </p:txBody>
      </p:sp>
    </p:spTree>
    <p:extLst>
      <p:ext uri="{BB962C8B-B14F-4D97-AF65-F5344CB8AC3E}">
        <p14:creationId xmlns:p14="http://schemas.microsoft.com/office/powerpoint/2010/main" val="4197032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fltVal val="0"/>
                                          </p:val>
                                        </p:tav>
                                        <p:tav tm="100000">
                                          <p:val>
                                            <p:strVal val="#ppt_w"/>
                                          </p:val>
                                        </p:tav>
                                      </p:tavLst>
                                    </p:anim>
                                    <p:anim calcmode="lin" valueType="num">
                                      <p:cBhvr>
                                        <p:cTn id="13" dur="500" fill="hold"/>
                                        <p:tgtEl>
                                          <p:spTgt spid="9"/>
                                        </p:tgtEl>
                                        <p:attrNameLst>
                                          <p:attrName>ppt_h</p:attrName>
                                        </p:attrNameLst>
                                      </p:cBhvr>
                                      <p:tavLst>
                                        <p:tav tm="0">
                                          <p:val>
                                            <p:fltVal val="0"/>
                                          </p:val>
                                        </p:tav>
                                        <p:tav tm="100000">
                                          <p:val>
                                            <p:strVal val="#ppt_h"/>
                                          </p:val>
                                        </p:tav>
                                      </p:tavLst>
                                    </p:anim>
                                    <p:animEffect transition="in" filter="fade">
                                      <p:cBhvr>
                                        <p:cTn id="14" dur="500"/>
                                        <p:tgtEl>
                                          <p:spTgt spid="9"/>
                                        </p:tgtEl>
                                      </p:cBhvr>
                                    </p:animEffect>
                                  </p:childTnLst>
                                </p:cTn>
                              </p:par>
                              <p:par>
                                <p:cTn id="15" presetID="53" presetClass="entr" presetSubtype="16"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500" fill="hold"/>
                                        <p:tgtEl>
                                          <p:spTgt spid="8"/>
                                        </p:tgtEl>
                                        <p:attrNameLst>
                                          <p:attrName>ppt_w</p:attrName>
                                        </p:attrNameLst>
                                      </p:cBhvr>
                                      <p:tavLst>
                                        <p:tav tm="0">
                                          <p:val>
                                            <p:fltVal val="0"/>
                                          </p:val>
                                        </p:tav>
                                        <p:tav tm="100000">
                                          <p:val>
                                            <p:strVal val="#ppt_w"/>
                                          </p:val>
                                        </p:tav>
                                      </p:tavLst>
                                    </p:anim>
                                    <p:anim calcmode="lin" valueType="num">
                                      <p:cBhvr>
                                        <p:cTn id="18" dur="500" fill="hold"/>
                                        <p:tgtEl>
                                          <p:spTgt spid="8"/>
                                        </p:tgtEl>
                                        <p:attrNameLst>
                                          <p:attrName>ppt_h</p:attrName>
                                        </p:attrNameLst>
                                      </p:cBhvr>
                                      <p:tavLst>
                                        <p:tav tm="0">
                                          <p:val>
                                            <p:fltVal val="0"/>
                                          </p:val>
                                        </p:tav>
                                        <p:tav tm="100000">
                                          <p:val>
                                            <p:strVal val="#ppt_h"/>
                                          </p:val>
                                        </p:tav>
                                      </p:tavLst>
                                    </p:anim>
                                    <p:animEffect transition="in" filter="fade">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Possible parallels</a:t>
            </a:r>
            <a:endParaRPr lang="en-GB" b="1" dirty="0"/>
          </a:p>
        </p:txBody>
      </p:sp>
      <p:sp>
        <p:nvSpPr>
          <p:cNvPr id="4" name="Rectangle 3"/>
          <p:cNvSpPr>
            <a:spLocks noGrp="1"/>
          </p:cNvSpPr>
          <p:nvPr>
            <p:ph idx="1"/>
          </p:nvPr>
        </p:nvSpPr>
        <p:spPr>
          <a:xfrm>
            <a:off x="322118" y="1845734"/>
            <a:ext cx="4125192" cy="4023360"/>
          </a:xfrm>
        </p:spPr>
        <p:txBody>
          <a:bodyPr/>
          <a:lstStyle/>
          <a:p>
            <a:pPr marL="0" indent="0">
              <a:buNone/>
            </a:pPr>
            <a:r>
              <a:rPr lang="en-GB" dirty="0" smtClean="0"/>
              <a:t>1) </a:t>
            </a:r>
            <a:r>
              <a:rPr lang="en-GB" sz="2000" dirty="0" smtClean="0"/>
              <a:t>Theseus and the bull of Marathon,</a:t>
            </a:r>
          </a:p>
          <a:p>
            <a:pPr lvl="1"/>
            <a:r>
              <a:rPr lang="en-GB" sz="1900" dirty="0" smtClean="0"/>
              <a:t>Amphora dated to c</a:t>
            </a:r>
            <a:r>
              <a:rPr lang="en-GB" sz="1900" dirty="0"/>
              <a:t>.</a:t>
            </a:r>
            <a:r>
              <a:rPr lang="en-GB" sz="1900" dirty="0" smtClean="0"/>
              <a:t> 540 BC,</a:t>
            </a:r>
          </a:p>
          <a:p>
            <a:pPr lvl="1"/>
            <a:r>
              <a:rPr lang="en-GB" sz="1900" dirty="0" smtClean="0"/>
              <a:t>But evidence linking Theseus with Marathon before the 540s BC.</a:t>
            </a:r>
          </a:p>
          <a:p>
            <a:pPr lvl="1"/>
            <a:endParaRPr lang="en-GB" sz="1900" dirty="0" smtClean="0"/>
          </a:p>
          <a:p>
            <a:pPr marL="0" indent="0">
              <a:buNone/>
            </a:pPr>
            <a:r>
              <a:rPr lang="en-GB" dirty="0" smtClean="0"/>
              <a:t>2) </a:t>
            </a:r>
            <a:r>
              <a:rPr lang="en-GB" sz="2000" dirty="0" smtClean="0"/>
              <a:t>Theseus and the </a:t>
            </a:r>
            <a:r>
              <a:rPr lang="en-GB" sz="2000" dirty="0" err="1" smtClean="0"/>
              <a:t>lapiths</a:t>
            </a:r>
            <a:r>
              <a:rPr lang="en-GB" sz="2000" dirty="0" smtClean="0"/>
              <a:t> in Thessaly an invention by  </a:t>
            </a:r>
            <a:r>
              <a:rPr lang="en-GB" sz="2000" dirty="0" err="1" smtClean="0"/>
              <a:t>Peisistratos</a:t>
            </a:r>
            <a:r>
              <a:rPr lang="en-GB" sz="2000" dirty="0" smtClean="0"/>
              <a:t>?</a:t>
            </a:r>
          </a:p>
          <a:p>
            <a:endParaRPr lang="en-GB" sz="2000" dirty="0" smtClean="0"/>
          </a:p>
          <a:p>
            <a:pPr marL="0" indent="0">
              <a:buNone/>
            </a:pPr>
            <a:r>
              <a:rPr lang="en-GB" dirty="0" smtClean="0"/>
              <a:t>3) </a:t>
            </a:r>
            <a:r>
              <a:rPr lang="en-GB" sz="2000" dirty="0" smtClean="0"/>
              <a:t>The Theseus cycle: </a:t>
            </a:r>
            <a:r>
              <a:rPr lang="en-GB" sz="2000" dirty="0" err="1" smtClean="0"/>
              <a:t>Sinis</a:t>
            </a:r>
            <a:r>
              <a:rPr lang="en-GB" sz="2000" dirty="0" smtClean="0"/>
              <a:t>, </a:t>
            </a:r>
            <a:r>
              <a:rPr lang="en-GB" sz="2000" dirty="0" err="1" smtClean="0"/>
              <a:t>Phaia</a:t>
            </a:r>
            <a:r>
              <a:rPr lang="en-GB" sz="2000" dirty="0" smtClean="0"/>
              <a:t>, </a:t>
            </a:r>
            <a:r>
              <a:rPr lang="en-GB" sz="2000" dirty="0" err="1" smtClean="0"/>
              <a:t>Sciron</a:t>
            </a:r>
            <a:r>
              <a:rPr lang="en-GB" sz="2000" dirty="0" smtClean="0"/>
              <a:t>, </a:t>
            </a:r>
            <a:r>
              <a:rPr lang="en-GB" sz="2000" dirty="0" err="1" smtClean="0"/>
              <a:t>Cercyron</a:t>
            </a:r>
            <a:r>
              <a:rPr lang="en-GB" sz="2000" dirty="0" smtClean="0"/>
              <a:t> and Procrustes.</a:t>
            </a:r>
          </a:p>
        </p:txBody>
      </p:sp>
      <p:sp>
        <p:nvSpPr>
          <p:cNvPr id="5" name="Rectangle 4"/>
          <p:cNvSpPr txBox="1">
            <a:spLocks/>
          </p:cNvSpPr>
          <p:nvPr/>
        </p:nvSpPr>
        <p:spPr>
          <a:xfrm>
            <a:off x="4594860" y="1845734"/>
            <a:ext cx="4038600" cy="4873625"/>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None/>
            </a:pPr>
            <a:r>
              <a:rPr lang="en-GB" dirty="0" smtClean="0"/>
              <a:t>1) </a:t>
            </a:r>
            <a:r>
              <a:rPr lang="en-GB" dirty="0" err="1" smtClean="0"/>
              <a:t>Peisistratos</a:t>
            </a:r>
            <a:r>
              <a:rPr lang="en-GB" dirty="0" smtClean="0"/>
              <a:t> lands at Marathon when returning to Athens in 546 BC.</a:t>
            </a:r>
          </a:p>
          <a:p>
            <a:endParaRPr lang="en-GB" dirty="0" smtClean="0"/>
          </a:p>
          <a:p>
            <a:endParaRPr lang="en-GB" dirty="0" smtClean="0"/>
          </a:p>
          <a:p>
            <a:pPr marL="0" indent="0">
              <a:buNone/>
            </a:pPr>
            <a:r>
              <a:rPr lang="en-GB" dirty="0" smtClean="0"/>
              <a:t>2) Exiled tyrant building foreign contacts.</a:t>
            </a:r>
          </a:p>
          <a:p>
            <a:endParaRPr lang="en-GB" dirty="0" smtClean="0"/>
          </a:p>
          <a:p>
            <a:pPr marL="0" indent="0">
              <a:buNone/>
            </a:pPr>
            <a:r>
              <a:rPr lang="en-GB" dirty="0" smtClean="0"/>
              <a:t>3) </a:t>
            </a:r>
            <a:r>
              <a:rPr lang="en-GB" dirty="0" err="1" smtClean="0"/>
              <a:t>Peisistratos</a:t>
            </a:r>
            <a:r>
              <a:rPr lang="en-GB" dirty="0" smtClean="0"/>
              <a:t> and </a:t>
            </a:r>
            <a:r>
              <a:rPr lang="en-GB" dirty="0" err="1" smtClean="0"/>
              <a:t>Hipparchos</a:t>
            </a:r>
            <a:r>
              <a:rPr lang="en-GB" dirty="0" smtClean="0"/>
              <a:t> both lead successful operations in the area (city of </a:t>
            </a:r>
            <a:r>
              <a:rPr lang="en-GB" dirty="0" err="1" smtClean="0"/>
              <a:t>Nisea</a:t>
            </a:r>
            <a:r>
              <a:rPr lang="en-GB" dirty="0" smtClean="0"/>
              <a:t>, pirates).</a:t>
            </a:r>
          </a:p>
        </p:txBody>
      </p:sp>
      <p:pic>
        <p:nvPicPr>
          <p:cNvPr id="6" name="Picture 5"/>
          <p:cNvPicPr>
            <a:picLocks noChangeAspect="1"/>
          </p:cNvPicPr>
          <p:nvPr/>
        </p:nvPicPr>
        <p:blipFill>
          <a:blip r:embed="rId2"/>
          <a:stretch>
            <a:fillRect/>
          </a:stretch>
        </p:blipFill>
        <p:spPr>
          <a:xfrm>
            <a:off x="4848749" y="1924640"/>
            <a:ext cx="3932261" cy="3944454"/>
          </a:xfrm>
          <a:prstGeom prst="rect">
            <a:avLst/>
          </a:prstGeom>
        </p:spPr>
      </p:pic>
      <p:sp>
        <p:nvSpPr>
          <p:cNvPr id="7" name="Content Placeholder 3"/>
          <p:cNvSpPr txBox="1">
            <a:spLocks/>
          </p:cNvSpPr>
          <p:nvPr/>
        </p:nvSpPr>
        <p:spPr>
          <a:xfrm>
            <a:off x="228601" y="1924640"/>
            <a:ext cx="4472598" cy="3748719"/>
          </a:xfrm>
          <a:prstGeom prst="rect">
            <a:avLst/>
          </a:prstGeom>
        </p:spPr>
        <p:style>
          <a:lnRef idx="2">
            <a:schemeClr val="accent1"/>
          </a:lnRef>
          <a:fillRef idx="1">
            <a:schemeClr val="lt1"/>
          </a:fillRef>
          <a:effectRef idx="0">
            <a:schemeClr val="accent1"/>
          </a:effectRef>
          <a:fontRef idx="minor">
            <a:schemeClr val="dk1"/>
          </a:fontRef>
        </p:style>
        <p:txBody>
          <a:bodyPr vert="horz" wrap="square" lIns="0" tIns="45720" rIns="0" bIns="45720" rtlCol="0">
            <a:sp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a:spcBef>
                <a:spcPts val="0"/>
              </a:spcBef>
              <a:spcAft>
                <a:spcPts val="0"/>
              </a:spcAft>
              <a:buFont typeface="Arial" panose="020B0604020202020204" pitchFamily="34" charset="0"/>
              <a:buChar char="•"/>
              <a:defRPr/>
            </a:pPr>
            <a:r>
              <a:rPr lang="en-GB" sz="2400" dirty="0" smtClean="0"/>
              <a:t> The </a:t>
            </a:r>
            <a:r>
              <a:rPr lang="en-GB" sz="2400" dirty="0"/>
              <a:t>540 BC amphora, depicting Theseus and the </a:t>
            </a:r>
            <a:r>
              <a:rPr lang="en-GB" sz="2400" dirty="0" smtClean="0"/>
              <a:t>bull.</a:t>
            </a:r>
          </a:p>
          <a:p>
            <a:pPr>
              <a:spcBef>
                <a:spcPts val="0"/>
              </a:spcBef>
              <a:spcAft>
                <a:spcPts val="0"/>
              </a:spcAft>
              <a:buFont typeface="Arial" panose="020B0604020202020204" pitchFamily="34" charset="0"/>
              <a:buChar char="•"/>
              <a:defRPr/>
            </a:pPr>
            <a:endParaRPr lang="en-GB" sz="2400" dirty="0"/>
          </a:p>
          <a:p>
            <a:pPr>
              <a:spcBef>
                <a:spcPts val="0"/>
              </a:spcBef>
              <a:spcAft>
                <a:spcPts val="0"/>
              </a:spcAft>
              <a:buFont typeface="Arial" panose="020B0604020202020204" pitchFamily="34" charset="0"/>
              <a:buChar char="•"/>
              <a:defRPr/>
            </a:pPr>
            <a:r>
              <a:rPr lang="en-GB" sz="2400" dirty="0" smtClean="0"/>
              <a:t> The </a:t>
            </a:r>
            <a:r>
              <a:rPr lang="en-GB" sz="2400" dirty="0"/>
              <a:t>Theseus cycle: some of the deeds depicted on vase paintings from </a:t>
            </a:r>
            <a:r>
              <a:rPr lang="en-GB" sz="2400" dirty="0" smtClean="0"/>
              <a:t>Hipparchus’ reign.</a:t>
            </a:r>
            <a:endParaRPr lang="en-GB" sz="2400" dirty="0"/>
          </a:p>
          <a:p>
            <a:pPr>
              <a:spcBef>
                <a:spcPts val="0"/>
              </a:spcBef>
              <a:spcAft>
                <a:spcPts val="0"/>
              </a:spcAft>
              <a:defRPr/>
            </a:pPr>
            <a:endParaRPr lang="en-GB" sz="2400" dirty="0"/>
          </a:p>
          <a:p>
            <a:pPr>
              <a:spcBef>
                <a:spcPts val="0"/>
              </a:spcBef>
              <a:spcAft>
                <a:spcPts val="0"/>
              </a:spcAft>
              <a:buFont typeface="Arial" panose="020B0604020202020204" pitchFamily="34" charset="0"/>
              <a:buChar char="•"/>
              <a:defRPr/>
            </a:pPr>
            <a:r>
              <a:rPr lang="en-GB" sz="2400" dirty="0" smtClean="0"/>
              <a:t> However: the </a:t>
            </a:r>
            <a:r>
              <a:rPr lang="en-GB" sz="2400" dirty="0"/>
              <a:t>François vase (right, c. 570) includes the motive of the </a:t>
            </a:r>
            <a:r>
              <a:rPr lang="en-GB" sz="2400" dirty="0" err="1"/>
              <a:t>L</a:t>
            </a:r>
            <a:r>
              <a:rPr lang="en-GB" sz="2400" dirty="0" err="1" smtClean="0"/>
              <a:t>apith</a:t>
            </a:r>
            <a:r>
              <a:rPr lang="en-GB" sz="2400" dirty="0" smtClean="0"/>
              <a:t>; and </a:t>
            </a:r>
            <a:r>
              <a:rPr lang="en-GB" sz="2400" dirty="0"/>
              <a:t>the cycle only becomes really popular after 510 </a:t>
            </a:r>
            <a:r>
              <a:rPr lang="en-GB" sz="2400" dirty="0" smtClean="0"/>
              <a:t>BC. </a:t>
            </a:r>
            <a:endParaRPr lang="en-GB" sz="2400" dirty="0"/>
          </a:p>
        </p:txBody>
      </p:sp>
    </p:spTree>
    <p:extLst>
      <p:ext uri="{BB962C8B-B14F-4D97-AF65-F5344CB8AC3E}">
        <p14:creationId xmlns:p14="http://schemas.microsoft.com/office/powerpoint/2010/main" val="1653676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par>
                                <p:cTn id="8" presetID="21" presetClass="entr" presetSubtype="1"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heel(1)">
                                      <p:cBhvr>
                                        <p:cTn id="10"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Theseus and the democracy</a:t>
            </a:r>
            <a:endParaRPr lang="en-GB" b="1" dirty="0"/>
          </a:p>
        </p:txBody>
      </p:sp>
      <p:sp>
        <p:nvSpPr>
          <p:cNvPr id="3" name="Content Placeholder 2"/>
          <p:cNvSpPr>
            <a:spLocks noGrp="1"/>
          </p:cNvSpPr>
          <p:nvPr>
            <p:ph idx="1"/>
          </p:nvPr>
        </p:nvSpPr>
        <p:spPr>
          <a:xfrm>
            <a:off x="93519" y="1845732"/>
            <a:ext cx="4509654" cy="4721323"/>
          </a:xfrm>
        </p:spPr>
        <p:txBody>
          <a:bodyPr>
            <a:normAutofit/>
          </a:bodyPr>
          <a:lstStyle/>
          <a:p>
            <a:pPr>
              <a:buFont typeface="Arial" panose="020B0604020202020204" pitchFamily="34" charset="0"/>
              <a:buChar char="•"/>
            </a:pPr>
            <a:r>
              <a:rPr lang="en-GB" dirty="0" smtClean="0"/>
              <a:t> Hippias is expelled </a:t>
            </a:r>
            <a:r>
              <a:rPr lang="en-GB" dirty="0"/>
              <a:t>in </a:t>
            </a:r>
            <a:r>
              <a:rPr lang="en-GB" dirty="0" smtClean="0"/>
              <a:t>510 and in the following few years (against some oligarchic and Spartan resistance) Cleisthenes helps start the process of creating the Athenian Democracy. </a:t>
            </a:r>
            <a:endParaRPr lang="en-GB" dirty="0"/>
          </a:p>
          <a:p>
            <a:pPr>
              <a:spcBef>
                <a:spcPts val="100"/>
              </a:spcBef>
            </a:pPr>
            <a:endParaRPr lang="en-GB" sz="100" dirty="0"/>
          </a:p>
          <a:p>
            <a:pPr>
              <a:buFont typeface="Arial" panose="020B0604020202020204" pitchFamily="34" charset="0"/>
              <a:buChar char="•"/>
            </a:pPr>
            <a:r>
              <a:rPr lang="en-GB" dirty="0" smtClean="0"/>
              <a:t> In </a:t>
            </a:r>
            <a:r>
              <a:rPr lang="en-GB" dirty="0"/>
              <a:t>this period, </a:t>
            </a:r>
            <a:r>
              <a:rPr lang="en-GB" dirty="0" smtClean="0"/>
              <a:t>Theseus </a:t>
            </a:r>
            <a:r>
              <a:rPr lang="en-GB" dirty="0"/>
              <a:t>becomes the Athenian hero par </a:t>
            </a:r>
            <a:r>
              <a:rPr lang="en-GB" dirty="0" smtClean="0"/>
              <a:t>excellence; </a:t>
            </a:r>
            <a:endParaRPr lang="en-GB" dirty="0"/>
          </a:p>
          <a:p>
            <a:pPr lvl="1">
              <a:buFont typeface="Arial" panose="020B0604020202020204" pitchFamily="34" charset="0"/>
              <a:buChar char="•"/>
            </a:pPr>
            <a:r>
              <a:rPr lang="en-GB" dirty="0" smtClean="0"/>
              <a:t> The </a:t>
            </a:r>
            <a:r>
              <a:rPr lang="en-GB" dirty="0"/>
              <a:t>Athenian treasury in Delphi </a:t>
            </a:r>
            <a:r>
              <a:rPr lang="en-GB" dirty="0" smtClean="0"/>
              <a:t>(built 510 </a:t>
            </a:r>
            <a:r>
              <a:rPr lang="en-GB" dirty="0"/>
              <a:t>to early </a:t>
            </a:r>
            <a:r>
              <a:rPr lang="en-GB" dirty="0" smtClean="0"/>
              <a:t>480s BC):</a:t>
            </a:r>
            <a:endParaRPr lang="en-GB" dirty="0"/>
          </a:p>
          <a:p>
            <a:pPr lvl="1">
              <a:buFont typeface="Arial" panose="020B0604020202020204" pitchFamily="34" charset="0"/>
              <a:buChar char="•"/>
            </a:pPr>
            <a:r>
              <a:rPr lang="en-GB" dirty="0" smtClean="0"/>
              <a:t> Theseus </a:t>
            </a:r>
            <a:r>
              <a:rPr lang="en-GB" dirty="0"/>
              <a:t>only one of Herakles’ </a:t>
            </a:r>
            <a:r>
              <a:rPr lang="en-GB" dirty="0" smtClean="0"/>
              <a:t>companions (which in any case would make emphasis the importance of </a:t>
            </a:r>
            <a:r>
              <a:rPr lang="en-GB" dirty="0"/>
              <a:t>Athens </a:t>
            </a:r>
            <a:r>
              <a:rPr lang="en-GB" dirty="0" smtClean="0"/>
              <a:t>as among </a:t>
            </a:r>
            <a:r>
              <a:rPr lang="en-GB" dirty="0"/>
              <a:t>the leading cities of the </a:t>
            </a:r>
            <a:r>
              <a:rPr lang="en-GB" dirty="0" smtClean="0"/>
              <a:t>Greek world), but </a:t>
            </a:r>
            <a:r>
              <a:rPr lang="en-GB" dirty="0"/>
              <a:t>the location of the </a:t>
            </a:r>
            <a:r>
              <a:rPr lang="en-GB" dirty="0" err="1"/>
              <a:t>metopes</a:t>
            </a:r>
            <a:r>
              <a:rPr lang="en-GB" dirty="0"/>
              <a:t> make him appear the more impressive hero - visible to people on their way up to the </a:t>
            </a:r>
            <a:r>
              <a:rPr lang="en-GB" dirty="0" smtClean="0"/>
              <a:t>temple.</a:t>
            </a:r>
            <a:endParaRPr lang="en-GB" dirty="0"/>
          </a:p>
          <a:p>
            <a:endParaRPr lang="en-GB" dirty="0"/>
          </a:p>
        </p:txBody>
      </p:sp>
      <p:pic>
        <p:nvPicPr>
          <p:cNvPr id="4" name="Picture 3"/>
          <p:cNvPicPr>
            <a:picLocks noChangeAspect="1"/>
          </p:cNvPicPr>
          <p:nvPr/>
        </p:nvPicPr>
        <p:blipFill rotWithShape="1">
          <a:blip r:embed="rId2"/>
          <a:srcRect l="6205" r="15803"/>
          <a:stretch/>
        </p:blipFill>
        <p:spPr>
          <a:xfrm>
            <a:off x="4603173" y="1845732"/>
            <a:ext cx="4416137" cy="3836136"/>
          </a:xfrm>
          <a:prstGeom prst="rect">
            <a:avLst/>
          </a:prstGeom>
        </p:spPr>
      </p:pic>
      <p:sp>
        <p:nvSpPr>
          <p:cNvPr id="5" name="TextBox 4"/>
          <p:cNvSpPr txBox="1"/>
          <p:nvPr/>
        </p:nvSpPr>
        <p:spPr>
          <a:xfrm>
            <a:off x="4779819" y="5790239"/>
            <a:ext cx="4062844"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a:t>Theseus also has Athena as his helper on these </a:t>
            </a:r>
            <a:r>
              <a:rPr lang="en-GB" sz="1600" dirty="0" err="1" smtClean="0"/>
              <a:t>metopes</a:t>
            </a:r>
            <a:r>
              <a:rPr lang="en-GB" sz="1600" dirty="0" smtClean="0"/>
              <a:t>, </a:t>
            </a:r>
            <a:r>
              <a:rPr lang="en-GB" sz="1600" dirty="0"/>
              <a:t>something </a:t>
            </a:r>
            <a:r>
              <a:rPr lang="en-GB" sz="1600" dirty="0" smtClean="0"/>
              <a:t>often reserved </a:t>
            </a:r>
            <a:r>
              <a:rPr lang="en-GB" sz="1600" dirty="0"/>
              <a:t>for </a:t>
            </a:r>
            <a:r>
              <a:rPr lang="en-GB" sz="1600" dirty="0" smtClean="0"/>
              <a:t>representations of the deeds of Herakles.</a:t>
            </a:r>
            <a:endParaRPr lang="en-GB" sz="1600" dirty="0"/>
          </a:p>
        </p:txBody>
      </p:sp>
    </p:spTree>
    <p:extLst>
      <p:ext uri="{BB962C8B-B14F-4D97-AF65-F5344CB8AC3E}">
        <p14:creationId xmlns:p14="http://schemas.microsoft.com/office/powerpoint/2010/main" val="7522661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p:cNvSpPr>
          <p:nvPr>
            <p:ph type="title" idx="4294967295"/>
          </p:nvPr>
        </p:nvSpPr>
        <p:spPr bwMode="auto">
          <a:xfrm>
            <a:off x="800100" y="274638"/>
            <a:ext cx="7124700" cy="1398298"/>
          </a:xfrm>
          <a:noFill/>
        </p:spPr>
        <p:txBody>
          <a:bodyPr wrap="square" lIns="91440" tIns="45720" rIns="91440" bIns="45720" numCol="1" anchorCtr="0" compatLnSpc="1">
            <a:prstTxWarp prst="textNoShape">
              <a:avLst/>
            </a:prstTxWarp>
            <a:normAutofit/>
          </a:bodyPr>
          <a:lstStyle/>
          <a:p>
            <a:r>
              <a:rPr lang="en-GB" b="1" cap="none" dirty="0" smtClean="0"/>
              <a:t>Theseus and the Amazons</a:t>
            </a:r>
          </a:p>
        </p:txBody>
      </p:sp>
      <p:sp>
        <p:nvSpPr>
          <p:cNvPr id="49155" name="Rectangle 3"/>
          <p:cNvSpPr>
            <a:spLocks noGrp="1"/>
          </p:cNvSpPr>
          <p:nvPr>
            <p:ph type="body" sz="half" idx="4294967295"/>
          </p:nvPr>
        </p:nvSpPr>
        <p:spPr>
          <a:xfrm>
            <a:off x="166253" y="1873828"/>
            <a:ext cx="3553691" cy="5254625"/>
          </a:xfrm>
        </p:spPr>
        <p:txBody>
          <a:bodyPr/>
          <a:lstStyle/>
          <a:p>
            <a:pPr>
              <a:buFont typeface="Arial" panose="020B0604020202020204" pitchFamily="34" charset="0"/>
              <a:buChar char="•"/>
            </a:pPr>
            <a:r>
              <a:rPr lang="en-GB" sz="2200" dirty="0" smtClean="0"/>
              <a:t> Development of a Theseus adventure along the lines of Herakles.</a:t>
            </a:r>
          </a:p>
          <a:p>
            <a:pPr lvl="1">
              <a:buFont typeface="Arial" panose="020B0604020202020204" pitchFamily="34" charset="0"/>
              <a:buChar char="•"/>
            </a:pPr>
            <a:r>
              <a:rPr lang="en-GB" sz="1800" dirty="0" smtClean="0"/>
              <a:t> Cf. the treasury at Delphi - away from home, Theseus can’t be centre-stage, but at home he is.</a:t>
            </a:r>
          </a:p>
          <a:p>
            <a:pPr lvl="1">
              <a:buFont typeface="Arial" panose="020B0604020202020204" pitchFamily="34" charset="0"/>
              <a:buChar char="•"/>
            </a:pPr>
            <a:endParaRPr lang="en-GB" sz="100" dirty="0" smtClean="0"/>
          </a:p>
          <a:p>
            <a:pPr>
              <a:buFont typeface="Arial" panose="020B0604020202020204" pitchFamily="34" charset="0"/>
              <a:buChar char="•"/>
            </a:pPr>
            <a:r>
              <a:rPr lang="en-GB" sz="2000" dirty="0" smtClean="0"/>
              <a:t> </a:t>
            </a:r>
            <a:r>
              <a:rPr lang="en-GB" sz="2200" dirty="0" smtClean="0"/>
              <a:t>Motive subsequently becomes popular in vase paintings. </a:t>
            </a:r>
          </a:p>
          <a:p>
            <a:pPr>
              <a:buFont typeface="Arial" panose="020B0604020202020204" pitchFamily="34" charset="0"/>
              <a:buChar char="•"/>
            </a:pPr>
            <a:endParaRPr lang="en-GB" sz="100" dirty="0" smtClean="0"/>
          </a:p>
          <a:p>
            <a:pPr>
              <a:buFont typeface="Arial" panose="020B0604020202020204" pitchFamily="34" charset="0"/>
              <a:buChar char="•"/>
            </a:pPr>
            <a:r>
              <a:rPr lang="en-GB" sz="2000" dirty="0" smtClean="0"/>
              <a:t> </a:t>
            </a:r>
            <a:r>
              <a:rPr lang="en-GB" sz="2200" dirty="0" smtClean="0"/>
              <a:t>The motive confirms Theseus (and Athens’) ability to cope with external threats.</a:t>
            </a:r>
          </a:p>
        </p:txBody>
      </p:sp>
      <p:pic>
        <p:nvPicPr>
          <p:cNvPr id="2" name="Picture 1"/>
          <p:cNvPicPr>
            <a:picLocks noChangeAspect="1"/>
          </p:cNvPicPr>
          <p:nvPr/>
        </p:nvPicPr>
        <p:blipFill>
          <a:blip r:embed="rId2"/>
          <a:stretch>
            <a:fillRect/>
          </a:stretch>
        </p:blipFill>
        <p:spPr>
          <a:xfrm>
            <a:off x="3909711" y="1873828"/>
            <a:ext cx="5007854" cy="4079298"/>
          </a:xfrm>
          <a:prstGeom prst="rect">
            <a:avLst/>
          </a:prstGeom>
        </p:spPr>
      </p:pic>
      <p:sp>
        <p:nvSpPr>
          <p:cNvPr id="7" name="TextBox 6"/>
          <p:cNvSpPr txBox="1"/>
          <p:nvPr/>
        </p:nvSpPr>
        <p:spPr>
          <a:xfrm>
            <a:off x="4008825" y="6027003"/>
            <a:ext cx="4809626"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smtClean="0"/>
              <a:t>Red figure amphora, Theseus and </a:t>
            </a:r>
            <a:r>
              <a:rPr lang="en-GB" sz="1600" dirty="0" err="1" smtClean="0"/>
              <a:t>Pirithoues</a:t>
            </a:r>
            <a:r>
              <a:rPr lang="en-GB" sz="1600" dirty="0" smtClean="0"/>
              <a:t> abduct the Amazon Antiope,  </a:t>
            </a:r>
            <a:r>
              <a:rPr lang="en-GB" sz="1600" dirty="0" err="1" smtClean="0"/>
              <a:t>Myson</a:t>
            </a:r>
            <a:r>
              <a:rPr lang="en-GB" sz="1600" dirty="0" smtClean="0"/>
              <a:t> painter, 500 BC</a:t>
            </a:r>
            <a:endParaRPr lang="en-GB" sz="1600" dirty="0"/>
          </a:p>
        </p:txBody>
      </p:sp>
      <p:pic>
        <p:nvPicPr>
          <p:cNvPr id="3" name="Picture 2"/>
          <p:cNvPicPr>
            <a:picLocks noChangeAspect="1"/>
          </p:cNvPicPr>
          <p:nvPr/>
        </p:nvPicPr>
        <p:blipFill>
          <a:blip r:embed="rId3"/>
          <a:stretch>
            <a:fillRect/>
          </a:stretch>
        </p:blipFill>
        <p:spPr>
          <a:xfrm>
            <a:off x="238992" y="1861017"/>
            <a:ext cx="8678574" cy="4293001"/>
          </a:xfrm>
          <a:prstGeom prst="rect">
            <a:avLst/>
          </a:prstGeom>
        </p:spPr>
      </p:pic>
      <p:sp>
        <p:nvSpPr>
          <p:cNvPr id="9" name="TextBox 8"/>
          <p:cNvSpPr txBox="1"/>
          <p:nvPr/>
        </p:nvSpPr>
        <p:spPr>
          <a:xfrm>
            <a:off x="1014325" y="6183445"/>
            <a:ext cx="7330657"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a:t>Marble slab of the Amazon frieze of the Mausoleum of </a:t>
            </a:r>
            <a:r>
              <a:rPr lang="en-GB" sz="1600" dirty="0" err="1" smtClean="0"/>
              <a:t>Halikarnassos</a:t>
            </a:r>
            <a:r>
              <a:rPr lang="en-GB" sz="1600" dirty="0" smtClean="0"/>
              <a:t>, British Museum </a:t>
            </a:r>
            <a:endParaRPr lang="en-GB" sz="1600" dirty="0"/>
          </a:p>
        </p:txBody>
      </p:sp>
    </p:spTree>
    <p:extLst>
      <p:ext uri="{BB962C8B-B14F-4D97-AF65-F5344CB8AC3E}">
        <p14:creationId xmlns:p14="http://schemas.microsoft.com/office/powerpoint/2010/main" val="1729333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p:cNvSpPr>
          <p:nvPr>
            <p:ph type="title" idx="4294967295"/>
          </p:nvPr>
        </p:nvSpPr>
        <p:spPr bwMode="auto">
          <a:xfrm>
            <a:off x="602673" y="939656"/>
            <a:ext cx="8115299" cy="792162"/>
          </a:xfrm>
          <a:noFill/>
        </p:spPr>
        <p:txBody>
          <a:bodyPr wrap="square" lIns="91440" tIns="45720" rIns="91440" bIns="45720" numCol="1" anchorCtr="0" compatLnSpc="1">
            <a:prstTxWarp prst="textNoShape">
              <a:avLst/>
            </a:prstTxWarp>
            <a:normAutofit/>
          </a:bodyPr>
          <a:lstStyle/>
          <a:p>
            <a:r>
              <a:rPr lang="en-GB" b="1" cap="none" dirty="0" smtClean="0"/>
              <a:t>Theseus and Athenian expansion</a:t>
            </a:r>
          </a:p>
        </p:txBody>
      </p:sp>
      <p:sp>
        <p:nvSpPr>
          <p:cNvPr id="51203" name="Rectangle 3"/>
          <p:cNvSpPr>
            <a:spLocks noGrp="1"/>
          </p:cNvSpPr>
          <p:nvPr>
            <p:ph type="body" idx="4294967295"/>
          </p:nvPr>
        </p:nvSpPr>
        <p:spPr>
          <a:xfrm>
            <a:off x="285719" y="2036618"/>
            <a:ext cx="8619289" cy="4686300"/>
          </a:xfrm>
        </p:spPr>
        <p:txBody>
          <a:bodyPr/>
          <a:lstStyle/>
          <a:p>
            <a:pPr>
              <a:buFont typeface="Arial" panose="020B0604020202020204" pitchFamily="34" charset="0"/>
              <a:buChar char="•"/>
            </a:pPr>
            <a:r>
              <a:rPr lang="en-GB" sz="2000" dirty="0" smtClean="0"/>
              <a:t> </a:t>
            </a:r>
            <a:r>
              <a:rPr lang="en-GB" sz="2200" dirty="0" smtClean="0"/>
              <a:t>The invasion of Skyros: part of Athenian expansion following the defeat of the Persians;</a:t>
            </a:r>
          </a:p>
          <a:p>
            <a:pPr lvl="1">
              <a:buFont typeface="Arial" panose="020B0604020202020204" pitchFamily="34" charset="0"/>
              <a:buChar char="•"/>
            </a:pPr>
            <a:r>
              <a:rPr lang="en-GB" dirty="0"/>
              <a:t> </a:t>
            </a:r>
            <a:r>
              <a:rPr lang="en-GB" sz="1800" dirty="0" smtClean="0"/>
              <a:t>The excuse? Piracy - and mythology: ‘Cimon learned that the ancient Theseus […] came to Skyros where he was murdered.’ (</a:t>
            </a:r>
            <a:r>
              <a:rPr lang="en-GB" sz="1800" dirty="0" err="1" smtClean="0"/>
              <a:t>Plut</a:t>
            </a:r>
            <a:r>
              <a:rPr lang="en-GB" sz="1800" dirty="0" smtClean="0"/>
              <a:t>. </a:t>
            </a:r>
            <a:r>
              <a:rPr lang="en-GB" sz="1800" i="1" dirty="0" err="1" smtClean="0"/>
              <a:t>Cim</a:t>
            </a:r>
            <a:r>
              <a:rPr lang="en-GB" sz="1800" dirty="0" smtClean="0"/>
              <a:t>. 8), therefore:</a:t>
            </a:r>
          </a:p>
          <a:p>
            <a:r>
              <a:rPr lang="en-GB" dirty="0" smtClean="0"/>
              <a:t>‘And after the Median wars […] when the Athenians were consulting the oracle at Delphi, they were told to take up the bones of Theseus, give them honourable burial at Athens, and guard them there. But it was difficult to find the grave and take up the bones, because of the inhospitable and savage nature of the </a:t>
            </a:r>
            <a:r>
              <a:rPr lang="en-GB" dirty="0" err="1" smtClean="0"/>
              <a:t>Dolopians</a:t>
            </a:r>
            <a:r>
              <a:rPr lang="en-GB" dirty="0" smtClean="0"/>
              <a:t>, who then inhabited the island. However, Cimon took the island […] and being ambitious to discover the grave of Theseus, saw an eagle in a place where there was the semblance of a mound, pecking, as they say, and tearing up the ground with his talons. By some divine ordering he comprehended the meaning of this and dug there, </a:t>
            </a:r>
            <a:r>
              <a:rPr lang="en-US" dirty="0" smtClean="0"/>
              <a:t>and</a:t>
            </a:r>
            <a:r>
              <a:rPr lang="en-GB" dirty="0" smtClean="0"/>
              <a:t> there was found a coffin of a man of extraordinary size, a bronze spear lying by its side, and a sword.’ – </a:t>
            </a:r>
            <a:r>
              <a:rPr lang="en-GB" b="1" dirty="0" err="1" smtClean="0"/>
              <a:t>Plut</a:t>
            </a:r>
            <a:r>
              <a:rPr lang="en-GB" b="1" dirty="0" smtClean="0"/>
              <a:t>. </a:t>
            </a:r>
            <a:r>
              <a:rPr lang="en-GB" b="1" i="1" dirty="0" err="1" smtClean="0"/>
              <a:t>Thes</a:t>
            </a:r>
            <a:r>
              <a:rPr lang="en-GB" b="1" dirty="0" smtClean="0"/>
              <a:t>. 36.1-2</a:t>
            </a:r>
            <a:r>
              <a:rPr lang="en-GB" dirty="0" smtClean="0"/>
              <a:t>.</a:t>
            </a:r>
          </a:p>
        </p:txBody>
      </p:sp>
    </p:spTree>
    <p:extLst>
      <p:ext uri="{BB962C8B-B14F-4D97-AF65-F5344CB8AC3E}">
        <p14:creationId xmlns:p14="http://schemas.microsoft.com/office/powerpoint/2010/main" val="11492577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p:cNvSpPr>
          <p:nvPr>
            <p:ph type="title" idx="4294967295"/>
          </p:nvPr>
        </p:nvSpPr>
        <p:spPr bwMode="auto">
          <a:xfrm>
            <a:off x="571500" y="274637"/>
            <a:ext cx="8572499" cy="1377517"/>
          </a:xfrm>
          <a:noFill/>
        </p:spPr>
        <p:txBody>
          <a:bodyPr wrap="square" lIns="91440" tIns="45720" rIns="91440" bIns="45720" numCol="1" anchorCtr="0" compatLnSpc="1">
            <a:prstTxWarp prst="textNoShape">
              <a:avLst/>
            </a:prstTxWarp>
            <a:normAutofit/>
          </a:bodyPr>
          <a:lstStyle/>
          <a:p>
            <a:r>
              <a:rPr lang="en-GB" sz="4400" b="1" cap="none" dirty="0" smtClean="0"/>
              <a:t>Theseus and the victory at Marathon</a:t>
            </a:r>
          </a:p>
        </p:txBody>
      </p:sp>
      <p:sp>
        <p:nvSpPr>
          <p:cNvPr id="52227" name="Rectangle 3"/>
          <p:cNvSpPr>
            <a:spLocks noGrp="1"/>
          </p:cNvSpPr>
          <p:nvPr>
            <p:ph type="body" idx="4294967295"/>
          </p:nvPr>
        </p:nvSpPr>
        <p:spPr>
          <a:xfrm>
            <a:off x="176645" y="1845733"/>
            <a:ext cx="4395355" cy="4409593"/>
          </a:xfrm>
        </p:spPr>
        <p:txBody>
          <a:bodyPr>
            <a:normAutofit/>
          </a:bodyPr>
          <a:lstStyle/>
          <a:p>
            <a:pPr>
              <a:buFont typeface="Arial" panose="020B0604020202020204" pitchFamily="34" charset="0"/>
              <a:buChar char="•"/>
            </a:pPr>
            <a:r>
              <a:rPr lang="en-GB" dirty="0" smtClean="0"/>
              <a:t> Plutarch </a:t>
            </a:r>
            <a:r>
              <a:rPr lang="en-GB" i="1" dirty="0" smtClean="0"/>
              <a:t>Life of Theseus</a:t>
            </a:r>
            <a:r>
              <a:rPr lang="en-GB" dirty="0" smtClean="0"/>
              <a:t>: ‘But in succeeding ages, besides several other circumstances that moved the Athenians to honour Theseus as a demigod, in the battle which was fought at Marathon against the Medes, many of the soldiers believed they saw an apparition of Theseus in arms, rushing on at the head of them against the barbarians.’</a:t>
            </a:r>
          </a:p>
          <a:p>
            <a:pPr>
              <a:buFont typeface="Arial" panose="020B0604020202020204" pitchFamily="34" charset="0"/>
              <a:buChar char="•"/>
            </a:pPr>
            <a:r>
              <a:rPr lang="en-GB" dirty="0" smtClean="0"/>
              <a:t> The same scene was the motive of paintings in the </a:t>
            </a:r>
            <a:r>
              <a:rPr lang="en-GB" dirty="0" err="1" smtClean="0"/>
              <a:t>Stoa</a:t>
            </a:r>
            <a:r>
              <a:rPr lang="en-GB" dirty="0" smtClean="0"/>
              <a:t> </a:t>
            </a:r>
            <a:r>
              <a:rPr lang="en-GB" dirty="0" err="1" smtClean="0"/>
              <a:t>Poilike</a:t>
            </a:r>
            <a:r>
              <a:rPr lang="en-GB" dirty="0" smtClean="0"/>
              <a:t> (commissioned by Cimon in 469): democratic leaders continue to encourage the people to consider Theseus a parallel for their own exploits.</a:t>
            </a:r>
          </a:p>
        </p:txBody>
      </p:sp>
      <p:pic>
        <p:nvPicPr>
          <p:cNvPr id="2" name="Picture 1"/>
          <p:cNvPicPr>
            <a:picLocks noChangeAspect="1"/>
          </p:cNvPicPr>
          <p:nvPr/>
        </p:nvPicPr>
        <p:blipFill>
          <a:blip r:embed="rId2"/>
          <a:stretch>
            <a:fillRect/>
          </a:stretch>
        </p:blipFill>
        <p:spPr>
          <a:xfrm>
            <a:off x="4571999" y="1845733"/>
            <a:ext cx="4447309" cy="3916417"/>
          </a:xfrm>
          <a:prstGeom prst="rect">
            <a:avLst/>
          </a:prstGeom>
        </p:spPr>
      </p:pic>
      <p:cxnSp>
        <p:nvCxnSpPr>
          <p:cNvPr id="4" name="Straight Connector 3"/>
          <p:cNvCxnSpPr/>
          <p:nvPr/>
        </p:nvCxnSpPr>
        <p:spPr>
          <a:xfrm>
            <a:off x="7990610" y="3179618"/>
            <a:ext cx="477982" cy="0"/>
          </a:xfrm>
          <a:prstGeom prst="line">
            <a:avLst/>
          </a:prstGeom>
          <a:ln w="508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84301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6973" y="794184"/>
            <a:ext cx="7467600" cy="868346"/>
          </a:xfrm>
        </p:spPr>
        <p:txBody>
          <a:bodyPr/>
          <a:lstStyle/>
          <a:p>
            <a:r>
              <a:rPr lang="en-GB" b="1" dirty="0" smtClean="0"/>
              <a:t>The “</a:t>
            </a:r>
            <a:r>
              <a:rPr lang="en-GB" b="1" dirty="0" err="1" smtClean="0"/>
              <a:t>Theseion</a:t>
            </a:r>
            <a:r>
              <a:rPr lang="en-GB" b="1" dirty="0" smtClean="0"/>
              <a:t>” in Athens</a:t>
            </a:r>
            <a:r>
              <a:rPr lang="en-GB" dirty="0" smtClean="0"/>
              <a:t>	</a:t>
            </a:r>
            <a:endParaRPr lang="en-GB" dirty="0"/>
          </a:p>
        </p:txBody>
      </p:sp>
      <p:sp>
        <p:nvSpPr>
          <p:cNvPr id="3" name="Content Placeholder 2"/>
          <p:cNvSpPr>
            <a:spLocks noGrp="1"/>
          </p:cNvSpPr>
          <p:nvPr>
            <p:ph sz="quarter" idx="1"/>
          </p:nvPr>
        </p:nvSpPr>
        <p:spPr>
          <a:xfrm>
            <a:off x="176646" y="1963882"/>
            <a:ext cx="8780318" cy="4510070"/>
          </a:xfrm>
        </p:spPr>
        <p:txBody>
          <a:bodyPr>
            <a:normAutofit/>
          </a:bodyPr>
          <a:lstStyle/>
          <a:p>
            <a:pPr>
              <a:buFont typeface="Arial" panose="020B0604020202020204" pitchFamily="34" charset="0"/>
              <a:buChar char="•"/>
            </a:pPr>
            <a:r>
              <a:rPr lang="en-GB" sz="2400" dirty="0" smtClean="0"/>
              <a:t> This temple the depository of “Theseus’” bones after they have been retrieved from </a:t>
            </a:r>
            <a:r>
              <a:rPr lang="en-GB" sz="2400" dirty="0" err="1" smtClean="0"/>
              <a:t>Skyrus</a:t>
            </a:r>
            <a:r>
              <a:rPr lang="en-GB" sz="2400" dirty="0" smtClean="0"/>
              <a:t>; it was built on Cimon’s commission.</a:t>
            </a:r>
          </a:p>
          <a:p>
            <a:pPr lvl="1">
              <a:buFont typeface="Arial" panose="020B0604020202020204" pitchFamily="34" charset="0"/>
              <a:buChar char="•"/>
            </a:pPr>
            <a:r>
              <a:rPr lang="en-GB" sz="2200" dirty="0" smtClean="0"/>
              <a:t>Previously assumed to be what is now identified as a Temple of Hephaestus.</a:t>
            </a:r>
          </a:p>
          <a:p>
            <a:pPr>
              <a:spcBef>
                <a:spcPts val="100"/>
              </a:spcBef>
              <a:buFont typeface="Arial" panose="020B0604020202020204" pitchFamily="34" charset="0"/>
              <a:buChar char="•"/>
            </a:pPr>
            <a:endParaRPr lang="en-GB" sz="100" dirty="0" smtClean="0"/>
          </a:p>
          <a:p>
            <a:pPr>
              <a:buFont typeface="Arial" panose="020B0604020202020204" pitchFamily="34" charset="0"/>
              <a:buChar char="•"/>
            </a:pPr>
            <a:r>
              <a:rPr lang="en-GB" dirty="0" smtClean="0"/>
              <a:t> </a:t>
            </a:r>
            <a:r>
              <a:rPr lang="en-GB" sz="2400" dirty="0" smtClean="0"/>
              <a:t>Paintings of Theseus battling amazons and centaurs and visiting Poseidon under the sea (much like Odysseus alone descends to Hades). Unclear whether there were direct allusions to Cimon as well.</a:t>
            </a:r>
          </a:p>
          <a:p>
            <a:pPr>
              <a:spcBef>
                <a:spcPts val="100"/>
              </a:spcBef>
              <a:buFont typeface="Arial" panose="020B0604020202020204" pitchFamily="34" charset="0"/>
              <a:buChar char="•"/>
            </a:pPr>
            <a:endParaRPr lang="en-GB" sz="100" dirty="0" smtClean="0"/>
          </a:p>
          <a:p>
            <a:pPr>
              <a:buFont typeface="Arial" panose="020B0604020202020204" pitchFamily="34" charset="0"/>
              <a:buChar char="•"/>
            </a:pPr>
            <a:r>
              <a:rPr lang="en-GB" dirty="0" smtClean="0"/>
              <a:t> </a:t>
            </a:r>
            <a:r>
              <a:rPr lang="en-GB" sz="2400" dirty="0" smtClean="0"/>
              <a:t>“The amazons and the centaurs often stand for the barbarians, so the two paintings that showed these battles doubtless recalled Athenian successes in the Persian wars […] [Cimon] did gain popularity by honouring them and their hero in this way.” (Walker, 1995, 58).</a:t>
            </a:r>
            <a:endParaRPr lang="en-GB" sz="2400" dirty="0"/>
          </a:p>
        </p:txBody>
      </p:sp>
      <p:pic>
        <p:nvPicPr>
          <p:cNvPr id="4" name="Picture 3"/>
          <p:cNvPicPr>
            <a:picLocks noChangeAspect="1"/>
          </p:cNvPicPr>
          <p:nvPr/>
        </p:nvPicPr>
        <p:blipFill>
          <a:blip r:embed="rId2"/>
          <a:stretch>
            <a:fillRect/>
          </a:stretch>
        </p:blipFill>
        <p:spPr>
          <a:xfrm>
            <a:off x="176646" y="1821361"/>
            <a:ext cx="6369627" cy="4407782"/>
          </a:xfrm>
          <a:prstGeom prst="rect">
            <a:avLst/>
          </a:prstGeom>
        </p:spPr>
      </p:pic>
      <p:sp>
        <p:nvSpPr>
          <p:cNvPr id="5" name="TextBox 4"/>
          <p:cNvSpPr txBox="1"/>
          <p:nvPr/>
        </p:nvSpPr>
        <p:spPr>
          <a:xfrm>
            <a:off x="6639791" y="3485047"/>
            <a:ext cx="2410692" cy="329320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smtClean="0"/>
              <a:t>Temple of Hephaestus, on the NW side of the Agora, construction began from the mid-fifth century BC. On the east side ten of the </a:t>
            </a:r>
            <a:r>
              <a:rPr lang="en-GB" sz="1600" dirty="0" err="1"/>
              <a:t>m</a:t>
            </a:r>
            <a:r>
              <a:rPr lang="en-GB" sz="1600" dirty="0" err="1" smtClean="0"/>
              <a:t>etopes</a:t>
            </a:r>
            <a:r>
              <a:rPr lang="en-GB" sz="1600" dirty="0" smtClean="0"/>
              <a:t> depict the labours of Herakles, while four </a:t>
            </a:r>
            <a:r>
              <a:rPr lang="en-GB" sz="1600" dirty="0" err="1" smtClean="0"/>
              <a:t>metopes</a:t>
            </a:r>
            <a:r>
              <a:rPr lang="en-GB" sz="1600" dirty="0" smtClean="0"/>
              <a:t> depict those of the labours of Theseus. </a:t>
            </a:r>
            <a:r>
              <a:rPr lang="en-GB" sz="1600" dirty="0"/>
              <a:t>This includes </a:t>
            </a:r>
            <a:r>
              <a:rPr lang="en-GB" sz="1600" dirty="0" smtClean="0"/>
              <a:t>Theseus </a:t>
            </a:r>
            <a:r>
              <a:rPr lang="en-GB" sz="1600" dirty="0"/>
              <a:t>destroying the </a:t>
            </a:r>
            <a:r>
              <a:rPr lang="en-GB" sz="1600" dirty="0" smtClean="0"/>
              <a:t>Minotaur and Theseus </a:t>
            </a:r>
            <a:r>
              <a:rPr lang="en-GB" sz="1600" dirty="0"/>
              <a:t>with the bull of </a:t>
            </a:r>
            <a:r>
              <a:rPr lang="en-GB" sz="1600" dirty="0" smtClean="0"/>
              <a:t>Marathon.</a:t>
            </a:r>
          </a:p>
        </p:txBody>
      </p:sp>
      <p:pic>
        <p:nvPicPr>
          <p:cNvPr id="6" name="Picture 5"/>
          <p:cNvPicPr>
            <a:picLocks noChangeAspect="1"/>
          </p:cNvPicPr>
          <p:nvPr/>
        </p:nvPicPr>
        <p:blipFill>
          <a:blip r:embed="rId3"/>
          <a:stretch>
            <a:fillRect/>
          </a:stretch>
        </p:blipFill>
        <p:spPr>
          <a:xfrm>
            <a:off x="5974773" y="114929"/>
            <a:ext cx="3075710" cy="3290703"/>
          </a:xfrm>
          <a:prstGeom prst="rect">
            <a:avLst/>
          </a:prstGeom>
        </p:spPr>
      </p:pic>
    </p:spTree>
    <p:extLst>
      <p:ext uri="{BB962C8B-B14F-4D97-AF65-F5344CB8AC3E}">
        <p14:creationId xmlns:p14="http://schemas.microsoft.com/office/powerpoint/2010/main" val="2583415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par>
                                <p:cTn id="8" presetID="21" presetClass="entr" presetSubtype="1"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heel(1)">
                                      <p:cBhvr>
                                        <p:cTn id="10" dur="2000"/>
                                        <p:tgtEl>
                                          <p:spTgt spid="6"/>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heel(1)">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endParaRPr lang="en-GB" b="1" dirty="0"/>
          </a:p>
        </p:txBody>
      </p:sp>
      <p:sp>
        <p:nvSpPr>
          <p:cNvPr id="3" name="Content Placeholder 2"/>
          <p:cNvSpPr>
            <a:spLocks noGrp="1"/>
          </p:cNvSpPr>
          <p:nvPr>
            <p:ph idx="1"/>
          </p:nvPr>
        </p:nvSpPr>
        <p:spPr>
          <a:xfrm>
            <a:off x="681644" y="1928552"/>
            <a:ext cx="7830589" cy="4305993"/>
          </a:xfrm>
        </p:spPr>
        <p:txBody>
          <a:bodyPr>
            <a:normAutofit/>
          </a:bodyPr>
          <a:lstStyle/>
          <a:p>
            <a:pPr>
              <a:buFont typeface="Arial" panose="020B0604020202020204" pitchFamily="34" charset="0"/>
              <a:buChar char="•"/>
            </a:pPr>
            <a:r>
              <a:rPr lang="en-GB" sz="2400" dirty="0"/>
              <a:t> Mills, S. (1997). </a:t>
            </a:r>
            <a:r>
              <a:rPr lang="en-GB" sz="2400" i="1" dirty="0"/>
              <a:t>Theseus, tragedy and the Athenian Empire </a:t>
            </a:r>
            <a:r>
              <a:rPr lang="en-GB" sz="2400" dirty="0"/>
              <a:t>(Oxford classical monographs). Oxford: Clarendon </a:t>
            </a:r>
            <a:r>
              <a:rPr lang="en-GB" sz="2400" dirty="0" smtClean="0"/>
              <a:t>Press.</a:t>
            </a:r>
          </a:p>
          <a:p>
            <a:pPr marL="0" indent="0">
              <a:buNone/>
            </a:pPr>
            <a:endParaRPr lang="en-GB" sz="100" dirty="0"/>
          </a:p>
          <a:p>
            <a:pPr>
              <a:buFont typeface="Arial" panose="020B0604020202020204" pitchFamily="34" charset="0"/>
              <a:buChar char="•"/>
            </a:pPr>
            <a:r>
              <a:rPr lang="en-GB" dirty="0" smtClean="0"/>
              <a:t> </a:t>
            </a:r>
            <a:r>
              <a:rPr lang="en-GB" sz="2400" dirty="0" err="1" smtClean="0"/>
              <a:t>Morford</a:t>
            </a:r>
            <a:r>
              <a:rPr lang="en-GB" sz="2400" dirty="0"/>
              <a:t>, M. P. O., </a:t>
            </a:r>
            <a:r>
              <a:rPr lang="en-GB" sz="2400" dirty="0" err="1"/>
              <a:t>Lenardon</a:t>
            </a:r>
            <a:r>
              <a:rPr lang="en-GB" sz="2400" dirty="0"/>
              <a:t>, R. J. and Sham, M. (2015) </a:t>
            </a:r>
            <a:r>
              <a:rPr lang="en-GB" sz="2400" i="1" dirty="0"/>
              <a:t>Classical Mythology</a:t>
            </a:r>
            <a:r>
              <a:rPr lang="en-GB" sz="2400" dirty="0"/>
              <a:t>, International tenth edition. Oxford: Oxford University Press</a:t>
            </a:r>
            <a:r>
              <a:rPr lang="en-GB" sz="24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a:t> </a:t>
            </a:r>
            <a:r>
              <a:rPr lang="en-GB" sz="2400" dirty="0" err="1"/>
              <a:t>Murgatroyd</a:t>
            </a:r>
            <a:r>
              <a:rPr lang="en-GB" sz="2400" dirty="0"/>
              <a:t>, P. (2013) </a:t>
            </a:r>
            <a:r>
              <a:rPr lang="en-GB" sz="2400" i="1" dirty="0"/>
              <a:t>Mythical monsters in classical literature</a:t>
            </a:r>
            <a:r>
              <a:rPr lang="en-GB" sz="2400" dirty="0"/>
              <a:t>. London: Bloomsbury. </a:t>
            </a:r>
            <a:endParaRPr lang="en-GB" sz="2400" dirty="0" smtClean="0"/>
          </a:p>
          <a:p>
            <a:pPr>
              <a:buFont typeface="Arial" panose="020B0604020202020204" pitchFamily="34" charset="0"/>
              <a:buChar char="•"/>
            </a:pPr>
            <a:endParaRPr lang="en-GB" sz="100" dirty="0"/>
          </a:p>
          <a:p>
            <a:pPr>
              <a:buFont typeface="Arial" panose="020B0604020202020204" pitchFamily="34" charset="0"/>
              <a:buChar char="•"/>
            </a:pPr>
            <a:r>
              <a:rPr lang="en-GB" dirty="0"/>
              <a:t> </a:t>
            </a:r>
            <a:r>
              <a:rPr lang="en-GB" sz="2400" dirty="0"/>
              <a:t>Walker, H. (1995</a:t>
            </a:r>
            <a:r>
              <a:rPr lang="en-GB" sz="2400" dirty="0" smtClean="0"/>
              <a:t>) </a:t>
            </a:r>
            <a:r>
              <a:rPr lang="en-GB" sz="2400" i="1" dirty="0" smtClean="0"/>
              <a:t>Theseus </a:t>
            </a:r>
            <a:r>
              <a:rPr lang="en-GB" sz="2400" i="1" dirty="0"/>
              <a:t>and </a:t>
            </a:r>
            <a:r>
              <a:rPr lang="en-GB" sz="2400" i="1" dirty="0" smtClean="0"/>
              <a:t>Athens</a:t>
            </a:r>
            <a:r>
              <a:rPr lang="en-GB" sz="2400" dirty="0" smtClean="0"/>
              <a:t>. </a:t>
            </a:r>
            <a:r>
              <a:rPr lang="en-GB" sz="2400" dirty="0"/>
              <a:t>New York: Oxford University </a:t>
            </a:r>
            <a:r>
              <a:rPr lang="en-GB" sz="2400" dirty="0" smtClean="0"/>
              <a:t>Press.</a:t>
            </a:r>
            <a:endParaRPr lang="en-GB" sz="2400" dirty="0"/>
          </a:p>
          <a:p>
            <a:pPr>
              <a:buFont typeface="Arial" panose="020B0604020202020204" pitchFamily="34" charset="0"/>
              <a:buChar char="•"/>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4270189362"/>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138</TotalTime>
  <Words>2003</Words>
  <Application>Microsoft Office PowerPoint</Application>
  <PresentationFormat>On-screen Show (4:3)</PresentationFormat>
  <Paragraphs>126</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Wingdings</vt:lpstr>
      <vt:lpstr>Wingdings 2</vt:lpstr>
      <vt:lpstr>Retrospect</vt:lpstr>
      <vt:lpstr>Myth and Art</vt:lpstr>
      <vt:lpstr>Myth and politics</vt:lpstr>
      <vt:lpstr>The Athenians and “Homer”</vt:lpstr>
      <vt:lpstr>Other possible edits</vt:lpstr>
      <vt:lpstr>Use of olive trees / wood</vt:lpstr>
      <vt:lpstr>Theseus</vt:lpstr>
      <vt:lpstr>Theseus’ other adventures</vt:lpstr>
      <vt:lpstr>Possible parallels</vt:lpstr>
      <vt:lpstr>Theseus and the democracy</vt:lpstr>
      <vt:lpstr>Theseus and the Amazons</vt:lpstr>
      <vt:lpstr>Theseus and Athenian expansion</vt:lpstr>
      <vt:lpstr>Theseus and the victory at Marathon</vt:lpstr>
      <vt:lpstr>The “Theseion” in Athens </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dc:creator>
  <cp:lastModifiedBy>Matt</cp:lastModifiedBy>
  <cp:revision>45</cp:revision>
  <dcterms:created xsi:type="dcterms:W3CDTF">2019-04-28T20:06:43Z</dcterms:created>
  <dcterms:modified xsi:type="dcterms:W3CDTF">2019-05-21T09:44:27Z</dcterms:modified>
</cp:coreProperties>
</file>