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312" r:id="rId4"/>
    <p:sldId id="282" r:id="rId5"/>
    <p:sldId id="296" r:id="rId6"/>
    <p:sldId id="295" r:id="rId7"/>
    <p:sldId id="284" r:id="rId8"/>
    <p:sldId id="298" r:id="rId9"/>
    <p:sldId id="299" r:id="rId10"/>
    <p:sldId id="313" r:id="rId11"/>
    <p:sldId id="302" r:id="rId12"/>
    <p:sldId id="285" r:id="rId13"/>
    <p:sldId id="303" r:id="rId14"/>
    <p:sldId id="288" r:id="rId15"/>
    <p:sldId id="304" r:id="rId16"/>
    <p:sldId id="305" r:id="rId17"/>
    <p:sldId id="306" r:id="rId18"/>
    <p:sldId id="307" r:id="rId19"/>
    <p:sldId id="315" r:id="rId20"/>
    <p:sldId id="287" r:id="rId21"/>
    <p:sldId id="286" r:id="rId22"/>
    <p:sldId id="308" r:id="rId23"/>
    <p:sldId id="309" r:id="rId24"/>
    <p:sldId id="289" r:id="rId25"/>
    <p:sldId id="290" r:id="rId26"/>
    <p:sldId id="291" r:id="rId27"/>
    <p:sldId id="310" r:id="rId28"/>
    <p:sldId id="311" r:id="rId29"/>
    <p:sldId id="316" r:id="rId30"/>
    <p:sldId id="294" r:id="rId31"/>
    <p:sldId id="300" r:id="rId32"/>
    <p:sldId id="314" r:id="rId33"/>
    <p:sldId id="292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698" y="5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ken.dicks@uwtsd.ac.uk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7Cgpfw4z8cw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facebook.com/watch/?v=10155749439255229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_JZcGQ1U8M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eb-b-ebscohost-com.ezproxy.uwtsd.ac.uk/ehost/ebookviewer/ebook/bmxlYmtfXzQ4NjQ4X19BTg2?sid=6e5ac38b-e732-4574-b2ce-ae49d8d46915%40pdc-v-sessmgr02&amp;vid=0&amp;format=EB&amp;rid=1" TargetMode="External"/><Relationship Id="rId2" Type="http://schemas.openxmlformats.org/officeDocument/2006/relationships/hyperlink" Target="https://www.ncbi.nlm.nih.gov/pmc/articles/PMC3606027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mc/articles/PMC3383614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ghr.nlm.nih.gov/condition/williams-syndrome#resources" TargetMode="External"/><Relationship Id="rId2" Type="http://schemas.openxmlformats.org/officeDocument/2006/relationships/hyperlink" Target="https://oxfordre.com/linguistics/view/10.1093/acrefore/9780199384655.001.0001/acrefore-9780199384655-e-6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-vlebooks-com.ezproxy.uwtsd.ac.uk/Vleweb/Product/Index/429953?page=0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watch/?v=10155749439255229" TargetMode="External"/><Relationship Id="rId2" Type="http://schemas.openxmlformats.org/officeDocument/2006/relationships/hyperlink" Target="https://www.youtube.com/watch?app=desktop&amp;v=7Cgpfw4z8cw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khanacademy.org/test-prep/mcat/processing-the-environment/language/v/theories-of-language-development" TargetMode="External"/><Relationship Id="rId4" Type="http://schemas.openxmlformats.org/officeDocument/2006/relationships/hyperlink" Target="https://www.youtube.com/watch?app=desktop&amp;v=_JZcGQ1U8M4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ndmeister.com/158556180/language-development-theoretical-perspectiv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592" y="4797152"/>
            <a:ext cx="9073008" cy="936104"/>
          </a:xfrm>
        </p:spPr>
        <p:txBody>
          <a:bodyPr>
            <a:noAutofit/>
          </a:bodyPr>
          <a:lstStyle/>
          <a:p>
            <a:pPr algn="l"/>
            <a:r>
              <a:rPr lang="en-US" sz="2800" b="1" dirty="0"/>
              <a:t>ECSS6001 </a:t>
            </a:r>
            <a:r>
              <a:rPr lang="en-GB" sz="2800" b="1" dirty="0"/>
              <a:t>Diversity of Language</a:t>
            </a:r>
            <a:br>
              <a:rPr lang="en-GB" sz="2800" b="1" dirty="0"/>
            </a:br>
            <a:r>
              <a:rPr lang="en-US" sz="2800" b="1" dirty="0"/>
              <a:t>Theme </a:t>
            </a:r>
            <a:r>
              <a:rPr lang="en-US" sz="2800" b="1" dirty="0" smtClean="0"/>
              <a:t>5: </a:t>
            </a:r>
            <a:r>
              <a:rPr lang="en-US" sz="2800" b="1" dirty="0"/>
              <a:t>Language Acquisition (Part </a:t>
            </a:r>
            <a:r>
              <a:rPr lang="en-US" sz="2800" b="1" dirty="0" smtClean="0"/>
              <a:t>2)</a:t>
            </a:r>
            <a:endParaRPr lang="en-US" sz="2800" b="1" dirty="0"/>
          </a:p>
        </p:txBody>
      </p:sp>
      <p:sp>
        <p:nvSpPr>
          <p:cNvPr id="9" name="Rectangle 8"/>
          <p:cNvSpPr/>
          <p:nvPr/>
        </p:nvSpPr>
        <p:spPr>
          <a:xfrm>
            <a:off x="3723509" y="419330"/>
            <a:ext cx="3137137" cy="2060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484082" y="2599569"/>
            <a:ext cx="3384376" cy="19885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796680" y="3046353"/>
            <a:ext cx="1495398" cy="151216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059832" y="6035361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Ken Dicks </a:t>
            </a:r>
            <a:r>
              <a:rPr lang="en-GB" sz="2000" b="1" dirty="0">
                <a:hlinkClick r:id="rId2"/>
              </a:rPr>
              <a:t>ken.dicks@uwtsd.ac.uk</a:t>
            </a:r>
            <a:r>
              <a:rPr lang="en-GB" sz="2000" b="1" dirty="0"/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67543" y="3068960"/>
            <a:ext cx="3137137" cy="151216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981027" y="419330"/>
            <a:ext cx="1887432" cy="158417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67543" y="404664"/>
            <a:ext cx="1559036" cy="2507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154941" y="2599569"/>
            <a:ext cx="3137137" cy="31262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241433" y="426578"/>
            <a:ext cx="1269533" cy="1418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9C4C4E-AAEE-457B-A79F-95EF82B521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311" y="525322"/>
            <a:ext cx="2895972" cy="18382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F4FFC5-E704-4F10-B373-02E057CBCB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082" y="2697738"/>
            <a:ext cx="3000375" cy="17736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88FE0E-2EE2-49AA-AD7F-921E6E863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255" y="3293156"/>
            <a:ext cx="2949712" cy="998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2" y="101921"/>
            <a:ext cx="7429499" cy="662783"/>
          </a:xfrm>
        </p:spPr>
        <p:txBody>
          <a:bodyPr>
            <a:normAutofit fontScale="90000"/>
          </a:bodyPr>
          <a:lstStyle/>
          <a:p>
            <a:r>
              <a:rPr lang="en-GB" dirty="0"/>
              <a:t>Cognitive Constraints (Recap)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701" y="836712"/>
            <a:ext cx="8640960" cy="38600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Whole object bias</a:t>
            </a:r>
          </a:p>
          <a:p>
            <a:r>
              <a:rPr lang="en-GB" sz="2000" dirty="0"/>
              <a:t>When children encounter a new label, they prefer to attach the label to the entire object rather than to part of the object</a:t>
            </a:r>
          </a:p>
          <a:p>
            <a:r>
              <a:rPr lang="en-GB" sz="2000" dirty="0"/>
              <a:t>E.g. dog (a label for the entire object rather than dog’s tail)</a:t>
            </a:r>
          </a:p>
          <a:p>
            <a:pPr marL="0" indent="0">
              <a:buNone/>
            </a:pPr>
            <a:r>
              <a:rPr lang="en-GB" sz="2000" dirty="0"/>
              <a:t>A taxonomic bias</a:t>
            </a:r>
          </a:p>
          <a:p>
            <a:r>
              <a:rPr lang="en-GB" sz="2000" dirty="0"/>
              <a:t>Children will assume that the object label is a taxonomic category rather than a name for a individual dog</a:t>
            </a:r>
          </a:p>
          <a:p>
            <a:r>
              <a:rPr lang="en-GB" sz="2000" dirty="0"/>
              <a:t>E.g. dog is a label for a group of animals not just Fido</a:t>
            </a:r>
          </a:p>
          <a:p>
            <a:pPr marL="0" indent="0">
              <a:buNone/>
            </a:pPr>
            <a:r>
              <a:rPr lang="en-GB" sz="2000" dirty="0"/>
              <a:t>Mutual exclusivity bias</a:t>
            </a:r>
          </a:p>
          <a:p>
            <a:r>
              <a:rPr lang="en-GB" sz="2000" dirty="0"/>
              <a:t>It refers to the fact that a child who knows the name of a particular object will then generally reject applying a second name to that object</a:t>
            </a:r>
          </a:p>
          <a:p>
            <a:r>
              <a:rPr lang="en-GB" sz="2000" dirty="0"/>
              <a:t>E.g. Show me the Truck – child picks up the truck, Show me the lorry - much more likely to select the novel object</a:t>
            </a:r>
          </a:p>
          <a:p>
            <a:r>
              <a:rPr lang="en-GB" sz="2000" dirty="0"/>
              <a:t>Therefore Children have some clear biases or preferences in learning new words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5711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Cognitive Processes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048" y="1628800"/>
            <a:ext cx="8229600" cy="4525963"/>
          </a:xfrm>
        </p:spPr>
        <p:txBody>
          <a:bodyPr/>
          <a:lstStyle/>
          <a:p>
            <a:r>
              <a:rPr lang="en-GB" dirty="0"/>
              <a:t>Operating Principles</a:t>
            </a:r>
          </a:p>
          <a:p>
            <a:r>
              <a:rPr lang="en-GB" dirty="0"/>
              <a:t>Sensorimotor Schemata</a:t>
            </a:r>
          </a:p>
          <a:p>
            <a:r>
              <a:rPr lang="en-GB" dirty="0"/>
              <a:t>Cognitive Constraints</a:t>
            </a:r>
          </a:p>
          <a:p>
            <a:r>
              <a:rPr lang="en-GB" b="1" dirty="0"/>
              <a:t>Impairments of Language &amp; Cognition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78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Impairments of Language and 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24" y="2348880"/>
            <a:ext cx="8568952" cy="2548880"/>
          </a:xfrm>
        </p:spPr>
        <p:txBody>
          <a:bodyPr>
            <a:normAutofit/>
          </a:bodyPr>
          <a:lstStyle/>
          <a:p>
            <a:r>
              <a:rPr lang="en-GB" sz="3600" dirty="0"/>
              <a:t>We have discussed language and will continue to do so</a:t>
            </a:r>
          </a:p>
          <a:p>
            <a:r>
              <a:rPr lang="en-GB" sz="3600" dirty="0"/>
              <a:t>We have also mentioned Cognitive Development but what exactly is it?</a:t>
            </a:r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60964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Impairments of Language and 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2548880"/>
          </a:xfrm>
        </p:spPr>
        <p:txBody>
          <a:bodyPr>
            <a:noAutofit/>
          </a:bodyPr>
          <a:lstStyle/>
          <a:p>
            <a:r>
              <a:rPr lang="en-GB" sz="2800" dirty="0"/>
              <a:t>Cognitive development is the study of childhood neurological and psychological development. </a:t>
            </a:r>
          </a:p>
          <a:p>
            <a:r>
              <a:rPr lang="en-GB" sz="2800" dirty="0"/>
              <a:t>Specifically, cognitive development is assessed based on the level of conception, perception, information processing, and language as an indicator of brain development.</a:t>
            </a:r>
          </a:p>
          <a:p>
            <a:r>
              <a:rPr lang="en-GB" sz="2800" dirty="0"/>
              <a:t>It is generally recognized that cognitive development progresses with age, as human awareness and understanding of the world increases from infancy to childhood, and then again into adolescence.</a:t>
            </a:r>
          </a:p>
        </p:txBody>
      </p:sp>
    </p:spTree>
    <p:extLst>
      <p:ext uri="{BB962C8B-B14F-4D97-AF65-F5344CB8AC3E}">
        <p14:creationId xmlns:p14="http://schemas.microsoft.com/office/powerpoint/2010/main" val="358981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Impairments of Language and 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24" y="1412777"/>
            <a:ext cx="8568952" cy="3672408"/>
          </a:xfrm>
        </p:spPr>
        <p:txBody>
          <a:bodyPr>
            <a:normAutofit/>
          </a:bodyPr>
          <a:lstStyle/>
          <a:p>
            <a:r>
              <a:rPr lang="en-GB" sz="2400" dirty="0"/>
              <a:t>The notion that a close relationship exists between language and cognition has generally been supported by studies of individuals with Down syndrome</a:t>
            </a:r>
          </a:p>
          <a:p>
            <a:r>
              <a:rPr lang="en-GB" sz="2400" dirty="0"/>
              <a:t>These individuals tend to have language delays that are proportionate to the severity of their cognitive disability</a:t>
            </a:r>
          </a:p>
          <a:p>
            <a:r>
              <a:rPr lang="en-GB" sz="2400" dirty="0"/>
              <a:t>However, other cases, there can be significant discrepancies between the level of cognitive functioning and the level of linguistic functioning</a:t>
            </a:r>
          </a:p>
          <a:p>
            <a:r>
              <a:rPr lang="en-GB" sz="2400" dirty="0"/>
              <a:t>Examples if this type of study include;</a:t>
            </a:r>
          </a:p>
          <a:p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C1217B-912C-4FD4-A406-26342D0D6639}"/>
              </a:ext>
            </a:extLst>
          </p:cNvPr>
          <p:cNvSpPr txBox="1"/>
          <p:nvPr/>
        </p:nvSpPr>
        <p:spPr>
          <a:xfrm>
            <a:off x="3707904" y="5194625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Williams Syndrome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Chatterbox syndrome</a:t>
            </a:r>
          </a:p>
        </p:txBody>
      </p:sp>
    </p:spTree>
    <p:extLst>
      <p:ext uri="{BB962C8B-B14F-4D97-AF65-F5344CB8AC3E}">
        <p14:creationId xmlns:p14="http://schemas.microsoft.com/office/powerpoint/2010/main" val="82042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Impairments of Language and 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35697"/>
            <a:ext cx="8229600" cy="3556992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C62976-D33B-4CC8-AB57-D2BDD5268792}"/>
              </a:ext>
            </a:extLst>
          </p:cNvPr>
          <p:cNvSpPr txBox="1"/>
          <p:nvPr/>
        </p:nvSpPr>
        <p:spPr>
          <a:xfrm>
            <a:off x="261044" y="145902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Williams Syndrome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F71418-9157-459D-84D3-2C229FBD1BD6}"/>
              </a:ext>
            </a:extLst>
          </p:cNvPr>
          <p:cNvSpPr txBox="1"/>
          <p:nvPr/>
        </p:nvSpPr>
        <p:spPr>
          <a:xfrm>
            <a:off x="611560" y="2132856"/>
            <a:ext cx="80752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Williams syndrome is a developmental disorder that affects many parts of the body.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This condition is characterized by mild to moderate intellectual disability or learning problems, unique personality characteristics, distinctive facial features, and heart and blood vessel (cardiovascular) problems.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Young children with Williams syndrome have distinctive facial features including a broad forehead, a short nose with a broad tip, full cheeks, and a wide mouth with full lips.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3F1DBE-9AF0-40A7-B839-FD666A73A7A6}"/>
              </a:ext>
            </a:extLst>
          </p:cNvPr>
          <p:cNvSpPr txBox="1"/>
          <p:nvPr/>
        </p:nvSpPr>
        <p:spPr>
          <a:xfrm>
            <a:off x="2483768" y="5792689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United States National Library of Medicine [</a:t>
            </a:r>
            <a:r>
              <a:rPr lang="en-GB" dirty="0" err="1"/>
              <a:t>NSNLM</a:t>
            </a:r>
            <a:r>
              <a:rPr lang="en-GB" dirty="0"/>
              <a:t>] (2019) </a:t>
            </a:r>
          </a:p>
        </p:txBody>
      </p:sp>
    </p:spTree>
    <p:extLst>
      <p:ext uri="{BB962C8B-B14F-4D97-AF65-F5344CB8AC3E}">
        <p14:creationId xmlns:p14="http://schemas.microsoft.com/office/powerpoint/2010/main" val="221539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Impairments of Language and 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35697"/>
            <a:ext cx="8229600" cy="3556992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C62976-D33B-4CC8-AB57-D2BDD5268792}"/>
              </a:ext>
            </a:extLst>
          </p:cNvPr>
          <p:cNvSpPr txBox="1"/>
          <p:nvPr/>
        </p:nvSpPr>
        <p:spPr>
          <a:xfrm>
            <a:off x="261044" y="145902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Williams Syndrome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F71418-9157-459D-84D3-2C229FBD1BD6}"/>
              </a:ext>
            </a:extLst>
          </p:cNvPr>
          <p:cNvSpPr txBox="1"/>
          <p:nvPr/>
        </p:nvSpPr>
        <p:spPr>
          <a:xfrm>
            <a:off x="611560" y="2132856"/>
            <a:ext cx="8075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People with Williams syndrome typically have difficulty with visual-spatial tasks such as drawing and assembling puzzles, but they tend to do well on tasks that involve spoken language, music, and learning by repetition (rote memorization).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Affected individuals have outgoing, engaging personalities and tend to take an extreme interest in other people.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3F1DBE-9AF0-40A7-B839-FD666A73A7A6}"/>
              </a:ext>
            </a:extLst>
          </p:cNvPr>
          <p:cNvSpPr txBox="1"/>
          <p:nvPr/>
        </p:nvSpPr>
        <p:spPr>
          <a:xfrm>
            <a:off x="2627784" y="5063967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United States National Library of Medicine [</a:t>
            </a:r>
            <a:r>
              <a:rPr lang="en-GB" dirty="0" err="1"/>
              <a:t>NSNLM</a:t>
            </a:r>
            <a:r>
              <a:rPr lang="en-GB" dirty="0"/>
              <a:t>] (2019) </a:t>
            </a:r>
          </a:p>
        </p:txBody>
      </p:sp>
    </p:spTree>
    <p:extLst>
      <p:ext uri="{BB962C8B-B14F-4D97-AF65-F5344CB8AC3E}">
        <p14:creationId xmlns:p14="http://schemas.microsoft.com/office/powerpoint/2010/main" val="282505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Impairments of Language and Cognition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C62976-D33B-4CC8-AB57-D2BDD5268792}"/>
              </a:ext>
            </a:extLst>
          </p:cNvPr>
          <p:cNvSpPr txBox="1"/>
          <p:nvPr/>
        </p:nvSpPr>
        <p:spPr>
          <a:xfrm>
            <a:off x="179512" y="1275984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Williams Syndrome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3F1DBE-9AF0-40A7-B839-FD666A73A7A6}"/>
              </a:ext>
            </a:extLst>
          </p:cNvPr>
          <p:cNvSpPr txBox="1"/>
          <p:nvPr/>
        </p:nvSpPr>
        <p:spPr>
          <a:xfrm>
            <a:off x="5632877" y="5737933"/>
            <a:ext cx="3060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Mervis</a:t>
            </a:r>
            <a:r>
              <a:rPr lang="en-GB" dirty="0"/>
              <a:t> &amp; </a:t>
            </a:r>
            <a:r>
              <a:rPr lang="en-GB" dirty="0" err="1"/>
              <a:t>Velleman</a:t>
            </a:r>
            <a:r>
              <a:rPr lang="en-GB" dirty="0"/>
              <a:t> (2011)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93A52C-E981-4B6D-90DD-657C473D8D45}"/>
              </a:ext>
            </a:extLst>
          </p:cNvPr>
          <p:cNvSpPr txBox="1"/>
          <p:nvPr/>
        </p:nvSpPr>
        <p:spPr>
          <a:xfrm>
            <a:off x="618485" y="1818860"/>
            <a:ext cx="80752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Although language is typically considered a relative strength for children with </a:t>
            </a:r>
            <a:r>
              <a:rPr lang="en-GB" sz="2800" dirty="0" err="1"/>
              <a:t>WS</a:t>
            </a:r>
            <a:r>
              <a:rPr lang="en-GB" sz="2800" dirty="0"/>
              <a:t>, there is still a clear pattern of relative strengths and weaknesses within that domain.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Briefly summarized, concrete vocabulary and phonological skills are relative strengths, grammatical abilities are at the level expected for overall intellectual abilities, and relational language and pragmatics are clear weaknesses.</a:t>
            </a:r>
          </a:p>
        </p:txBody>
      </p:sp>
    </p:spTree>
    <p:extLst>
      <p:ext uri="{BB962C8B-B14F-4D97-AF65-F5344CB8AC3E}">
        <p14:creationId xmlns:p14="http://schemas.microsoft.com/office/powerpoint/2010/main" val="397090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More Jargon!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CFBFBE-7AB1-4F6C-85C9-F3FDF2E09FFD}"/>
              </a:ext>
            </a:extLst>
          </p:cNvPr>
          <p:cNvSpPr txBox="1"/>
          <p:nvPr/>
        </p:nvSpPr>
        <p:spPr>
          <a:xfrm>
            <a:off x="395536" y="187283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Phonology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62CED7-274C-4AC6-AD54-0DEB5BE54561}"/>
              </a:ext>
            </a:extLst>
          </p:cNvPr>
          <p:cNvSpPr txBox="1"/>
          <p:nvPr/>
        </p:nvSpPr>
        <p:spPr>
          <a:xfrm>
            <a:off x="3059832" y="602128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Based on (Johnson and Johnson, 1998)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95A7DB-1AEC-40B7-8993-3A2441ED1EC4}"/>
              </a:ext>
            </a:extLst>
          </p:cNvPr>
          <p:cNvSpPr txBox="1"/>
          <p:nvPr/>
        </p:nvSpPr>
        <p:spPr>
          <a:xfrm>
            <a:off x="3059832" y="1872836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ability to make sounds and the study of sound making in humans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85CF24-6A8D-4A63-B65E-E9CCAAEB8D85}"/>
              </a:ext>
            </a:extLst>
          </p:cNvPr>
          <p:cNvSpPr txBox="1"/>
          <p:nvPr/>
        </p:nvSpPr>
        <p:spPr>
          <a:xfrm>
            <a:off x="395536" y="954736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Concrete Vocabulary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EFBE5D-3EE7-4A97-90CE-4717A6131EBB}"/>
              </a:ext>
            </a:extLst>
          </p:cNvPr>
          <p:cNvSpPr txBox="1"/>
          <p:nvPr/>
        </p:nvSpPr>
        <p:spPr>
          <a:xfrm>
            <a:off x="3059832" y="954736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numbers of words that a person has and is able to use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5E95E0-41F7-446A-8136-BB8A4A60A91C}"/>
              </a:ext>
            </a:extLst>
          </p:cNvPr>
          <p:cNvSpPr txBox="1"/>
          <p:nvPr/>
        </p:nvSpPr>
        <p:spPr>
          <a:xfrm>
            <a:off x="395536" y="2844793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Grammatical skills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CFE067-D50C-4518-B682-25891F537E5C}"/>
              </a:ext>
            </a:extLst>
          </p:cNvPr>
          <p:cNvSpPr txBox="1"/>
          <p:nvPr/>
        </p:nvSpPr>
        <p:spPr>
          <a:xfrm>
            <a:off x="3059832" y="2844793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ability to put words in the correct order – also known as syntax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0F6DE9-8686-4189-90C2-D064042741E6}"/>
              </a:ext>
            </a:extLst>
          </p:cNvPr>
          <p:cNvSpPr txBox="1"/>
          <p:nvPr/>
        </p:nvSpPr>
        <p:spPr>
          <a:xfrm>
            <a:off x="395536" y="3740543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Relational Language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FCFF4C0-31FA-4123-95DA-8269DE98FD29}"/>
              </a:ext>
            </a:extLst>
          </p:cNvPr>
          <p:cNvSpPr txBox="1"/>
          <p:nvPr/>
        </p:nvSpPr>
        <p:spPr>
          <a:xfrm>
            <a:off x="3059832" y="3740543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way in which language used relates to that used by the other person in a conversation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5B69CB-86ED-4186-8FA4-CF08BA6D34AC}"/>
              </a:ext>
            </a:extLst>
          </p:cNvPr>
          <p:cNvSpPr txBox="1"/>
          <p:nvPr/>
        </p:nvSpPr>
        <p:spPr>
          <a:xfrm>
            <a:off x="387422" y="4989677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Pragmatics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5644EF-775F-4086-96FF-E2FF0CD5CD2E}"/>
              </a:ext>
            </a:extLst>
          </p:cNvPr>
          <p:cNvSpPr txBox="1"/>
          <p:nvPr/>
        </p:nvSpPr>
        <p:spPr>
          <a:xfrm>
            <a:off x="3051718" y="4989677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linguistic and non-linguistic support for communication (e.g. pointing, nodding etc.)</a:t>
            </a:r>
          </a:p>
        </p:txBody>
      </p:sp>
    </p:spTree>
    <p:extLst>
      <p:ext uri="{BB962C8B-B14F-4D97-AF65-F5344CB8AC3E}">
        <p14:creationId xmlns:p14="http://schemas.microsoft.com/office/powerpoint/2010/main" val="3125781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Impairments of Language and 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35697"/>
            <a:ext cx="8229600" cy="3556992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C62976-D33B-4CC8-AB57-D2BDD5268792}"/>
              </a:ext>
            </a:extLst>
          </p:cNvPr>
          <p:cNvSpPr txBox="1"/>
          <p:nvPr/>
        </p:nvSpPr>
        <p:spPr>
          <a:xfrm>
            <a:off x="251520" y="1324140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Chatterbox Syndrome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F71418-9157-459D-84D3-2C229FBD1BD6}"/>
              </a:ext>
            </a:extLst>
          </p:cNvPr>
          <p:cNvSpPr txBox="1"/>
          <p:nvPr/>
        </p:nvSpPr>
        <p:spPr>
          <a:xfrm>
            <a:off x="611560" y="1847360"/>
            <a:ext cx="80752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 descriptor for the behaviour of children with arrested hydrocephalus, who may be sociable, talkative, </a:t>
            </a:r>
            <a:r>
              <a:rPr lang="en-GB" sz="2400" dirty="0" err="1"/>
              <a:t>pseudointelligent</a:t>
            </a:r>
            <a:r>
              <a:rPr lang="en-GB" sz="2400" dirty="0"/>
              <a:t>, and speaking in a seemingly erudite fashion on subjects about which they have no true understanding.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Developmental impairment where a person speaks fluently and grammatically, but shows poor performance in tasks testing general intelligence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FBAB35-AC0E-4289-A705-092EFEEB84A1}"/>
              </a:ext>
            </a:extLst>
          </p:cNvPr>
          <p:cNvSpPr txBox="1"/>
          <p:nvPr/>
        </p:nvSpPr>
        <p:spPr>
          <a:xfrm>
            <a:off x="534050" y="4838206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Cases such as these seem to show that there is not such a clear link between cognitive development and language development</a:t>
            </a:r>
          </a:p>
        </p:txBody>
      </p:sp>
    </p:spTree>
    <p:extLst>
      <p:ext uri="{BB962C8B-B14F-4D97-AF65-F5344CB8AC3E}">
        <p14:creationId xmlns:p14="http://schemas.microsoft.com/office/powerpoint/2010/main" val="150712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603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Innate Language Learning Mechanisms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433" y="2666937"/>
            <a:ext cx="8229600" cy="1143000"/>
          </a:xfrm>
        </p:spPr>
        <p:txBody>
          <a:bodyPr/>
          <a:lstStyle/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ko-KR" b="1" dirty="0">
                <a:ea typeface="Gulim" panose="020B0600000101010101" pitchFamily="34" charset="-127"/>
              </a:rPr>
              <a:t>Chomsky’s LAD/Universal grammar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ko-KR" dirty="0">
                <a:ea typeface="Gulim" panose="020B0600000101010101" pitchFamily="34" charset="-127"/>
              </a:rPr>
              <a:t>The Language Bioprogram Hypothesis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en-US" altLang="ko-KR" dirty="0">
              <a:ea typeface="Gulim" panose="020B0600000101010101" pitchFamily="34" charset="-127"/>
            </a:endParaRP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en-US" altLang="ko-KR" dirty="0">
              <a:ea typeface="Gulim" panose="020B0600000101010101" pitchFamily="34" charset="-127"/>
            </a:endParaRP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0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45" y="20074"/>
            <a:ext cx="8229600" cy="960654"/>
          </a:xfrm>
        </p:spPr>
        <p:txBody>
          <a:bodyPr/>
          <a:lstStyle/>
          <a:p>
            <a:r>
              <a:rPr lang="en-GB" b="1" dirty="0"/>
              <a:t>Chomsky - LAD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E8E9F5-1163-471F-9770-B34BF83EBA37}"/>
              </a:ext>
            </a:extLst>
          </p:cNvPr>
          <p:cNvSpPr txBox="1"/>
          <p:nvPr/>
        </p:nvSpPr>
        <p:spPr>
          <a:xfrm>
            <a:off x="1230538" y="990018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A Brief Introduction to his theory</a:t>
            </a:r>
          </a:p>
        </p:txBody>
      </p:sp>
      <p:pic>
        <p:nvPicPr>
          <p:cNvPr id="7" name="Picture 6">
            <a:hlinkClick r:id="rId2"/>
            <a:extLst>
              <a:ext uri="{FF2B5EF4-FFF2-40B4-BE49-F238E27FC236}">
                <a16:creationId xmlns:a16="http://schemas.microsoft.com/office/drawing/2014/main" id="{948A04C5-C106-4385-890A-40F5DDDF20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611" y="2204864"/>
            <a:ext cx="2542778" cy="26821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15816" y="2564904"/>
            <a:ext cx="384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742706" y="479715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Language Acquisition Device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0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45" y="20074"/>
            <a:ext cx="8229600" cy="960654"/>
          </a:xfrm>
        </p:spPr>
        <p:txBody>
          <a:bodyPr>
            <a:normAutofit/>
          </a:bodyPr>
          <a:lstStyle/>
          <a:p>
            <a:r>
              <a:rPr lang="en-GB" sz="2800" b="1" dirty="0"/>
              <a:t>Chomsky – Language Acquisition Device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5BA460-286B-42DB-B733-CB7224F469D9}"/>
              </a:ext>
            </a:extLst>
          </p:cNvPr>
          <p:cNvSpPr txBox="1"/>
          <p:nvPr/>
        </p:nvSpPr>
        <p:spPr>
          <a:xfrm>
            <a:off x="276999" y="1002501"/>
            <a:ext cx="88569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language acquisition device (LAD) was proposed by Noam Chomsky to explain how children, when exposed to any human language, are able to learn it within only a few years following birth.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Chomsky argued that all humans are born with the knowledge of what makes a human language. Included in this innate knowledge must be details of important characteristics of all the world’s languages.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term </a:t>
            </a:r>
            <a:r>
              <a:rPr lang="en-GB" sz="2400" b="1" dirty="0"/>
              <a:t>universal grammar </a:t>
            </a:r>
            <a:r>
              <a:rPr lang="en-GB" sz="2400" dirty="0"/>
              <a:t>has been used to describe the knowledge contained in the LAD.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process of language development is envisioned as one in which the child discovers which grammar rules contained within universal grammar apply to the language that the child is learning.</a:t>
            </a:r>
          </a:p>
        </p:txBody>
      </p:sp>
    </p:spTree>
    <p:extLst>
      <p:ext uri="{BB962C8B-B14F-4D97-AF65-F5344CB8AC3E}">
        <p14:creationId xmlns:p14="http://schemas.microsoft.com/office/powerpoint/2010/main" val="211490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45" y="20074"/>
            <a:ext cx="8229600" cy="960654"/>
          </a:xfrm>
        </p:spPr>
        <p:txBody>
          <a:bodyPr>
            <a:normAutofit/>
          </a:bodyPr>
          <a:lstStyle/>
          <a:p>
            <a:r>
              <a:rPr lang="en-GB" sz="2800" b="1" dirty="0"/>
              <a:t>Chomsky – Language Acquisition Device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5BA460-286B-42DB-B733-CB7224F469D9}"/>
              </a:ext>
            </a:extLst>
          </p:cNvPr>
          <p:cNvSpPr txBox="1"/>
          <p:nvPr/>
        </p:nvSpPr>
        <p:spPr>
          <a:xfrm>
            <a:off x="276999" y="1002501"/>
            <a:ext cx="88569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According  to  Chomsky,  humans  are  born  with the LAD, but other species are not.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Nonhuman primates and other species do not spontaneously learn human languages.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Furthermore, attempts to teach nonhuman species language have yielded mixed results.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Chimpanzees and gorillas have learned to use signed languages, such as American Sign Language (</a:t>
            </a:r>
            <a:r>
              <a:rPr lang="en-GB" sz="2400" dirty="0" err="1"/>
              <a:t>ASL</a:t>
            </a:r>
            <a:r>
              <a:rPr lang="en-GB" sz="2400" dirty="0"/>
              <a:t>). </a:t>
            </a:r>
            <a:r>
              <a:rPr lang="en-GB" sz="2400" dirty="0" err="1"/>
              <a:t>Washoe</a:t>
            </a:r>
            <a:r>
              <a:rPr lang="en-GB" sz="2400" dirty="0"/>
              <a:t> the chimpanzee and Koko the gorilla have each learned hundreds of signs and can use them to refer to concrete objects and concepts, such as hungry.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However, neither has been able to master the intricacies involved in construction of grammatically correct sentences.</a:t>
            </a:r>
          </a:p>
        </p:txBody>
      </p:sp>
    </p:spTree>
    <p:extLst>
      <p:ext uri="{BB962C8B-B14F-4D97-AF65-F5344CB8AC3E}">
        <p14:creationId xmlns:p14="http://schemas.microsoft.com/office/powerpoint/2010/main" val="420792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45" y="20074"/>
            <a:ext cx="8229600" cy="960654"/>
          </a:xfrm>
        </p:spPr>
        <p:txBody>
          <a:bodyPr>
            <a:normAutofit/>
          </a:bodyPr>
          <a:lstStyle/>
          <a:p>
            <a:r>
              <a:rPr lang="en-GB" sz="2800" b="1" dirty="0"/>
              <a:t>Chomsky – Language Acquisition Device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5BA460-286B-42DB-B733-CB7224F469D9}"/>
              </a:ext>
            </a:extLst>
          </p:cNvPr>
          <p:cNvSpPr txBox="1"/>
          <p:nvPr/>
        </p:nvSpPr>
        <p:spPr>
          <a:xfrm>
            <a:off x="276999" y="1002501"/>
            <a:ext cx="88569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Chomsky’s view of the LAD is consistent with there being specific structures in the brain involved in language learning and language processing.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Such brain structures are presumably present in human brains, but absent in nonhuman brains.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No specific claim was made regarding the specific location of the LAD in the brain.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Although there have been locations in the brain identified as language processing areas, such as </a:t>
            </a:r>
            <a:r>
              <a:rPr lang="en-GB" sz="2400" dirty="0" err="1"/>
              <a:t>Broca’s</a:t>
            </a:r>
            <a:r>
              <a:rPr lang="en-GB" sz="2400" dirty="0"/>
              <a:t> area and Wernicke’s area, a location corresponding to the LAD has not been found.</a:t>
            </a:r>
          </a:p>
        </p:txBody>
      </p:sp>
    </p:spTree>
    <p:extLst>
      <p:ext uri="{BB962C8B-B14F-4D97-AF65-F5344CB8AC3E}">
        <p14:creationId xmlns:p14="http://schemas.microsoft.com/office/powerpoint/2010/main" val="810923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B5F03-3C05-4476-BD7F-506FAECAC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Critical Analysis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17BD6F-962A-4E1F-BD79-201D752663FB}"/>
              </a:ext>
            </a:extLst>
          </p:cNvPr>
          <p:cNvSpPr txBox="1"/>
          <p:nvPr/>
        </p:nvSpPr>
        <p:spPr>
          <a:xfrm>
            <a:off x="534380" y="1268760"/>
            <a:ext cx="80752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/>
              <a:t>Read through the handout ‘A Summary of Chomsky’s Language Acquisition Device’.</a:t>
            </a:r>
          </a:p>
          <a:p>
            <a:pPr algn="ctr"/>
            <a:endParaRPr lang="en-GB" sz="2400" i="1" dirty="0"/>
          </a:p>
          <a:p>
            <a:pPr algn="ctr"/>
            <a:r>
              <a:rPr lang="en-GB" sz="2400" i="1" dirty="0"/>
              <a:t>Identify any areas where his theory could be questioned or challenged.</a:t>
            </a:r>
          </a:p>
          <a:p>
            <a:pPr algn="ctr"/>
            <a:endParaRPr lang="en-GB" sz="2400" i="1" dirty="0"/>
          </a:p>
          <a:p>
            <a:pPr algn="ctr"/>
            <a:r>
              <a:rPr lang="en-GB" sz="2400" i="1" dirty="0"/>
              <a:t>You do not need to find evidence to challenge but should try to identify where such opportunities might occur.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CC47A5-E761-41BA-ADE4-D31BEAEDCD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689778"/>
            <a:ext cx="638801" cy="6388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FEA895-8F01-4179-A661-FD68C831F024}"/>
              </a:ext>
            </a:extLst>
          </p:cNvPr>
          <p:cNvSpPr txBox="1"/>
          <p:nvPr/>
        </p:nvSpPr>
        <p:spPr>
          <a:xfrm>
            <a:off x="3491880" y="4689778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Handout: A </a:t>
            </a:r>
            <a:r>
              <a:rPr lang="en-GB" dirty="0"/>
              <a:t>Summary of Chomsky’s Language Acquisition Device’.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382497"/>
            <a:ext cx="638801" cy="6388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FEA895-8F01-4179-A661-FD68C831F024}"/>
              </a:ext>
            </a:extLst>
          </p:cNvPr>
          <p:cNvSpPr txBox="1"/>
          <p:nvPr/>
        </p:nvSpPr>
        <p:spPr>
          <a:xfrm>
            <a:off x="3419872" y="5517232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Guided Study: Critiquing the LAD Theory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71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45" y="20074"/>
            <a:ext cx="8229600" cy="960654"/>
          </a:xfrm>
        </p:spPr>
        <p:txBody>
          <a:bodyPr>
            <a:normAutofit/>
          </a:bodyPr>
          <a:lstStyle/>
          <a:p>
            <a:r>
              <a:rPr lang="en-GB" sz="2800" b="1" dirty="0"/>
              <a:t>Criticisms of Chomsky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5BA460-286B-42DB-B733-CB7224F469D9}"/>
              </a:ext>
            </a:extLst>
          </p:cNvPr>
          <p:cNvSpPr txBox="1"/>
          <p:nvPr/>
        </p:nvSpPr>
        <p:spPr>
          <a:xfrm>
            <a:off x="276999" y="1002501"/>
            <a:ext cx="885698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Some  researchers  have  rejected  the  notion  that language acquisition is aided by innate knowledge.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In 1957, the </a:t>
            </a:r>
            <a:r>
              <a:rPr lang="en-GB" sz="2400" dirty="0" smtClean="0"/>
              <a:t>behaviourist </a:t>
            </a:r>
            <a:r>
              <a:rPr lang="en-GB" sz="2400" dirty="0"/>
              <a:t>B. F. Skinner published the book Verbal </a:t>
            </a:r>
            <a:r>
              <a:rPr lang="en-GB" sz="2400" dirty="0" smtClean="0"/>
              <a:t>Behaviour</a:t>
            </a:r>
            <a:r>
              <a:rPr lang="en-GB" sz="2400" dirty="0"/>
              <a:t>, in which he argued that all types of language </a:t>
            </a:r>
            <a:r>
              <a:rPr lang="en-GB" sz="2400" dirty="0" smtClean="0"/>
              <a:t>behaviour </a:t>
            </a:r>
            <a:r>
              <a:rPr lang="en-GB" sz="2400" dirty="0"/>
              <a:t>were learned after birth through the same learning processes that are used for all human learning.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Some contemporary cognitive scientists, such as David </a:t>
            </a:r>
            <a:r>
              <a:rPr lang="en-GB" sz="2400" dirty="0" err="1"/>
              <a:t>Rumelhart</a:t>
            </a:r>
            <a:r>
              <a:rPr lang="en-GB" sz="2400" dirty="0"/>
              <a:t> and James McClelland, as well as others, view language learning as the result of general learning principles, rather than language-specific mechanisms.</a:t>
            </a:r>
          </a:p>
        </p:txBody>
      </p:sp>
    </p:spTree>
    <p:extLst>
      <p:ext uri="{BB962C8B-B14F-4D97-AF65-F5344CB8AC3E}">
        <p14:creationId xmlns:p14="http://schemas.microsoft.com/office/powerpoint/2010/main" val="274928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603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Innate Language Learning Mechanisms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433" y="2666937"/>
            <a:ext cx="8229600" cy="1143000"/>
          </a:xfrm>
        </p:spPr>
        <p:txBody>
          <a:bodyPr/>
          <a:lstStyle/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ko-KR" dirty="0">
                <a:ea typeface="Gulim" panose="020B0600000101010101" pitchFamily="34" charset="-127"/>
              </a:rPr>
              <a:t>Chomsky’s LAD/Universal grammar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US" altLang="ko-KR" b="1" dirty="0">
                <a:ea typeface="Gulim" panose="020B0600000101010101" pitchFamily="34" charset="-127"/>
              </a:rPr>
              <a:t>The Language Bioprogram Hypothesis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en-US" altLang="ko-KR" dirty="0">
              <a:ea typeface="Gulim" panose="020B0600000101010101" pitchFamily="34" charset="-127"/>
            </a:endParaRP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en-US" altLang="ko-KR" dirty="0">
              <a:ea typeface="Gulim" panose="020B0600000101010101" pitchFamily="34" charset="-127"/>
            </a:endParaRP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497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8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The Language Bioprogram Hypothesis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Language </a:t>
            </a:r>
            <a:r>
              <a:rPr lang="en-GB" dirty="0" err="1"/>
              <a:t>Bioprogram</a:t>
            </a:r>
            <a:r>
              <a:rPr lang="en-GB" dirty="0"/>
              <a:t> - </a:t>
            </a:r>
            <a:r>
              <a:rPr lang="en-GB" dirty="0" err="1"/>
              <a:t>Bickerton</a:t>
            </a:r>
            <a:r>
              <a:rPr lang="en-GB" dirty="0"/>
              <a:t> (1983, 1984)</a:t>
            </a:r>
          </a:p>
          <a:p>
            <a:r>
              <a:rPr lang="en-GB" dirty="0"/>
              <a:t>Children have an innate grammar that, in the absence of proper environmental input, serves as the child’s language system forming a linguistic backup system </a:t>
            </a:r>
          </a:p>
          <a:p>
            <a:r>
              <a:rPr lang="en-GB" dirty="0"/>
              <a:t>Evidence used for this hypothesis</a:t>
            </a:r>
          </a:p>
          <a:p>
            <a:r>
              <a:rPr lang="en-GB" dirty="0"/>
              <a:t>Example 1: Pidgins and Creoles (Bickerton)</a:t>
            </a:r>
          </a:p>
          <a:p>
            <a:r>
              <a:rPr lang="en-GB" dirty="0"/>
              <a:t>Example 2: Studies of language development in congenitally deaf children (Susan Goldin-Meadow)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0942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0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The Language Bioprogram Hypothesis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556" y="1772816"/>
            <a:ext cx="8507288" cy="3025310"/>
          </a:xfrm>
        </p:spPr>
        <p:txBody>
          <a:bodyPr>
            <a:noAutofit/>
          </a:bodyPr>
          <a:lstStyle/>
          <a:p>
            <a:r>
              <a:rPr lang="en-GB" sz="2400" dirty="0"/>
              <a:t>Pidgin: an auxiliary language that arises when speakers of several mutually unintelligible languages are in close contact (Bickerton, 1984)</a:t>
            </a:r>
          </a:p>
          <a:p>
            <a:r>
              <a:rPr lang="en-GB" sz="2400" dirty="0"/>
              <a:t>E.g.  Immigrant workers come to speak a simpler form of the dominant language of the area-just enough to get by</a:t>
            </a:r>
          </a:p>
          <a:p>
            <a:r>
              <a:rPr lang="en-GB" sz="2400" dirty="0"/>
              <a:t>No recognizable syntax, often one word order, no complex sentences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0AA3D3-13AA-49EE-ABF6-E57B29D3467A}"/>
              </a:ext>
            </a:extLst>
          </p:cNvPr>
          <p:cNvSpPr txBox="1"/>
          <p:nvPr/>
        </p:nvSpPr>
        <p:spPr>
          <a:xfrm>
            <a:off x="251520" y="1149007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Example 1: Pidgin</a:t>
            </a:r>
          </a:p>
        </p:txBody>
      </p:sp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F0743876-445C-4F28-9088-8D2E2CA9A1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509120"/>
            <a:ext cx="1102618" cy="11630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CD92EA-9CE8-49BF-BD32-CE74066193BE}"/>
              </a:ext>
            </a:extLst>
          </p:cNvPr>
          <p:cNvSpPr txBox="1"/>
          <p:nvPr/>
        </p:nvSpPr>
        <p:spPr>
          <a:xfrm>
            <a:off x="3143089" y="5708993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BBC Pidgin Service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47864" y="457554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5171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0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The Language Bioprogram Hypothesis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009" y="1667494"/>
            <a:ext cx="8507288" cy="3025310"/>
          </a:xfrm>
        </p:spPr>
        <p:txBody>
          <a:bodyPr>
            <a:noAutofit/>
          </a:bodyPr>
          <a:lstStyle/>
          <a:p>
            <a:r>
              <a:rPr lang="en-GB" sz="2400" dirty="0"/>
              <a:t>Creole: when the children of these immigrants acquire a pidgin as their native language </a:t>
            </a:r>
          </a:p>
          <a:p>
            <a:r>
              <a:rPr lang="en-GB" sz="2400" dirty="0"/>
              <a:t>Relatively sophisticated, complex sentences</a:t>
            </a:r>
          </a:p>
          <a:p>
            <a:r>
              <a:rPr lang="en-GB" sz="2400" dirty="0"/>
              <a:t>Unlike pidgins, the creoles resembled the structural rules of other </a:t>
            </a:r>
            <a:r>
              <a:rPr lang="en-GB" sz="2400" dirty="0" smtClean="0"/>
              <a:t>languages</a:t>
            </a:r>
          </a:p>
          <a:p>
            <a:r>
              <a:rPr lang="en-GB" sz="2400" dirty="0" smtClean="0"/>
              <a:t>These rules often have a consistency no matter where the creole is created.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105C5C-E420-4CFB-A4F6-553782B99CC4}"/>
              </a:ext>
            </a:extLst>
          </p:cNvPr>
          <p:cNvSpPr txBox="1"/>
          <p:nvPr/>
        </p:nvSpPr>
        <p:spPr>
          <a:xfrm>
            <a:off x="251520" y="1149007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Example 1: Creole</a:t>
            </a:r>
          </a:p>
        </p:txBody>
      </p:sp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E8573B89-E12A-41D3-B8F0-C9AAC16B51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869160"/>
            <a:ext cx="1390650" cy="14668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CD92EA-9CE8-49BF-BD32-CE74066193BE}"/>
              </a:ext>
            </a:extLst>
          </p:cNvPr>
          <p:cNvSpPr txBox="1"/>
          <p:nvPr/>
        </p:nvSpPr>
        <p:spPr>
          <a:xfrm>
            <a:off x="2915816" y="630932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Creole Language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120591" y="517587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364088" y="459631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Based on : (</a:t>
            </a:r>
            <a:r>
              <a:rPr lang="en-GB" dirty="0" err="1" smtClean="0"/>
              <a:t>Muysken</a:t>
            </a:r>
            <a:r>
              <a:rPr lang="en-GB" dirty="0" smtClean="0"/>
              <a:t>, 2016)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69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388ACB-4BA6-4171-8DFE-4971F43E3C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6" y="116632"/>
            <a:ext cx="9021003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65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8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The Language Bioprogram Hypothesis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Children (13 months to 4 years old ), studied every 2-4 months, for 1.5 years</a:t>
            </a:r>
          </a:p>
          <a:p>
            <a:r>
              <a:rPr lang="en-GB" dirty="0"/>
              <a:t>None of these children were exposed to conventional sign language</a:t>
            </a:r>
          </a:p>
          <a:p>
            <a:r>
              <a:rPr lang="en-GB" dirty="0"/>
              <a:t>Nevertheless, the children invented a form of gestural language (</a:t>
            </a:r>
            <a:r>
              <a:rPr lang="en-GB" dirty="0" err="1"/>
              <a:t>Homesign</a:t>
            </a:r>
            <a:r>
              <a:rPr lang="en-GB" dirty="0"/>
              <a:t>) similar to the language of children with normal hearing</a:t>
            </a:r>
          </a:p>
          <a:p>
            <a:r>
              <a:rPr lang="en-GB" dirty="0"/>
              <a:t>One-sign utterances appeared (18 months), followed by 2-3 sign utterances</a:t>
            </a:r>
          </a:p>
          <a:p>
            <a:r>
              <a:rPr lang="en-GB" dirty="0"/>
              <a:t>When linguistic input is minimal, deaf children may create a gestural language similar to normal children’s language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0E7F1D-D8CE-4F6B-8BB4-DFD914588931}"/>
              </a:ext>
            </a:extLst>
          </p:cNvPr>
          <p:cNvSpPr txBox="1"/>
          <p:nvPr/>
        </p:nvSpPr>
        <p:spPr>
          <a:xfrm>
            <a:off x="179512" y="980728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Case 2: Congenitally deaf children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7D6193-E8EB-4C14-B79F-3A45F3413CE7}"/>
              </a:ext>
            </a:extLst>
          </p:cNvPr>
          <p:cNvSpPr txBox="1"/>
          <p:nvPr/>
        </p:nvSpPr>
        <p:spPr>
          <a:xfrm>
            <a:off x="4798368" y="6154763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Goldin-Meadow (2010)</a:t>
            </a:r>
          </a:p>
        </p:txBody>
      </p:sp>
    </p:spTree>
    <p:extLst>
      <p:ext uri="{BB962C8B-B14F-4D97-AF65-F5344CB8AC3E}">
        <p14:creationId xmlns:p14="http://schemas.microsoft.com/office/powerpoint/2010/main" val="3504912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8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The Language Bioprogram Hypothesis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GB" dirty="0" err="1"/>
              <a:t>Bioprogram</a:t>
            </a:r>
            <a:r>
              <a:rPr lang="en-GB" dirty="0"/>
              <a:t> </a:t>
            </a:r>
            <a:r>
              <a:rPr lang="en-GB" u="sng" dirty="0"/>
              <a:t>might</a:t>
            </a:r>
            <a:r>
              <a:rPr lang="en-GB" dirty="0"/>
              <a:t> operate in the absence of ordinary linguistic stimulation</a:t>
            </a:r>
          </a:p>
          <a:p>
            <a:r>
              <a:rPr lang="en-GB" dirty="0"/>
              <a:t>What happens given appropriate linguistic input?</a:t>
            </a:r>
          </a:p>
          <a:p>
            <a:r>
              <a:rPr lang="en-GB" dirty="0" err="1"/>
              <a:t>Bioprogram</a:t>
            </a:r>
            <a:r>
              <a:rPr lang="en-GB" dirty="0"/>
              <a:t> is suppressed and children learn the native language</a:t>
            </a:r>
          </a:p>
          <a:p>
            <a:r>
              <a:rPr lang="en-GB" dirty="0"/>
              <a:t>Children use “</a:t>
            </a:r>
            <a:r>
              <a:rPr lang="en-GB" dirty="0" err="1"/>
              <a:t>Preemption</a:t>
            </a:r>
            <a:r>
              <a:rPr lang="en-GB" dirty="0"/>
              <a:t> Principle”; If you hear people using a form different from the one you are using, and do not hear anyone using your form, abandon yours and use theirs”</a:t>
            </a:r>
          </a:p>
          <a:p>
            <a:r>
              <a:rPr lang="en-GB" dirty="0"/>
              <a:t>Cognitive processes associated with language use are not general purpose problem-solving processes but are instead restricted to language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217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78098"/>
          </a:xfrm>
        </p:spPr>
        <p:txBody>
          <a:bodyPr/>
          <a:lstStyle/>
          <a:p>
            <a:r>
              <a:rPr lang="en-GB" b="1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522" y="980728"/>
            <a:ext cx="8229600" cy="778099"/>
          </a:xfrm>
        </p:spPr>
        <p:txBody>
          <a:bodyPr>
            <a:noAutofit/>
          </a:bodyPr>
          <a:lstStyle/>
          <a:p>
            <a:r>
              <a:rPr lang="en-US" altLang="ko-KR" sz="2800" dirty="0">
                <a:ea typeface="Gulim" panose="020B0600000101010101" pitchFamily="34" charset="-127"/>
              </a:rPr>
              <a:t>Three classes of variables are needed for a complete account of language acquisition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DB9DE8-4B38-4131-91DE-70A49A2DD845}"/>
              </a:ext>
            </a:extLst>
          </p:cNvPr>
          <p:cNvSpPr txBox="1"/>
          <p:nvPr/>
        </p:nvSpPr>
        <p:spPr>
          <a:xfrm>
            <a:off x="613339" y="2204864"/>
            <a:ext cx="85139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Linguistic Environment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Gross environmental neglect (feral &amp; isolated children) &amp; Impaired language acquisition</a:t>
            </a:r>
          </a:p>
          <a:p>
            <a:r>
              <a:rPr lang="en-GB" sz="2400" b="1" dirty="0"/>
              <a:t>Cognitive Processes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Cognitive process are correlated with language development</a:t>
            </a:r>
          </a:p>
          <a:p>
            <a:r>
              <a:rPr lang="en-GB" sz="2400" b="1" dirty="0"/>
              <a:t>Innate Mechanisms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Children given poor linguistic input create communication systems similar to early child language*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1967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78098"/>
          </a:xfrm>
        </p:spPr>
        <p:txBody>
          <a:bodyPr/>
          <a:lstStyle/>
          <a:p>
            <a:r>
              <a:rPr lang="en-GB" b="1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7780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2400" dirty="0">
                <a:ea typeface="Gulim" panose="020B0600000101010101" pitchFamily="34" charset="-127"/>
              </a:rPr>
              <a:t>*This last point is contested, although Chomsky and Bio programming  are widely accepted there are those who feel that these views are simplistic</a:t>
            </a:r>
          </a:p>
          <a:p>
            <a:r>
              <a:rPr lang="en-US" altLang="ko-KR" sz="2400" dirty="0">
                <a:ea typeface="Gulim" panose="020B0600000101010101" pitchFamily="34" charset="-127"/>
              </a:rPr>
              <a:t>Genie for example is seen as showing that the brain needs to be stimulated in order to develop language</a:t>
            </a:r>
          </a:p>
          <a:p>
            <a:r>
              <a:rPr lang="en-US" altLang="ko-KR" sz="2400" dirty="0" smtClean="0">
                <a:ea typeface="Gulim" panose="020B0600000101010101" pitchFamily="34" charset="-127"/>
              </a:rPr>
              <a:t>Researchers such as Jeff Siegel have argued that, for example ‘</a:t>
            </a:r>
            <a:r>
              <a:rPr lang="en-GB" altLang="ko-KR" sz="2400" dirty="0">
                <a:ea typeface="Gulim" panose="020B0600000101010101" pitchFamily="34" charset="-127"/>
              </a:rPr>
              <a:t>facts about Hawai‘i Creole, the language crucial </a:t>
            </a:r>
            <a:r>
              <a:rPr lang="en-GB" altLang="ko-KR" sz="2400" dirty="0" smtClean="0">
                <a:ea typeface="Gulim" panose="020B0600000101010101" pitchFamily="34" charset="-127"/>
              </a:rPr>
              <a:t>to </a:t>
            </a:r>
            <a:r>
              <a:rPr lang="en-GB" altLang="ko-KR" sz="2400" dirty="0" err="1" smtClean="0">
                <a:ea typeface="Gulim" panose="020B0600000101010101" pitchFamily="34" charset="-127"/>
              </a:rPr>
              <a:t>Bickerton’s</a:t>
            </a:r>
            <a:r>
              <a:rPr lang="en-GB" altLang="ko-KR" sz="2400" dirty="0" smtClean="0">
                <a:ea typeface="Gulim" panose="020B0600000101010101" pitchFamily="34" charset="-127"/>
              </a:rPr>
              <a:t> </a:t>
            </a:r>
            <a:r>
              <a:rPr lang="en-GB" altLang="ko-KR" sz="2400" dirty="0">
                <a:ea typeface="Gulim" panose="020B0600000101010101" pitchFamily="34" charset="-127"/>
              </a:rPr>
              <a:t>Language </a:t>
            </a:r>
            <a:r>
              <a:rPr lang="en-GB" altLang="ko-KR" sz="2400" dirty="0" err="1">
                <a:ea typeface="Gulim" panose="020B0600000101010101" pitchFamily="34" charset="-127"/>
              </a:rPr>
              <a:t>Bioprogram</a:t>
            </a:r>
            <a:r>
              <a:rPr lang="en-GB" altLang="ko-KR" sz="2400" dirty="0">
                <a:ea typeface="Gulim" panose="020B0600000101010101" pitchFamily="34" charset="-127"/>
              </a:rPr>
              <a:t> Hypothesis, do not actually support the </a:t>
            </a:r>
            <a:r>
              <a:rPr lang="en-GB" altLang="ko-KR" sz="2400" dirty="0" smtClean="0">
                <a:ea typeface="Gulim" panose="020B0600000101010101" pitchFamily="34" charset="-127"/>
              </a:rPr>
              <a:t>hypothesis’ (Siegel, 2007, p.81).</a:t>
            </a:r>
            <a:endParaRPr lang="en-US" altLang="ko-KR" sz="2400" dirty="0" smtClean="0">
              <a:ea typeface="Gulim" panose="020B0600000101010101" pitchFamily="34" charset="-127"/>
            </a:endParaRPr>
          </a:p>
          <a:p>
            <a:r>
              <a:rPr lang="en-US" altLang="ko-KR" sz="2400" dirty="0" smtClean="0">
                <a:ea typeface="Gulim" panose="020B0600000101010101" pitchFamily="34" charset="-127"/>
              </a:rPr>
              <a:t>Pidgins </a:t>
            </a:r>
            <a:r>
              <a:rPr lang="en-US" altLang="ko-KR" sz="2400" dirty="0">
                <a:ea typeface="Gulim" panose="020B0600000101010101" pitchFamily="34" charset="-127"/>
              </a:rPr>
              <a:t>and Goldin-Meadows research could also be seen as examples of the human ability to communicate rather than a ‘programmed’ ability to learn </a:t>
            </a:r>
            <a:r>
              <a:rPr lang="en-US" altLang="ko-KR" sz="2400" dirty="0" smtClean="0">
                <a:ea typeface="Gulim" panose="020B0600000101010101" pitchFamily="34" charset="-127"/>
              </a:rPr>
              <a:t>languages</a:t>
            </a:r>
            <a:endParaRPr lang="en-US" altLang="ko-KR" sz="2400" dirty="0">
              <a:ea typeface="Gulim" panose="020B0600000101010101" pitchFamily="34" charset="-127"/>
            </a:endParaRPr>
          </a:p>
          <a:p>
            <a:r>
              <a:rPr lang="en-US" altLang="ko-KR" sz="2400" dirty="0">
                <a:ea typeface="Gulim" panose="020B0600000101010101" pitchFamily="34" charset="-127"/>
              </a:rPr>
              <a:t>We will look at Communication next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05602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78098"/>
          </a:xfrm>
        </p:spPr>
        <p:txBody>
          <a:bodyPr/>
          <a:lstStyle/>
          <a:p>
            <a:r>
              <a:rPr lang="en-GB" b="1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778099"/>
          </a:xfrm>
        </p:spPr>
        <p:txBody>
          <a:bodyPr>
            <a:noAutofit/>
          </a:bodyPr>
          <a:lstStyle/>
          <a:p>
            <a:r>
              <a:rPr lang="en-US" altLang="ko-KR" sz="2400" dirty="0" smtClean="0">
                <a:ea typeface="Gulim" panose="020B0600000101010101" pitchFamily="34" charset="-127"/>
              </a:rPr>
              <a:t>Pidgins and Goldin-Meadows research could also be seen as creative and spontaneous examples of the human need and ability to communicate rather than a ‘programmed’ ability to learn languages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7041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A video recap</a:t>
            </a:r>
            <a:endParaRPr lang="en-GB" sz="4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844824"/>
            <a:ext cx="2073323" cy="21869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35696" y="4221088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4. </a:t>
            </a:r>
            <a:r>
              <a:rPr lang="en-GB" i="1" dirty="0"/>
              <a:t>Theories of Language Development: Nativist, learning, interactionist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2506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/>
              <a:t> 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647" y="116601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Goldin-Meadow, S (2010) Gesture’s role in creating and learning language </a:t>
            </a:r>
            <a:r>
              <a:rPr lang="en-GB" sz="2400" i="1" dirty="0" err="1"/>
              <a:t>Enfance</a:t>
            </a:r>
            <a:r>
              <a:rPr lang="en-GB" sz="2400" i="1" dirty="0"/>
              <a:t> Vol. (3): pp. 239–255.</a:t>
            </a:r>
            <a:r>
              <a:rPr lang="en-GB" sz="2400" dirty="0"/>
              <a:t> Available at: </a:t>
            </a:r>
            <a:r>
              <a:rPr lang="en-GB" sz="2400" dirty="0">
                <a:hlinkClick r:id="rId2"/>
              </a:rPr>
              <a:t>https://www.ncbi.nlm.nih.gov/pmc/articles/PMC3606027</a:t>
            </a:r>
            <a:r>
              <a:rPr lang="en-GB" sz="2400" dirty="0" smtClean="0">
                <a:hlinkClick r:id="rId2"/>
              </a:rPr>
              <a:t>/</a:t>
            </a:r>
            <a:r>
              <a:rPr lang="en-GB" sz="2400" dirty="0" smtClean="0"/>
              <a:t> </a:t>
            </a:r>
            <a:r>
              <a:rPr lang="en-GB" sz="2200" dirty="0" smtClean="0"/>
              <a:t>[Accessed 15/12/2020]</a:t>
            </a:r>
            <a:endParaRPr lang="en-GB" sz="22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Johnson</a:t>
            </a:r>
            <a:r>
              <a:rPr lang="en-GB" sz="2400" dirty="0"/>
              <a:t>, H. &amp; Johnson, K (1998) </a:t>
            </a:r>
            <a:r>
              <a:rPr lang="en-GB" sz="2400" i="1" dirty="0"/>
              <a:t>Encyclopaedic Dictionary of Applied Linguistics</a:t>
            </a:r>
            <a:r>
              <a:rPr lang="en-GB" sz="2400" dirty="0"/>
              <a:t> Blackwell Publishers Available at: </a:t>
            </a:r>
            <a:r>
              <a:rPr lang="en-GB" sz="2400" dirty="0">
                <a:hlinkClick r:id="rId3"/>
              </a:rPr>
              <a:t>https://</a:t>
            </a:r>
            <a:r>
              <a:rPr lang="en-GB" sz="2400" dirty="0" smtClean="0">
                <a:hlinkClick r:id="rId3"/>
              </a:rPr>
              <a:t>web-b-ebscohost-com.ezproxy.uwtsd.ac.uk/ehost/ebookviewer/ebook/bmxlYmtfXzQ4NjQ4X19BTg2?sid=6e5ac38b-e732-4574-b2ce-ae49d8d46915%40pdc-v-sessmgr02&amp;vid=0&amp;format=EB&amp;rid=1</a:t>
            </a:r>
            <a:r>
              <a:rPr lang="en-GB" sz="2400" dirty="0" smtClean="0"/>
              <a:t> [Accessed 15/20/2020]</a:t>
            </a:r>
            <a:endParaRPr lang="en-GB" sz="2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Liu, S.; </a:t>
            </a:r>
            <a:r>
              <a:rPr lang="en-GB" sz="2400" dirty="0" err="1"/>
              <a:t>Volcic</a:t>
            </a:r>
            <a:r>
              <a:rPr lang="en-GB" sz="2400" dirty="0"/>
              <a:t>, Z.; </a:t>
            </a:r>
            <a:r>
              <a:rPr lang="en-GB" sz="2400" dirty="0" err="1"/>
              <a:t>Gallois</a:t>
            </a:r>
            <a:r>
              <a:rPr lang="en-GB" sz="2400" dirty="0"/>
              <a:t>, C.; (2015). Introducing Intercultural Communication - Global Cultures and Contexts, London: </a:t>
            </a:r>
            <a:r>
              <a:rPr lang="en-GB" sz="2400" dirty="0" smtClean="0"/>
              <a:t>Sage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err="1"/>
              <a:t>Mervis</a:t>
            </a:r>
            <a:r>
              <a:rPr lang="en-GB" sz="2400" dirty="0"/>
              <a:t>, C.B. and </a:t>
            </a:r>
            <a:r>
              <a:rPr lang="en-GB" sz="2400" dirty="0" err="1"/>
              <a:t>Velleman</a:t>
            </a:r>
            <a:r>
              <a:rPr lang="en-GB" sz="2400" dirty="0"/>
              <a:t>, S.L. (2011) Children with Williams Syndrome: Language, Cognitive, and </a:t>
            </a:r>
            <a:r>
              <a:rPr lang="en-GB" sz="2400" dirty="0" err="1"/>
              <a:t>Behavioral</a:t>
            </a:r>
            <a:r>
              <a:rPr lang="en-GB" sz="2400" dirty="0"/>
              <a:t> Characteristics and their Implications for Intervention </a:t>
            </a:r>
            <a:r>
              <a:rPr lang="en-GB" sz="2400" i="1" dirty="0"/>
              <a:t>Perspectives on Language Learning and Education </a:t>
            </a:r>
            <a:r>
              <a:rPr lang="en-GB" sz="2400" dirty="0"/>
              <a:t>Vol. 18 </a:t>
            </a:r>
            <a:r>
              <a:rPr lang="en-GB" sz="2400" dirty="0" err="1"/>
              <a:t>Iss</a:t>
            </a:r>
            <a:r>
              <a:rPr lang="en-GB" sz="2400" dirty="0"/>
              <a:t>. 3 pp. 98–107 Available at: </a:t>
            </a:r>
            <a:r>
              <a:rPr lang="en-GB" sz="2400" dirty="0">
                <a:hlinkClick r:id="rId4"/>
              </a:rPr>
              <a:t>https://www.ncbi.nlm.nih.gov/pmc/articles/PMC3383614/</a:t>
            </a:r>
            <a:r>
              <a:rPr lang="en-GB" sz="2400" dirty="0"/>
              <a:t>   [Accessed 15/12/2020</a:t>
            </a:r>
            <a:r>
              <a:rPr lang="en-GB" sz="2400" dirty="0" smtClean="0"/>
              <a:t>]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1847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/>
              <a:t> 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647" y="116601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err="1"/>
              <a:t>Muysken</a:t>
            </a:r>
            <a:r>
              <a:rPr lang="en-GB" sz="2400" dirty="0"/>
              <a:t>, P.  (2016, June 09). </a:t>
            </a:r>
            <a:r>
              <a:rPr lang="en-GB" sz="2400" i="1" dirty="0"/>
              <a:t>Creole Languages</a:t>
            </a:r>
            <a:r>
              <a:rPr lang="en-GB" sz="2400" dirty="0"/>
              <a:t>. Oxford Research </a:t>
            </a:r>
            <a:r>
              <a:rPr lang="en-GB" sz="2400" dirty="0" err="1"/>
              <a:t>Encyclopedia</a:t>
            </a:r>
            <a:r>
              <a:rPr lang="en-GB" sz="2400" dirty="0"/>
              <a:t> of Linguistics. </a:t>
            </a:r>
            <a:r>
              <a:rPr lang="en-GB" sz="2400" dirty="0" smtClean="0"/>
              <a:t>Available at: </a:t>
            </a:r>
            <a:r>
              <a:rPr lang="en-GB" sz="2400" dirty="0" smtClean="0">
                <a:hlinkClick r:id="rId2"/>
              </a:rPr>
              <a:t>https</a:t>
            </a:r>
            <a:r>
              <a:rPr lang="en-GB" sz="2400" dirty="0">
                <a:hlinkClick r:id="rId2"/>
              </a:rPr>
              <a:t>://oxfordre.com/linguistics/view/10.1093/acrefore/9780199384655.001.0001/acrefore-9780199384655-e-68</a:t>
            </a:r>
            <a:r>
              <a:rPr lang="en-GB" sz="2400" dirty="0" smtClean="0"/>
              <a:t>. [Accessed 15/12/2020]</a:t>
            </a:r>
            <a:endParaRPr lang="en-GB" sz="2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Saxton</a:t>
            </a:r>
            <a:r>
              <a:rPr lang="en-GB" sz="2400" dirty="0"/>
              <a:t>, M. (2010). Child Language: Acquisition and development. Thousand Oaks, (CA): SAGE Publications </a:t>
            </a:r>
            <a:r>
              <a:rPr lang="en-GB" sz="2400" dirty="0" smtClean="0"/>
              <a:t>Ltd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Siegel, J. (2007</a:t>
            </a:r>
            <a:r>
              <a:rPr lang="en-GB" sz="2400" dirty="0"/>
              <a:t>) </a:t>
            </a:r>
            <a:r>
              <a:rPr lang="en-GB" sz="2400" dirty="0" smtClean="0"/>
              <a:t>Recent evidence against the language </a:t>
            </a:r>
            <a:r>
              <a:rPr lang="en-GB" sz="2400" dirty="0" err="1" smtClean="0"/>
              <a:t>bioprogram</a:t>
            </a:r>
            <a:r>
              <a:rPr lang="en-GB" sz="2400" dirty="0" smtClean="0"/>
              <a:t> hypothesis: the pivotal case of </a:t>
            </a:r>
            <a:r>
              <a:rPr lang="en-GB" sz="2400" dirty="0" err="1" smtClean="0"/>
              <a:t>hawai‘i</a:t>
            </a:r>
            <a:r>
              <a:rPr lang="en-GB" sz="2400" dirty="0"/>
              <a:t> creole </a:t>
            </a:r>
            <a:r>
              <a:rPr lang="en-GB" sz="2400" i="1" dirty="0"/>
              <a:t>Studies in Language</a:t>
            </a:r>
            <a:r>
              <a:rPr lang="en-GB" sz="2400" dirty="0"/>
              <a:t> </a:t>
            </a:r>
            <a:r>
              <a:rPr lang="en-GB" sz="2400" dirty="0" smtClean="0"/>
              <a:t>Vol. 31 Issue 1, pp. 51–88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USNLM </a:t>
            </a:r>
            <a:r>
              <a:rPr lang="en-GB" sz="2400" dirty="0"/>
              <a:t>(2019) </a:t>
            </a:r>
            <a:r>
              <a:rPr lang="en-GB" sz="2400" i="1" dirty="0"/>
              <a:t>Williams Syndrome Available at: </a:t>
            </a:r>
            <a:r>
              <a:rPr lang="en-GB" sz="2400" dirty="0">
                <a:hlinkClick r:id="rId3"/>
              </a:rPr>
              <a:t>https://ghr.nlm.nih.gov/condition/williams-syndrome#resources</a:t>
            </a:r>
            <a:r>
              <a:rPr lang="en-GB" sz="2400" dirty="0"/>
              <a:t> [Accessed </a:t>
            </a:r>
            <a:r>
              <a:rPr lang="en-GB" sz="2400" dirty="0" smtClean="0"/>
              <a:t>15/12/2020]</a:t>
            </a:r>
            <a:endParaRPr lang="en-GB" sz="2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err="1"/>
              <a:t>Wardhaugh</a:t>
            </a:r>
            <a:r>
              <a:rPr lang="en-GB" sz="2400" dirty="0"/>
              <a:t>, R., Fuller, J. (2014). An Introduction to Sociolinguistics, Blackwell Available at: </a:t>
            </a:r>
            <a:r>
              <a:rPr lang="en-GB" sz="2400" dirty="0">
                <a:hlinkClick r:id="rId4"/>
              </a:rPr>
              <a:t>https://</a:t>
            </a:r>
            <a:r>
              <a:rPr lang="en-GB" sz="2400" dirty="0" smtClean="0">
                <a:hlinkClick r:id="rId4"/>
              </a:rPr>
              <a:t>www-vlebooks-com.ezproxy.uwtsd.ac.uk/Vleweb/Product/Index/429953?page=0</a:t>
            </a:r>
            <a:r>
              <a:rPr lang="en-GB" sz="2400" dirty="0" smtClean="0"/>
              <a:t> [Accessed 15/12/2020]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8723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Video References</a:t>
            </a:r>
            <a:endParaRPr lang="en-GB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052736"/>
            <a:ext cx="820891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 smtClean="0"/>
              <a:t>BBC Radio 4 / Open University (2015) </a:t>
            </a:r>
            <a:r>
              <a:rPr lang="en-GB" sz="2000" i="1" dirty="0" smtClean="0"/>
              <a:t>Noam Chomsky on Language Acquisition </a:t>
            </a:r>
            <a:r>
              <a:rPr lang="en-GB" sz="2000" dirty="0" smtClean="0"/>
              <a:t>Available at: </a:t>
            </a:r>
            <a:r>
              <a:rPr lang="en-GB" sz="2000" dirty="0" smtClean="0">
                <a:hlinkClick r:id="rId2"/>
              </a:rPr>
              <a:t>https://www.youtube.com/watch?app=desktop&amp;v=7Cgpfw4z8cw</a:t>
            </a:r>
            <a:r>
              <a:rPr lang="en-GB" sz="2000" dirty="0" smtClean="0"/>
              <a:t> [Accessed 15/12/2020]</a:t>
            </a:r>
          </a:p>
          <a:p>
            <a:pPr marL="457200" indent="-457200">
              <a:buAutoNum type="arabicPeriod"/>
            </a:pPr>
            <a:r>
              <a:rPr lang="en-GB" sz="2000" dirty="0" smtClean="0"/>
              <a:t>BBC learning English (2017) </a:t>
            </a:r>
            <a:r>
              <a:rPr lang="en-GB" sz="2000" i="1" dirty="0" smtClean="0"/>
              <a:t>A Guide to Pidgin </a:t>
            </a:r>
            <a:r>
              <a:rPr lang="en-GB" sz="2000" dirty="0"/>
              <a:t>Available at: </a:t>
            </a:r>
            <a:r>
              <a:rPr lang="en-GB" sz="2000" dirty="0">
                <a:hlinkClick r:id="rId3"/>
              </a:rPr>
              <a:t>https://www.facebook.com/watch/?</a:t>
            </a:r>
            <a:r>
              <a:rPr lang="en-GB" sz="2000" dirty="0" smtClean="0">
                <a:hlinkClick r:id="rId3"/>
              </a:rPr>
              <a:t>v=10155749439255229</a:t>
            </a:r>
            <a:r>
              <a:rPr lang="en-GB" sz="2000" dirty="0" smtClean="0"/>
              <a:t> [Accessed 15/20/2020]</a:t>
            </a:r>
          </a:p>
          <a:p>
            <a:pPr marL="457200" indent="-457200">
              <a:buAutoNum type="arabicPeriod"/>
            </a:pPr>
            <a:r>
              <a:rPr lang="en-GB" sz="2000" dirty="0" err="1" smtClean="0"/>
              <a:t>Audiopedia</a:t>
            </a:r>
            <a:r>
              <a:rPr lang="en-GB" sz="2000" dirty="0" smtClean="0"/>
              <a:t> (2017) </a:t>
            </a:r>
            <a:r>
              <a:rPr lang="en-GB" sz="2000" i="1" dirty="0" smtClean="0"/>
              <a:t>What is Creole Language? </a:t>
            </a:r>
            <a:r>
              <a:rPr lang="en-GB" sz="2000" dirty="0" smtClean="0"/>
              <a:t>Available at </a:t>
            </a:r>
            <a:r>
              <a:rPr lang="en-GB" sz="2000" dirty="0">
                <a:hlinkClick r:id="rId4"/>
              </a:rPr>
              <a:t>https://www.youtube.com/watch?app=desktop&amp;v=_</a:t>
            </a:r>
            <a:r>
              <a:rPr lang="en-GB" sz="2000" dirty="0" smtClean="0">
                <a:hlinkClick r:id="rId4"/>
              </a:rPr>
              <a:t>JZcGQ1U8M4</a:t>
            </a:r>
            <a:r>
              <a:rPr lang="en-GB" sz="2000" dirty="0" smtClean="0"/>
              <a:t> [Accessed 15/12/2020</a:t>
            </a:r>
            <a:r>
              <a:rPr lang="en-GB" sz="2000" dirty="0" smtClean="0"/>
              <a:t>]</a:t>
            </a:r>
          </a:p>
          <a:p>
            <a:pPr marL="457200" indent="-457200">
              <a:buAutoNum type="arabicPeriod"/>
            </a:pPr>
            <a:r>
              <a:rPr lang="en-GB" sz="2000" dirty="0" smtClean="0"/>
              <a:t>Yue, C (No Date) </a:t>
            </a:r>
            <a:r>
              <a:rPr lang="en-GB" sz="2000" i="1" dirty="0" smtClean="0"/>
              <a:t>Theories of Language Development: Nativist, learning, interactionist </a:t>
            </a:r>
            <a:r>
              <a:rPr lang="en-GB" sz="2000" dirty="0" smtClean="0"/>
              <a:t>Khan </a:t>
            </a:r>
            <a:r>
              <a:rPr lang="en-GB" sz="2000" dirty="0"/>
              <a:t>Academy Available at </a:t>
            </a:r>
            <a:r>
              <a:rPr lang="en-GB" sz="2000" dirty="0">
                <a:hlinkClick r:id="rId5"/>
              </a:rPr>
              <a:t>https://</a:t>
            </a:r>
            <a:r>
              <a:rPr lang="en-GB" sz="2000" dirty="0" smtClean="0">
                <a:hlinkClick r:id="rId5"/>
              </a:rPr>
              <a:t>www.khanacademy.org/test-prep/mcat/processing-the-environment/language/v/theories-of-language-development</a:t>
            </a:r>
            <a:r>
              <a:rPr lang="en-GB" sz="2000" dirty="0" smtClean="0"/>
              <a:t> [Accessed 23/01/2021]</a:t>
            </a:r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62280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Further study: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>
            <a:normAutofit/>
          </a:bodyPr>
          <a:lstStyle/>
          <a:p>
            <a:r>
              <a:rPr lang="en-GB" sz="1600" dirty="0">
                <a:hlinkClick r:id="rId2"/>
              </a:rPr>
              <a:t>Language Development: Theoretical Perspectives</a:t>
            </a:r>
            <a:br>
              <a:rPr lang="en-GB" sz="1600" dirty="0">
                <a:hlinkClick r:id="rId2"/>
              </a:rPr>
            </a:br>
            <a:r>
              <a:rPr lang="en-GB" sz="1600" dirty="0">
                <a:hlinkClick r:id="rId2"/>
              </a:rPr>
              <a:t>by Esther Miller (2012) https://www.mindmeister.com/158556180/language-development-theoretical-perspectives</a:t>
            </a:r>
            <a:endParaRPr lang="en-GB" sz="1600" dirty="0"/>
          </a:p>
          <a:p>
            <a:pPr marL="0" indent="0">
              <a:buNone/>
            </a:pPr>
            <a:r>
              <a:rPr lang="en-GB" sz="1600" dirty="0"/>
              <a:t>Child Language Acquisition Theory: Chomsky, Crystal, </a:t>
            </a:r>
            <a:r>
              <a:rPr lang="en-GB" sz="1600" dirty="0" err="1"/>
              <a:t>Aitchinson</a:t>
            </a:r>
            <a:r>
              <a:rPr lang="en-GB" sz="1600" dirty="0"/>
              <a:t> &amp; Piaget</a:t>
            </a:r>
          </a:p>
          <a:p>
            <a:r>
              <a:rPr lang="en-GB" sz="1600" dirty="0"/>
              <a:t>https://edupsychology.wikispaces.com/file/view/Child+Language+Acquisition+Theories.pdf</a:t>
            </a:r>
          </a:p>
        </p:txBody>
      </p:sp>
    </p:spTree>
    <p:extLst>
      <p:ext uri="{BB962C8B-B14F-4D97-AF65-F5344CB8AC3E}">
        <p14:creationId xmlns:p14="http://schemas.microsoft.com/office/powerpoint/2010/main" val="98182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WTSD PPT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</Template>
  <TotalTime>766</TotalTime>
  <Words>2313</Words>
  <Application>Microsoft Office PowerPoint</Application>
  <PresentationFormat>On-screen Show (4:3)</PresentationFormat>
  <Paragraphs>179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Gulim</vt:lpstr>
      <vt:lpstr>UWTSD PPT Template</vt:lpstr>
      <vt:lpstr>ECSS6001 Diversity of Language Theme 5: Language Acquisition (Part 2)</vt:lpstr>
      <vt:lpstr>Cognitive Constraints (Recap)</vt:lpstr>
      <vt:lpstr>Cognitive Processes</vt:lpstr>
      <vt:lpstr>Impairments of Language and Cognition</vt:lpstr>
      <vt:lpstr>Impairments of Language and Cognition</vt:lpstr>
      <vt:lpstr>Impairments of Language and Cognition</vt:lpstr>
      <vt:lpstr>Impairments of Language and Cognition</vt:lpstr>
      <vt:lpstr>Impairments of Language and Cognition</vt:lpstr>
      <vt:lpstr>Impairments of Language and Cognition</vt:lpstr>
      <vt:lpstr>More Jargon!</vt:lpstr>
      <vt:lpstr>Impairments of Language and Cognition</vt:lpstr>
      <vt:lpstr>Innate Language Learning Mechanisms</vt:lpstr>
      <vt:lpstr>Chomsky - LAD</vt:lpstr>
      <vt:lpstr>Chomsky – Language Acquisition Device </vt:lpstr>
      <vt:lpstr>Chomsky – Language Acquisition Device </vt:lpstr>
      <vt:lpstr>Chomsky – Language Acquisition Device </vt:lpstr>
      <vt:lpstr>Critical Analysis</vt:lpstr>
      <vt:lpstr>Criticisms of Chomsky</vt:lpstr>
      <vt:lpstr>Innate Language Learning Mechanisms</vt:lpstr>
      <vt:lpstr>The Language Bioprogram Hypothesis</vt:lpstr>
      <vt:lpstr>The Language Bioprogram Hypothesis</vt:lpstr>
      <vt:lpstr>The Language Bioprogram Hypothesis</vt:lpstr>
      <vt:lpstr>PowerPoint Presentation</vt:lpstr>
      <vt:lpstr>The Language Bioprogram Hypothesis</vt:lpstr>
      <vt:lpstr>The Language Bioprogram Hypothesis</vt:lpstr>
      <vt:lpstr>Summary</vt:lpstr>
      <vt:lpstr>Summary</vt:lpstr>
      <vt:lpstr>Summary</vt:lpstr>
      <vt:lpstr>PowerPoint Presentation</vt:lpstr>
      <vt:lpstr> References</vt:lpstr>
      <vt:lpstr> References</vt:lpstr>
      <vt:lpstr>Video References</vt:lpstr>
      <vt:lpstr>Further study: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SJSI5021 Hot Topics Module Outline</dc:title>
  <dc:creator>Ken Dicks</dc:creator>
  <cp:lastModifiedBy>Ken Dicks</cp:lastModifiedBy>
  <cp:revision>88</cp:revision>
  <dcterms:created xsi:type="dcterms:W3CDTF">2016-09-29T11:33:04Z</dcterms:created>
  <dcterms:modified xsi:type="dcterms:W3CDTF">2021-02-02T09:34:43Z</dcterms:modified>
</cp:coreProperties>
</file>