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4"/>
  </p:sldMasterIdLst>
  <p:sldIdLst>
    <p:sldId id="256" r:id="rId5"/>
    <p:sldId id="257" r:id="rId6"/>
    <p:sldId id="258" r:id="rId7"/>
    <p:sldId id="264" r:id="rId8"/>
    <p:sldId id="260" r:id="rId9"/>
    <p:sldId id="261" r:id="rId10"/>
    <p:sldId id="262" r:id="rId11"/>
    <p:sldId id="265" r:id="rId12"/>
    <p:sldId id="266" r:id="rId13"/>
    <p:sldId id="267" r:id="rId14"/>
    <p:sldId id="26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6" autoAdjust="0"/>
    <p:restoredTop sz="94660"/>
  </p:normalViewPr>
  <p:slideViewPr>
    <p:cSldViewPr snapToGrid="0">
      <p:cViewPr>
        <p:scale>
          <a:sx n="55" d="100"/>
          <a:sy n="55" d="100"/>
        </p:scale>
        <p:origin x="869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2908C0-EDE3-4944-A452-A35E75D1F10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97A7E46-5727-43CA-9D3D-FF755423FA3E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GB" b="1" dirty="0"/>
            <a:t>Module name: Effective Teamworking and Communication BMSW4003</a:t>
          </a:r>
          <a:endParaRPr lang="en-US" dirty="0"/>
        </a:p>
      </dgm:t>
    </dgm:pt>
    <dgm:pt modelId="{F677C606-AD1E-4A31-B0A6-9F9751672560}" type="parTrans" cxnId="{17990664-FDC9-4C1B-A2B4-4DAFFD5C2075}">
      <dgm:prSet/>
      <dgm:spPr/>
      <dgm:t>
        <a:bodyPr/>
        <a:lstStyle/>
        <a:p>
          <a:endParaRPr lang="en-US"/>
        </a:p>
      </dgm:t>
    </dgm:pt>
    <dgm:pt modelId="{A2DCAA62-AA78-4A63-8B29-66E18688E3E3}" type="sibTrans" cxnId="{17990664-FDC9-4C1B-A2B4-4DAFFD5C2075}">
      <dgm:prSet/>
      <dgm:spPr/>
      <dgm:t>
        <a:bodyPr/>
        <a:lstStyle/>
        <a:p>
          <a:endParaRPr lang="en-US"/>
        </a:p>
      </dgm:t>
    </dgm:pt>
    <dgm:pt modelId="{10084617-7037-4A37-9BE3-4C0FBFEC09A6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GB" b="1"/>
            <a:t>Student name: Alexandra Furcoiu – 2412154</a:t>
          </a:r>
          <a:endParaRPr lang="en-US"/>
        </a:p>
      </dgm:t>
    </dgm:pt>
    <dgm:pt modelId="{2AF618CA-4EF6-435A-9E0C-9E359618FE08}" type="parTrans" cxnId="{C2E104BA-1BA9-486D-8322-2B21BF545A58}">
      <dgm:prSet/>
      <dgm:spPr/>
      <dgm:t>
        <a:bodyPr/>
        <a:lstStyle/>
        <a:p>
          <a:endParaRPr lang="en-US"/>
        </a:p>
      </dgm:t>
    </dgm:pt>
    <dgm:pt modelId="{7BB177F3-C107-49C3-A3E6-B0AA739EB831}" type="sibTrans" cxnId="{C2E104BA-1BA9-486D-8322-2B21BF545A58}">
      <dgm:prSet/>
      <dgm:spPr/>
      <dgm:t>
        <a:bodyPr/>
        <a:lstStyle/>
        <a:p>
          <a:endParaRPr lang="en-US"/>
        </a:p>
      </dgm:t>
    </dgm:pt>
    <dgm:pt modelId="{85E14A2E-6A0A-4D6D-96B5-D58CABFED657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GB" b="1"/>
            <a:t>Submission date: 26.03.2025</a:t>
          </a:r>
          <a:endParaRPr lang="en-US"/>
        </a:p>
      </dgm:t>
    </dgm:pt>
    <dgm:pt modelId="{FB213845-9928-4741-8206-5AAD32055983}" type="parTrans" cxnId="{95EF0AB2-E3ED-4AAF-A63C-75E68F6963F9}">
      <dgm:prSet/>
      <dgm:spPr/>
      <dgm:t>
        <a:bodyPr/>
        <a:lstStyle/>
        <a:p>
          <a:endParaRPr lang="en-US"/>
        </a:p>
      </dgm:t>
    </dgm:pt>
    <dgm:pt modelId="{9EBD7A07-700E-451D-9FC6-31065FDA86FE}" type="sibTrans" cxnId="{95EF0AB2-E3ED-4AAF-A63C-75E68F6963F9}">
      <dgm:prSet/>
      <dgm:spPr/>
      <dgm:t>
        <a:bodyPr/>
        <a:lstStyle/>
        <a:p>
          <a:endParaRPr lang="en-US"/>
        </a:p>
      </dgm:t>
    </dgm:pt>
    <dgm:pt modelId="{396EE89A-3D67-4E37-ACD6-D91072C08D4D}" type="pres">
      <dgm:prSet presAssocID="{D62908C0-EDE3-4944-A452-A35E75D1F10D}" presName="outerComposite" presStyleCnt="0">
        <dgm:presLayoutVars>
          <dgm:chMax val="5"/>
          <dgm:dir/>
          <dgm:resizeHandles val="exact"/>
        </dgm:presLayoutVars>
      </dgm:prSet>
      <dgm:spPr/>
    </dgm:pt>
    <dgm:pt modelId="{08E09838-E03B-4557-A045-0369F25947AA}" type="pres">
      <dgm:prSet presAssocID="{D62908C0-EDE3-4944-A452-A35E75D1F10D}" presName="dummyMaxCanvas" presStyleCnt="0">
        <dgm:presLayoutVars/>
      </dgm:prSet>
      <dgm:spPr/>
    </dgm:pt>
    <dgm:pt modelId="{34A138A3-24FB-449B-97D5-0FA7D1EDFB36}" type="pres">
      <dgm:prSet presAssocID="{D62908C0-EDE3-4944-A452-A35E75D1F10D}" presName="ThreeNodes_1" presStyleLbl="node1" presStyleIdx="0" presStyleCnt="3">
        <dgm:presLayoutVars>
          <dgm:bulletEnabled val="1"/>
        </dgm:presLayoutVars>
      </dgm:prSet>
      <dgm:spPr/>
    </dgm:pt>
    <dgm:pt modelId="{7E2327EB-27F7-4EC5-A8FD-6D5DBEF435EC}" type="pres">
      <dgm:prSet presAssocID="{D62908C0-EDE3-4944-A452-A35E75D1F10D}" presName="ThreeNodes_2" presStyleLbl="node1" presStyleIdx="1" presStyleCnt="3">
        <dgm:presLayoutVars>
          <dgm:bulletEnabled val="1"/>
        </dgm:presLayoutVars>
      </dgm:prSet>
      <dgm:spPr/>
    </dgm:pt>
    <dgm:pt modelId="{0E6A6571-0968-42DC-BC8A-8F7CDBE136C5}" type="pres">
      <dgm:prSet presAssocID="{D62908C0-EDE3-4944-A452-A35E75D1F10D}" presName="ThreeNodes_3" presStyleLbl="node1" presStyleIdx="2" presStyleCnt="3">
        <dgm:presLayoutVars>
          <dgm:bulletEnabled val="1"/>
        </dgm:presLayoutVars>
      </dgm:prSet>
      <dgm:spPr/>
    </dgm:pt>
    <dgm:pt modelId="{DF845E84-AFF7-4117-8AA6-DFECC1EFA77F}" type="pres">
      <dgm:prSet presAssocID="{D62908C0-EDE3-4944-A452-A35E75D1F10D}" presName="ThreeConn_1-2" presStyleLbl="fgAccFollowNode1" presStyleIdx="0" presStyleCnt="2">
        <dgm:presLayoutVars>
          <dgm:bulletEnabled val="1"/>
        </dgm:presLayoutVars>
      </dgm:prSet>
      <dgm:spPr/>
    </dgm:pt>
    <dgm:pt modelId="{1B53801E-02EA-4BDA-8E2C-F8BDD5303A15}" type="pres">
      <dgm:prSet presAssocID="{D62908C0-EDE3-4944-A452-A35E75D1F10D}" presName="ThreeConn_2-3" presStyleLbl="fgAccFollowNode1" presStyleIdx="1" presStyleCnt="2">
        <dgm:presLayoutVars>
          <dgm:bulletEnabled val="1"/>
        </dgm:presLayoutVars>
      </dgm:prSet>
      <dgm:spPr/>
    </dgm:pt>
    <dgm:pt modelId="{A79B8C25-8398-484C-A842-6BB2BAED227A}" type="pres">
      <dgm:prSet presAssocID="{D62908C0-EDE3-4944-A452-A35E75D1F10D}" presName="ThreeNodes_1_text" presStyleLbl="node1" presStyleIdx="2" presStyleCnt="3">
        <dgm:presLayoutVars>
          <dgm:bulletEnabled val="1"/>
        </dgm:presLayoutVars>
      </dgm:prSet>
      <dgm:spPr/>
    </dgm:pt>
    <dgm:pt modelId="{B79AEF39-BA00-490B-835F-BB0C5B1B2842}" type="pres">
      <dgm:prSet presAssocID="{D62908C0-EDE3-4944-A452-A35E75D1F10D}" presName="ThreeNodes_2_text" presStyleLbl="node1" presStyleIdx="2" presStyleCnt="3">
        <dgm:presLayoutVars>
          <dgm:bulletEnabled val="1"/>
        </dgm:presLayoutVars>
      </dgm:prSet>
      <dgm:spPr/>
    </dgm:pt>
    <dgm:pt modelId="{FF1BAEE1-45AA-410D-8202-07421BE98B00}" type="pres">
      <dgm:prSet presAssocID="{D62908C0-EDE3-4944-A452-A35E75D1F10D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408D0802-A0A5-4936-B85D-E7F26DADA8FB}" type="presOf" srcId="{10084617-7037-4A37-9BE3-4C0FBFEC09A6}" destId="{B79AEF39-BA00-490B-835F-BB0C5B1B2842}" srcOrd="1" destOrd="0" presId="urn:microsoft.com/office/officeart/2005/8/layout/vProcess5"/>
    <dgm:cxn modelId="{C7499419-A553-4B0A-9B0D-2D68C0DDFF78}" type="presOf" srcId="{F97A7E46-5727-43CA-9D3D-FF755423FA3E}" destId="{A79B8C25-8398-484C-A842-6BB2BAED227A}" srcOrd="1" destOrd="0" presId="urn:microsoft.com/office/officeart/2005/8/layout/vProcess5"/>
    <dgm:cxn modelId="{462E6121-E58D-4914-BCCC-F031E677B1AC}" type="presOf" srcId="{7BB177F3-C107-49C3-A3E6-B0AA739EB831}" destId="{1B53801E-02EA-4BDA-8E2C-F8BDD5303A15}" srcOrd="0" destOrd="0" presId="urn:microsoft.com/office/officeart/2005/8/layout/vProcess5"/>
    <dgm:cxn modelId="{17990664-FDC9-4C1B-A2B4-4DAFFD5C2075}" srcId="{D62908C0-EDE3-4944-A452-A35E75D1F10D}" destId="{F97A7E46-5727-43CA-9D3D-FF755423FA3E}" srcOrd="0" destOrd="0" parTransId="{F677C606-AD1E-4A31-B0A6-9F9751672560}" sibTransId="{A2DCAA62-AA78-4A63-8B29-66E18688E3E3}"/>
    <dgm:cxn modelId="{697DC945-B0FE-4880-ACC4-5987BFE1C64F}" type="presOf" srcId="{A2DCAA62-AA78-4A63-8B29-66E18688E3E3}" destId="{DF845E84-AFF7-4117-8AA6-DFECC1EFA77F}" srcOrd="0" destOrd="0" presId="urn:microsoft.com/office/officeart/2005/8/layout/vProcess5"/>
    <dgm:cxn modelId="{4D30A25A-4463-496D-AEB2-D9A3C21F1957}" type="presOf" srcId="{10084617-7037-4A37-9BE3-4C0FBFEC09A6}" destId="{7E2327EB-27F7-4EC5-A8FD-6D5DBEF435EC}" srcOrd="0" destOrd="0" presId="urn:microsoft.com/office/officeart/2005/8/layout/vProcess5"/>
    <dgm:cxn modelId="{D723157C-4DBE-4355-B718-6117B90CA8A2}" type="presOf" srcId="{D62908C0-EDE3-4944-A452-A35E75D1F10D}" destId="{396EE89A-3D67-4E37-ACD6-D91072C08D4D}" srcOrd="0" destOrd="0" presId="urn:microsoft.com/office/officeart/2005/8/layout/vProcess5"/>
    <dgm:cxn modelId="{E3EE4D93-1FC7-4E92-A24E-6B733C6495EE}" type="presOf" srcId="{F97A7E46-5727-43CA-9D3D-FF755423FA3E}" destId="{34A138A3-24FB-449B-97D5-0FA7D1EDFB36}" srcOrd="0" destOrd="0" presId="urn:microsoft.com/office/officeart/2005/8/layout/vProcess5"/>
    <dgm:cxn modelId="{95EF0AB2-E3ED-4AAF-A63C-75E68F6963F9}" srcId="{D62908C0-EDE3-4944-A452-A35E75D1F10D}" destId="{85E14A2E-6A0A-4D6D-96B5-D58CABFED657}" srcOrd="2" destOrd="0" parTransId="{FB213845-9928-4741-8206-5AAD32055983}" sibTransId="{9EBD7A07-700E-451D-9FC6-31065FDA86FE}"/>
    <dgm:cxn modelId="{C2E104BA-1BA9-486D-8322-2B21BF545A58}" srcId="{D62908C0-EDE3-4944-A452-A35E75D1F10D}" destId="{10084617-7037-4A37-9BE3-4C0FBFEC09A6}" srcOrd="1" destOrd="0" parTransId="{2AF618CA-4EF6-435A-9E0C-9E359618FE08}" sibTransId="{7BB177F3-C107-49C3-A3E6-B0AA739EB831}"/>
    <dgm:cxn modelId="{988E5BBD-C133-4B9B-9CDE-F6AE8D0E7F56}" type="presOf" srcId="{85E14A2E-6A0A-4D6D-96B5-D58CABFED657}" destId="{0E6A6571-0968-42DC-BC8A-8F7CDBE136C5}" srcOrd="0" destOrd="0" presId="urn:microsoft.com/office/officeart/2005/8/layout/vProcess5"/>
    <dgm:cxn modelId="{E6A6C1CF-C640-41E5-A522-D7C24304883A}" type="presOf" srcId="{85E14A2E-6A0A-4D6D-96B5-D58CABFED657}" destId="{FF1BAEE1-45AA-410D-8202-07421BE98B00}" srcOrd="1" destOrd="0" presId="urn:microsoft.com/office/officeart/2005/8/layout/vProcess5"/>
    <dgm:cxn modelId="{0AE3901B-8167-4F15-8CB2-2F5C803E3330}" type="presParOf" srcId="{396EE89A-3D67-4E37-ACD6-D91072C08D4D}" destId="{08E09838-E03B-4557-A045-0369F25947AA}" srcOrd="0" destOrd="0" presId="urn:microsoft.com/office/officeart/2005/8/layout/vProcess5"/>
    <dgm:cxn modelId="{C547BB02-B406-409C-90B0-747FDD2218F7}" type="presParOf" srcId="{396EE89A-3D67-4E37-ACD6-D91072C08D4D}" destId="{34A138A3-24FB-449B-97D5-0FA7D1EDFB36}" srcOrd="1" destOrd="0" presId="urn:microsoft.com/office/officeart/2005/8/layout/vProcess5"/>
    <dgm:cxn modelId="{C7735E5E-2401-4BD0-AA12-2DBC0301777A}" type="presParOf" srcId="{396EE89A-3D67-4E37-ACD6-D91072C08D4D}" destId="{7E2327EB-27F7-4EC5-A8FD-6D5DBEF435EC}" srcOrd="2" destOrd="0" presId="urn:microsoft.com/office/officeart/2005/8/layout/vProcess5"/>
    <dgm:cxn modelId="{88EC4604-402B-45F1-9AE2-AF027F7738A0}" type="presParOf" srcId="{396EE89A-3D67-4E37-ACD6-D91072C08D4D}" destId="{0E6A6571-0968-42DC-BC8A-8F7CDBE136C5}" srcOrd="3" destOrd="0" presId="urn:microsoft.com/office/officeart/2005/8/layout/vProcess5"/>
    <dgm:cxn modelId="{0C36D43F-0806-41F2-BC27-693452246F93}" type="presParOf" srcId="{396EE89A-3D67-4E37-ACD6-D91072C08D4D}" destId="{DF845E84-AFF7-4117-8AA6-DFECC1EFA77F}" srcOrd="4" destOrd="0" presId="urn:microsoft.com/office/officeart/2005/8/layout/vProcess5"/>
    <dgm:cxn modelId="{935805C7-56AF-4904-A018-677871780761}" type="presParOf" srcId="{396EE89A-3D67-4E37-ACD6-D91072C08D4D}" destId="{1B53801E-02EA-4BDA-8E2C-F8BDD5303A15}" srcOrd="5" destOrd="0" presId="urn:microsoft.com/office/officeart/2005/8/layout/vProcess5"/>
    <dgm:cxn modelId="{E63076E2-B29E-4392-951C-52F45B669593}" type="presParOf" srcId="{396EE89A-3D67-4E37-ACD6-D91072C08D4D}" destId="{A79B8C25-8398-484C-A842-6BB2BAED227A}" srcOrd="6" destOrd="0" presId="urn:microsoft.com/office/officeart/2005/8/layout/vProcess5"/>
    <dgm:cxn modelId="{10D9697A-9C2A-4FFD-84A5-2A15CBE6D593}" type="presParOf" srcId="{396EE89A-3D67-4E37-ACD6-D91072C08D4D}" destId="{B79AEF39-BA00-490B-835F-BB0C5B1B2842}" srcOrd="7" destOrd="0" presId="urn:microsoft.com/office/officeart/2005/8/layout/vProcess5"/>
    <dgm:cxn modelId="{8D087C3E-B003-41DF-A1A6-E6A9C6FE9AD3}" type="presParOf" srcId="{396EE89A-3D67-4E37-ACD6-D91072C08D4D}" destId="{FF1BAEE1-45AA-410D-8202-07421BE98B0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A138A3-24FB-449B-97D5-0FA7D1EDFB36}">
      <dsp:nvSpPr>
        <dsp:cNvPr id="0" name=""/>
        <dsp:cNvSpPr/>
      </dsp:nvSpPr>
      <dsp:spPr>
        <a:xfrm>
          <a:off x="0" y="0"/>
          <a:ext cx="6123966" cy="757130"/>
        </a:xfrm>
        <a:prstGeom prst="roundRect">
          <a:avLst>
            <a:gd name="adj" fmla="val 10000"/>
          </a:avLst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Module name: Effective Teamworking and Communication BMSW4003</a:t>
          </a:r>
          <a:endParaRPr lang="en-US" sz="2000" kern="1200" dirty="0"/>
        </a:p>
      </dsp:txBody>
      <dsp:txXfrm>
        <a:off x="22176" y="22176"/>
        <a:ext cx="5306963" cy="712778"/>
      </dsp:txXfrm>
    </dsp:sp>
    <dsp:sp modelId="{7E2327EB-27F7-4EC5-A8FD-6D5DBEF435EC}">
      <dsp:nvSpPr>
        <dsp:cNvPr id="0" name=""/>
        <dsp:cNvSpPr/>
      </dsp:nvSpPr>
      <dsp:spPr>
        <a:xfrm>
          <a:off x="540350" y="883318"/>
          <a:ext cx="6123966" cy="757130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Student name: Alexandra Furcoiu – 2412154</a:t>
          </a:r>
          <a:endParaRPr lang="en-US" sz="2000" kern="1200"/>
        </a:p>
      </dsp:txBody>
      <dsp:txXfrm>
        <a:off x="562526" y="905494"/>
        <a:ext cx="5047130" cy="712778"/>
      </dsp:txXfrm>
    </dsp:sp>
    <dsp:sp modelId="{0E6A6571-0968-42DC-BC8A-8F7CDBE136C5}">
      <dsp:nvSpPr>
        <dsp:cNvPr id="0" name=""/>
        <dsp:cNvSpPr/>
      </dsp:nvSpPr>
      <dsp:spPr>
        <a:xfrm>
          <a:off x="1080700" y="1766637"/>
          <a:ext cx="6123966" cy="757130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Submission date: 26.03.2025</a:t>
          </a:r>
          <a:endParaRPr lang="en-US" sz="2000" kern="1200"/>
        </a:p>
      </dsp:txBody>
      <dsp:txXfrm>
        <a:off x="1102876" y="1788813"/>
        <a:ext cx="5047130" cy="712778"/>
      </dsp:txXfrm>
    </dsp:sp>
    <dsp:sp modelId="{DF845E84-AFF7-4117-8AA6-DFECC1EFA77F}">
      <dsp:nvSpPr>
        <dsp:cNvPr id="0" name=""/>
        <dsp:cNvSpPr/>
      </dsp:nvSpPr>
      <dsp:spPr>
        <a:xfrm>
          <a:off x="5631832" y="574157"/>
          <a:ext cx="492134" cy="49213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5742562" y="574157"/>
        <a:ext cx="270674" cy="370331"/>
      </dsp:txXfrm>
    </dsp:sp>
    <dsp:sp modelId="{1B53801E-02EA-4BDA-8E2C-F8BDD5303A15}">
      <dsp:nvSpPr>
        <dsp:cNvPr id="0" name=""/>
        <dsp:cNvSpPr/>
      </dsp:nvSpPr>
      <dsp:spPr>
        <a:xfrm>
          <a:off x="6172182" y="1452428"/>
          <a:ext cx="492134" cy="49213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6282912" y="1452428"/>
        <a:ext cx="270674" cy="3703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3/19/2025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82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3/19/2025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881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3/19/2025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625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3/19/2025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923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3/19/2025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909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3/19/2025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8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3/19/2025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149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3/19/2025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372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3/19/2025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153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3/19/2025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72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3/19/2025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994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3/19/2025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2873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1" r:id="rId6"/>
    <p:sldLayoutId id="2147483687" r:id="rId7"/>
    <p:sldLayoutId id="2147483688" r:id="rId8"/>
    <p:sldLayoutId id="2147483689" r:id="rId9"/>
    <p:sldLayoutId id="2147483690" r:id="rId10"/>
    <p:sldLayoutId id="214748369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oughtco.com/what-is-communication-1689877" TargetMode="External"/><Relationship Id="rId3" Type="http://schemas.openxmlformats.org/officeDocument/2006/relationships/hyperlink" Target="https://dictionary.cambridge.org/dictionary/english/listen" TargetMode="External"/><Relationship Id="rId7" Type="http://schemas.openxmlformats.org/officeDocument/2006/relationships/hyperlink" Target="https://www.simplypsychology.org/transactional-analysis-eric-berne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oodle.uwtsd.ac.uk/course/view.php?id=10871&amp;section=8" TargetMode="External"/><Relationship Id="rId5" Type="http://schemas.openxmlformats.org/officeDocument/2006/relationships/hyperlink" Target="https://insideoutdev.com/blog/understanding-4-communication-styles" TargetMode="External"/><Relationship Id="rId10" Type="http://schemas.openxmlformats.org/officeDocument/2006/relationships/hyperlink" Target="https://slideplayer.com/slide/16845230/" TargetMode="External"/><Relationship Id="rId4" Type="http://schemas.openxmlformats.org/officeDocument/2006/relationships/hyperlink" Target="https://www.verywellmind.com/what-is-active-listening-3024343#toc-ways-to-improve-active-listening" TargetMode="External"/><Relationship Id="rId9" Type="http://schemas.openxmlformats.org/officeDocument/2006/relationships/hyperlink" Target="https://www.aihr.com/blog/coaching-mode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pic>
        <p:nvPicPr>
          <p:cNvPr id="4" name="Picture 3" descr="Green dialogue boxes">
            <a:extLst>
              <a:ext uri="{FF2B5EF4-FFF2-40B4-BE49-F238E27FC236}">
                <a16:creationId xmlns:a16="http://schemas.microsoft.com/office/drawing/2014/main" id="{C2D94BA8-7149-FE8C-AB52-0FD34DC9CC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112" b="15320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6136311-C81B-47C5-AE0A-5641A5A595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4444" y="1066800"/>
            <a:ext cx="4682990" cy="4724400"/>
          </a:xfrm>
          <a:prstGeom prst="rect">
            <a:avLst/>
          </a:prstGeom>
          <a:solidFill>
            <a:schemeClr val="bg1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66DA64-3B36-35D3-8D93-F56A96FDAF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818" y="1562101"/>
            <a:ext cx="3905203" cy="2738530"/>
          </a:xfrm>
        </p:spPr>
        <p:txBody>
          <a:bodyPr anchor="t">
            <a:normAutofit/>
          </a:bodyPr>
          <a:lstStyle/>
          <a:p>
            <a:r>
              <a:rPr lang="en-GB" sz="4100"/>
              <a:t>Effective Communication 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FF3295-C051-9469-006C-A8EBA4B8C7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818" y="4321622"/>
            <a:ext cx="3816351" cy="941832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GB" sz="1500" dirty="0"/>
              <a:t>Listening, Coaching, Transactional Analytics, Drama Triangle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CC73A33-65FF-41A9-A3B0-006753CD10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0800000" flipV="1">
            <a:off x="305077" y="1063752"/>
            <a:ext cx="0" cy="472744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coat of arms with dragons and a helmet">
            <a:extLst>
              <a:ext uri="{FF2B5EF4-FFF2-40B4-BE49-F238E27FC236}">
                <a16:creationId xmlns:a16="http://schemas.microsoft.com/office/drawing/2014/main" id="{DFCA3BD5-73E4-8AB4-787B-310CBABD85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299" y="127147"/>
            <a:ext cx="1048482" cy="116381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C12C5BE-503B-C8FA-F332-29632AF4222D}"/>
              </a:ext>
            </a:extLst>
          </p:cNvPr>
          <p:cNvSpPr txBox="1"/>
          <p:nvPr/>
        </p:nvSpPr>
        <p:spPr>
          <a:xfrm>
            <a:off x="10707329" y="1290962"/>
            <a:ext cx="1893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University of Wales Trinity Saint David</a:t>
            </a:r>
          </a:p>
        </p:txBody>
      </p:sp>
      <p:graphicFrame>
        <p:nvGraphicFramePr>
          <p:cNvPr id="15" name="TextBox 9">
            <a:extLst>
              <a:ext uri="{FF2B5EF4-FFF2-40B4-BE49-F238E27FC236}">
                <a16:creationId xmlns:a16="http://schemas.microsoft.com/office/drawing/2014/main" id="{AAB37E53-FB5F-CE00-B1A5-F40FAD7F85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60308301"/>
              </p:ext>
            </p:extLst>
          </p:nvPr>
        </p:nvGraphicFramePr>
        <p:xfrm>
          <a:off x="4987332" y="3814045"/>
          <a:ext cx="7204667" cy="252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745628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Green dialogue boxes">
            <a:extLst>
              <a:ext uri="{FF2B5EF4-FFF2-40B4-BE49-F238E27FC236}">
                <a16:creationId xmlns:a16="http://schemas.microsoft.com/office/drawing/2014/main" id="{C3E03B7F-A449-D216-DC79-DE5C5C8199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417" b="6625"/>
          <a:stretch/>
        </p:blipFill>
        <p:spPr>
          <a:xfrm>
            <a:off x="-1" y="-1214530"/>
            <a:ext cx="12191980" cy="928706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2C7985C-B0C3-CC50-E86A-B5EBA40E01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1" y="6359240"/>
            <a:ext cx="82296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EE6808E3-B0EA-0F3E-D277-5821F002F8E7}"/>
              </a:ext>
            </a:extLst>
          </p:cNvPr>
          <p:cNvSpPr txBox="1"/>
          <p:nvPr/>
        </p:nvSpPr>
        <p:spPr>
          <a:xfrm>
            <a:off x="8719128" y="2922624"/>
            <a:ext cx="2811880" cy="34099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87000"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C4E6E4-88C2-D038-02ED-719A6CA03C79}"/>
              </a:ext>
            </a:extLst>
          </p:cNvPr>
          <p:cNvSpPr txBox="1"/>
          <p:nvPr/>
        </p:nvSpPr>
        <p:spPr>
          <a:xfrm>
            <a:off x="4778477" y="-147572"/>
            <a:ext cx="2841523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23ECB3-622F-BD05-091C-D76B1B4AB19C}"/>
              </a:ext>
            </a:extLst>
          </p:cNvPr>
          <p:cNvSpPr txBox="1"/>
          <p:nvPr/>
        </p:nvSpPr>
        <p:spPr>
          <a:xfrm>
            <a:off x="713232" y="1186184"/>
            <a:ext cx="11083637" cy="4524315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Communication – definition and styles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Listening – definition, examples, key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Coaching -  GROW model explained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Transactional Analysis Theory- Eric Berne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14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een dialogue boxes">
            <a:extLst>
              <a:ext uri="{FF2B5EF4-FFF2-40B4-BE49-F238E27FC236}">
                <a16:creationId xmlns:a16="http://schemas.microsoft.com/office/drawing/2014/main" id="{78E43253-0609-9309-6E1A-1CF950046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4129"/>
            <a:ext cx="12192000" cy="851001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0590B2-EB85-7E3C-2A1E-E5E0D84140A6}"/>
              </a:ext>
            </a:extLst>
          </p:cNvPr>
          <p:cNvSpPr txBox="1"/>
          <p:nvPr/>
        </p:nvSpPr>
        <p:spPr>
          <a:xfrm>
            <a:off x="0" y="109284"/>
            <a:ext cx="12192000" cy="769441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How would you describe communication?</a:t>
            </a:r>
          </a:p>
        </p:txBody>
      </p:sp>
      <p:pic>
        <p:nvPicPr>
          <p:cNvPr id="6" name="Picture 5" descr="A person and person sitting at a table&#10;&#10;AI-generated content may be incorrect.">
            <a:extLst>
              <a:ext uri="{FF2B5EF4-FFF2-40B4-BE49-F238E27FC236}">
                <a16:creationId xmlns:a16="http://schemas.microsoft.com/office/drawing/2014/main" id="{2DA6749F-5118-AC18-EC68-88B9BB9D4CAE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201" y="1632155"/>
            <a:ext cx="6293973" cy="419598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softEdge rad="63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834C70-0ABA-DC98-28A0-335854CE4C1C}"/>
              </a:ext>
            </a:extLst>
          </p:cNvPr>
          <p:cNvSpPr txBox="1"/>
          <p:nvPr/>
        </p:nvSpPr>
        <p:spPr>
          <a:xfrm>
            <a:off x="287396" y="2871020"/>
            <a:ext cx="55418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ighlight>
                  <a:srgbClr val="C0C0C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“Communication is the transactional use of symbols, influenced guided, and understood in the context of relationships.” ( Duck &amp; McMahan, 2015) </a:t>
            </a:r>
          </a:p>
        </p:txBody>
      </p:sp>
    </p:spTree>
    <p:extLst>
      <p:ext uri="{BB962C8B-B14F-4D97-AF65-F5344CB8AC3E}">
        <p14:creationId xmlns:p14="http://schemas.microsoft.com/office/powerpoint/2010/main" val="2678389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een dialogue boxes">
            <a:extLst>
              <a:ext uri="{FF2B5EF4-FFF2-40B4-BE49-F238E27FC236}">
                <a16:creationId xmlns:a16="http://schemas.microsoft.com/office/drawing/2014/main" id="{A03A9DFF-03CC-F176-BA53-B1733BD24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4027"/>
            <a:ext cx="12192000" cy="88620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005B4E-AE36-8CFF-FFC5-5AFFC061A8BB}"/>
              </a:ext>
            </a:extLst>
          </p:cNvPr>
          <p:cNvSpPr txBox="1"/>
          <p:nvPr/>
        </p:nvSpPr>
        <p:spPr>
          <a:xfrm>
            <a:off x="2992581" y="-166254"/>
            <a:ext cx="6400801" cy="707886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you know your style?</a:t>
            </a:r>
          </a:p>
        </p:txBody>
      </p:sp>
      <p:pic>
        <p:nvPicPr>
          <p:cNvPr id="6" name="Picture 5" descr="A diagram of different types of aggressive&#10;&#10;AI-generated content may be incorrect.">
            <a:extLst>
              <a:ext uri="{FF2B5EF4-FFF2-40B4-BE49-F238E27FC236}">
                <a16:creationId xmlns:a16="http://schemas.microsoft.com/office/drawing/2014/main" id="{F833AA11-AC65-5AE9-4028-80E21E28C7B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720" y="1515994"/>
            <a:ext cx="7054560" cy="4703040"/>
          </a:xfrm>
          <a:prstGeom prst="rect">
            <a:avLst/>
          </a:prstGeom>
          <a:ln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117996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een dialogue boxes">
            <a:extLst>
              <a:ext uri="{FF2B5EF4-FFF2-40B4-BE49-F238E27FC236}">
                <a16:creationId xmlns:a16="http://schemas.microsoft.com/office/drawing/2014/main" id="{1BED0437-30AA-BA8E-8307-36FB259AE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6819" y="-3057819"/>
            <a:ext cx="12667784" cy="10558589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7786B06-7509-E529-8249-E5B8CFA7CA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2207" y="420841"/>
            <a:ext cx="2427586" cy="673509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Listening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A74403-9167-F747-6603-F17D9E5CE5AF}"/>
              </a:ext>
            </a:extLst>
          </p:cNvPr>
          <p:cNvSpPr txBox="1"/>
          <p:nvPr/>
        </p:nvSpPr>
        <p:spPr>
          <a:xfrm>
            <a:off x="-196645" y="1528916"/>
            <a:ext cx="12280490" cy="830997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According to Cambridge Dictionary, to listen means “to GIVE ATTENTION to someone or something in order to HEAR him, her, or it”.</a:t>
            </a:r>
          </a:p>
        </p:txBody>
      </p:sp>
      <p:pic>
        <p:nvPicPr>
          <p:cNvPr id="10" name="Picture 9" descr="A diagram of levels of listening&#10;&#10;AI-generated content may be incorrect.">
            <a:extLst>
              <a:ext uri="{FF2B5EF4-FFF2-40B4-BE49-F238E27FC236}">
                <a16:creationId xmlns:a16="http://schemas.microsoft.com/office/drawing/2014/main" id="{1F429C6A-35CC-9C2E-7B9C-8B9DEFD5366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9" t="8434" r="5715" b="15444"/>
          <a:stretch/>
        </p:blipFill>
        <p:spPr>
          <a:xfrm>
            <a:off x="3004457" y="2724286"/>
            <a:ext cx="6076741" cy="40109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24C10D7-991F-64E7-0CC9-F15F380F0FD0}"/>
              </a:ext>
            </a:extLst>
          </p:cNvPr>
          <p:cNvSpPr txBox="1"/>
          <p:nvPr/>
        </p:nvSpPr>
        <p:spPr>
          <a:xfrm>
            <a:off x="7538776" y="6489016"/>
            <a:ext cx="30848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Source: slideplayer.com</a:t>
            </a:r>
          </a:p>
        </p:txBody>
      </p:sp>
    </p:spTree>
    <p:extLst>
      <p:ext uri="{BB962C8B-B14F-4D97-AF65-F5344CB8AC3E}">
        <p14:creationId xmlns:p14="http://schemas.microsoft.com/office/powerpoint/2010/main" val="277406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een dialogue boxes">
            <a:extLst>
              <a:ext uri="{FF2B5EF4-FFF2-40B4-BE49-F238E27FC236}">
                <a16:creationId xmlns:a16="http://schemas.microsoft.com/office/drawing/2014/main" id="{C220F436-BDC1-3305-4A83-509B32BAA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7652" y="-963753"/>
            <a:ext cx="12329652" cy="85100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E7CF12-196C-90EE-FC20-41415BA58917}"/>
              </a:ext>
            </a:extLst>
          </p:cNvPr>
          <p:cNvSpPr txBox="1"/>
          <p:nvPr/>
        </p:nvSpPr>
        <p:spPr>
          <a:xfrm>
            <a:off x="570271" y="-186813"/>
            <a:ext cx="4806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D73A54-ECBB-8FAB-D027-5F12D6E200E0}"/>
              </a:ext>
            </a:extLst>
          </p:cNvPr>
          <p:cNvSpPr txBox="1"/>
          <p:nvPr/>
        </p:nvSpPr>
        <p:spPr>
          <a:xfrm>
            <a:off x="412955" y="1160206"/>
            <a:ext cx="11110451" cy="5563831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Student ignores tutor and his/her colleagues – not paying attention to what is being said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Student can watch the tutor speaking, but not really listening ( occasionally nodding, pretending he/she understood)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Student listening to the tutor, but he/she gets distracted by someone else’s conversation and switches attention to them.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Student is focused on the lecturer and actively listening to the topic with no interruption and distractions.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Student is fully engaged with the lecture, and he/ she fully participates in activities and group discussions.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F0BB00-A520-6C8E-BA53-88A2F6EA2F99}"/>
              </a:ext>
            </a:extLst>
          </p:cNvPr>
          <p:cNvSpPr txBox="1"/>
          <p:nvPr/>
        </p:nvSpPr>
        <p:spPr>
          <a:xfrm>
            <a:off x="8991598" y="6765815"/>
            <a:ext cx="4391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Revolutionlearning.co.uk</a:t>
            </a:r>
          </a:p>
        </p:txBody>
      </p:sp>
    </p:spTree>
    <p:extLst>
      <p:ext uri="{BB962C8B-B14F-4D97-AF65-F5344CB8AC3E}">
        <p14:creationId xmlns:p14="http://schemas.microsoft.com/office/powerpoint/2010/main" val="256464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een dialogue boxes">
            <a:extLst>
              <a:ext uri="{FF2B5EF4-FFF2-40B4-BE49-F238E27FC236}">
                <a16:creationId xmlns:a16="http://schemas.microsoft.com/office/drawing/2014/main" id="{F1EB7778-A03C-484A-FA91-24279B8EBB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9899" y="-1200454"/>
            <a:ext cx="12561899" cy="102567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B0905F-4971-66B2-0736-A78A3D6214B9}"/>
              </a:ext>
            </a:extLst>
          </p:cNvPr>
          <p:cNvSpPr txBox="1"/>
          <p:nvPr/>
        </p:nvSpPr>
        <p:spPr>
          <a:xfrm>
            <a:off x="512618" y="391134"/>
            <a:ext cx="4052455" cy="769441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en-GB" sz="4400" b="1" u="sng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Points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DD3F89-CF05-FE7C-C9BE-E2EAA71EE76B}"/>
              </a:ext>
            </a:extLst>
          </p:cNvPr>
          <p:cNvSpPr txBox="1"/>
          <p:nvPr/>
        </p:nvSpPr>
        <p:spPr>
          <a:xfrm>
            <a:off x="512618" y="2105891"/>
            <a:ext cx="9019309" cy="4247317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Pause before responding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Concentrate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Clarify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Encourage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Avoid interrupting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8AC32F-2BFC-28F5-8A28-E5AC8B26A7CF}"/>
              </a:ext>
            </a:extLst>
          </p:cNvPr>
          <p:cNvSpPr txBox="1"/>
          <p:nvPr/>
        </p:nvSpPr>
        <p:spPr>
          <a:xfrm>
            <a:off x="6567055" y="6488668"/>
            <a:ext cx="6615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Moodle: Effective Teamworking and Communication BMSW4009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DD179B-8900-5598-CE28-093EC30C5510}"/>
              </a:ext>
            </a:extLst>
          </p:cNvPr>
          <p:cNvSpPr txBox="1"/>
          <p:nvPr/>
        </p:nvSpPr>
        <p:spPr>
          <a:xfrm>
            <a:off x="6567055" y="7298524"/>
            <a:ext cx="4578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Verywellmind.com</a:t>
            </a:r>
          </a:p>
        </p:txBody>
      </p:sp>
    </p:spTree>
    <p:extLst>
      <p:ext uri="{BB962C8B-B14F-4D97-AF65-F5344CB8AC3E}">
        <p14:creationId xmlns:p14="http://schemas.microsoft.com/office/powerpoint/2010/main" val="13600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een dialogue boxes">
            <a:extLst>
              <a:ext uri="{FF2B5EF4-FFF2-40B4-BE49-F238E27FC236}">
                <a16:creationId xmlns:a16="http://schemas.microsoft.com/office/drawing/2014/main" id="{0A56C841-41F9-E718-C343-C971DC3FB4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1128" cy="79663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ACF66D-F5D8-F907-6E06-CFB8C47D7321}"/>
              </a:ext>
            </a:extLst>
          </p:cNvPr>
          <p:cNvSpPr txBox="1"/>
          <p:nvPr/>
        </p:nvSpPr>
        <p:spPr>
          <a:xfrm>
            <a:off x="3865417" y="150030"/>
            <a:ext cx="4461164" cy="707886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The GROW Model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B4B8C4-F2AB-C6FC-E700-C3B067A0F2FC}"/>
              </a:ext>
            </a:extLst>
          </p:cNvPr>
          <p:cNvSpPr txBox="1"/>
          <p:nvPr/>
        </p:nvSpPr>
        <p:spPr>
          <a:xfrm>
            <a:off x="152400" y="878807"/>
            <a:ext cx="7938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 process for setting and achieving goals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7B84E4-0606-4FF5-2167-DBCD8C8FC229}"/>
              </a:ext>
            </a:extLst>
          </p:cNvPr>
          <p:cNvSpPr txBox="1"/>
          <p:nvPr/>
        </p:nvSpPr>
        <p:spPr>
          <a:xfrm>
            <a:off x="6968836" y="878807"/>
            <a:ext cx="3699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(Aihr.com).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7AFE84-1A46-449B-7D10-06254E05AB42}"/>
              </a:ext>
            </a:extLst>
          </p:cNvPr>
          <p:cNvSpPr txBox="1"/>
          <p:nvPr/>
        </p:nvSpPr>
        <p:spPr>
          <a:xfrm>
            <a:off x="-1" y="2143235"/>
            <a:ext cx="12192000" cy="538609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- goals- the coach (lecturer) helps the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coachee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(students) to set up their schedule for their upcoming assignment – subject, guidance, materials, deadline.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- reality- tutor asks questions to identify student’s challenges and offers advice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- options- together they will be looking for the best approach for the assignment to avoid confusion and stress.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- will- tutor makes sure that students have access to all materials and tools to complete their tasks and offers personal support to each student to receive feedback on their work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96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een dialogue boxes">
            <a:extLst>
              <a:ext uri="{FF2B5EF4-FFF2-40B4-BE49-F238E27FC236}">
                <a16:creationId xmlns:a16="http://schemas.microsoft.com/office/drawing/2014/main" id="{583F3A9A-C1A2-DC5E-09A9-EA5BB9732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6582"/>
            <a:ext cx="12192000" cy="101620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8595D0-CA9D-D6FC-7146-B3782C3582DC}"/>
              </a:ext>
            </a:extLst>
          </p:cNvPr>
          <p:cNvSpPr txBox="1"/>
          <p:nvPr/>
        </p:nvSpPr>
        <p:spPr>
          <a:xfrm>
            <a:off x="110836" y="3737535"/>
            <a:ext cx="12081164" cy="249299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Transactional Analysis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is a method used to analyze the process of transactions in communication with others. 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“It requires us to be aware of how we feel, think, and behave during interactions with others” Murray, H (2023).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983ECF-70E2-E21F-A86C-7EC482C5831B}"/>
              </a:ext>
            </a:extLst>
          </p:cNvPr>
          <p:cNvSpPr txBox="1"/>
          <p:nvPr/>
        </p:nvSpPr>
        <p:spPr>
          <a:xfrm>
            <a:off x="394854" y="867520"/>
            <a:ext cx="114022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Transactional Analysis Theory: Eric Berne</a:t>
            </a:r>
          </a:p>
        </p:txBody>
      </p:sp>
    </p:spTree>
    <p:extLst>
      <p:ext uri="{BB962C8B-B14F-4D97-AF65-F5344CB8AC3E}">
        <p14:creationId xmlns:p14="http://schemas.microsoft.com/office/powerpoint/2010/main" val="44429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een dialogue boxes">
            <a:extLst>
              <a:ext uri="{FF2B5EF4-FFF2-40B4-BE49-F238E27FC236}">
                <a16:creationId xmlns:a16="http://schemas.microsoft.com/office/drawing/2014/main" id="{7DCDC4D2-941E-3420-2B92-F9A63A5D0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0FA288-A5B2-24DD-80DB-15E22BA74916}"/>
              </a:ext>
            </a:extLst>
          </p:cNvPr>
          <p:cNvSpPr txBox="1"/>
          <p:nvPr/>
        </p:nvSpPr>
        <p:spPr>
          <a:xfrm>
            <a:off x="665017" y="796637"/>
            <a:ext cx="3879273" cy="707886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4000" b="1" dirty="0"/>
              <a:t>The Ego States</a:t>
            </a:r>
          </a:p>
        </p:txBody>
      </p:sp>
      <p:pic>
        <p:nvPicPr>
          <p:cNvPr id="6" name="Picture 5" descr="A group of colorful circles with text">
            <a:extLst>
              <a:ext uri="{FF2B5EF4-FFF2-40B4-BE49-F238E27FC236}">
                <a16:creationId xmlns:a16="http://schemas.microsoft.com/office/drawing/2014/main" id="{69178505-6FCC-EE97-B737-A795FEB1BD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290" y="1014844"/>
            <a:ext cx="7107382" cy="533053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73907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een dialogue boxes">
            <a:extLst>
              <a:ext uri="{FF2B5EF4-FFF2-40B4-BE49-F238E27FC236}">
                <a16:creationId xmlns:a16="http://schemas.microsoft.com/office/drawing/2014/main" id="{186B6416-B34D-8F59-79EF-FF2304A57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343EEE-99A7-7D20-441C-CEABA85D777C}"/>
              </a:ext>
            </a:extLst>
          </p:cNvPr>
          <p:cNvSpPr txBox="1"/>
          <p:nvPr/>
        </p:nvSpPr>
        <p:spPr>
          <a:xfrm>
            <a:off x="443344" y="782781"/>
            <a:ext cx="4128655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D8FFA9-674E-B723-CE4D-B452DB9CAEC6}"/>
              </a:ext>
            </a:extLst>
          </p:cNvPr>
          <p:cNvSpPr txBox="1"/>
          <p:nvPr/>
        </p:nvSpPr>
        <p:spPr>
          <a:xfrm>
            <a:off x="401781" y="2100804"/>
            <a:ext cx="11388438" cy="61555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Cambridge Dictionary; meaning of “listen” in English, available at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https://dictionary.cambridge.org/dictionary/english/listen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accessed 25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March 2025.</a:t>
            </a:r>
          </a:p>
          <a:p>
            <a:pPr>
              <a:lnSpc>
                <a:spcPct val="150000"/>
              </a:lnSpc>
            </a:pP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Cuncic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 (2024),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Verywellmind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: Ways to improve active listening, available at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https://www.verywellmind.com/what-is-active-listening-3024343#toc-ways-to-improve-active-listening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accessed 25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March 2025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Duck, S &amp; McMahan, D.T (2015), Communication in everyday life: a survey of communication, Sage publications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Inside Out Development: What is My Communication Style? Understanding the 4 Types, available at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https://insideoutdev.com/blog/understanding-4-communication-styles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accessed 25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March 2025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Moodle, Effective Teamworking and Communication, Active listening and Communication, available at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https://moodle.uwtsd.ac.uk/course/view.php?id=10871&amp;section=8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accessed 25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March 2025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Murray, H (2023), Transactional Analysis Theory &amp; Therapy: Eric Berne, available at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https://www.simplypsychology.org/transactional-analysis-eric-berne.html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accessed 25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March 2025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Nordquist, R (2024), Thought Co: What is Communication? The art of Communicating and How to Use It Effectively, available at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https://www.thoughtco.com/what-is-communication-1689877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accessed 25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of March 2025</a:t>
            </a:r>
          </a:p>
          <a:p>
            <a:pPr>
              <a:lnSpc>
                <a:spcPct val="150000"/>
              </a:lnSpc>
            </a:pP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Siocom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G (2025), Academy to Innovate HR: GROW model, available at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https://www.aihr.com/blog/coaching-models/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accessed 25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March 2025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Slide Player: Listening and Interpersonal Communication, available at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https://slideplayer.com/slide/16845230/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accessed 25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March 2025</a:t>
            </a:r>
          </a:p>
          <a:p>
            <a:endParaRPr lang="en-GB" sz="16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8811543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E4C94D3791F742BF2CEB284273B86F" ma:contentTypeVersion="10" ma:contentTypeDescription="Create a new document." ma:contentTypeScope="" ma:versionID="416e535dbdd442864146d46401576237">
  <xsd:schema xmlns:xsd="http://www.w3.org/2001/XMLSchema" xmlns:xs="http://www.w3.org/2001/XMLSchema" xmlns:p="http://schemas.microsoft.com/office/2006/metadata/properties" xmlns:ns3="0085e1a2-9cbf-4b92-866b-21f3c89040b6" targetNamespace="http://schemas.microsoft.com/office/2006/metadata/properties" ma:root="true" ma:fieldsID="0a50c50fd14101bddc7c9c7ea8e7a5ce" ns3:_="">
    <xsd:import namespace="0085e1a2-9cbf-4b92-866b-21f3c89040b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85e1a2-9cbf-4b92-866b-21f3c89040b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085e1a2-9cbf-4b92-866b-21f3c89040b6" xsi:nil="true"/>
  </documentManagement>
</p:properties>
</file>

<file path=customXml/itemProps1.xml><?xml version="1.0" encoding="utf-8"?>
<ds:datastoreItem xmlns:ds="http://schemas.openxmlformats.org/officeDocument/2006/customXml" ds:itemID="{B1F88CAA-7F8C-4DA4-B002-5E282A4612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85e1a2-9cbf-4b92-866b-21f3c89040b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B6D2264-195A-4902-A8AF-BC48A1241A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B164CB-96BE-4E0C-B000-187F557B52D9}">
  <ds:schemaRefs>
    <ds:schemaRef ds:uri="http://schemas.openxmlformats.org/package/2006/metadata/core-properties"/>
    <ds:schemaRef ds:uri="http://purl.org/dc/dcmitype/"/>
    <ds:schemaRef ds:uri="http://purl.org/dc/elements/1.1/"/>
    <ds:schemaRef ds:uri="0085e1a2-9cbf-4b92-866b-21f3c89040b6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9818</TotalTime>
  <Words>715</Words>
  <Application>Microsoft Office PowerPoint</Application>
  <PresentationFormat>Widescreen</PresentationFormat>
  <Paragraphs>64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Grandview Display</vt:lpstr>
      <vt:lpstr>Wingdings</vt:lpstr>
      <vt:lpstr>DashVTI</vt:lpstr>
      <vt:lpstr>Effective Communication Skills</vt:lpstr>
      <vt:lpstr>PowerPoint Presentation</vt:lpstr>
      <vt:lpstr>PowerPoint Presentation</vt:lpstr>
      <vt:lpstr>PowerPoint Presentation</vt:lpstr>
      <vt:lpstr>Listening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Alexandra Furcoiu (2412154)</dc:creator>
  <cp:lastModifiedBy>Alexandra Furcoiu (2412154)</cp:lastModifiedBy>
  <cp:revision>42</cp:revision>
  <dcterms:created xsi:type="dcterms:W3CDTF">2025-03-18T20:25:50Z</dcterms:created>
  <dcterms:modified xsi:type="dcterms:W3CDTF">2025-03-25T20:51:12Z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0x01010086E4C94D3791F742BF2CEB284273B86F</vt:lpwstr>
  </property>
</Properties>
</file>