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2" r:id="rId4"/>
    <p:sldId id="257" r:id="rId5"/>
    <p:sldId id="261" r:id="rId6"/>
    <p:sldId id="263" r:id="rId7"/>
    <p:sldId id="264" r:id="rId8"/>
    <p:sldId id="265" r:id="rId9"/>
    <p:sldId id="258" r:id="rId10"/>
    <p:sldId id="259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DE6FA65-A547-4A78-B867-373594DD8E52}" type="datetimeFigureOut">
              <a:rPr lang="en-US" smtClean="0"/>
              <a:pPr/>
              <a:t>3/27/2013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9EC2026-E139-4DF9-A562-75777E30357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6FA65-A547-4A78-B867-373594DD8E52}" type="datetimeFigureOut">
              <a:rPr lang="en-US" smtClean="0"/>
              <a:pPr/>
              <a:t>3/27/2013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9EC2026-E139-4DF9-A562-75777E30357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6FA65-A547-4A78-B867-373594DD8E52}" type="datetimeFigureOut">
              <a:rPr lang="en-US" smtClean="0"/>
              <a:pPr/>
              <a:t>3/27/2013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9EC2026-E139-4DF9-A562-75777E30357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DE6FA65-A547-4A78-B867-373594DD8E52}" type="datetimeFigureOut">
              <a:rPr lang="en-US" smtClean="0"/>
              <a:pPr/>
              <a:t>3/27/2013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9EC2026-E139-4DF9-A562-75777E30357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DE6FA65-A547-4A78-B867-373594DD8E52}" type="datetimeFigureOut">
              <a:rPr lang="en-US" smtClean="0"/>
              <a:pPr/>
              <a:t>3/27/2013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9EC2026-E139-4DF9-A562-75777E30357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6FA65-A547-4A78-B867-373594DD8E52}" type="datetimeFigureOut">
              <a:rPr lang="en-US" smtClean="0"/>
              <a:pPr/>
              <a:t>3/27/2013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9EC2026-E139-4DF9-A562-75777E30357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6FA65-A547-4A78-B867-373594DD8E52}" type="datetimeFigureOut">
              <a:rPr lang="en-US" smtClean="0"/>
              <a:pPr/>
              <a:t>3/27/2013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9EC2026-E139-4DF9-A562-75777E30357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6FA65-A547-4A78-B867-373594DD8E52}" type="datetimeFigureOut">
              <a:rPr lang="en-US" smtClean="0"/>
              <a:pPr/>
              <a:t>3/27/2013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9EC2026-E139-4DF9-A562-75777E30357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DE6FA65-A547-4A78-B867-373594DD8E52}" type="datetimeFigureOut">
              <a:rPr lang="en-US" smtClean="0"/>
              <a:pPr/>
              <a:t>3/27/2013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9EC2026-E139-4DF9-A562-75777E30357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6FA65-A547-4A78-B867-373594DD8E52}" type="datetimeFigureOut">
              <a:rPr lang="en-US" smtClean="0"/>
              <a:pPr/>
              <a:t>3/27/2013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C2026-E139-4DF9-A562-75777E30357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DE6FA65-A547-4A78-B867-373594DD8E52}" type="datetimeFigureOut">
              <a:rPr lang="en-US" smtClean="0"/>
              <a:pPr/>
              <a:t>3/27/2013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9EC2026-E139-4DF9-A562-75777E30357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DE6FA65-A547-4A78-B867-373594DD8E52}" type="datetimeFigureOut">
              <a:rPr lang="en-US" smtClean="0"/>
              <a:pPr/>
              <a:t>3/27/2013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9EC2026-E139-4DF9-A562-75777E30357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Augustan lovers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Elegy and its </a:t>
            </a:r>
            <a:r>
              <a:rPr lang="en-GB" smtClean="0"/>
              <a:t>real-life authors </a:t>
            </a:r>
            <a:r>
              <a:rPr lang="en-GB" smtClean="0"/>
              <a:t>27.03.12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Real life poets?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0063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Why did we not have this lecture at the beginning of the course?</a:t>
            </a:r>
          </a:p>
          <a:p>
            <a:r>
              <a:rPr lang="en-GB" dirty="0" smtClean="0"/>
              <a:t>Information given about their elegiac </a:t>
            </a:r>
            <a:r>
              <a:rPr lang="en-GB" i="1" dirty="0" smtClean="0"/>
              <a:t>personae</a:t>
            </a:r>
            <a:r>
              <a:rPr lang="en-GB" dirty="0" smtClean="0"/>
              <a:t> does not necessarily carry to the real-life authors!</a:t>
            </a:r>
          </a:p>
          <a:p>
            <a:pPr lvl="1"/>
            <a:r>
              <a:rPr lang="en-GB" dirty="0" smtClean="0"/>
              <a:t>Early research often relies too heavily on in-story information</a:t>
            </a:r>
          </a:p>
          <a:p>
            <a:r>
              <a:rPr lang="en-GB" dirty="0" smtClean="0"/>
              <a:t>In fact, we know very little about the lives of the three elegiac authors</a:t>
            </a:r>
          </a:p>
          <a:p>
            <a:r>
              <a:rPr lang="en-GB" dirty="0" smtClean="0"/>
              <a:t>For Tibullus and Ovid, we also rely on Suetonius’ </a:t>
            </a:r>
            <a:r>
              <a:rPr lang="en-GB" i="1" dirty="0" smtClean="0"/>
              <a:t>Life of the Poets </a:t>
            </a:r>
            <a:r>
              <a:rPr lang="en-GB" dirty="0" smtClean="0"/>
              <a:t>for nuggets of information, surviving today only in fragments in Quintilian’s guide on rhetoric</a:t>
            </a:r>
          </a:p>
          <a:p>
            <a:pPr lvl="1"/>
            <a:r>
              <a:rPr lang="en-GB" dirty="0" smtClean="0"/>
              <a:t>Thus, there is a 100 year gap between the elegists and our sources for biographical information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Sextus</a:t>
            </a:r>
            <a:r>
              <a:rPr lang="en-GB" dirty="0" smtClean="0"/>
              <a:t> Propertius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7207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Likely born towards the end of the 50s BC, died after </a:t>
            </a:r>
            <a:r>
              <a:rPr lang="en-GB" dirty="0" err="1" smtClean="0"/>
              <a:t>16BC</a:t>
            </a:r>
            <a:endParaRPr lang="en-GB" dirty="0" smtClean="0"/>
          </a:p>
          <a:p>
            <a:r>
              <a:rPr lang="en-GB" dirty="0" smtClean="0"/>
              <a:t>Of Umbrian origin (cf. Prop. 1.21-22; 4.1.121f)</a:t>
            </a:r>
          </a:p>
          <a:p>
            <a:pPr lvl="1"/>
            <a:r>
              <a:rPr lang="en-GB" dirty="0" smtClean="0"/>
              <a:t>‘Ancient Umbria bore you, to widely known </a:t>
            </a:r>
            <a:r>
              <a:rPr lang="en-GB" dirty="0" err="1" smtClean="0"/>
              <a:t>Penates</a:t>
            </a:r>
            <a:r>
              <a:rPr lang="en-GB" dirty="0" smtClean="0"/>
              <a:t> […] and Assisi’s climbing ramparts rises on the hill’</a:t>
            </a:r>
          </a:p>
          <a:p>
            <a:pPr lvl="2"/>
            <a:r>
              <a:rPr lang="en-GB" dirty="0" smtClean="0"/>
              <a:t>Note that the identification of Assisi as Propertius’ home town depends on an emendation in the text</a:t>
            </a:r>
          </a:p>
          <a:p>
            <a:r>
              <a:rPr lang="en-GB" dirty="0" smtClean="0"/>
              <a:t>Epigraphic evidence shows the presence of the </a:t>
            </a:r>
            <a:r>
              <a:rPr lang="en-GB" dirty="0" err="1" smtClean="0"/>
              <a:t>Propertii</a:t>
            </a:r>
            <a:r>
              <a:rPr lang="en-GB" dirty="0" smtClean="0"/>
              <a:t> family in the area, and that they were members of the local elite</a:t>
            </a:r>
          </a:p>
          <a:p>
            <a:r>
              <a:rPr lang="en-GB" dirty="0" smtClean="0"/>
              <a:t>He is likely to have been a Roman knight (</a:t>
            </a:r>
            <a:r>
              <a:rPr lang="en-GB" i="1" dirty="0" err="1" smtClean="0"/>
              <a:t>eques</a:t>
            </a:r>
            <a:r>
              <a:rPr lang="en-GB" dirty="0" smtClean="0"/>
              <a:t>), and </a:t>
            </a:r>
            <a:r>
              <a:rPr lang="en-GB" dirty="0" err="1" smtClean="0"/>
              <a:t>prosopographic</a:t>
            </a:r>
            <a:r>
              <a:rPr lang="en-GB" dirty="0" smtClean="0"/>
              <a:t> evidence suggests that members of Propertius’ extended family held public office under Augustus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Sextus</a:t>
            </a:r>
            <a:r>
              <a:rPr lang="en-GB" dirty="0" smtClean="0"/>
              <a:t> Propertius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14282" y="1589566"/>
            <a:ext cx="5214974" cy="5054143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The </a:t>
            </a:r>
            <a:r>
              <a:rPr lang="en-GB" dirty="0" err="1" smtClean="0"/>
              <a:t>Propertii</a:t>
            </a:r>
            <a:r>
              <a:rPr lang="en-GB" dirty="0" smtClean="0"/>
              <a:t> did in all likelihood suffer in the </a:t>
            </a:r>
            <a:r>
              <a:rPr lang="en-GB" dirty="0" err="1" smtClean="0"/>
              <a:t>Perusinian</a:t>
            </a:r>
            <a:r>
              <a:rPr lang="en-GB" dirty="0" smtClean="0"/>
              <a:t> war: 41-40 BC, first supporting Antony but eventually taken and reduced by Octavian</a:t>
            </a:r>
          </a:p>
          <a:p>
            <a:pPr lvl="1"/>
            <a:r>
              <a:rPr lang="en-GB" dirty="0" smtClean="0"/>
              <a:t>‘Too young for such gathering you gathered your father’s bones and were yourself reduced to hard-up </a:t>
            </a:r>
            <a:r>
              <a:rPr lang="en-GB" dirty="0" err="1" smtClean="0"/>
              <a:t>Lares</a:t>
            </a:r>
            <a:r>
              <a:rPr lang="en-GB" dirty="0" smtClean="0"/>
              <a:t>. Though many were the steers that ploughed your country estate the ruthless rod annexed your landed wealth.’ (Prop. 4.1.127-130)</a:t>
            </a:r>
          </a:p>
          <a:p>
            <a:pPr lvl="1"/>
            <a:r>
              <a:rPr lang="en-GB" dirty="0" smtClean="0"/>
              <a:t>However – the Etruscan connection is important in 4.1 as it also strengthens the narrator’s visionary authority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Image32.gif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572132" y="1643050"/>
            <a:ext cx="3375525" cy="3786214"/>
          </a:xfrm>
        </p:spPr>
      </p:pic>
      <p:cxnSp>
        <p:nvCxnSpPr>
          <p:cNvPr id="7" name="Straight Arrow Connector 6"/>
          <p:cNvCxnSpPr/>
          <p:nvPr/>
        </p:nvCxnSpPr>
        <p:spPr>
          <a:xfrm rot="5400000" flipH="1" flipV="1">
            <a:off x="4643438" y="4286256"/>
            <a:ext cx="3286148" cy="71438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i="1" dirty="0" err="1" smtClean="0"/>
              <a:t>sphragis</a:t>
            </a:r>
            <a:r>
              <a:rPr lang="en-GB" dirty="0" smtClean="0"/>
              <a:t> of Prop. 1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357158" y="1589566"/>
            <a:ext cx="4138642" cy="4982705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A </a:t>
            </a:r>
            <a:r>
              <a:rPr lang="en-GB" dirty="0" err="1" smtClean="0"/>
              <a:t>s</a:t>
            </a:r>
            <a:r>
              <a:rPr lang="en-GB" i="1" dirty="0" err="1" smtClean="0"/>
              <a:t>phragis</a:t>
            </a:r>
            <a:r>
              <a:rPr lang="en-GB" dirty="0" smtClean="0"/>
              <a:t> (Gk. ‘seal’) is the term used to describe closing poems/passages of ancient texts that contains references to or information about the writer him/herself</a:t>
            </a:r>
          </a:p>
          <a:p>
            <a:pPr lvl="1"/>
            <a:r>
              <a:rPr lang="en-GB" dirty="0" smtClean="0"/>
              <a:t>Cf. Horace, </a:t>
            </a:r>
            <a:r>
              <a:rPr lang="en-GB" i="1" dirty="0" smtClean="0"/>
              <a:t>Satires</a:t>
            </a:r>
            <a:r>
              <a:rPr lang="en-GB" dirty="0" smtClean="0"/>
              <a:t> 1</a:t>
            </a:r>
          </a:p>
          <a:p>
            <a:pPr lvl="1"/>
            <a:r>
              <a:rPr lang="en-GB" dirty="0" smtClean="0"/>
              <a:t>Cf. </a:t>
            </a:r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Trist</a:t>
            </a:r>
            <a:r>
              <a:rPr lang="en-GB" dirty="0" smtClean="0"/>
              <a:t>. 4.10</a:t>
            </a:r>
          </a:p>
          <a:p>
            <a:r>
              <a:rPr lang="en-GB" dirty="0" smtClean="0"/>
              <a:t>The Etruscan / </a:t>
            </a:r>
            <a:r>
              <a:rPr lang="en-GB" dirty="0" err="1" smtClean="0"/>
              <a:t>Perusian</a:t>
            </a:r>
            <a:r>
              <a:rPr lang="en-GB" dirty="0" smtClean="0"/>
              <a:t> theme would to the informed reader have underlined that connection</a:t>
            </a:r>
          </a:p>
          <a:p>
            <a:r>
              <a:rPr lang="en-GB" dirty="0" smtClean="0"/>
              <a:t>We therefore expect this Gallus to be connected in some way to Propertius himself</a:t>
            </a:r>
          </a:p>
          <a:p>
            <a:r>
              <a:rPr lang="en-GB" dirty="0" smtClean="0"/>
              <a:t>Due to internal dating issues, he cannot be the same Gallus as is addressed in 5, 10 and 13</a:t>
            </a:r>
          </a:p>
          <a:p>
            <a:r>
              <a:rPr lang="en-GB" dirty="0" smtClean="0"/>
              <a:t>Various attempts at identification has been made, but they all rely on considerable amounts of guesswork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smtClean="0"/>
              <a:t>Prop. 1.21</a:t>
            </a:r>
          </a:p>
          <a:p>
            <a:pPr marL="0" indent="0">
              <a:buNone/>
            </a:pPr>
            <a:r>
              <a:rPr lang="en-GB" dirty="0" smtClean="0"/>
              <a:t>‘You who hurry to avoid a kindred fate, wounded soldier from the Etruscan lines, why at my groan do you roll those bulging eyes? I am your closest fellow-campaigner. So may your parents celebrate your safe return; Let your sister learn what happened from your tears: That I, Gallus, rescued from the midst of Caesar’s swords, failed to escape from hands unknown; and of all the scattered bones she finds on Etruscan hills, let her know that these are mine.’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s</a:t>
            </a:r>
            <a:r>
              <a:rPr lang="en-GB" i="1" dirty="0" err="1" smtClean="0"/>
              <a:t>phragis</a:t>
            </a:r>
            <a:r>
              <a:rPr lang="en-GB" dirty="0" smtClean="0"/>
              <a:t> of Prop.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00034" y="1571612"/>
            <a:ext cx="3886200" cy="4911267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Prop. 1.22 is an even more explicit response to the </a:t>
            </a:r>
            <a:r>
              <a:rPr lang="en-GB" i="1" dirty="0" err="1" smtClean="0"/>
              <a:t>sphragis</a:t>
            </a:r>
            <a:r>
              <a:rPr lang="en-GB" dirty="0" smtClean="0"/>
              <a:t> pattern as it refers directly to the poet himself and to his patron, </a:t>
            </a:r>
            <a:r>
              <a:rPr lang="en-GB" dirty="0" err="1" smtClean="0"/>
              <a:t>Tullus</a:t>
            </a:r>
            <a:endParaRPr lang="en-GB" dirty="0" smtClean="0"/>
          </a:p>
          <a:p>
            <a:r>
              <a:rPr lang="en-GB" dirty="0" smtClean="0"/>
              <a:t>Possibly the uncle of the </a:t>
            </a:r>
            <a:r>
              <a:rPr lang="en-GB" dirty="0" err="1" smtClean="0"/>
              <a:t>Tullus</a:t>
            </a:r>
            <a:r>
              <a:rPr lang="en-GB" dirty="0" smtClean="0"/>
              <a:t> mentioned in 1.6</a:t>
            </a:r>
          </a:p>
          <a:p>
            <a:r>
              <a:rPr lang="en-GB" dirty="0" smtClean="0"/>
              <a:t>The notion of unburied bones and deep trauma in Etruria links these poems together</a:t>
            </a:r>
          </a:p>
          <a:p>
            <a:r>
              <a:rPr lang="en-GB" dirty="0" smtClean="0"/>
              <a:t>In addition, their epigrammatic form set them aside from the longer elegies of Book 1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dirty="0" smtClean="0"/>
              <a:t>Prop. 1.22</a:t>
            </a:r>
          </a:p>
          <a:p>
            <a:pPr marL="0" indent="0">
              <a:buNone/>
            </a:pPr>
            <a:r>
              <a:rPr lang="en-GB" dirty="0" smtClean="0"/>
              <a:t>You ask my rank and birth and my </a:t>
            </a:r>
            <a:r>
              <a:rPr lang="en-GB" dirty="0" err="1" smtClean="0"/>
              <a:t>Penates</a:t>
            </a:r>
            <a:r>
              <a:rPr lang="en-GB" dirty="0" smtClean="0"/>
              <a:t>, </a:t>
            </a:r>
            <a:r>
              <a:rPr lang="en-GB" dirty="0" err="1" smtClean="0"/>
              <a:t>Tullus</a:t>
            </a:r>
            <a:r>
              <a:rPr lang="en-GB" dirty="0" smtClean="0"/>
              <a:t>, in the name of our enduring friendship. If the </a:t>
            </a:r>
            <a:r>
              <a:rPr lang="en-GB" dirty="0" err="1" smtClean="0"/>
              <a:t>Perusine</a:t>
            </a:r>
            <a:r>
              <a:rPr lang="en-GB" dirty="0" smtClean="0"/>
              <a:t> graves of our fatherland are known to you, the dead of Italy’s troubled times when Rome’s dissension drove her citizens to ruin, (but especially to me, Etruscan dust, the grief: it was you allowed my kinsman’s limbs to lie outcast, it was you refused his poor bones burial) Umbria, next adjoining on the plain below, a fertile land, deep-breasted, bore me.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Prop. 1.21 and 22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If 1.21 and 22 provide reading guidance for the whole of Book 1, does it follow that the book as a whole has an agenda less than positive towards Octavian/Augustus?</a:t>
            </a:r>
          </a:p>
          <a:p>
            <a:r>
              <a:rPr lang="en-GB" dirty="0" smtClean="0"/>
              <a:t>Augustan propaganda after the end of the civil war was successful in shifting the blame for </a:t>
            </a:r>
            <a:r>
              <a:rPr lang="en-GB" dirty="0" err="1" smtClean="0"/>
              <a:t>Perusia’s</a:t>
            </a:r>
            <a:r>
              <a:rPr lang="en-GB" dirty="0" smtClean="0"/>
              <a:t> fate to the </a:t>
            </a:r>
            <a:r>
              <a:rPr lang="en-GB" dirty="0" err="1" smtClean="0"/>
              <a:t>Antonii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err="1" smtClean="0"/>
              <a:t>Tullus</a:t>
            </a:r>
            <a:r>
              <a:rPr lang="en-GB" dirty="0" smtClean="0"/>
              <a:t> mentioned in 22 is likely to have been a senior official under Augustus, making it plausible that Propertius here accepts the Augustan version of events</a:t>
            </a:r>
          </a:p>
          <a:p>
            <a:endParaRPr lang="en-GB" dirty="0" smtClean="0"/>
          </a:p>
          <a:p>
            <a:pPr lvl="1"/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Genre and voice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4351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A reflection of the real voice of Propertius? </a:t>
            </a:r>
          </a:p>
          <a:p>
            <a:pPr lvl="1"/>
            <a:r>
              <a:rPr lang="en-GB" dirty="0" smtClean="0"/>
              <a:t>Distinct break with poems 1-20, which have established a strong elegiac persona, who is not always reliable</a:t>
            </a:r>
          </a:p>
          <a:p>
            <a:r>
              <a:rPr lang="en-GB" dirty="0" smtClean="0"/>
              <a:t>The epigrammatic form connects these poems to the supposed origins of elegy as lamentation</a:t>
            </a:r>
          </a:p>
          <a:p>
            <a:pPr lvl="1"/>
            <a:r>
              <a:rPr lang="en-GB" dirty="0" smtClean="0"/>
              <a:t>Funerary epigram</a:t>
            </a:r>
          </a:p>
          <a:p>
            <a:r>
              <a:rPr lang="en-GB" dirty="0" smtClean="0"/>
              <a:t>Connection between the Gallus poems a reflection on the elegiac genre?</a:t>
            </a:r>
          </a:p>
          <a:p>
            <a:pPr lvl="1"/>
            <a:r>
              <a:rPr lang="en-GB" dirty="0" smtClean="0"/>
              <a:t>In Prop. 1.10 the narrator can’t keep help but look at Gallus enjoying his love</a:t>
            </a:r>
          </a:p>
          <a:p>
            <a:pPr lvl="1"/>
            <a:r>
              <a:rPr lang="en-GB" dirty="0" smtClean="0"/>
              <a:t>In Prop. 1.21 the passer-by turns his glance away from the dying narrator, also called Gallus</a:t>
            </a:r>
          </a:p>
          <a:p>
            <a:pPr lvl="1"/>
            <a:r>
              <a:rPr lang="en-GB" dirty="0" smtClean="0"/>
              <a:t>Propertius thus creates an opposition between the present, where Gallus suffers the ‘little death’ only, and the past, where the older Gallus suffers real death</a:t>
            </a:r>
          </a:p>
          <a:p>
            <a:pPr lvl="1"/>
            <a:r>
              <a:rPr lang="en-GB" dirty="0" smtClean="0"/>
              <a:t>If so, Augustan times are widely preferable?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Tibullus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Sources: Tibullus’ own poems and two poems by Horace dedicated to an </a:t>
            </a:r>
            <a:r>
              <a:rPr lang="en-GB" dirty="0" err="1" smtClean="0"/>
              <a:t>Albius</a:t>
            </a:r>
            <a:r>
              <a:rPr lang="en-GB" dirty="0" smtClean="0"/>
              <a:t>, traditionally identified with </a:t>
            </a:r>
            <a:r>
              <a:rPr lang="en-GB" dirty="0" err="1" smtClean="0"/>
              <a:t>Albius</a:t>
            </a:r>
            <a:r>
              <a:rPr lang="en-GB" dirty="0" smtClean="0"/>
              <a:t> Tibullus (</a:t>
            </a:r>
            <a:r>
              <a:rPr lang="en-GB" i="1" dirty="0" smtClean="0"/>
              <a:t>Odes</a:t>
            </a:r>
            <a:r>
              <a:rPr lang="en-GB" dirty="0" smtClean="0"/>
              <a:t> 1.33 and </a:t>
            </a:r>
            <a:r>
              <a:rPr lang="en-GB" i="1" dirty="0" smtClean="0"/>
              <a:t>Epist</a:t>
            </a:r>
            <a:r>
              <a:rPr lang="en-GB" dirty="0" smtClean="0"/>
              <a:t>. 1.4), comments by Quintilian and fragments of Suetonius </a:t>
            </a:r>
            <a:r>
              <a:rPr lang="en-GB" i="1" dirty="0" smtClean="0"/>
              <a:t>Lives of the Poets</a:t>
            </a:r>
          </a:p>
          <a:p>
            <a:pPr lvl="1"/>
            <a:r>
              <a:rPr lang="en-GB" dirty="0" smtClean="0"/>
              <a:t>These sources all make clear that Tibullus was held in high regard by contemporary poets and critics, much more so than the paucity of scholarship today would seem to indicate</a:t>
            </a:r>
          </a:p>
          <a:p>
            <a:r>
              <a:rPr lang="en-GB" dirty="0" smtClean="0"/>
              <a:t>Likely born late 50s BC, died in 19 BC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Publius</a:t>
            </a:r>
            <a:r>
              <a:rPr lang="en-GB" dirty="0" smtClean="0"/>
              <a:t> </a:t>
            </a:r>
            <a:r>
              <a:rPr lang="en-GB" dirty="0" err="1" smtClean="0"/>
              <a:t>Ovidius</a:t>
            </a:r>
            <a:r>
              <a:rPr lang="en-GB" dirty="0" smtClean="0"/>
              <a:t> </a:t>
            </a:r>
            <a:r>
              <a:rPr lang="en-GB" dirty="0" err="1" smtClean="0"/>
              <a:t>Naso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43 BC – 17/18 AD, born in </a:t>
            </a:r>
            <a:r>
              <a:rPr lang="en-GB" dirty="0" err="1" smtClean="0"/>
              <a:t>Sulmo</a:t>
            </a:r>
            <a:endParaRPr lang="en-GB" dirty="0" smtClean="0"/>
          </a:p>
          <a:p>
            <a:r>
              <a:rPr lang="en-GB" dirty="0" smtClean="0"/>
              <a:t>Roman knight, thus eligible for a political career and the senatorial rank</a:t>
            </a:r>
          </a:p>
          <a:p>
            <a:r>
              <a:rPr lang="en-GB" dirty="0" smtClean="0"/>
              <a:t>Exiled (relegated) in 8 AD to the Black Sea coast</a:t>
            </a:r>
          </a:p>
          <a:p>
            <a:r>
              <a:rPr lang="en-GB" dirty="0" smtClean="0"/>
              <a:t>Sources: Ovid’s own poetry, particularly </a:t>
            </a:r>
            <a:r>
              <a:rPr lang="en-GB" i="1" dirty="0" smtClean="0"/>
              <a:t>Trist</a:t>
            </a:r>
            <a:r>
              <a:rPr lang="en-GB" dirty="0" smtClean="0"/>
              <a:t>. 4.10</a:t>
            </a:r>
          </a:p>
          <a:p>
            <a:r>
              <a:rPr lang="en-GB" dirty="0" smtClean="0"/>
              <a:t>Comments by Seneca the elder, writing some 40 years after Ovid, that he knew Ovid during his rhetoric training</a:t>
            </a:r>
          </a:p>
          <a:p>
            <a:pPr lvl="1"/>
            <a:r>
              <a:rPr lang="en-GB" dirty="0" smtClean="0"/>
              <a:t>Seneca’s comment is likely coloured by Ovid’s self-presentation in </a:t>
            </a:r>
            <a:r>
              <a:rPr lang="en-GB" i="1" dirty="0" smtClean="0"/>
              <a:t>Trist</a:t>
            </a:r>
            <a:r>
              <a:rPr lang="en-GB" dirty="0" smtClean="0"/>
              <a:t>. 4.10</a:t>
            </a:r>
            <a:endParaRPr lang="en-GB" dirty="0"/>
          </a:p>
        </p:txBody>
      </p:sp>
      <p:pic>
        <p:nvPicPr>
          <p:cNvPr id="5" name="Content Placeholder 4" descr="250px-Italy_location_map_svg.pn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214942" y="1714488"/>
            <a:ext cx="3281187" cy="4121171"/>
          </a:xfrm>
        </p:spPr>
      </p:pic>
      <p:cxnSp>
        <p:nvCxnSpPr>
          <p:cNvPr id="7" name="Straight Arrow Connector 6"/>
          <p:cNvCxnSpPr/>
          <p:nvPr/>
        </p:nvCxnSpPr>
        <p:spPr>
          <a:xfrm rot="5400000" flipH="1" flipV="1">
            <a:off x="5179223" y="4250537"/>
            <a:ext cx="2643206" cy="128588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Ovid’s autobiography: </a:t>
            </a:r>
            <a:r>
              <a:rPr lang="en-GB" i="1" dirty="0" smtClean="0"/>
              <a:t>Trist</a:t>
            </a:r>
            <a:r>
              <a:rPr lang="en-GB" dirty="0" smtClean="0"/>
              <a:t>. 4.10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09600" y="1589566"/>
            <a:ext cx="3886200" cy="483982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Who was this I you read, this trifler in tender passions? You want to know, posterity? Then attend – </a:t>
            </a:r>
            <a:r>
              <a:rPr lang="en-GB" dirty="0" err="1" smtClean="0"/>
              <a:t>Sulmo</a:t>
            </a:r>
            <a:r>
              <a:rPr lang="en-GB" dirty="0" smtClean="0"/>
              <a:t> is my homeland, where ice-cold mountain torrents make lush our pastures, and Rome is ninety miles off. Here I was born, in the year both consuls perished at Antony’s hands; heir (for what that’s worth) to an ancient family, no brand-new knight promoted just yesterday for his wealth.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4844901" y="1589566"/>
            <a:ext cx="3886200" cy="4982705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Again, this poem has the typical traits and position of a </a:t>
            </a:r>
            <a:r>
              <a:rPr lang="en-GB" i="1" dirty="0" err="1" smtClean="0"/>
              <a:t>sphragis</a:t>
            </a:r>
            <a:endParaRPr lang="en-GB" i="1" dirty="0" smtClean="0"/>
          </a:p>
          <a:p>
            <a:r>
              <a:rPr lang="en-GB" dirty="0" smtClean="0"/>
              <a:t>It details Ovid’s family situation and his upbringing as the second son</a:t>
            </a:r>
          </a:p>
          <a:p>
            <a:pPr lvl="1"/>
            <a:r>
              <a:rPr lang="en-GB" dirty="0" smtClean="0"/>
              <a:t>Implies that Ovid’s brother, of whom nothing else is known, would have had a public career, had he not died young</a:t>
            </a:r>
          </a:p>
          <a:p>
            <a:r>
              <a:rPr lang="en-GB" dirty="0" smtClean="0"/>
              <a:t>The major focus is on Ovid’s poetical career, and he claims to have seen Vergil and known Tibullus personally, despite the difference in age</a:t>
            </a:r>
          </a:p>
          <a:p>
            <a:r>
              <a:rPr lang="en-GB" dirty="0" smtClean="0"/>
              <a:t>The final part of the poem deals with the exile situation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Self-fashioning in Trist. 4.10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4351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Ovid’s presentation of himself as a poet in 4.10 has influenced scholarship for hundreds of years:</a:t>
            </a:r>
          </a:p>
          <a:p>
            <a:r>
              <a:rPr lang="en-GB" dirty="0" smtClean="0"/>
              <a:t>‘My father kept saying: ‘Why study such useless subjects? Even Homer left no inheritance.’ </a:t>
            </a:r>
          </a:p>
          <a:p>
            <a:pPr lvl="1"/>
            <a:r>
              <a:rPr lang="en-GB" dirty="0" smtClean="0"/>
              <a:t>Note the similarities to arguments made by the bawds </a:t>
            </a:r>
            <a:r>
              <a:rPr lang="en-GB" dirty="0" err="1" smtClean="0"/>
              <a:t>Dipsas</a:t>
            </a:r>
            <a:r>
              <a:rPr lang="en-GB" dirty="0" smtClean="0"/>
              <a:t> in </a:t>
            </a:r>
            <a:r>
              <a:rPr lang="en-GB" dirty="0" err="1" smtClean="0"/>
              <a:t>Ov</a:t>
            </a:r>
            <a:r>
              <a:rPr lang="en-GB" dirty="0" smtClean="0"/>
              <a:t>. </a:t>
            </a:r>
            <a:r>
              <a:rPr lang="en-GB" i="1" dirty="0" smtClean="0"/>
              <a:t>Am</a:t>
            </a:r>
            <a:r>
              <a:rPr lang="en-GB" dirty="0" smtClean="0"/>
              <a:t>. 1.8!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‘By his argument, I abandoned Helicon completely, struggled to write without poetic form; but a poem, spontaneously, would shape itself to metre – whatever I tried to write turned into verse.’</a:t>
            </a:r>
          </a:p>
          <a:p>
            <a:pPr lvl="1"/>
            <a:r>
              <a:rPr lang="en-GB" dirty="0" smtClean="0"/>
              <a:t>The statement has led to a long-standing under-estimation of Ovid’s writings and of his verse as lack of artifice has been suspected</a:t>
            </a:r>
          </a:p>
          <a:p>
            <a:pPr lvl="2"/>
            <a:r>
              <a:rPr lang="en-GB" dirty="0" smtClean="0"/>
              <a:t>Cf. Vergil’s reputation for careful polishing of his lines – to the extent that the </a:t>
            </a:r>
            <a:r>
              <a:rPr lang="en-GB" i="1" dirty="0" err="1" smtClean="0"/>
              <a:t>Aeneid</a:t>
            </a:r>
            <a:r>
              <a:rPr lang="en-GB" dirty="0" smtClean="0"/>
              <a:t> has empty half-liners!</a:t>
            </a:r>
          </a:p>
          <a:p>
            <a:pPr lvl="1"/>
            <a:r>
              <a:rPr lang="en-GB" dirty="0" smtClean="0"/>
              <a:t>Cf. the elaborate introduction to the </a:t>
            </a:r>
            <a:r>
              <a:rPr lang="en-GB" i="1" dirty="0" err="1" smtClean="0"/>
              <a:t>Amores</a:t>
            </a:r>
            <a:r>
              <a:rPr lang="en-GB" i="1" dirty="0" smtClean="0"/>
              <a:t> </a:t>
            </a:r>
            <a:r>
              <a:rPr lang="en-GB" dirty="0" smtClean="0"/>
              <a:t>and other programmatic poems – there is, in reality, nothing accidental about Ovid’s verse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Ovid’s poetry in </a:t>
            </a:r>
            <a:r>
              <a:rPr lang="en-GB" i="1" dirty="0" smtClean="0"/>
              <a:t>Trist</a:t>
            </a:r>
            <a:r>
              <a:rPr lang="en-GB" dirty="0" smtClean="0"/>
              <a:t>. 4.10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Extensive parts of 4.10 deal with Ovid’s own poetry, and set up the illusion of Ovid = narrator</a:t>
            </a:r>
          </a:p>
          <a:p>
            <a:pPr lvl="1"/>
            <a:r>
              <a:rPr lang="en-GB" dirty="0" smtClean="0"/>
              <a:t>By stating that poetry is leisure, and the wish to write poetry caused him to chose the elegiac life</a:t>
            </a:r>
          </a:p>
          <a:p>
            <a:pPr lvl="1"/>
            <a:r>
              <a:rPr lang="en-GB" dirty="0" smtClean="0"/>
              <a:t>By claiming that </a:t>
            </a:r>
            <a:r>
              <a:rPr lang="en-GB" dirty="0" err="1" smtClean="0"/>
              <a:t>Corinna</a:t>
            </a:r>
            <a:r>
              <a:rPr lang="en-GB" dirty="0" smtClean="0"/>
              <a:t> is a pseudonym for a real-life woman, and later mentioning three wives</a:t>
            </a:r>
          </a:p>
          <a:p>
            <a:r>
              <a:rPr lang="en-GB" dirty="0" smtClean="0"/>
              <a:t>Staging poetry: </a:t>
            </a:r>
          </a:p>
          <a:p>
            <a:pPr lvl="1"/>
            <a:r>
              <a:rPr lang="en-GB" dirty="0" smtClean="0"/>
              <a:t>Elegy: fashions himself as the successor to Propertius and Tibullus</a:t>
            </a:r>
          </a:p>
          <a:p>
            <a:pPr lvl="1"/>
            <a:r>
              <a:rPr lang="en-GB" dirty="0" smtClean="0"/>
              <a:t>Epic: fashions himself as a second Vergil, burning his work while threatened by exile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…while the Muse, the creative spirit, was forever urging on me that haven of leisure to which I’d always leaned.’</a:t>
            </a:r>
          </a:p>
          <a:p>
            <a:r>
              <a:rPr lang="en-GB" dirty="0" smtClean="0"/>
              <a:t>‘she fired my genius, who now is a Roman byword because of those verses, the girl to whom I gave the pseudonym of ‘</a:t>
            </a:r>
            <a:r>
              <a:rPr lang="en-GB" dirty="0" err="1" smtClean="0"/>
              <a:t>Corinna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My writing was prolific, but what I thought defective, I myself let the flames claim for revision. On the brink of exile, raging against my vocation, my poems, I burnt work that could have found favour.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Autobiography with an agenda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1589566"/>
            <a:ext cx="3886200" cy="4911267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Ovid claims his exile was due to ‘</a:t>
            </a:r>
            <a:r>
              <a:rPr lang="en-GB" dirty="0" err="1" smtClean="0"/>
              <a:t>carmen</a:t>
            </a:r>
            <a:r>
              <a:rPr lang="en-GB" dirty="0" smtClean="0"/>
              <a:t> et error’</a:t>
            </a:r>
          </a:p>
          <a:p>
            <a:r>
              <a:rPr lang="en-GB" dirty="0" smtClean="0"/>
              <a:t>Whether true or not, this means that he must downplay the importance of his poetry (particularly the </a:t>
            </a:r>
            <a:r>
              <a:rPr lang="en-GB" i="1" dirty="0" err="1" smtClean="0"/>
              <a:t>Amores</a:t>
            </a:r>
            <a:r>
              <a:rPr lang="en-GB" dirty="0" smtClean="0"/>
              <a:t> and the </a:t>
            </a:r>
            <a:r>
              <a:rPr lang="en-GB" i="1" dirty="0" err="1" smtClean="0"/>
              <a:t>Ars</a:t>
            </a:r>
            <a:r>
              <a:rPr lang="en-GB" dirty="0" smtClean="0"/>
              <a:t>) and represent them as happenstance trivia not to be taken seriously</a:t>
            </a:r>
          </a:p>
          <a:p>
            <a:r>
              <a:rPr lang="en-GB" dirty="0" smtClean="0"/>
              <a:t>This rhetorical strategy colours everything </a:t>
            </a:r>
            <a:r>
              <a:rPr lang="en-GB" i="1" dirty="0" smtClean="0"/>
              <a:t>Trist</a:t>
            </a:r>
            <a:r>
              <a:rPr lang="en-GB" dirty="0" smtClean="0"/>
              <a:t>. 4.10 says about Ovid’s love poetry</a:t>
            </a:r>
          </a:p>
          <a:p>
            <a:r>
              <a:rPr lang="en-GB" dirty="0" smtClean="0"/>
              <a:t>Recent studies show that there is a difference between Ovid’s ostensive strategies and the pride in amatory works otherwise displayed in the exile poetry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‘My heart was soft, no stronghold against Cupid’s assaults, prey to the lightest prang’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/>
              <a:t>‘this trifler in tender passions’ (4.10.1)</a:t>
            </a:r>
          </a:p>
          <a:p>
            <a:pPr marL="594360" lvl="2" indent="-320040">
              <a:spcBef>
                <a:spcPts val="700"/>
              </a:spcBef>
              <a:buSzPct val="60000"/>
              <a:buFont typeface="Wingdings"/>
              <a:buChar char=""/>
            </a:pPr>
            <a:r>
              <a:rPr lang="en-GB" dirty="0" smtClean="0"/>
              <a:t>Downplaying own decision</a:t>
            </a:r>
          </a:p>
          <a:p>
            <a:r>
              <a:rPr lang="en-GB" dirty="0" smtClean="0"/>
              <a:t>On other instances in the exile poetry Ovid is careful to make a distinction between his life and his poems</a:t>
            </a:r>
          </a:p>
          <a:p>
            <a:pPr lvl="1"/>
            <a:r>
              <a:rPr lang="en-GB" dirty="0" smtClean="0"/>
              <a:t>‘Yes, I’ve written frivolous verses, erotic poems, but never has a breath of scandal touched my name’ (</a:t>
            </a:r>
            <a:r>
              <a:rPr lang="en-GB" i="1" dirty="0" smtClean="0"/>
              <a:t>Trist</a:t>
            </a:r>
            <a:r>
              <a:rPr lang="en-GB" dirty="0" smtClean="0"/>
              <a:t>. 2.349f)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168</TotalTime>
  <Words>1765</Words>
  <Application>Microsoft Office PowerPoint</Application>
  <PresentationFormat>On-screen Show (4:3)</PresentationFormat>
  <Paragraphs>101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Median</vt:lpstr>
      <vt:lpstr>Augustan lovers </vt:lpstr>
      <vt:lpstr>Real life poets?</vt:lpstr>
      <vt:lpstr>Sextus Propertius</vt:lpstr>
      <vt:lpstr>Sextus Propertius</vt:lpstr>
      <vt:lpstr>The sphragis of Prop. 1</vt:lpstr>
      <vt:lpstr>The sphragis of Prop. 1</vt:lpstr>
      <vt:lpstr>Prop. 1.21 and 22</vt:lpstr>
      <vt:lpstr>Genre and voice</vt:lpstr>
      <vt:lpstr>Tibullus</vt:lpstr>
      <vt:lpstr>Publius Ovidius Naso</vt:lpstr>
      <vt:lpstr>Ovid’s autobiography: Trist. 4.10</vt:lpstr>
      <vt:lpstr>Self-fashioning in Trist. 4.10</vt:lpstr>
      <vt:lpstr>Ovid’s poetry in Trist. 4.10</vt:lpstr>
      <vt:lpstr>Autobiography with an agenda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Augustan lovers 16</dc:title>
  <dc:creator>sg001</dc:creator>
  <cp:lastModifiedBy>Magdalena Ohrman</cp:lastModifiedBy>
  <cp:revision>23</cp:revision>
  <dcterms:created xsi:type="dcterms:W3CDTF">2010-03-17T14:23:31Z</dcterms:created>
  <dcterms:modified xsi:type="dcterms:W3CDTF">2013-03-27T09:29:13Z</dcterms:modified>
</cp:coreProperties>
</file>