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302" r:id="rId1"/>
  </p:sldMasterIdLst>
  <p:sldIdLst>
    <p:sldId id="257" r:id="rId2"/>
    <p:sldId id="258" r:id="rId3"/>
    <p:sldId id="259" r:id="rId4"/>
    <p:sldId id="260"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36" autoAdjust="0"/>
    <p:restoredTop sz="94660"/>
  </p:normalViewPr>
  <p:slideViewPr>
    <p:cSldViewPr snapToGrid="0">
      <p:cViewPr varScale="1">
        <p:scale>
          <a:sx n="79" d="100"/>
          <a:sy n="79" d="100"/>
        </p:scale>
        <p:origin x="75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08/04/2022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254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08/04/2022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2473195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7CFE0C-6431-4A64-92C2-649A68530B65}" type="datetimeFigureOut">
              <a:rPr lang="en-GB" smtClean="0"/>
              <a:t>08/04/2022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090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7CFE0C-6431-4A64-92C2-649A68530B65}" type="datetimeFigureOut">
              <a:rPr lang="en-GB" smtClean="0"/>
              <a:t>08/04/2022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4143206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7CFE0C-6431-4A64-92C2-649A68530B65}" type="datetimeFigureOut">
              <a:rPr lang="en-GB" smtClean="0"/>
              <a:t>08/04/2022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3550551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7CFE0C-6431-4A64-92C2-649A68530B65}" type="datetimeFigureOut">
              <a:rPr lang="en-GB" smtClean="0"/>
              <a:t>08/04/2022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1173930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C7CFE0C-6431-4A64-92C2-649A68530B65}" type="datetimeFigureOut">
              <a:rPr lang="en-GB" smtClean="0"/>
              <a:t>08/04/2022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2606900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C7CFE0C-6431-4A64-92C2-649A68530B65}" type="datetimeFigureOut">
              <a:rPr lang="en-GB" smtClean="0"/>
              <a:t>08/04/2022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B3D25E8-5D71-4594-A288-84F82FC982F0}" type="slidenum">
              <a:rPr lang="en-GB" smtClean="0"/>
              <a:t>‹#›</a:t>
            </a:fld>
            <a:endParaRPr lang="en-GB"/>
          </a:p>
        </p:txBody>
      </p:sp>
    </p:spTree>
    <p:extLst>
      <p:ext uri="{BB962C8B-B14F-4D97-AF65-F5344CB8AC3E}">
        <p14:creationId xmlns:p14="http://schemas.microsoft.com/office/powerpoint/2010/main" val="2655505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7CFE0C-6431-4A64-92C2-649A68530B65}" type="datetimeFigureOut">
              <a:rPr lang="en-GB" smtClean="0"/>
              <a:t>08/04/2022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462601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08/04/2022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310298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08/04/2022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2152727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C7CFE0C-6431-4A64-92C2-649A68530B65}" type="datetimeFigureOut">
              <a:rPr lang="en-GB" smtClean="0"/>
              <a:t>08/04/2022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B3D25E8-5D71-4594-A288-84F82FC982F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8837994"/>
      </p:ext>
    </p:extLst>
  </p:cSld>
  <p:clrMap bg1="lt1" tx1="dk1" bg2="lt2" tx2="dk2" accent1="accent1" accent2="accent2" accent3="accent3" accent4="accent4" accent5="accent5" accent6="accent6" hlink="hlink" folHlink="folHlink"/>
  <p:sldLayoutIdLst>
    <p:sldLayoutId id="2147485303" r:id="rId1"/>
    <p:sldLayoutId id="2147485304" r:id="rId2"/>
    <p:sldLayoutId id="2147485305" r:id="rId3"/>
    <p:sldLayoutId id="2147485306" r:id="rId4"/>
    <p:sldLayoutId id="2147485307" r:id="rId5"/>
    <p:sldLayoutId id="2147485308" r:id="rId6"/>
    <p:sldLayoutId id="2147485309" r:id="rId7"/>
    <p:sldLayoutId id="2147485310" r:id="rId8"/>
    <p:sldLayoutId id="2147485311" r:id="rId9"/>
    <p:sldLayoutId id="2147485312" r:id="rId10"/>
    <p:sldLayoutId id="21474853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910B-09FD-4E7E-AA06-49B63095F372}"/>
              </a:ext>
            </a:extLst>
          </p:cNvPr>
          <p:cNvSpPr>
            <a:spLocks noGrp="1"/>
          </p:cNvSpPr>
          <p:nvPr>
            <p:ph type="title"/>
          </p:nvPr>
        </p:nvSpPr>
        <p:spPr>
          <a:xfrm>
            <a:off x="1097280" y="286604"/>
            <a:ext cx="10058400" cy="939082"/>
          </a:xfrm>
        </p:spPr>
        <p:txBody>
          <a:bodyPr>
            <a:normAutofit/>
          </a:bodyPr>
          <a:lstStyle/>
          <a:p>
            <a:r>
              <a:rPr lang="en-GB" dirty="0"/>
              <a:t>           </a:t>
            </a:r>
            <a:r>
              <a:rPr lang="en-GB" b="1" dirty="0">
                <a:latin typeface="+mn-lt"/>
              </a:rPr>
              <a:t>INTRODUCTION TO RESEARCH</a:t>
            </a:r>
          </a:p>
        </p:txBody>
      </p:sp>
      <p:sp>
        <p:nvSpPr>
          <p:cNvPr id="3" name="Content Placeholder 2">
            <a:extLst>
              <a:ext uri="{FF2B5EF4-FFF2-40B4-BE49-F238E27FC236}">
                <a16:creationId xmlns:a16="http://schemas.microsoft.com/office/drawing/2014/main" id="{D7735046-8314-4E54-9C43-18BF10C6F6D6}"/>
              </a:ext>
            </a:extLst>
          </p:cNvPr>
          <p:cNvSpPr>
            <a:spLocks noGrp="1"/>
          </p:cNvSpPr>
          <p:nvPr>
            <p:ph idx="1"/>
          </p:nvPr>
        </p:nvSpPr>
        <p:spPr>
          <a:xfrm>
            <a:off x="243190" y="1459149"/>
            <a:ext cx="11624555" cy="5214026"/>
          </a:xfrm>
        </p:spPr>
        <p:txBody>
          <a:bodyPr>
            <a:normAutofit/>
          </a:bodyPr>
          <a:lstStyle/>
          <a:p>
            <a:pPr marL="0" indent="0">
              <a:buNone/>
            </a:pPr>
            <a:r>
              <a:rPr lang="en-GB" sz="4000" dirty="0"/>
              <a:t>                        </a:t>
            </a:r>
          </a:p>
          <a:p>
            <a:pPr marL="0" indent="0">
              <a:buNone/>
            </a:pPr>
            <a:r>
              <a:rPr lang="en-GB" sz="4000" b="1" dirty="0"/>
              <a:t>                       ASSESSMENT 2 :  VIVA VOCE</a:t>
            </a:r>
          </a:p>
          <a:p>
            <a:pPr marL="0" indent="0">
              <a:buNone/>
            </a:pPr>
            <a:endParaRPr lang="en-GB" b="1" dirty="0"/>
          </a:p>
          <a:p>
            <a:pPr marL="0" indent="0">
              <a:buNone/>
            </a:pPr>
            <a:endParaRPr lang="en-GB" b="1" dirty="0"/>
          </a:p>
          <a:p>
            <a:pPr marL="0" indent="0">
              <a:buNone/>
            </a:pPr>
            <a:r>
              <a:rPr lang="en-GB" sz="4000" b="1" dirty="0"/>
              <a:t>NAME OF STUDENT: SHEDRACK CHIDI ASINOBI</a:t>
            </a:r>
          </a:p>
          <a:p>
            <a:pPr marL="0" indent="0">
              <a:buNone/>
            </a:pPr>
            <a:endParaRPr lang="en-GB" b="1" dirty="0"/>
          </a:p>
          <a:p>
            <a:pPr marL="0" indent="0">
              <a:buNone/>
            </a:pPr>
            <a:r>
              <a:rPr lang="en-GB" sz="4000" b="1" dirty="0"/>
              <a:t>STUDENT NUMBER: 2013434</a:t>
            </a:r>
          </a:p>
        </p:txBody>
      </p:sp>
    </p:spTree>
    <p:extLst>
      <p:ext uri="{BB962C8B-B14F-4D97-AF65-F5344CB8AC3E}">
        <p14:creationId xmlns:p14="http://schemas.microsoft.com/office/powerpoint/2010/main" val="3883383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18E7E-3D36-4C6A-B90C-BFAA80CA4B67}"/>
              </a:ext>
            </a:extLst>
          </p:cNvPr>
          <p:cNvSpPr>
            <a:spLocks noGrp="1"/>
          </p:cNvSpPr>
          <p:nvPr>
            <p:ph type="title"/>
          </p:nvPr>
        </p:nvSpPr>
        <p:spPr>
          <a:xfrm>
            <a:off x="838200" y="365125"/>
            <a:ext cx="10515600" cy="1113479"/>
          </a:xfrm>
        </p:spPr>
        <p:txBody>
          <a:bodyPr/>
          <a:lstStyle/>
          <a:p>
            <a:r>
              <a:rPr lang="en-GB" dirty="0"/>
              <a:t>                     </a:t>
            </a:r>
            <a:r>
              <a:rPr lang="en-GB" sz="4000" b="1" dirty="0">
                <a:latin typeface="+mn-lt"/>
              </a:rPr>
              <a:t>INTRODUCTION</a:t>
            </a:r>
          </a:p>
        </p:txBody>
      </p:sp>
      <p:sp>
        <p:nvSpPr>
          <p:cNvPr id="3" name="Content Placeholder 2">
            <a:extLst>
              <a:ext uri="{FF2B5EF4-FFF2-40B4-BE49-F238E27FC236}">
                <a16:creationId xmlns:a16="http://schemas.microsoft.com/office/drawing/2014/main" id="{C0F357FF-676B-4000-A10F-65E443F41828}"/>
              </a:ext>
            </a:extLst>
          </p:cNvPr>
          <p:cNvSpPr>
            <a:spLocks noGrp="1"/>
          </p:cNvSpPr>
          <p:nvPr>
            <p:ph idx="1"/>
          </p:nvPr>
        </p:nvSpPr>
        <p:spPr>
          <a:xfrm>
            <a:off x="175099" y="1478604"/>
            <a:ext cx="11770468" cy="5265095"/>
          </a:xfrm>
        </p:spPr>
        <p:txBody>
          <a:bodyPr>
            <a:normAutofit/>
          </a:bodyPr>
          <a:lstStyle/>
          <a:p>
            <a:pPr marL="0" indent="0">
              <a:buNone/>
            </a:pPr>
            <a:r>
              <a:rPr lang="en-GB" b="1" dirty="0"/>
              <a:t> </a:t>
            </a:r>
          </a:p>
          <a:p>
            <a:pPr marL="0" indent="0">
              <a:buNone/>
            </a:pPr>
            <a:r>
              <a:rPr lang="en-GB" b="1" dirty="0"/>
              <a:t>GESTATIONAL DIABETES PREVENTION IN UNITED KINGDOM</a:t>
            </a:r>
          </a:p>
          <a:p>
            <a:pPr marL="0" indent="0">
              <a:buNone/>
            </a:pPr>
            <a:r>
              <a:rPr lang="en-GB" dirty="0"/>
              <a:t>Gestational diabetes  NHS. (2019)</a:t>
            </a:r>
          </a:p>
          <a:p>
            <a:pPr marL="0" indent="0">
              <a:buNone/>
            </a:pPr>
            <a:r>
              <a:rPr lang="en-GB" b="1" dirty="0"/>
              <a:t>Rational/ justification</a:t>
            </a:r>
            <a:r>
              <a:rPr lang="en-GB" dirty="0"/>
              <a:t> NHS. (2019).</a:t>
            </a:r>
          </a:p>
          <a:p>
            <a:pPr marL="0" indent="0">
              <a:buNone/>
            </a:pPr>
            <a:endParaRPr lang="en-GB" dirty="0"/>
          </a:p>
          <a:p>
            <a:pPr marL="0" indent="0">
              <a:buNone/>
            </a:pPr>
            <a:r>
              <a:rPr lang="en-GB" b="1" dirty="0"/>
              <a:t>AIM: T</a:t>
            </a:r>
            <a:r>
              <a:rPr lang="en-GB" dirty="0"/>
              <a:t>he aim of this research is to develop preventive measures and or explore ways of preventing this diseases </a:t>
            </a:r>
          </a:p>
          <a:p>
            <a:pPr marL="0" indent="0">
              <a:buNone/>
            </a:pPr>
            <a:r>
              <a:rPr lang="en-GB" dirty="0"/>
              <a:t>In the United Kingdom.</a:t>
            </a:r>
          </a:p>
          <a:p>
            <a:pPr marL="0" indent="0">
              <a:buNone/>
            </a:pPr>
            <a:endParaRPr lang="en-GB" dirty="0"/>
          </a:p>
          <a:p>
            <a:pPr marL="0" indent="0">
              <a:buNone/>
            </a:pPr>
            <a:r>
              <a:rPr lang="en-GB" b="1" dirty="0"/>
              <a:t>OBJECTIVES: </a:t>
            </a:r>
            <a:r>
              <a:rPr lang="en-GB" dirty="0"/>
              <a:t>This </a:t>
            </a:r>
            <a:r>
              <a:rPr lang="en-GB" dirty="0" err="1"/>
              <a:t>si</a:t>
            </a:r>
            <a:r>
              <a:rPr lang="en-GB" dirty="0"/>
              <a:t> going to be achieved through systematic literature review(Secondary research).</a:t>
            </a:r>
          </a:p>
          <a:p>
            <a:pPr marL="0" indent="0">
              <a:buNone/>
            </a:pPr>
            <a:endParaRPr lang="en-GB" dirty="0"/>
          </a:p>
        </p:txBody>
      </p:sp>
    </p:spTree>
    <p:extLst>
      <p:ext uri="{BB962C8B-B14F-4D97-AF65-F5344CB8AC3E}">
        <p14:creationId xmlns:p14="http://schemas.microsoft.com/office/powerpoint/2010/main" val="742448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9EDF-778F-45E1-AB59-ABE64824F67E}"/>
              </a:ext>
            </a:extLst>
          </p:cNvPr>
          <p:cNvSpPr>
            <a:spLocks noGrp="1"/>
          </p:cNvSpPr>
          <p:nvPr>
            <p:ph type="title"/>
          </p:nvPr>
        </p:nvSpPr>
        <p:spPr>
          <a:xfrm>
            <a:off x="1097280" y="286603"/>
            <a:ext cx="10058400" cy="1084997"/>
          </a:xfrm>
        </p:spPr>
        <p:txBody>
          <a:bodyPr/>
          <a:lstStyle/>
          <a:p>
            <a:r>
              <a:rPr lang="en-GB" dirty="0"/>
              <a:t>                             </a:t>
            </a:r>
            <a:r>
              <a:rPr lang="en-GB" b="1" dirty="0">
                <a:latin typeface="+mn-lt"/>
              </a:rPr>
              <a:t>METHOD</a:t>
            </a:r>
          </a:p>
        </p:txBody>
      </p:sp>
      <p:sp>
        <p:nvSpPr>
          <p:cNvPr id="3" name="Content Placeholder 2">
            <a:extLst>
              <a:ext uri="{FF2B5EF4-FFF2-40B4-BE49-F238E27FC236}">
                <a16:creationId xmlns:a16="http://schemas.microsoft.com/office/drawing/2014/main" id="{E763740D-B875-4A3F-896E-59E885BDCD4E}"/>
              </a:ext>
            </a:extLst>
          </p:cNvPr>
          <p:cNvSpPr>
            <a:spLocks noGrp="1"/>
          </p:cNvSpPr>
          <p:nvPr>
            <p:ph idx="1"/>
          </p:nvPr>
        </p:nvSpPr>
        <p:spPr>
          <a:xfrm>
            <a:off x="223736" y="1303506"/>
            <a:ext cx="11799651" cy="5389125"/>
          </a:xfrm>
        </p:spPr>
        <p:txBody>
          <a:bodyPr>
            <a:normAutofit/>
          </a:bodyPr>
          <a:lstStyle/>
          <a:p>
            <a:pPr marL="0" indent="0">
              <a:buNone/>
            </a:pPr>
            <a:r>
              <a:rPr lang="en-GB" b="1" dirty="0"/>
              <a:t>TYPE OF RESEARCH USED: </a:t>
            </a:r>
            <a:r>
              <a:rPr lang="en-GB" dirty="0"/>
              <a:t>Systematic literature review </a:t>
            </a:r>
            <a:r>
              <a:rPr lang="en-GB" dirty="0" err="1"/>
              <a:t>wikipepia</a:t>
            </a:r>
            <a:r>
              <a:rPr lang="en-GB" dirty="0"/>
              <a:t> (2022),</a:t>
            </a:r>
          </a:p>
          <a:p>
            <a:pPr marL="0" indent="0">
              <a:buNone/>
            </a:pPr>
            <a:r>
              <a:rPr lang="en-GB" b="1" dirty="0"/>
              <a:t>KEY WORDS FOR THE RESEARCH: </a:t>
            </a:r>
            <a:r>
              <a:rPr lang="en-GB" dirty="0"/>
              <a:t>Gestational diabetes, gestational diabetes prevention, gestational diabetes prevention in </a:t>
            </a:r>
            <a:r>
              <a:rPr lang="en-GB" dirty="0" err="1"/>
              <a:t>uk</a:t>
            </a:r>
            <a:r>
              <a:rPr lang="en-GB" dirty="0"/>
              <a:t>.</a:t>
            </a:r>
          </a:p>
          <a:p>
            <a:pPr marL="0" indent="0">
              <a:buNone/>
            </a:pPr>
            <a:r>
              <a:rPr lang="en-GB" b="1" dirty="0"/>
              <a:t>DATABASES USED</a:t>
            </a:r>
            <a:r>
              <a:rPr lang="en-GB" dirty="0"/>
              <a:t>: Academic articles</a:t>
            </a:r>
          </a:p>
          <a:p>
            <a:pPr marL="0" indent="0">
              <a:buNone/>
            </a:pPr>
            <a:r>
              <a:rPr lang="en-GB" b="1" dirty="0"/>
              <a:t>INCLUSIONS CRITERIA: </a:t>
            </a:r>
            <a:r>
              <a:rPr lang="en-GB" dirty="0"/>
              <a:t>Date of publication- Last ten years (2012-2022</a:t>
            </a:r>
            <a:r>
              <a:rPr lang="en-GB" b="1" dirty="0"/>
              <a:t>),</a:t>
            </a:r>
          </a:p>
          <a:p>
            <a:pPr marL="0" indent="0">
              <a:buNone/>
            </a:pPr>
            <a:r>
              <a:rPr lang="en-GB" b="1" dirty="0"/>
              <a:t>Language: </a:t>
            </a:r>
            <a:r>
              <a:rPr lang="en-GB" dirty="0"/>
              <a:t>English</a:t>
            </a:r>
          </a:p>
          <a:p>
            <a:pPr marL="0" indent="0">
              <a:buNone/>
            </a:pPr>
            <a:r>
              <a:rPr lang="en-GB" b="1" dirty="0"/>
              <a:t>Type of source: </a:t>
            </a:r>
            <a:r>
              <a:rPr lang="en-GB" dirty="0"/>
              <a:t>academic articles</a:t>
            </a:r>
          </a:p>
          <a:p>
            <a:pPr marL="0" indent="0">
              <a:buNone/>
            </a:pPr>
            <a:r>
              <a:rPr lang="en-GB" dirty="0"/>
              <a:t>Geography/location: United Kingdom</a:t>
            </a:r>
          </a:p>
        </p:txBody>
      </p:sp>
    </p:spTree>
    <p:extLst>
      <p:ext uri="{BB962C8B-B14F-4D97-AF65-F5344CB8AC3E}">
        <p14:creationId xmlns:p14="http://schemas.microsoft.com/office/powerpoint/2010/main" val="891742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6854-C519-4828-B5B2-FD98B44CFF73}"/>
              </a:ext>
            </a:extLst>
          </p:cNvPr>
          <p:cNvSpPr>
            <a:spLocks noGrp="1"/>
          </p:cNvSpPr>
          <p:nvPr>
            <p:ph type="title"/>
          </p:nvPr>
        </p:nvSpPr>
        <p:spPr/>
        <p:txBody>
          <a:bodyPr/>
          <a:lstStyle/>
          <a:p>
            <a:r>
              <a:rPr lang="en-GB" dirty="0"/>
              <a:t>                      </a:t>
            </a:r>
            <a:r>
              <a:rPr lang="en-GB" b="1" dirty="0">
                <a:latin typeface="+mn-lt"/>
              </a:rPr>
              <a:t>METHOD CONTINUES</a:t>
            </a:r>
          </a:p>
        </p:txBody>
      </p:sp>
      <p:sp>
        <p:nvSpPr>
          <p:cNvPr id="3" name="Content Placeholder 2">
            <a:extLst>
              <a:ext uri="{FF2B5EF4-FFF2-40B4-BE49-F238E27FC236}">
                <a16:creationId xmlns:a16="http://schemas.microsoft.com/office/drawing/2014/main" id="{58B2ABE6-B97F-4A11-86FB-F43C2748CA8E}"/>
              </a:ext>
            </a:extLst>
          </p:cNvPr>
          <p:cNvSpPr>
            <a:spLocks noGrp="1"/>
          </p:cNvSpPr>
          <p:nvPr>
            <p:ph idx="1"/>
          </p:nvPr>
        </p:nvSpPr>
        <p:spPr>
          <a:xfrm>
            <a:off x="301556" y="1825624"/>
            <a:ext cx="11721831" cy="4837823"/>
          </a:xfrm>
        </p:spPr>
        <p:txBody>
          <a:bodyPr/>
          <a:lstStyle/>
          <a:p>
            <a:pPr marL="0" indent="0">
              <a:buNone/>
            </a:pPr>
            <a:r>
              <a:rPr lang="en-GB" b="1" dirty="0"/>
              <a:t>Any other: </a:t>
            </a:r>
            <a:r>
              <a:rPr lang="en-GB" dirty="0"/>
              <a:t>Adults and above, Articles from primary research</a:t>
            </a:r>
          </a:p>
          <a:p>
            <a:pPr marL="0" indent="0">
              <a:buNone/>
            </a:pPr>
            <a:endParaRPr lang="en-GB" dirty="0"/>
          </a:p>
          <a:p>
            <a:pPr marL="0" indent="0">
              <a:buNone/>
            </a:pPr>
            <a:r>
              <a:rPr lang="en-GB" b="1" dirty="0"/>
              <a:t>EXCLUSION CRITERIA: </a:t>
            </a:r>
            <a:r>
              <a:rPr lang="en-GB" dirty="0"/>
              <a:t>Anyone under eighteen years of age not included.</a:t>
            </a:r>
          </a:p>
          <a:p>
            <a:pPr marL="0" indent="0">
              <a:buNone/>
            </a:pPr>
            <a:r>
              <a:rPr lang="en-GB" dirty="0"/>
              <a:t>Articles reviewed and secondary research not included</a:t>
            </a:r>
          </a:p>
        </p:txBody>
      </p:sp>
    </p:spTree>
    <p:extLst>
      <p:ext uri="{BB962C8B-B14F-4D97-AF65-F5344CB8AC3E}">
        <p14:creationId xmlns:p14="http://schemas.microsoft.com/office/powerpoint/2010/main" val="2777770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0488-B1A2-4037-9198-4F7558CB89D1}"/>
              </a:ext>
            </a:extLst>
          </p:cNvPr>
          <p:cNvSpPr>
            <a:spLocks noGrp="1"/>
          </p:cNvSpPr>
          <p:nvPr>
            <p:ph type="title"/>
          </p:nvPr>
        </p:nvSpPr>
        <p:spPr/>
        <p:txBody>
          <a:bodyPr>
            <a:normAutofit/>
          </a:bodyPr>
          <a:lstStyle/>
          <a:p>
            <a:r>
              <a:rPr lang="en-GB" dirty="0"/>
              <a:t>                         </a:t>
            </a:r>
            <a:r>
              <a:rPr lang="en-GB" b="1" dirty="0">
                <a:latin typeface="+mn-lt"/>
              </a:rPr>
              <a:t>LITERATURE REVIEW</a:t>
            </a:r>
          </a:p>
        </p:txBody>
      </p:sp>
      <p:graphicFrame>
        <p:nvGraphicFramePr>
          <p:cNvPr id="7" name="Content Placeholder 6">
            <a:extLst>
              <a:ext uri="{FF2B5EF4-FFF2-40B4-BE49-F238E27FC236}">
                <a16:creationId xmlns:a16="http://schemas.microsoft.com/office/drawing/2014/main" id="{CE1EA584-6EFF-4FC4-AA05-A9FD24463F1E}"/>
              </a:ext>
            </a:extLst>
          </p:cNvPr>
          <p:cNvGraphicFramePr>
            <a:graphicFrameLocks noGrp="1"/>
          </p:cNvGraphicFramePr>
          <p:nvPr>
            <p:ph idx="1"/>
            <p:extLst>
              <p:ext uri="{D42A27DB-BD31-4B8C-83A1-F6EECF244321}">
                <p14:modId xmlns:p14="http://schemas.microsoft.com/office/powerpoint/2010/main" val="2718734421"/>
              </p:ext>
            </p:extLst>
          </p:nvPr>
        </p:nvGraphicFramePr>
        <p:xfrm>
          <a:off x="149087" y="1690688"/>
          <a:ext cx="11946835" cy="4842037"/>
        </p:xfrm>
        <a:graphic>
          <a:graphicData uri="http://schemas.openxmlformats.org/drawingml/2006/table">
            <a:tbl>
              <a:tblPr firstRow="1" firstCol="1" bandRow="1"/>
              <a:tblGrid>
                <a:gridCol w="516244">
                  <a:extLst>
                    <a:ext uri="{9D8B030D-6E8A-4147-A177-3AD203B41FA5}">
                      <a16:colId xmlns:a16="http://schemas.microsoft.com/office/drawing/2014/main" val="2344098910"/>
                    </a:ext>
                  </a:extLst>
                </a:gridCol>
                <a:gridCol w="2423659">
                  <a:extLst>
                    <a:ext uri="{9D8B030D-6E8A-4147-A177-3AD203B41FA5}">
                      <a16:colId xmlns:a16="http://schemas.microsoft.com/office/drawing/2014/main" val="980391706"/>
                    </a:ext>
                  </a:extLst>
                </a:gridCol>
                <a:gridCol w="2320783">
                  <a:extLst>
                    <a:ext uri="{9D8B030D-6E8A-4147-A177-3AD203B41FA5}">
                      <a16:colId xmlns:a16="http://schemas.microsoft.com/office/drawing/2014/main" val="2604746532"/>
                    </a:ext>
                  </a:extLst>
                </a:gridCol>
                <a:gridCol w="2546002">
                  <a:extLst>
                    <a:ext uri="{9D8B030D-6E8A-4147-A177-3AD203B41FA5}">
                      <a16:colId xmlns:a16="http://schemas.microsoft.com/office/drawing/2014/main" val="38605074"/>
                    </a:ext>
                  </a:extLst>
                </a:gridCol>
                <a:gridCol w="4140147">
                  <a:extLst>
                    <a:ext uri="{9D8B030D-6E8A-4147-A177-3AD203B41FA5}">
                      <a16:colId xmlns:a16="http://schemas.microsoft.com/office/drawing/2014/main" val="6677986"/>
                    </a:ext>
                  </a:extLst>
                </a:gridCol>
              </a:tblGrid>
              <a:tr h="395817">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Author(s), title, and year of publication</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Aim of study</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Methods, Sample size and characteristics</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Summary of main findings</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340423"/>
                  </a:ext>
                </a:extLst>
              </a:tr>
              <a:tr h="4446220">
                <a:tc>
                  <a:txBody>
                    <a:bodyPr/>
                    <a:lstStyle/>
                    <a:p>
                      <a:pPr algn="ct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1</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Authors: </a:t>
                      </a:r>
                      <a:r>
                        <a:rPr lang="en-GB" sz="800" dirty="0" err="1">
                          <a:effectLst/>
                          <a:latin typeface="Arial" panose="020B0604020202020204" pitchFamily="34" charset="0"/>
                          <a:ea typeface="Calibri" panose="020F0502020204030204" pitchFamily="34" charset="0"/>
                          <a:cs typeface="Times New Roman" panose="02020603050405020304" pitchFamily="18" charset="0"/>
                        </a:rPr>
                        <a:t>Amaefule</a:t>
                      </a:r>
                      <a:r>
                        <a:rPr lang="en-GB" sz="800" dirty="0">
                          <a:effectLst/>
                          <a:latin typeface="Arial" panose="020B0604020202020204" pitchFamily="34" charset="0"/>
                          <a:ea typeface="Calibri" panose="020F0502020204030204" pitchFamily="34" charset="0"/>
                          <a:cs typeface="Times New Roman" panose="02020603050405020304" pitchFamily="18" charset="0"/>
                        </a:rPr>
                        <a:t>. C.E. et.al. (2022)</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Title</a:t>
                      </a:r>
                      <a:r>
                        <a:rPr lang="en-GB" sz="800" dirty="0">
                          <a:effectLst/>
                          <a:latin typeface="Arial" panose="020B0604020202020204" pitchFamily="34" charset="0"/>
                          <a:ea typeface="Calibri" panose="020F0502020204030204" pitchFamily="34" charset="0"/>
                          <a:cs typeface="Times New Roman" panose="02020603050405020304" pitchFamily="18" charset="0"/>
                        </a:rPr>
                        <a:t>:</a:t>
                      </a:r>
                      <a:r>
                        <a:rPr lang="en-GB" sz="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800" dirty="0">
                          <a:effectLst/>
                          <a:latin typeface="Arial" panose="020B0604020202020204" pitchFamily="34" charset="0"/>
                          <a:ea typeface="Calibri" panose="020F0502020204030204" pitchFamily="34" charset="0"/>
                          <a:cs typeface="Times New Roman" panose="02020603050405020304" pitchFamily="18" charset="0"/>
                        </a:rPr>
                        <a:t>Myo-inositol nutritional supplement for prevention of gestational diabetes (</a:t>
                      </a:r>
                      <a:r>
                        <a:rPr lang="en-GB" sz="800" dirty="0" err="1">
                          <a:effectLst/>
                          <a:latin typeface="Arial" panose="020B0604020202020204" pitchFamily="34" charset="0"/>
                          <a:ea typeface="Calibri" panose="020F0502020204030204" pitchFamily="34" charset="0"/>
                          <a:cs typeface="Times New Roman" panose="02020603050405020304" pitchFamily="18" charset="0"/>
                        </a:rPr>
                        <a:t>EMmY</a:t>
                      </a:r>
                      <a:r>
                        <a:rPr lang="en-GB" sz="800" dirty="0">
                          <a:effectLst/>
                          <a:latin typeface="Arial" panose="020B0604020202020204" pitchFamily="34" charset="0"/>
                          <a:ea typeface="Calibri" panose="020F0502020204030204" pitchFamily="34" charset="0"/>
                          <a:cs typeface="Times New Roman" panose="02020603050405020304" pitchFamily="18" charset="0"/>
                        </a:rPr>
                        <a:t>): a randomised, placebo-controlled, double-blind pilot trial with nested qualitative study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Year of publication</a:t>
                      </a:r>
                      <a:r>
                        <a:rPr lang="en-GB" sz="800" dirty="0">
                          <a:effectLst/>
                          <a:latin typeface="Arial" panose="020B0604020202020204" pitchFamily="34" charset="0"/>
                          <a:ea typeface="Calibri" panose="020F0502020204030204" pitchFamily="34" charset="0"/>
                          <a:cs typeface="Times New Roman" panose="02020603050405020304" pitchFamily="18" charset="0"/>
                        </a:rPr>
                        <a:t>: 2022</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To determine the feasibility and acceptability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of conducting a randomised trial on the effects of myoinositol in preventing gestational diabetes in high-risk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pregnant women.</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Methods: </a:t>
                      </a:r>
                      <a:r>
                        <a:rPr lang="en-GB" sz="800">
                          <a:effectLst/>
                          <a:latin typeface="Arial" panose="020B0604020202020204" pitchFamily="34" charset="0"/>
                          <a:ea typeface="Calibri" panose="020F0502020204030204" pitchFamily="34" charset="0"/>
                          <a:cs typeface="Times New Roman" panose="02020603050405020304" pitchFamily="18" charset="0"/>
                        </a:rPr>
                        <a:t>Primary research</a:t>
                      </a:r>
                      <a:r>
                        <a:rPr lang="en-GB" sz="800" b="1">
                          <a:effectLst/>
                          <a:latin typeface="Arial" panose="020B0604020202020204" pitchFamily="34" charset="0"/>
                          <a:ea typeface="Calibri" panose="020F0502020204030204" pitchFamily="34" charset="0"/>
                          <a:cs typeface="Times New Roman" panose="02020603050405020304" pitchFamily="18" charset="0"/>
                        </a:rPr>
                        <a:t>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b="1">
                          <a:effectLst/>
                          <a:latin typeface="Arial" panose="020B0604020202020204" pitchFamily="34" charset="0"/>
                          <a:ea typeface="Calibri" panose="020F0502020204030204" pitchFamily="34" charset="0"/>
                          <a:cs typeface="Times New Roman" panose="02020603050405020304" pitchFamily="18" charset="0"/>
                        </a:rPr>
                        <a:t>SAMPLE SIZE: </a:t>
                      </a:r>
                      <a:r>
                        <a:rPr lang="en-GB" sz="800">
                          <a:effectLst/>
                          <a:latin typeface="Arial" panose="020B0604020202020204" pitchFamily="34" charset="0"/>
                          <a:ea typeface="Calibri" panose="020F0502020204030204" pitchFamily="34" charset="0"/>
                          <a:cs typeface="Times New Roman" panose="02020603050405020304" pitchFamily="18" charset="0"/>
                        </a:rPr>
                        <a:t>1500 women were booked for antenatal care each month at the participating hospitals, and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at least 300 of those would be eligible After obtaining written informed consent from eligible women, baseline information on demographic and clinical characteristic   were collected and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women completed the validated European Quality of life </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a:effectLst/>
                          <a:latin typeface="Arial" panose="020B0604020202020204" pitchFamily="34" charset="0"/>
                          <a:ea typeface="Calibri" panose="020F0502020204030204" pitchFamily="34" charset="0"/>
                          <a:cs typeface="Times New Roman" panose="02020603050405020304" pitchFamily="18" charset="0"/>
                        </a:rPr>
                        <a:t>5-Dimensions 5-Level scale (EQ-5D-5L) questionnaire on quality of life measures. Women were randomised between 12+0 and 15+6 weeks’ gestation using an online randomisation system</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There is an indication of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efficacy of in lowering insulin resistance, with the potential for preventing gestational diabetes.</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24315778"/>
                  </a:ext>
                </a:extLst>
              </a:tr>
            </a:tbl>
          </a:graphicData>
        </a:graphic>
      </p:graphicFrame>
      <p:sp>
        <p:nvSpPr>
          <p:cNvPr id="8" name="Rectangle 1">
            <a:extLst>
              <a:ext uri="{FF2B5EF4-FFF2-40B4-BE49-F238E27FC236}">
                <a16:creationId xmlns:a16="http://schemas.microsoft.com/office/drawing/2014/main" id="{1D062EC5-80BD-49EA-957B-F8880779DC8F}"/>
              </a:ext>
            </a:extLst>
          </p:cNvPr>
          <p:cNvSpPr>
            <a:spLocks noChangeArrowheads="1"/>
          </p:cNvSpPr>
          <p:nvPr/>
        </p:nvSpPr>
        <p:spPr bwMode="auto">
          <a:xfrm>
            <a:off x="-7887682" y="39851"/>
            <a:ext cx="2834597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89881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D0C79-1313-4591-85FD-A80E816CEC08}"/>
              </a:ext>
            </a:extLst>
          </p:cNvPr>
          <p:cNvSpPr>
            <a:spLocks noGrp="1"/>
          </p:cNvSpPr>
          <p:nvPr>
            <p:ph type="title"/>
          </p:nvPr>
        </p:nvSpPr>
        <p:spPr/>
        <p:txBody>
          <a:bodyPr>
            <a:normAutofit/>
          </a:bodyPr>
          <a:lstStyle/>
          <a:p>
            <a:r>
              <a:rPr lang="en-GB" dirty="0"/>
              <a:t>           </a:t>
            </a:r>
            <a:r>
              <a:rPr lang="en-GB" b="1" dirty="0">
                <a:latin typeface="+mn-lt"/>
              </a:rPr>
              <a:t>LITERATURE REVIEW CONTINUE</a:t>
            </a:r>
          </a:p>
        </p:txBody>
      </p:sp>
      <p:graphicFrame>
        <p:nvGraphicFramePr>
          <p:cNvPr id="13" name="Content Placeholder 12">
            <a:extLst>
              <a:ext uri="{FF2B5EF4-FFF2-40B4-BE49-F238E27FC236}">
                <a16:creationId xmlns:a16="http://schemas.microsoft.com/office/drawing/2014/main" id="{7B307F5A-3794-4327-9E3A-8672C0C9E633}"/>
              </a:ext>
            </a:extLst>
          </p:cNvPr>
          <p:cNvGraphicFramePr>
            <a:graphicFrameLocks noGrp="1"/>
          </p:cNvGraphicFramePr>
          <p:nvPr>
            <p:ph idx="1"/>
            <p:extLst>
              <p:ext uri="{D42A27DB-BD31-4B8C-83A1-F6EECF244321}">
                <p14:modId xmlns:p14="http://schemas.microsoft.com/office/powerpoint/2010/main" val="3507564748"/>
              </p:ext>
            </p:extLst>
          </p:nvPr>
        </p:nvGraphicFramePr>
        <p:xfrm>
          <a:off x="184826" y="1507788"/>
          <a:ext cx="11906655" cy="5350212"/>
        </p:xfrm>
        <a:graphic>
          <a:graphicData uri="http://schemas.openxmlformats.org/drawingml/2006/table">
            <a:tbl>
              <a:tblPr firstRow="1" firstCol="1" bandRow="1"/>
              <a:tblGrid>
                <a:gridCol w="514507">
                  <a:extLst>
                    <a:ext uri="{9D8B030D-6E8A-4147-A177-3AD203B41FA5}">
                      <a16:colId xmlns:a16="http://schemas.microsoft.com/office/drawing/2014/main" val="3911047500"/>
                    </a:ext>
                  </a:extLst>
                </a:gridCol>
                <a:gridCol w="2415508">
                  <a:extLst>
                    <a:ext uri="{9D8B030D-6E8A-4147-A177-3AD203B41FA5}">
                      <a16:colId xmlns:a16="http://schemas.microsoft.com/office/drawing/2014/main" val="876206116"/>
                    </a:ext>
                  </a:extLst>
                </a:gridCol>
                <a:gridCol w="2312975">
                  <a:extLst>
                    <a:ext uri="{9D8B030D-6E8A-4147-A177-3AD203B41FA5}">
                      <a16:colId xmlns:a16="http://schemas.microsoft.com/office/drawing/2014/main" val="846040686"/>
                    </a:ext>
                  </a:extLst>
                </a:gridCol>
                <a:gridCol w="2537440">
                  <a:extLst>
                    <a:ext uri="{9D8B030D-6E8A-4147-A177-3AD203B41FA5}">
                      <a16:colId xmlns:a16="http://schemas.microsoft.com/office/drawing/2014/main" val="3436745069"/>
                    </a:ext>
                  </a:extLst>
                </a:gridCol>
                <a:gridCol w="4126225">
                  <a:extLst>
                    <a:ext uri="{9D8B030D-6E8A-4147-A177-3AD203B41FA5}">
                      <a16:colId xmlns:a16="http://schemas.microsoft.com/office/drawing/2014/main" val="3277627514"/>
                    </a:ext>
                  </a:extLst>
                </a:gridCol>
              </a:tblGrid>
              <a:tr h="3137374">
                <a:tc>
                  <a:txBody>
                    <a:bodyPr/>
                    <a:lstStyle/>
                    <a:p>
                      <a:pPr algn="ctr">
                        <a:lnSpc>
                          <a:spcPct val="107000"/>
                        </a:lnSpc>
                        <a:spcAft>
                          <a:spcPts val="800"/>
                        </a:spcAft>
                      </a:pPr>
                      <a:r>
                        <a:rPr lang="en-GB" sz="900" b="1" dirty="0">
                          <a:effectLst/>
                          <a:latin typeface="Arial" panose="020B0604020202020204" pitchFamily="34" charset="0"/>
                          <a:ea typeface="Calibri" panose="020F0502020204030204" pitchFamily="34" charset="0"/>
                          <a:cs typeface="Times New Roman" panose="02020603050405020304" pitchFamily="18" charset="0"/>
                        </a:rPr>
                        <a:t>2</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b="1" dirty="0">
                          <a:effectLst/>
                          <a:latin typeface="Arial" panose="020B0604020202020204" pitchFamily="34" charset="0"/>
                          <a:ea typeface="Calibri" panose="020F0502020204030204" pitchFamily="34" charset="0"/>
                          <a:cs typeface="Times New Roman" panose="02020603050405020304" pitchFamily="18" charset="0"/>
                        </a:rPr>
                        <a:t>Author:</a:t>
                      </a:r>
                      <a:r>
                        <a:rPr lang="en-GB" sz="900" dirty="0">
                          <a:effectLst/>
                          <a:latin typeface="Arial" panose="020B0604020202020204" pitchFamily="34" charset="0"/>
                          <a:ea typeface="Calibri" panose="020F0502020204030204" pitchFamily="34" charset="0"/>
                          <a:cs typeface="Times New Roman" panose="02020603050405020304" pitchFamily="18" charset="0"/>
                        </a:rPr>
                        <a:t> Jelsma et. al. (2013)</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b="1" dirty="0">
                          <a:effectLst/>
                          <a:latin typeface="Arial" panose="020B0604020202020204" pitchFamily="34" charset="0"/>
                          <a:ea typeface="Calibri" panose="020F0502020204030204" pitchFamily="34" charset="0"/>
                          <a:cs typeface="Times New Roman" panose="02020603050405020304" pitchFamily="18" charset="0"/>
                        </a:rPr>
                        <a:t>Title</a:t>
                      </a:r>
                      <a:r>
                        <a:rPr lang="en-GB" sz="900" dirty="0">
                          <a:effectLst/>
                          <a:latin typeface="Arial" panose="020B0604020202020204" pitchFamily="34" charset="0"/>
                          <a:ea typeface="Calibri" panose="020F0502020204030204" pitchFamily="34" charset="0"/>
                          <a:cs typeface="Times New Roman" panose="02020603050405020304" pitchFamily="18" charset="0"/>
                        </a:rPr>
                        <a:t>:</a:t>
                      </a:r>
                      <a:r>
                        <a:rPr lang="en-GB" sz="1400" b="1" kern="1800" spc="-10" dirty="0">
                          <a:solidFill>
                            <a:srgbClr val="000000"/>
                          </a:solidFill>
                          <a:effectLst/>
                          <a:latin typeface="Cambria" panose="02040503050406030204" pitchFamily="18" charset="0"/>
                          <a:ea typeface="Times New Roman" panose="02020603050405020304" pitchFamily="18" charset="0"/>
                          <a:cs typeface="Times New Roman" panose="02020603050405020304" pitchFamily="18" charset="0"/>
                        </a:rPr>
                        <a:t> </a:t>
                      </a:r>
                      <a:r>
                        <a:rPr lang="en-GB" sz="900" dirty="0">
                          <a:effectLst/>
                          <a:latin typeface="Times New Roman" panose="02020603050405020304" pitchFamily="18" charset="0"/>
                          <a:ea typeface="Calibri" panose="020F0502020204030204" pitchFamily="34" charset="0"/>
                          <a:cs typeface="Times New Roman" panose="02020603050405020304" pitchFamily="18" charset="0"/>
                        </a:rPr>
                        <a:t>DALI: Vitamin D and lifestyle intervention for gestational diabetes mellitus (GDM) prevention: an European multicentre, randomised trial – study protocol</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a:effectLst/>
                          <a:latin typeface="Arial" panose="020B0604020202020204" pitchFamily="34" charset="0"/>
                          <a:ea typeface="Calibri" panose="020F0502020204030204" pitchFamily="34" charset="0"/>
                          <a:cs typeface="Times New Roman" panose="02020603050405020304" pitchFamily="18" charset="0"/>
                        </a:rPr>
                        <a:t>The overall aim of the DALI study is to identify the best available measures to prevent GDM in an on-going pregnancy, to provide cost-benefit calculation of GDM prevention for health care systems, and to establish a pan-European cohort of mother-offspring pairs for future analyses with a central biobank and database</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Method: </a:t>
                      </a:r>
                      <a:r>
                        <a:rPr lang="en-GB" sz="900">
                          <a:effectLst/>
                          <a:latin typeface="Arial" panose="020B0604020202020204" pitchFamily="34" charset="0"/>
                          <a:ea typeface="Calibri" panose="020F0502020204030204" pitchFamily="34" charset="0"/>
                          <a:cs typeface="Times New Roman" panose="02020603050405020304" pitchFamily="18" charset="0"/>
                        </a:rPr>
                        <a:t>primary research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Sample size: </a:t>
                      </a:r>
                      <a:r>
                        <a:rPr lang="en-GB" sz="900">
                          <a:effectLst/>
                          <a:latin typeface="Arial" panose="020B0604020202020204" pitchFamily="34" charset="0"/>
                          <a:ea typeface="Calibri" panose="020F0502020204030204" pitchFamily="34" charset="0"/>
                          <a:cs typeface="Times New Roman" panose="02020603050405020304" pitchFamily="18" charset="0"/>
                        </a:rPr>
                        <a:t>880 women were use as sample size across nine European countries including United Kingdom</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Characteristics: </a:t>
                      </a:r>
                      <a:r>
                        <a:rPr lang="en-GB" sz="900">
                          <a:effectLst/>
                          <a:latin typeface="Arial" panose="020B0604020202020204" pitchFamily="34" charset="0"/>
                          <a:ea typeface="Calibri" panose="020F0502020204030204" pitchFamily="34" charset="0"/>
                          <a:cs typeface="Times New Roman" panose="02020603050405020304" pitchFamily="18" charset="0"/>
                        </a:rPr>
                        <a:t>The randomization type</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a:effectLst/>
                          <a:latin typeface="Arial" panose="020B0604020202020204" pitchFamily="34" charset="0"/>
                          <a:ea typeface="Calibri" panose="020F0502020204030204" pitchFamily="34" charset="0"/>
                          <a:cs typeface="Times New Roman" panose="02020603050405020304" pitchFamily="18" charset="0"/>
                        </a:rPr>
                        <a:t>.</a:t>
                      </a:r>
                      <a:r>
                        <a:rPr lang="en-GB" sz="900">
                          <a:effectLst/>
                          <a:latin typeface="Times New Roman" panose="02020603050405020304" pitchFamily="18" charset="0"/>
                          <a:ea typeface="Calibri" panose="020F0502020204030204" pitchFamily="34" charset="0"/>
                          <a:cs typeface="Times New Roman" panose="02020603050405020304" pitchFamily="18" charset="0"/>
                        </a:rPr>
                        <a:t> </a:t>
                      </a:r>
                      <a:r>
                        <a:rPr lang="en-GB" sz="900">
                          <a:effectLst/>
                          <a:latin typeface="Arial" panose="020B0604020202020204" pitchFamily="34" charset="0"/>
                          <a:ea typeface="Calibri" panose="020F0502020204030204" pitchFamily="34" charset="0"/>
                          <a:cs typeface="Times New Roman" panose="02020603050405020304" pitchFamily="18" charset="0"/>
                        </a:rPr>
                        <a:t>The combination of preventing excessive gestational weight gain, by improving physical activity and healthy eating alongside vitamin D supplementation is thought to improve insulin sensitivity and prevent an increase in blood glucose levels.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8967618"/>
                  </a:ext>
                </a:extLst>
              </a:tr>
              <a:tr h="2212838">
                <a:tc>
                  <a:txBody>
                    <a:bodyPr/>
                    <a:lstStyle/>
                    <a:p>
                      <a:pPr algn="ct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3</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Author:</a:t>
                      </a:r>
                      <a:r>
                        <a:rPr lang="en-GB" sz="900">
                          <a:effectLst/>
                          <a:latin typeface="Arial" panose="020B0604020202020204" pitchFamily="34" charset="0"/>
                          <a:ea typeface="Calibri" panose="020F0502020204030204" pitchFamily="34" charset="0"/>
                          <a:cs typeface="Times New Roman" panose="02020603050405020304" pitchFamily="18" charset="0"/>
                        </a:rPr>
                        <a:t> Lie, M.L.S. et. al. (2013).</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900" b="1">
                          <a:effectLst/>
                          <a:latin typeface="Arial" panose="020B0604020202020204" pitchFamily="34" charset="0"/>
                          <a:ea typeface="Calibri" panose="020F0502020204030204" pitchFamily="34" charset="0"/>
                          <a:cs typeface="Times New Roman" panose="02020603050405020304" pitchFamily="18" charset="0"/>
                        </a:rPr>
                        <a:t>Title</a:t>
                      </a:r>
                      <a:r>
                        <a:rPr lang="en-GB" sz="900">
                          <a:effectLst/>
                          <a:latin typeface="Arial" panose="020B0604020202020204" pitchFamily="34" charset="0"/>
                          <a:ea typeface="Calibri" panose="020F0502020204030204" pitchFamily="34" charset="0"/>
                          <a:cs typeface="Times New Roman" panose="02020603050405020304" pitchFamily="18" charset="0"/>
                        </a:rPr>
                        <a:t>: Preventing Type 2 diabetes after gestational diabetes: women’s experiences and implications for diabetes prevention interventions.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a:effectLst/>
                          <a:latin typeface="Times New Roman" panose="02020603050405020304" pitchFamily="18" charset="0"/>
                          <a:ea typeface="Calibri" panose="020F0502020204030204" pitchFamily="34" charset="0"/>
                          <a:cs typeface="Times New Roman" panose="02020603050405020304" pitchFamily="18" charset="0"/>
                        </a:rPr>
                        <a:t>To explore factors influencing post-natal health behaviours following the experience of gestational diabetes, and to elicit women’s views about the feasibility of lifestyle intervention to prevent diabetes during the first 2 years after childbirth</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a:effectLst/>
                          <a:latin typeface="Arial" panose="020B0604020202020204" pitchFamily="34" charset="0"/>
                          <a:ea typeface="Calibri" panose="020F0502020204030204" pitchFamily="34" charset="0"/>
                          <a:cs typeface="Times New Roman" panose="02020603050405020304" pitchFamily="18" charset="0"/>
                        </a:rPr>
                        <a:t>Qualitative study using semi-structured interviews with women who had gestational diabetes.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Women with a history of gestational diabetes were aware of their increased risk of future diabetes, but this knowledge did not always translate into action. Recovery from gestational diabetes, tiredness, maternal attachment and the demands of childcare were the main barriers to healthy eating and physical activity behaviours in the immediate post-natal period.</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5738162"/>
                  </a:ext>
                </a:extLst>
              </a:tr>
            </a:tbl>
          </a:graphicData>
        </a:graphic>
      </p:graphicFrame>
    </p:spTree>
    <p:extLst>
      <p:ext uri="{BB962C8B-B14F-4D97-AF65-F5344CB8AC3E}">
        <p14:creationId xmlns:p14="http://schemas.microsoft.com/office/powerpoint/2010/main" val="2344742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C22C2-3746-4FBD-81CE-60868EA78B83}"/>
              </a:ext>
            </a:extLst>
          </p:cNvPr>
          <p:cNvSpPr>
            <a:spLocks noGrp="1"/>
          </p:cNvSpPr>
          <p:nvPr>
            <p:ph type="title"/>
          </p:nvPr>
        </p:nvSpPr>
        <p:spPr>
          <a:xfrm>
            <a:off x="838200" y="365126"/>
            <a:ext cx="10515600" cy="1210756"/>
          </a:xfrm>
        </p:spPr>
        <p:txBody>
          <a:bodyPr/>
          <a:lstStyle/>
          <a:p>
            <a:r>
              <a:rPr lang="en-GB" dirty="0"/>
              <a:t>                                 </a:t>
            </a:r>
            <a:r>
              <a:rPr lang="en-GB" b="1" dirty="0">
                <a:latin typeface="+mn-lt"/>
              </a:rPr>
              <a:t>RESULTS</a:t>
            </a:r>
          </a:p>
        </p:txBody>
      </p:sp>
      <p:sp>
        <p:nvSpPr>
          <p:cNvPr id="3" name="Content Placeholder 2">
            <a:extLst>
              <a:ext uri="{FF2B5EF4-FFF2-40B4-BE49-F238E27FC236}">
                <a16:creationId xmlns:a16="http://schemas.microsoft.com/office/drawing/2014/main" id="{879869C7-A9F0-4DB4-B9A5-87C6DA57C2B2}"/>
              </a:ext>
            </a:extLst>
          </p:cNvPr>
          <p:cNvSpPr>
            <a:spLocks noGrp="1"/>
          </p:cNvSpPr>
          <p:nvPr>
            <p:ph idx="1"/>
          </p:nvPr>
        </p:nvSpPr>
        <p:spPr>
          <a:xfrm>
            <a:off x="175098" y="1690688"/>
            <a:ext cx="11809379" cy="5167312"/>
          </a:xfrm>
        </p:spPr>
        <p:txBody>
          <a:bodyPr>
            <a:normAutofit/>
          </a:bodyPr>
          <a:lstStyle/>
          <a:p>
            <a:pPr marL="0" indent="0">
              <a:buNone/>
            </a:pPr>
            <a:r>
              <a:rPr lang="en-GB" b="1" dirty="0"/>
              <a:t> TOPIC 1 KEY FINDINGS: </a:t>
            </a:r>
            <a:r>
              <a:rPr lang="en-GB" dirty="0"/>
              <a:t>Myoinositol has the potent of reducing the resistance of insulin and this potency could serve in the prevention of gestational diabetes.</a:t>
            </a:r>
          </a:p>
          <a:p>
            <a:pPr marL="0" indent="0">
              <a:buNone/>
            </a:pPr>
            <a:r>
              <a:rPr lang="en-GB" b="1" dirty="0"/>
              <a:t>KEY THEMES</a:t>
            </a:r>
            <a:r>
              <a:rPr lang="en-GB" dirty="0"/>
              <a:t>: efficacy of lowering insulin, myo-inositol versus placebo</a:t>
            </a:r>
          </a:p>
          <a:p>
            <a:pPr marL="0" indent="0">
              <a:buNone/>
            </a:pPr>
            <a:r>
              <a:rPr lang="en-GB" dirty="0"/>
              <a:t> </a:t>
            </a:r>
            <a:r>
              <a:rPr lang="en-GB" b="1" dirty="0"/>
              <a:t>TOPIC 2 KEY FINDINGS: </a:t>
            </a:r>
            <a:r>
              <a:rPr lang="en-GB" dirty="0"/>
              <a:t>Insulin sensitivity is thought to be improved by physical activity, healthy eating and vitamin D to prevent the increase in blood sugar level.</a:t>
            </a:r>
          </a:p>
          <a:p>
            <a:pPr marL="0" indent="0">
              <a:buNone/>
            </a:pPr>
            <a:r>
              <a:rPr lang="en-GB" b="1" dirty="0"/>
              <a:t>KEY THEMES: </a:t>
            </a:r>
            <a:r>
              <a:rPr lang="en-GB" dirty="0"/>
              <a:t>Weight gain, combination of healthy eating, physical activities and vitamin D.</a:t>
            </a:r>
          </a:p>
          <a:p>
            <a:pPr marL="0" indent="0">
              <a:buNone/>
            </a:pPr>
            <a:endParaRPr lang="en-GB" dirty="0"/>
          </a:p>
        </p:txBody>
      </p:sp>
    </p:spTree>
    <p:extLst>
      <p:ext uri="{BB962C8B-B14F-4D97-AF65-F5344CB8AC3E}">
        <p14:creationId xmlns:p14="http://schemas.microsoft.com/office/powerpoint/2010/main" val="220201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D088-F83D-4386-90E9-00C963DF4582}"/>
              </a:ext>
            </a:extLst>
          </p:cNvPr>
          <p:cNvSpPr>
            <a:spLocks noGrp="1"/>
          </p:cNvSpPr>
          <p:nvPr>
            <p:ph type="title"/>
          </p:nvPr>
        </p:nvSpPr>
        <p:spPr/>
        <p:txBody>
          <a:bodyPr/>
          <a:lstStyle/>
          <a:p>
            <a:r>
              <a:rPr lang="en-GB" b="1" dirty="0">
                <a:latin typeface="+mn-lt"/>
              </a:rPr>
              <a:t>                           RESULT CONTINUE</a:t>
            </a:r>
          </a:p>
        </p:txBody>
      </p:sp>
      <p:sp>
        <p:nvSpPr>
          <p:cNvPr id="3" name="Content Placeholder 2">
            <a:extLst>
              <a:ext uri="{FF2B5EF4-FFF2-40B4-BE49-F238E27FC236}">
                <a16:creationId xmlns:a16="http://schemas.microsoft.com/office/drawing/2014/main" id="{84FB812A-C6BB-4ECD-9603-27790DFE88A9}"/>
              </a:ext>
            </a:extLst>
          </p:cNvPr>
          <p:cNvSpPr>
            <a:spLocks noGrp="1"/>
          </p:cNvSpPr>
          <p:nvPr>
            <p:ph idx="1"/>
          </p:nvPr>
        </p:nvSpPr>
        <p:spPr>
          <a:xfrm>
            <a:off x="269131" y="1614792"/>
            <a:ext cx="11653737" cy="5087565"/>
          </a:xfrm>
        </p:spPr>
        <p:txBody>
          <a:bodyPr/>
          <a:lstStyle/>
          <a:p>
            <a:pPr marL="0" indent="0">
              <a:buNone/>
            </a:pPr>
            <a:endParaRPr lang="en-GB" b="1" dirty="0"/>
          </a:p>
          <a:p>
            <a:pPr marL="0" indent="0">
              <a:buNone/>
            </a:pPr>
            <a:r>
              <a:rPr lang="en-GB" b="1" dirty="0"/>
              <a:t>TOPIC 3 KEY FINDINGS: </a:t>
            </a:r>
            <a:r>
              <a:rPr lang="en-GB" dirty="0"/>
              <a:t>clustered activities such as maternal attachments, tiredness and childcare demand were the main barriers to physical activities to reduce weight gain for future gestation diabetes</a:t>
            </a:r>
          </a:p>
          <a:p>
            <a:pPr marL="0" indent="0">
              <a:buNone/>
            </a:pPr>
            <a:r>
              <a:rPr lang="en-GB" b="1" dirty="0"/>
              <a:t>KEY THEMES: </a:t>
            </a:r>
            <a:r>
              <a:rPr lang="en-GB" dirty="0"/>
              <a:t>Barriers for physical activities, history of gestational diabetes.</a:t>
            </a:r>
          </a:p>
        </p:txBody>
      </p:sp>
    </p:spTree>
    <p:extLst>
      <p:ext uri="{BB962C8B-B14F-4D97-AF65-F5344CB8AC3E}">
        <p14:creationId xmlns:p14="http://schemas.microsoft.com/office/powerpoint/2010/main" val="366602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4C4E-5C70-4968-9C70-479AB8431C87}"/>
              </a:ext>
            </a:extLst>
          </p:cNvPr>
          <p:cNvSpPr>
            <a:spLocks noGrp="1"/>
          </p:cNvSpPr>
          <p:nvPr>
            <p:ph type="title"/>
          </p:nvPr>
        </p:nvSpPr>
        <p:spPr/>
        <p:txBody>
          <a:bodyPr/>
          <a:lstStyle/>
          <a:p>
            <a:r>
              <a:rPr lang="en-GB" dirty="0"/>
              <a:t>                                </a:t>
            </a:r>
            <a:r>
              <a:rPr lang="en-GB" b="1" dirty="0">
                <a:latin typeface="+mn-lt"/>
              </a:rPr>
              <a:t>DISCUSSION</a:t>
            </a:r>
          </a:p>
        </p:txBody>
      </p:sp>
      <p:sp>
        <p:nvSpPr>
          <p:cNvPr id="3" name="Content Placeholder 2">
            <a:extLst>
              <a:ext uri="{FF2B5EF4-FFF2-40B4-BE49-F238E27FC236}">
                <a16:creationId xmlns:a16="http://schemas.microsoft.com/office/drawing/2014/main" id="{C69D205F-A6C1-49CB-BBB3-A0828099C796}"/>
              </a:ext>
            </a:extLst>
          </p:cNvPr>
          <p:cNvSpPr>
            <a:spLocks noGrp="1"/>
          </p:cNvSpPr>
          <p:nvPr>
            <p:ph idx="1"/>
          </p:nvPr>
        </p:nvSpPr>
        <p:spPr/>
        <p:txBody>
          <a:bodyPr>
            <a:normAutofit/>
          </a:bodyPr>
          <a:lstStyle/>
          <a:p>
            <a:pPr marL="0" indent="0">
              <a:buNone/>
            </a:pPr>
            <a:r>
              <a:rPr lang="en-GB" b="1" dirty="0"/>
              <a:t>THEME 1</a:t>
            </a:r>
            <a:r>
              <a:rPr lang="en-GB" dirty="0"/>
              <a:t>: efficacy of lowering insulin, myo-inositol versus placebo</a:t>
            </a:r>
          </a:p>
          <a:p>
            <a:pPr marL="0" indent="0">
              <a:buNone/>
            </a:pPr>
            <a:endParaRPr lang="en-GB" b="1" dirty="0"/>
          </a:p>
          <a:p>
            <a:pPr marL="0" indent="0">
              <a:buNone/>
            </a:pPr>
            <a:endParaRPr lang="en-GB" b="1" dirty="0"/>
          </a:p>
          <a:p>
            <a:pPr marL="0" indent="0">
              <a:buNone/>
            </a:pPr>
            <a:r>
              <a:rPr lang="en-GB" b="1" dirty="0"/>
              <a:t>THEME 2 </a:t>
            </a:r>
            <a:r>
              <a:rPr lang="en-GB" dirty="0"/>
              <a:t>Weight gain, combination of healthy eating, physical activities and vitamin D.</a:t>
            </a:r>
          </a:p>
          <a:p>
            <a:pPr marL="0" indent="0">
              <a:buNone/>
            </a:pPr>
            <a:endParaRPr lang="en-GB" b="1" dirty="0"/>
          </a:p>
          <a:p>
            <a:pPr marL="0" indent="0">
              <a:buNone/>
            </a:pPr>
            <a:endParaRPr lang="en-GB" b="1" dirty="0"/>
          </a:p>
          <a:p>
            <a:pPr marL="0" indent="0">
              <a:buNone/>
            </a:pPr>
            <a:r>
              <a:rPr lang="en-GB" b="1" dirty="0"/>
              <a:t>THEME 3 </a:t>
            </a:r>
            <a:r>
              <a:rPr lang="en-GB" dirty="0"/>
              <a:t>Barriers for physical activities, history of gestational diabetes.</a:t>
            </a:r>
            <a:endParaRPr lang="en-GB" b="1" dirty="0"/>
          </a:p>
          <a:p>
            <a:pPr marL="0" indent="0">
              <a:buNone/>
            </a:pPr>
            <a:r>
              <a:rPr lang="en-GB" b="1" dirty="0"/>
              <a:t> </a:t>
            </a:r>
          </a:p>
        </p:txBody>
      </p:sp>
    </p:spTree>
    <p:extLst>
      <p:ext uri="{BB962C8B-B14F-4D97-AF65-F5344CB8AC3E}">
        <p14:creationId xmlns:p14="http://schemas.microsoft.com/office/powerpoint/2010/main" val="100298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94417-3CBA-4517-AC52-84566EC07FD9}"/>
              </a:ext>
            </a:extLst>
          </p:cNvPr>
          <p:cNvSpPr>
            <a:spLocks noGrp="1"/>
          </p:cNvSpPr>
          <p:nvPr>
            <p:ph type="title"/>
          </p:nvPr>
        </p:nvSpPr>
        <p:spPr/>
        <p:txBody>
          <a:bodyPr/>
          <a:lstStyle/>
          <a:p>
            <a:r>
              <a:rPr lang="en-GB" dirty="0"/>
              <a:t>                           </a:t>
            </a:r>
            <a:r>
              <a:rPr lang="en-GB" b="1" dirty="0">
                <a:latin typeface="+mn-lt"/>
              </a:rPr>
              <a:t>CONCLUSION</a:t>
            </a:r>
          </a:p>
        </p:txBody>
      </p:sp>
      <p:sp>
        <p:nvSpPr>
          <p:cNvPr id="3" name="Content Placeholder 2">
            <a:extLst>
              <a:ext uri="{FF2B5EF4-FFF2-40B4-BE49-F238E27FC236}">
                <a16:creationId xmlns:a16="http://schemas.microsoft.com/office/drawing/2014/main" id="{FBC128F8-4BBA-4B31-9A50-DBEA2249D5DB}"/>
              </a:ext>
            </a:extLst>
          </p:cNvPr>
          <p:cNvSpPr>
            <a:spLocks noGrp="1"/>
          </p:cNvSpPr>
          <p:nvPr>
            <p:ph idx="1"/>
          </p:nvPr>
        </p:nvSpPr>
        <p:spPr/>
        <p:txBody>
          <a:bodyPr>
            <a:normAutofit/>
          </a:bodyPr>
          <a:lstStyle/>
          <a:p>
            <a:r>
              <a:rPr lang="en-GB" sz="4000" dirty="0"/>
              <a:t>Summary of the main points</a:t>
            </a:r>
          </a:p>
        </p:txBody>
      </p:sp>
    </p:spTree>
    <p:extLst>
      <p:ext uri="{BB962C8B-B14F-4D97-AF65-F5344CB8AC3E}">
        <p14:creationId xmlns:p14="http://schemas.microsoft.com/office/powerpoint/2010/main" val="105059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9826D-B94F-4279-83FF-B3313E34B729}"/>
              </a:ext>
            </a:extLst>
          </p:cNvPr>
          <p:cNvSpPr>
            <a:spLocks noGrp="1"/>
          </p:cNvSpPr>
          <p:nvPr>
            <p:ph type="title"/>
          </p:nvPr>
        </p:nvSpPr>
        <p:spPr/>
        <p:txBody>
          <a:bodyPr/>
          <a:lstStyle/>
          <a:p>
            <a:r>
              <a:rPr lang="en-GB" dirty="0"/>
              <a:t>                         </a:t>
            </a:r>
            <a:r>
              <a:rPr lang="en-GB" b="1" dirty="0">
                <a:latin typeface="+mn-lt"/>
              </a:rPr>
              <a:t>REFERENCES</a:t>
            </a:r>
          </a:p>
        </p:txBody>
      </p:sp>
      <p:sp>
        <p:nvSpPr>
          <p:cNvPr id="3" name="Content Placeholder 2">
            <a:extLst>
              <a:ext uri="{FF2B5EF4-FFF2-40B4-BE49-F238E27FC236}">
                <a16:creationId xmlns:a16="http://schemas.microsoft.com/office/drawing/2014/main" id="{0F127B8A-58D0-48C0-9304-747631D10E14}"/>
              </a:ext>
            </a:extLst>
          </p:cNvPr>
          <p:cNvSpPr>
            <a:spLocks noGrp="1"/>
          </p:cNvSpPr>
          <p:nvPr>
            <p:ph idx="1"/>
          </p:nvPr>
        </p:nvSpPr>
        <p:spPr>
          <a:xfrm>
            <a:off x="838200" y="1825624"/>
            <a:ext cx="10515600" cy="5032375"/>
          </a:xfrm>
        </p:spPr>
        <p:txBody>
          <a:bodyPr>
            <a:normAutofit lnSpcReduction="10000"/>
          </a:bodyPr>
          <a:lstStyle/>
          <a:p>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Amaefule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C.E.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(2022) ‘Myo-inositol nutritional supplement for prevention of gestational diabetes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EMmY</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 randomised, placebo-controlled, double-blind pilot trial with nested qualitative study’,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BMJ open</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12(3), pp. e050110–e050110. doi:10.1136/bmjopen-2021-050110</a:t>
            </a: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Lie, M.L.S. et al. (2013) ‘Preventing Type 2 diabetes after gestational diabetes: women’s experiences and implications for diabetes prevention interventions’,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Diabetic medicine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Diabet</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Med. 30, 986-993 (2013), 30(8), pp. 986–993. doi:10.1111/dme.12206.</a:t>
            </a:r>
          </a:p>
          <a:p>
            <a:endPar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endParaRP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Lowe LP, et al. (2002).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Hyperglycemia</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and adverse pregnancy outcomes’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N </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Engl</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 Med </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[online] Available at: (accessed date: 06/04/2022).</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Tucker R, et al. (2005) ‘Metabolic syndrome in childhood: association with birth weight, maternal obesity, and gestational diabetes mellitus’. </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Pediatrics</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;115:e290–6.[online] Available at: (Accessed date: 03/04/2022).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Hitman GA, et al. (2015), ‘Nutritional manipulation for the primary prevention of gestational diabetes mellitus: a meta-analysis of randomised studies’.</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PLoS</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One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;10:e0115526, [online] Available at: (Accessed date: 04/04/2022). </a:t>
            </a:r>
          </a:p>
          <a:p>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Dodds</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 et al. (2018). ‘Effectiveness and acceptability of myo-inositol nutritional supplement in the prevention of gestational diabetes: a protocol for a randomised, placebo-controlled, double-blind pilot trial’.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BMJ Open</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2018;8: e022831, [online] Available at: (Accessed date: 04/04/2022).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endParaRPr>
          </a:p>
          <a:p>
            <a:endPar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915400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371</TotalTime>
  <Words>1163</Words>
  <Application>Microsoft Office PowerPoint</Application>
  <PresentationFormat>Widescreen</PresentationFormat>
  <Paragraphs>97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Cambria</vt:lpstr>
      <vt:lpstr>Source Sans Pro</vt:lpstr>
      <vt:lpstr>Times New Roman</vt:lpstr>
      <vt:lpstr>Retrospect</vt:lpstr>
      <vt:lpstr>           INTRODUCTION TO RESEARCH</vt:lpstr>
      <vt:lpstr>                     INTRODUCTION</vt:lpstr>
      <vt:lpstr>                             METHOD</vt:lpstr>
      <vt:lpstr>                      METHOD CONTINUES</vt:lpstr>
      <vt:lpstr>                         LITERATURE REVIEW</vt:lpstr>
      <vt:lpstr>           LITERATURE REVIEW CONTINUE</vt:lpstr>
      <vt:lpstr>                                 RESULTS</vt:lpstr>
      <vt:lpstr>                           RESULT CONTINUE</vt:lpstr>
      <vt:lpstr>                                DISCUSSION</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shedrack chidi asinobi</dc:creator>
  <cp:lastModifiedBy>shedrack chidi asinobi</cp:lastModifiedBy>
  <cp:revision>29</cp:revision>
  <dcterms:created xsi:type="dcterms:W3CDTF">2022-04-07T11:40:35Z</dcterms:created>
  <dcterms:modified xsi:type="dcterms:W3CDTF">2022-04-08T11:00:27Z</dcterms:modified>
</cp:coreProperties>
</file>