
<file path=[Content_Types].xml><?xml version="1.0" encoding="utf-8"?>
<Types xmlns="http://schemas.openxmlformats.org/package/2006/content-types">
  <Default Extension="fntdata" ContentType="application/x-fontdata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12192000" cy="6858000"/>
  <p:embeddedFontLst>
    <p:embeddedFont>
      <p:font typeface="Bahnschrift" panose="020B0502040204020203" pitchFamily="34" charset="0"/>
      <p:regular r:id="rId17"/>
      <p:bold r:id="rId18"/>
    </p:embeddedFont>
    <p:embeddedFont>
      <p:font typeface="Sitka Subheading" panose="02000505000000020004" pitchFamily="2" charset="0"/>
      <p:regular r:id="rId19"/>
      <p:bold r:id="rId20"/>
      <p:italic r:id="rId21"/>
      <p:boldItalic r:id="rId22"/>
    </p:embeddedFont>
    <p:embeddedFont>
      <p:font typeface="Trebuchet MS" panose="020B0603020202020204" pitchFamily="34" charset="0"/>
      <p:regular r:id="rId23"/>
      <p:bold r:id="rId24"/>
      <p:italic r:id="rId25"/>
      <p:boldItalic r:id="rId26"/>
    </p:embeddedFont>
    <p:embeddedFont>
      <p:font typeface="Wingdings 3" panose="05040102010807070707" pitchFamily="18" charset="2"/>
      <p:regular r:id="rId27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2" d="100"/>
          <a:sy n="72" d="100"/>
        </p:scale>
        <p:origin x="660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7426" y="4825"/>
            <a:ext cx="1218565" cy="6853555"/>
          </a:xfrm>
          <a:custGeom>
            <a:avLst/>
            <a:gdLst/>
            <a:ahLst/>
            <a:cxnLst/>
            <a:rect l="l" t="t" r="r" b="b"/>
            <a:pathLst>
              <a:path w="1218565" h="6853555">
                <a:moveTo>
                  <a:pt x="0" y="0"/>
                </a:moveTo>
                <a:lnTo>
                  <a:pt x="1218352" y="6853171"/>
                </a:lnTo>
              </a:path>
            </a:pathLst>
          </a:custGeom>
          <a:ln w="9525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48612" y="3694896"/>
            <a:ext cx="4743450" cy="3163570"/>
          </a:xfrm>
          <a:custGeom>
            <a:avLst/>
            <a:gdLst/>
            <a:ahLst/>
            <a:cxnLst/>
            <a:rect l="l" t="t" r="r" b="b"/>
            <a:pathLst>
              <a:path w="4743450" h="3163570">
                <a:moveTo>
                  <a:pt x="4743387" y="0"/>
                </a:moveTo>
                <a:lnTo>
                  <a:pt x="0" y="3163101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100" y="0"/>
            <a:ext cx="3009900" cy="6858000"/>
          </a:xfrm>
          <a:custGeom>
            <a:avLst/>
            <a:gdLst/>
            <a:ahLst/>
            <a:cxnLst/>
            <a:rect l="l" t="t" r="r" b="b"/>
            <a:pathLst>
              <a:path w="3009900" h="6858000">
                <a:moveTo>
                  <a:pt x="3009899" y="0"/>
                </a:moveTo>
                <a:lnTo>
                  <a:pt x="2044399" y="0"/>
                </a:lnTo>
                <a:lnTo>
                  <a:pt x="0" y="6857996"/>
                </a:lnTo>
                <a:lnTo>
                  <a:pt x="3009899" y="6857996"/>
                </a:lnTo>
                <a:lnTo>
                  <a:pt x="3009899" y="0"/>
                </a:lnTo>
                <a:close/>
              </a:path>
            </a:pathLst>
          </a:custGeom>
          <a:solidFill>
            <a:srgbClr val="90C225">
              <a:alpha val="3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2878" y="0"/>
            <a:ext cx="2589530" cy="6858000"/>
          </a:xfrm>
          <a:custGeom>
            <a:avLst/>
            <a:gdLst/>
            <a:ahLst/>
            <a:cxnLst/>
            <a:rect l="l" t="t" r="r" b="b"/>
            <a:pathLst>
              <a:path w="2589529" h="6858000">
                <a:moveTo>
                  <a:pt x="2589120" y="0"/>
                </a:moveTo>
                <a:lnTo>
                  <a:pt x="0" y="0"/>
                </a:lnTo>
                <a:lnTo>
                  <a:pt x="1208884" y="6857996"/>
                </a:lnTo>
                <a:lnTo>
                  <a:pt x="2589120" y="6857996"/>
                </a:lnTo>
                <a:lnTo>
                  <a:pt x="2589120" y="0"/>
                </a:lnTo>
                <a:close/>
              </a:path>
            </a:pathLst>
          </a:custGeom>
          <a:solidFill>
            <a:srgbClr val="90C225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4450" y="3048000"/>
            <a:ext cx="3257550" cy="3810000"/>
          </a:xfrm>
          <a:custGeom>
            <a:avLst/>
            <a:gdLst/>
            <a:ahLst/>
            <a:cxnLst/>
            <a:rect l="l" t="t" r="r" b="b"/>
            <a:pathLst>
              <a:path w="3257550" h="3810000">
                <a:moveTo>
                  <a:pt x="3257550" y="0"/>
                </a:moveTo>
                <a:lnTo>
                  <a:pt x="0" y="3810000"/>
                </a:lnTo>
                <a:lnTo>
                  <a:pt x="3257550" y="3810000"/>
                </a:lnTo>
                <a:lnTo>
                  <a:pt x="3257550" y="0"/>
                </a:lnTo>
                <a:close/>
              </a:path>
            </a:pathLst>
          </a:custGeom>
          <a:solidFill>
            <a:srgbClr val="539F20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930" y="0"/>
            <a:ext cx="2854325" cy="6858000"/>
          </a:xfrm>
          <a:custGeom>
            <a:avLst/>
            <a:gdLst/>
            <a:ahLst/>
            <a:cxnLst/>
            <a:rect l="l" t="t" r="r" b="b"/>
            <a:pathLst>
              <a:path w="2854325" h="6858000">
                <a:moveTo>
                  <a:pt x="2854069" y="0"/>
                </a:moveTo>
                <a:lnTo>
                  <a:pt x="0" y="0"/>
                </a:lnTo>
                <a:lnTo>
                  <a:pt x="2470020" y="6857996"/>
                </a:lnTo>
                <a:lnTo>
                  <a:pt x="2854069" y="6857996"/>
                </a:lnTo>
                <a:lnTo>
                  <a:pt x="2854069" y="0"/>
                </a:lnTo>
                <a:close/>
              </a:path>
            </a:pathLst>
          </a:custGeom>
          <a:solidFill>
            <a:srgbClr val="3E7818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6600" y="0"/>
            <a:ext cx="1295400" cy="6858000"/>
          </a:xfrm>
          <a:custGeom>
            <a:avLst/>
            <a:gdLst/>
            <a:ahLst/>
            <a:cxnLst/>
            <a:rect l="l" t="t" r="r" b="b"/>
            <a:pathLst>
              <a:path w="1295400" h="6858000">
                <a:moveTo>
                  <a:pt x="1295399" y="0"/>
                </a:moveTo>
                <a:lnTo>
                  <a:pt x="1022453" y="0"/>
                </a:lnTo>
                <a:lnTo>
                  <a:pt x="0" y="6857996"/>
                </a:lnTo>
                <a:lnTo>
                  <a:pt x="1295399" y="6857996"/>
                </a:lnTo>
                <a:lnTo>
                  <a:pt x="1295399" y="0"/>
                </a:lnTo>
                <a:close/>
              </a:path>
            </a:pathLst>
          </a:custGeom>
          <a:solidFill>
            <a:srgbClr val="C0E374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36247" y="0"/>
            <a:ext cx="1256030" cy="6858000"/>
          </a:xfrm>
          <a:custGeom>
            <a:avLst/>
            <a:gdLst/>
            <a:ahLst/>
            <a:cxnLst/>
            <a:rect l="l" t="t" r="r" b="b"/>
            <a:pathLst>
              <a:path w="1256029" h="6858000">
                <a:moveTo>
                  <a:pt x="1255752" y="0"/>
                </a:moveTo>
                <a:lnTo>
                  <a:pt x="0" y="0"/>
                </a:lnTo>
                <a:lnTo>
                  <a:pt x="1114527" y="6857996"/>
                </a:lnTo>
                <a:lnTo>
                  <a:pt x="1255752" y="6857996"/>
                </a:lnTo>
                <a:lnTo>
                  <a:pt x="1255752" y="0"/>
                </a:lnTo>
                <a:close/>
              </a:path>
            </a:pathLst>
          </a:custGeom>
          <a:solidFill>
            <a:srgbClr val="90C225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2725" y="3590925"/>
            <a:ext cx="1819275" cy="3267075"/>
          </a:xfrm>
          <a:custGeom>
            <a:avLst/>
            <a:gdLst/>
            <a:ahLst/>
            <a:cxnLst/>
            <a:rect l="l" t="t" r="r" b="b"/>
            <a:pathLst>
              <a:path w="1819275" h="3267075">
                <a:moveTo>
                  <a:pt x="1819275" y="0"/>
                </a:moveTo>
                <a:lnTo>
                  <a:pt x="0" y="3267075"/>
                </a:lnTo>
                <a:lnTo>
                  <a:pt x="1819275" y="3267075"/>
                </a:lnTo>
                <a:lnTo>
                  <a:pt x="1819275" y="0"/>
                </a:lnTo>
                <a:close/>
              </a:path>
            </a:pathLst>
          </a:custGeom>
          <a:solidFill>
            <a:srgbClr val="90C225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4010025"/>
            <a:ext cx="447675" cy="2847975"/>
          </a:xfrm>
          <a:custGeom>
            <a:avLst/>
            <a:gdLst/>
            <a:ahLst/>
            <a:cxnLst/>
            <a:rect l="l" t="t" r="r" b="b"/>
            <a:pathLst>
              <a:path w="447675" h="2847975">
                <a:moveTo>
                  <a:pt x="0" y="0"/>
                </a:moveTo>
                <a:lnTo>
                  <a:pt x="0" y="2847975"/>
                </a:lnTo>
                <a:lnTo>
                  <a:pt x="447675" y="2847975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0" y="1828800"/>
            <a:ext cx="3524250" cy="2228850"/>
          </a:xfrm>
          <a:custGeom>
            <a:avLst/>
            <a:gdLst/>
            <a:ahLst/>
            <a:cxnLst/>
            <a:rect l="l" t="t" r="r" b="b"/>
            <a:pathLst>
              <a:path w="3524250" h="2228850">
                <a:moveTo>
                  <a:pt x="3301365" y="0"/>
                </a:moveTo>
                <a:lnTo>
                  <a:pt x="222885" y="0"/>
                </a:lnTo>
                <a:lnTo>
                  <a:pt x="177966" y="4529"/>
                </a:lnTo>
                <a:lnTo>
                  <a:pt x="136128" y="17520"/>
                </a:lnTo>
                <a:lnTo>
                  <a:pt x="98268" y="38073"/>
                </a:lnTo>
                <a:lnTo>
                  <a:pt x="65281" y="65293"/>
                </a:lnTo>
                <a:lnTo>
                  <a:pt x="38065" y="98282"/>
                </a:lnTo>
                <a:lnTo>
                  <a:pt x="17515" y="136142"/>
                </a:lnTo>
                <a:lnTo>
                  <a:pt x="4528" y="177975"/>
                </a:lnTo>
                <a:lnTo>
                  <a:pt x="0" y="222885"/>
                </a:lnTo>
                <a:lnTo>
                  <a:pt x="0" y="2005964"/>
                </a:lnTo>
                <a:lnTo>
                  <a:pt x="4528" y="2050874"/>
                </a:lnTo>
                <a:lnTo>
                  <a:pt x="17515" y="2092707"/>
                </a:lnTo>
                <a:lnTo>
                  <a:pt x="38065" y="2130567"/>
                </a:lnTo>
                <a:lnTo>
                  <a:pt x="65281" y="2163556"/>
                </a:lnTo>
                <a:lnTo>
                  <a:pt x="98268" y="2190776"/>
                </a:lnTo>
                <a:lnTo>
                  <a:pt x="136128" y="2211329"/>
                </a:lnTo>
                <a:lnTo>
                  <a:pt x="177966" y="2224320"/>
                </a:lnTo>
                <a:lnTo>
                  <a:pt x="222885" y="2228850"/>
                </a:lnTo>
                <a:lnTo>
                  <a:pt x="3301365" y="2228850"/>
                </a:lnTo>
                <a:lnTo>
                  <a:pt x="3346274" y="2224320"/>
                </a:lnTo>
                <a:lnTo>
                  <a:pt x="3388107" y="2211329"/>
                </a:lnTo>
                <a:lnTo>
                  <a:pt x="3425967" y="2190776"/>
                </a:lnTo>
                <a:lnTo>
                  <a:pt x="3458956" y="2163556"/>
                </a:lnTo>
                <a:lnTo>
                  <a:pt x="3486176" y="2130567"/>
                </a:lnTo>
                <a:lnTo>
                  <a:pt x="3506729" y="2092707"/>
                </a:lnTo>
                <a:lnTo>
                  <a:pt x="3519720" y="2050874"/>
                </a:lnTo>
                <a:lnTo>
                  <a:pt x="3524250" y="2005964"/>
                </a:lnTo>
                <a:lnTo>
                  <a:pt x="3524250" y="222885"/>
                </a:lnTo>
                <a:lnTo>
                  <a:pt x="3519720" y="177975"/>
                </a:lnTo>
                <a:lnTo>
                  <a:pt x="3506729" y="136142"/>
                </a:lnTo>
                <a:lnTo>
                  <a:pt x="3486176" y="98282"/>
                </a:lnTo>
                <a:lnTo>
                  <a:pt x="3458956" y="65293"/>
                </a:lnTo>
                <a:lnTo>
                  <a:pt x="3425967" y="38073"/>
                </a:lnTo>
                <a:lnTo>
                  <a:pt x="3388107" y="17520"/>
                </a:lnTo>
                <a:lnTo>
                  <a:pt x="3346274" y="4529"/>
                </a:lnTo>
                <a:lnTo>
                  <a:pt x="3301365" y="0"/>
                </a:lnTo>
                <a:close/>
              </a:path>
            </a:pathLst>
          </a:custGeom>
          <a:solidFill>
            <a:srgbClr val="90C2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0" y="1828800"/>
            <a:ext cx="3524250" cy="2228850"/>
          </a:xfrm>
          <a:custGeom>
            <a:avLst/>
            <a:gdLst/>
            <a:ahLst/>
            <a:cxnLst/>
            <a:rect l="l" t="t" r="r" b="b"/>
            <a:pathLst>
              <a:path w="3524250" h="2228850">
                <a:moveTo>
                  <a:pt x="0" y="222885"/>
                </a:moveTo>
                <a:lnTo>
                  <a:pt x="4528" y="177975"/>
                </a:lnTo>
                <a:lnTo>
                  <a:pt x="17515" y="136142"/>
                </a:lnTo>
                <a:lnTo>
                  <a:pt x="38065" y="98282"/>
                </a:lnTo>
                <a:lnTo>
                  <a:pt x="65281" y="65293"/>
                </a:lnTo>
                <a:lnTo>
                  <a:pt x="98268" y="38073"/>
                </a:lnTo>
                <a:lnTo>
                  <a:pt x="136128" y="17520"/>
                </a:lnTo>
                <a:lnTo>
                  <a:pt x="177966" y="4529"/>
                </a:lnTo>
                <a:lnTo>
                  <a:pt x="222885" y="0"/>
                </a:lnTo>
                <a:lnTo>
                  <a:pt x="3301365" y="0"/>
                </a:lnTo>
                <a:lnTo>
                  <a:pt x="3346274" y="4529"/>
                </a:lnTo>
                <a:lnTo>
                  <a:pt x="3388107" y="17520"/>
                </a:lnTo>
                <a:lnTo>
                  <a:pt x="3425967" y="38073"/>
                </a:lnTo>
                <a:lnTo>
                  <a:pt x="3458956" y="65293"/>
                </a:lnTo>
                <a:lnTo>
                  <a:pt x="3486176" y="98282"/>
                </a:lnTo>
                <a:lnTo>
                  <a:pt x="3506729" y="136142"/>
                </a:lnTo>
                <a:lnTo>
                  <a:pt x="3519720" y="177975"/>
                </a:lnTo>
                <a:lnTo>
                  <a:pt x="3524250" y="222885"/>
                </a:lnTo>
                <a:lnTo>
                  <a:pt x="3524250" y="2005964"/>
                </a:lnTo>
                <a:lnTo>
                  <a:pt x="3519720" y="2050874"/>
                </a:lnTo>
                <a:lnTo>
                  <a:pt x="3506729" y="2092707"/>
                </a:lnTo>
                <a:lnTo>
                  <a:pt x="3486176" y="2130567"/>
                </a:lnTo>
                <a:lnTo>
                  <a:pt x="3458956" y="2163556"/>
                </a:lnTo>
                <a:lnTo>
                  <a:pt x="3425967" y="2190776"/>
                </a:lnTo>
                <a:lnTo>
                  <a:pt x="3388107" y="2211329"/>
                </a:lnTo>
                <a:lnTo>
                  <a:pt x="3346274" y="2224320"/>
                </a:lnTo>
                <a:lnTo>
                  <a:pt x="3301365" y="2228850"/>
                </a:lnTo>
                <a:lnTo>
                  <a:pt x="222885" y="2228850"/>
                </a:lnTo>
                <a:lnTo>
                  <a:pt x="177966" y="2224320"/>
                </a:lnTo>
                <a:lnTo>
                  <a:pt x="136128" y="2211329"/>
                </a:lnTo>
                <a:lnTo>
                  <a:pt x="98268" y="2190776"/>
                </a:lnTo>
                <a:lnTo>
                  <a:pt x="65281" y="2163556"/>
                </a:lnTo>
                <a:lnTo>
                  <a:pt x="38065" y="2130567"/>
                </a:lnTo>
                <a:lnTo>
                  <a:pt x="17515" y="2092707"/>
                </a:lnTo>
                <a:lnTo>
                  <a:pt x="4528" y="2050874"/>
                </a:lnTo>
                <a:lnTo>
                  <a:pt x="0" y="2005964"/>
                </a:lnTo>
                <a:lnTo>
                  <a:pt x="0" y="222885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390525" y="2200275"/>
            <a:ext cx="3524250" cy="2228850"/>
          </a:xfrm>
          <a:custGeom>
            <a:avLst/>
            <a:gdLst/>
            <a:ahLst/>
            <a:cxnLst/>
            <a:rect l="l" t="t" r="r" b="b"/>
            <a:pathLst>
              <a:path w="3524250" h="2228850">
                <a:moveTo>
                  <a:pt x="3301365" y="0"/>
                </a:moveTo>
                <a:lnTo>
                  <a:pt x="222884" y="0"/>
                </a:lnTo>
                <a:lnTo>
                  <a:pt x="177964" y="4529"/>
                </a:lnTo>
                <a:lnTo>
                  <a:pt x="136125" y="17520"/>
                </a:lnTo>
                <a:lnTo>
                  <a:pt x="98265" y="38073"/>
                </a:lnTo>
                <a:lnTo>
                  <a:pt x="65279" y="65293"/>
                </a:lnTo>
                <a:lnTo>
                  <a:pt x="38063" y="98282"/>
                </a:lnTo>
                <a:lnTo>
                  <a:pt x="17514" y="136142"/>
                </a:lnTo>
                <a:lnTo>
                  <a:pt x="4528" y="177975"/>
                </a:lnTo>
                <a:lnTo>
                  <a:pt x="0" y="222885"/>
                </a:lnTo>
                <a:lnTo>
                  <a:pt x="0" y="2005964"/>
                </a:lnTo>
                <a:lnTo>
                  <a:pt x="4528" y="2050874"/>
                </a:lnTo>
                <a:lnTo>
                  <a:pt x="17514" y="2092707"/>
                </a:lnTo>
                <a:lnTo>
                  <a:pt x="38063" y="2130567"/>
                </a:lnTo>
                <a:lnTo>
                  <a:pt x="65279" y="2163556"/>
                </a:lnTo>
                <a:lnTo>
                  <a:pt x="98265" y="2190776"/>
                </a:lnTo>
                <a:lnTo>
                  <a:pt x="136125" y="2211329"/>
                </a:lnTo>
                <a:lnTo>
                  <a:pt x="177964" y="2224320"/>
                </a:lnTo>
                <a:lnTo>
                  <a:pt x="222884" y="2228850"/>
                </a:lnTo>
                <a:lnTo>
                  <a:pt x="3301365" y="2228850"/>
                </a:lnTo>
                <a:lnTo>
                  <a:pt x="3346274" y="2224320"/>
                </a:lnTo>
                <a:lnTo>
                  <a:pt x="3388107" y="2211329"/>
                </a:lnTo>
                <a:lnTo>
                  <a:pt x="3425967" y="2190776"/>
                </a:lnTo>
                <a:lnTo>
                  <a:pt x="3458956" y="2163556"/>
                </a:lnTo>
                <a:lnTo>
                  <a:pt x="3486176" y="2130567"/>
                </a:lnTo>
                <a:lnTo>
                  <a:pt x="3506729" y="2092707"/>
                </a:lnTo>
                <a:lnTo>
                  <a:pt x="3519720" y="2050874"/>
                </a:lnTo>
                <a:lnTo>
                  <a:pt x="3524250" y="2005964"/>
                </a:lnTo>
                <a:lnTo>
                  <a:pt x="3524250" y="222885"/>
                </a:lnTo>
                <a:lnTo>
                  <a:pt x="3519720" y="177975"/>
                </a:lnTo>
                <a:lnTo>
                  <a:pt x="3506729" y="136142"/>
                </a:lnTo>
                <a:lnTo>
                  <a:pt x="3486176" y="98282"/>
                </a:lnTo>
                <a:lnTo>
                  <a:pt x="3458956" y="65293"/>
                </a:lnTo>
                <a:lnTo>
                  <a:pt x="3425967" y="38073"/>
                </a:lnTo>
                <a:lnTo>
                  <a:pt x="3388107" y="17520"/>
                </a:lnTo>
                <a:lnTo>
                  <a:pt x="3346274" y="4529"/>
                </a:lnTo>
                <a:lnTo>
                  <a:pt x="3301365" y="0"/>
                </a:lnTo>
                <a:close/>
              </a:path>
            </a:pathLst>
          </a:custGeom>
          <a:solidFill>
            <a:srgbClr val="FFFFFF">
              <a:alpha val="9019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390525" y="2200275"/>
            <a:ext cx="3524250" cy="2228850"/>
          </a:xfrm>
          <a:custGeom>
            <a:avLst/>
            <a:gdLst/>
            <a:ahLst/>
            <a:cxnLst/>
            <a:rect l="l" t="t" r="r" b="b"/>
            <a:pathLst>
              <a:path w="3524250" h="2228850">
                <a:moveTo>
                  <a:pt x="0" y="222885"/>
                </a:moveTo>
                <a:lnTo>
                  <a:pt x="4528" y="177975"/>
                </a:lnTo>
                <a:lnTo>
                  <a:pt x="17514" y="136142"/>
                </a:lnTo>
                <a:lnTo>
                  <a:pt x="38063" y="98282"/>
                </a:lnTo>
                <a:lnTo>
                  <a:pt x="65279" y="65293"/>
                </a:lnTo>
                <a:lnTo>
                  <a:pt x="98265" y="38073"/>
                </a:lnTo>
                <a:lnTo>
                  <a:pt x="136125" y="17520"/>
                </a:lnTo>
                <a:lnTo>
                  <a:pt x="177964" y="4529"/>
                </a:lnTo>
                <a:lnTo>
                  <a:pt x="222884" y="0"/>
                </a:lnTo>
                <a:lnTo>
                  <a:pt x="3301365" y="0"/>
                </a:lnTo>
                <a:lnTo>
                  <a:pt x="3346274" y="4529"/>
                </a:lnTo>
                <a:lnTo>
                  <a:pt x="3388107" y="17520"/>
                </a:lnTo>
                <a:lnTo>
                  <a:pt x="3425967" y="38073"/>
                </a:lnTo>
                <a:lnTo>
                  <a:pt x="3458956" y="65293"/>
                </a:lnTo>
                <a:lnTo>
                  <a:pt x="3486176" y="98282"/>
                </a:lnTo>
                <a:lnTo>
                  <a:pt x="3506729" y="136142"/>
                </a:lnTo>
                <a:lnTo>
                  <a:pt x="3519720" y="177975"/>
                </a:lnTo>
                <a:lnTo>
                  <a:pt x="3524250" y="222885"/>
                </a:lnTo>
                <a:lnTo>
                  <a:pt x="3524250" y="2005964"/>
                </a:lnTo>
                <a:lnTo>
                  <a:pt x="3519720" y="2050874"/>
                </a:lnTo>
                <a:lnTo>
                  <a:pt x="3506729" y="2092707"/>
                </a:lnTo>
                <a:lnTo>
                  <a:pt x="3486176" y="2130567"/>
                </a:lnTo>
                <a:lnTo>
                  <a:pt x="3458956" y="2163556"/>
                </a:lnTo>
                <a:lnTo>
                  <a:pt x="3425967" y="2190776"/>
                </a:lnTo>
                <a:lnTo>
                  <a:pt x="3388107" y="2211329"/>
                </a:lnTo>
                <a:lnTo>
                  <a:pt x="3346274" y="2224320"/>
                </a:lnTo>
                <a:lnTo>
                  <a:pt x="3301365" y="2228850"/>
                </a:lnTo>
                <a:lnTo>
                  <a:pt x="222884" y="2228850"/>
                </a:lnTo>
                <a:lnTo>
                  <a:pt x="177964" y="2224320"/>
                </a:lnTo>
                <a:lnTo>
                  <a:pt x="136125" y="2211329"/>
                </a:lnTo>
                <a:lnTo>
                  <a:pt x="98265" y="2190776"/>
                </a:lnTo>
                <a:lnTo>
                  <a:pt x="65279" y="2163556"/>
                </a:lnTo>
                <a:lnTo>
                  <a:pt x="38063" y="2130567"/>
                </a:lnTo>
                <a:lnTo>
                  <a:pt x="17514" y="2092707"/>
                </a:lnTo>
                <a:lnTo>
                  <a:pt x="4528" y="2050874"/>
                </a:lnTo>
                <a:lnTo>
                  <a:pt x="0" y="2005964"/>
                </a:lnTo>
                <a:lnTo>
                  <a:pt x="0" y="222885"/>
                </a:lnTo>
                <a:close/>
              </a:path>
            </a:pathLst>
          </a:custGeom>
          <a:ln w="19050">
            <a:solidFill>
              <a:srgbClr val="90C2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7426" y="4825"/>
            <a:ext cx="1218565" cy="6853555"/>
          </a:xfrm>
          <a:custGeom>
            <a:avLst/>
            <a:gdLst/>
            <a:ahLst/>
            <a:cxnLst/>
            <a:rect l="l" t="t" r="r" b="b"/>
            <a:pathLst>
              <a:path w="1218565" h="6853555">
                <a:moveTo>
                  <a:pt x="0" y="0"/>
                </a:moveTo>
                <a:lnTo>
                  <a:pt x="1218352" y="6853171"/>
                </a:lnTo>
              </a:path>
            </a:pathLst>
          </a:custGeom>
          <a:ln w="9525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48612" y="3694896"/>
            <a:ext cx="4743450" cy="3163570"/>
          </a:xfrm>
          <a:custGeom>
            <a:avLst/>
            <a:gdLst/>
            <a:ahLst/>
            <a:cxnLst/>
            <a:rect l="l" t="t" r="r" b="b"/>
            <a:pathLst>
              <a:path w="4743450" h="3163570">
                <a:moveTo>
                  <a:pt x="4743387" y="0"/>
                </a:moveTo>
                <a:lnTo>
                  <a:pt x="0" y="3163101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100" y="0"/>
            <a:ext cx="3009900" cy="6858000"/>
          </a:xfrm>
          <a:custGeom>
            <a:avLst/>
            <a:gdLst/>
            <a:ahLst/>
            <a:cxnLst/>
            <a:rect l="l" t="t" r="r" b="b"/>
            <a:pathLst>
              <a:path w="3009900" h="6858000">
                <a:moveTo>
                  <a:pt x="3009899" y="0"/>
                </a:moveTo>
                <a:lnTo>
                  <a:pt x="2044399" y="0"/>
                </a:lnTo>
                <a:lnTo>
                  <a:pt x="0" y="6857996"/>
                </a:lnTo>
                <a:lnTo>
                  <a:pt x="3009899" y="6857996"/>
                </a:lnTo>
                <a:lnTo>
                  <a:pt x="3009899" y="0"/>
                </a:lnTo>
                <a:close/>
              </a:path>
            </a:pathLst>
          </a:custGeom>
          <a:solidFill>
            <a:srgbClr val="90C225">
              <a:alpha val="3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2878" y="0"/>
            <a:ext cx="2589530" cy="6858000"/>
          </a:xfrm>
          <a:custGeom>
            <a:avLst/>
            <a:gdLst/>
            <a:ahLst/>
            <a:cxnLst/>
            <a:rect l="l" t="t" r="r" b="b"/>
            <a:pathLst>
              <a:path w="2589529" h="6858000">
                <a:moveTo>
                  <a:pt x="2589120" y="0"/>
                </a:moveTo>
                <a:lnTo>
                  <a:pt x="0" y="0"/>
                </a:lnTo>
                <a:lnTo>
                  <a:pt x="1208884" y="6857996"/>
                </a:lnTo>
                <a:lnTo>
                  <a:pt x="2589120" y="6857996"/>
                </a:lnTo>
                <a:lnTo>
                  <a:pt x="2589120" y="0"/>
                </a:lnTo>
                <a:close/>
              </a:path>
            </a:pathLst>
          </a:custGeom>
          <a:solidFill>
            <a:srgbClr val="90C225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4450" y="3048000"/>
            <a:ext cx="3257550" cy="3810000"/>
          </a:xfrm>
          <a:custGeom>
            <a:avLst/>
            <a:gdLst/>
            <a:ahLst/>
            <a:cxnLst/>
            <a:rect l="l" t="t" r="r" b="b"/>
            <a:pathLst>
              <a:path w="3257550" h="3810000">
                <a:moveTo>
                  <a:pt x="3257550" y="0"/>
                </a:moveTo>
                <a:lnTo>
                  <a:pt x="0" y="3810000"/>
                </a:lnTo>
                <a:lnTo>
                  <a:pt x="3257550" y="3810000"/>
                </a:lnTo>
                <a:lnTo>
                  <a:pt x="3257550" y="0"/>
                </a:lnTo>
                <a:close/>
              </a:path>
            </a:pathLst>
          </a:custGeom>
          <a:solidFill>
            <a:srgbClr val="539F20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930" y="0"/>
            <a:ext cx="2854325" cy="6858000"/>
          </a:xfrm>
          <a:custGeom>
            <a:avLst/>
            <a:gdLst/>
            <a:ahLst/>
            <a:cxnLst/>
            <a:rect l="l" t="t" r="r" b="b"/>
            <a:pathLst>
              <a:path w="2854325" h="6858000">
                <a:moveTo>
                  <a:pt x="2854069" y="0"/>
                </a:moveTo>
                <a:lnTo>
                  <a:pt x="0" y="0"/>
                </a:lnTo>
                <a:lnTo>
                  <a:pt x="2470020" y="6857996"/>
                </a:lnTo>
                <a:lnTo>
                  <a:pt x="2854069" y="6857996"/>
                </a:lnTo>
                <a:lnTo>
                  <a:pt x="2854069" y="0"/>
                </a:lnTo>
                <a:close/>
              </a:path>
            </a:pathLst>
          </a:custGeom>
          <a:solidFill>
            <a:srgbClr val="3E7818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6600" y="0"/>
            <a:ext cx="1295400" cy="6858000"/>
          </a:xfrm>
          <a:custGeom>
            <a:avLst/>
            <a:gdLst/>
            <a:ahLst/>
            <a:cxnLst/>
            <a:rect l="l" t="t" r="r" b="b"/>
            <a:pathLst>
              <a:path w="1295400" h="6858000">
                <a:moveTo>
                  <a:pt x="1295399" y="0"/>
                </a:moveTo>
                <a:lnTo>
                  <a:pt x="1022453" y="0"/>
                </a:lnTo>
                <a:lnTo>
                  <a:pt x="0" y="6857996"/>
                </a:lnTo>
                <a:lnTo>
                  <a:pt x="1295399" y="6857996"/>
                </a:lnTo>
                <a:lnTo>
                  <a:pt x="1295399" y="0"/>
                </a:lnTo>
                <a:close/>
              </a:path>
            </a:pathLst>
          </a:custGeom>
          <a:solidFill>
            <a:srgbClr val="C0E374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36247" y="0"/>
            <a:ext cx="1256030" cy="6858000"/>
          </a:xfrm>
          <a:custGeom>
            <a:avLst/>
            <a:gdLst/>
            <a:ahLst/>
            <a:cxnLst/>
            <a:rect l="l" t="t" r="r" b="b"/>
            <a:pathLst>
              <a:path w="1256029" h="6858000">
                <a:moveTo>
                  <a:pt x="1255752" y="0"/>
                </a:moveTo>
                <a:lnTo>
                  <a:pt x="0" y="0"/>
                </a:lnTo>
                <a:lnTo>
                  <a:pt x="1114527" y="6857996"/>
                </a:lnTo>
                <a:lnTo>
                  <a:pt x="1255752" y="6857996"/>
                </a:lnTo>
                <a:lnTo>
                  <a:pt x="1255752" y="0"/>
                </a:lnTo>
                <a:close/>
              </a:path>
            </a:pathLst>
          </a:custGeom>
          <a:solidFill>
            <a:srgbClr val="90C225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2725" y="3590925"/>
            <a:ext cx="1819275" cy="3267075"/>
          </a:xfrm>
          <a:custGeom>
            <a:avLst/>
            <a:gdLst/>
            <a:ahLst/>
            <a:cxnLst/>
            <a:rect l="l" t="t" r="r" b="b"/>
            <a:pathLst>
              <a:path w="1819275" h="3267075">
                <a:moveTo>
                  <a:pt x="1819275" y="0"/>
                </a:moveTo>
                <a:lnTo>
                  <a:pt x="0" y="3267075"/>
                </a:lnTo>
                <a:lnTo>
                  <a:pt x="1819275" y="3267075"/>
                </a:lnTo>
                <a:lnTo>
                  <a:pt x="1819275" y="0"/>
                </a:lnTo>
                <a:close/>
              </a:path>
            </a:pathLst>
          </a:custGeom>
          <a:solidFill>
            <a:srgbClr val="90C225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4010025"/>
            <a:ext cx="447675" cy="2847975"/>
          </a:xfrm>
          <a:custGeom>
            <a:avLst/>
            <a:gdLst/>
            <a:ahLst/>
            <a:cxnLst/>
            <a:rect l="l" t="t" r="r" b="b"/>
            <a:pathLst>
              <a:path w="447675" h="2847975">
                <a:moveTo>
                  <a:pt x="0" y="0"/>
                </a:moveTo>
                <a:lnTo>
                  <a:pt x="0" y="2847975"/>
                </a:lnTo>
                <a:lnTo>
                  <a:pt x="447675" y="2847975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327" y="29210"/>
            <a:ext cx="12031345" cy="575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7339" y="3283902"/>
            <a:ext cx="11577320" cy="3171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trixresources.proceduresonline.com/nat_key/keywords/abuse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ychiatry.org/" TargetMode="External"/><Relationship Id="rId7" Type="http://schemas.openxmlformats.org/officeDocument/2006/relationships/hyperlink" Target="https://www.safeguardingcambspeterborough.org.uk/children-board/professionals/procedures/safeguarding-disabled-children/" TargetMode="External"/><Relationship Id="rId2" Type="http://schemas.openxmlformats.org/officeDocument/2006/relationships/hyperlink" Target="https://stock.adobe.com/uk/images/different-ages-man-with-family-mans-life-stages-person-growth-from-kid-young-boy-teenager-student-to-adult-and-old-man-male-character-vector-illustration-set-boy-growing-up-and-starting-family/31069484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upa.co.uk/health-information/workplace-mental-health/signs-poor-mh" TargetMode="External"/><Relationship Id="rId5" Type="http://schemas.openxmlformats.org/officeDocument/2006/relationships/hyperlink" Target="http://www.bupa.co.uk/" TargetMode="External"/><Relationship Id="rId4" Type="http://schemas.openxmlformats.org/officeDocument/2006/relationships/hyperlink" Target="https://www.psychiatry.org/File%20Library/Psychiatrists/Cultural-Competency/IPV-Guide/APA-Guide-to-IPV-Among-Women.pdf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Well-being" TargetMode="External"/><Relationship Id="rId3" Type="http://schemas.openxmlformats.org/officeDocument/2006/relationships/hyperlink" Target="https://www.gov.uk/disability-living-allowance-children" TargetMode="External"/><Relationship Id="rId7" Type="http://schemas.openxmlformats.org/officeDocument/2006/relationships/hyperlink" Target="https://www.thefosteringnetwork.org.uk/policy-practice/practice-information/staying-put" TargetMode="External"/><Relationship Id="rId2" Type="http://schemas.openxmlformats.org/officeDocument/2006/relationships/hyperlink" Target="https://www.gov.uk/check-benefits-financial-suppor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ketchbubble.com/en/presentation-domains-of-wellbeing.html" TargetMode="External"/><Relationship Id="rId5" Type="http://schemas.openxmlformats.org/officeDocument/2006/relationships/hyperlink" Target="https://www.gov.uk/government/collections/public-mental-health" TargetMode="External"/><Relationship Id="rId4" Type="http://schemas.openxmlformats.org/officeDocument/2006/relationships/hyperlink" Target="https://www.gov.uk/government/publications/staying-put-arrangements-for-care-leavers-aged-18-years-and-above" TargetMode="External"/><Relationship Id="rId9" Type="http://schemas.openxmlformats.org/officeDocument/2006/relationships/hyperlink" Target="https://www.womensaid.org.uk/get-involved/campaign/domestic-abuse-bil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327" y="29210"/>
            <a:ext cx="7528559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CHILDREN,</a:t>
            </a:r>
            <a:r>
              <a:rPr spc="-65" dirty="0"/>
              <a:t> </a:t>
            </a:r>
            <a:r>
              <a:rPr dirty="0"/>
              <a:t>THE</a:t>
            </a:r>
            <a:r>
              <a:rPr spc="-135" dirty="0"/>
              <a:t> </a:t>
            </a:r>
            <a:r>
              <a:rPr dirty="0"/>
              <a:t>YOUTH</a:t>
            </a:r>
            <a:r>
              <a:rPr spc="-180" dirty="0"/>
              <a:t> </a:t>
            </a:r>
            <a:r>
              <a:rPr dirty="0"/>
              <a:t>AND</a:t>
            </a:r>
            <a:r>
              <a:rPr spc="-40" dirty="0"/>
              <a:t> </a:t>
            </a:r>
            <a:r>
              <a:rPr spc="-45" dirty="0"/>
              <a:t>FAMILIES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327" y="1006972"/>
            <a:ext cx="8530273" cy="2827056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5"/>
              </a:spcBef>
            </a:pPr>
            <a:r>
              <a:rPr sz="22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2250" spc="204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PROGRAMME:</a:t>
            </a:r>
            <a:r>
              <a:rPr lang="en-US" sz="2750" dirty="0">
                <a:solidFill>
                  <a:srgbClr val="404040"/>
                </a:solidFill>
                <a:latin typeface="Trebuchet MS"/>
                <a:cs typeface="Trebuchet MS"/>
              </a:rPr>
              <a:t> BSc</a:t>
            </a:r>
            <a:r>
              <a:rPr sz="275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750" spc="80" dirty="0">
                <a:solidFill>
                  <a:srgbClr val="404040"/>
                </a:solidFill>
                <a:latin typeface="Trebuchet MS"/>
                <a:cs typeface="Trebuchet MS"/>
              </a:rPr>
              <a:t>H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ealth</a:t>
            </a:r>
            <a:r>
              <a:rPr sz="2750" spc="1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750" spc="1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750" spc="160" dirty="0">
                <a:solidFill>
                  <a:srgbClr val="404040"/>
                </a:solidFill>
                <a:latin typeface="Trebuchet MS"/>
                <a:cs typeface="Trebuchet MS"/>
              </a:rPr>
              <a:t>S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ocial</a:t>
            </a:r>
            <a:r>
              <a:rPr sz="27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750" spc="-20" dirty="0">
                <a:solidFill>
                  <a:srgbClr val="404040"/>
                </a:solidFill>
                <a:latin typeface="Trebuchet MS"/>
                <a:cs typeface="Trebuchet MS"/>
              </a:rPr>
              <a:t>C</a:t>
            </a:r>
            <a:r>
              <a:rPr sz="2750" spc="-2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endParaRPr sz="27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sz="22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2250" spc="19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MODULE:</a:t>
            </a:r>
            <a:r>
              <a:rPr sz="27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750" spc="70" dirty="0">
                <a:solidFill>
                  <a:srgbClr val="404040"/>
                </a:solidFill>
                <a:latin typeface="Trebuchet MS"/>
                <a:cs typeface="Trebuchet MS"/>
              </a:rPr>
              <a:t>C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hildren,</a:t>
            </a:r>
            <a:r>
              <a:rPr sz="2750" spc="22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750" spc="229" dirty="0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oung</a:t>
            </a:r>
            <a:r>
              <a:rPr sz="275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750" dirty="0">
                <a:solidFill>
                  <a:srgbClr val="404040"/>
                </a:solidFill>
                <a:latin typeface="Trebuchet MS"/>
                <a:cs typeface="Trebuchet MS"/>
              </a:rPr>
              <a:t>People,</a:t>
            </a:r>
            <a:r>
              <a:rPr sz="2750" spc="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750" spc="1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750" spc="-10" dirty="0">
                <a:solidFill>
                  <a:srgbClr val="404040"/>
                </a:solidFill>
                <a:latin typeface="Trebuchet MS"/>
                <a:cs typeface="Trebuchet MS"/>
              </a:rPr>
              <a:t>F</a:t>
            </a:r>
            <a:r>
              <a:rPr sz="2750" spc="-10" dirty="0">
                <a:solidFill>
                  <a:srgbClr val="404040"/>
                </a:solidFill>
                <a:latin typeface="Trebuchet MS"/>
                <a:cs typeface="Trebuchet MS"/>
              </a:rPr>
              <a:t>amilies</a:t>
            </a:r>
            <a:endParaRPr sz="27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sz="22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2250" spc="23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LECTURER:</a:t>
            </a:r>
            <a:r>
              <a:rPr sz="2750" spc="1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50" spc="-10" dirty="0">
                <a:solidFill>
                  <a:srgbClr val="404040"/>
                </a:solidFill>
                <a:latin typeface="Trebuchet MS"/>
                <a:cs typeface="Trebuchet MS"/>
              </a:rPr>
              <a:t>R</a:t>
            </a:r>
            <a:r>
              <a:rPr lang="en-US" sz="2750" spc="-10" dirty="0">
                <a:solidFill>
                  <a:srgbClr val="404040"/>
                </a:solidFill>
                <a:latin typeface="Trebuchet MS"/>
                <a:cs typeface="Trebuchet MS"/>
              </a:rPr>
              <a:t>achael Rivers</a:t>
            </a:r>
            <a:endParaRPr sz="27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22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2250" spc="5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lang="en-US" sz="2750" spc="55" dirty="0">
                <a:solidFill>
                  <a:srgbClr val="404040"/>
                </a:solidFill>
                <a:latin typeface="Trebuchet MS"/>
                <a:cs typeface="Times New Roman"/>
              </a:rPr>
              <a:t>PRESENTERS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:</a:t>
            </a:r>
            <a:r>
              <a:rPr sz="275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50" spc="-10" dirty="0">
                <a:solidFill>
                  <a:srgbClr val="404040"/>
                </a:solidFill>
                <a:latin typeface="Trebuchet MS"/>
                <a:cs typeface="Trebuchet MS"/>
              </a:rPr>
              <a:t>Tayba</a:t>
            </a:r>
            <a:r>
              <a:rPr sz="275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50" dirty="0">
                <a:solidFill>
                  <a:srgbClr val="404040"/>
                </a:solidFill>
                <a:latin typeface="Trebuchet MS"/>
                <a:cs typeface="Trebuchet MS"/>
              </a:rPr>
              <a:t>Habib</a:t>
            </a:r>
            <a:r>
              <a:rPr sz="275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50" spc="-10" dirty="0">
                <a:solidFill>
                  <a:srgbClr val="404040"/>
                </a:solidFill>
                <a:latin typeface="Trebuchet MS"/>
                <a:cs typeface="Trebuchet MS"/>
              </a:rPr>
              <a:t>(2026249)</a:t>
            </a:r>
            <a:endParaRPr lang="en-US" sz="2750" spc="-10" dirty="0">
              <a:solidFill>
                <a:srgbClr val="404040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lang="en-GB" sz="2750" spc="-10" dirty="0">
                <a:solidFill>
                  <a:srgbClr val="404040"/>
                </a:solidFill>
                <a:latin typeface="Trebuchet MS"/>
                <a:cs typeface="Trebuchet MS"/>
              </a:rPr>
              <a:t>		       Maryam Anwar (2015318)</a:t>
            </a:r>
            <a:endParaRPr sz="275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327" y="29210"/>
            <a:ext cx="219837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CONTENTS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327" y="1066800"/>
            <a:ext cx="11035665" cy="52655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65"/>
              </a:lnSpc>
              <a:spcBef>
                <a:spcPts val="100"/>
              </a:spcBef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2: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CONTENTS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3: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INTRODUCTION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  <a:spcBef>
                <a:spcPts val="50"/>
              </a:spcBef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1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4: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DEFINITION</a:t>
            </a:r>
            <a:r>
              <a:rPr sz="2400" spc="-9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OF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WELL</a:t>
            </a:r>
            <a:r>
              <a:rPr sz="2400" spc="-75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BEING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5: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DOMAINS</a:t>
            </a:r>
            <a:r>
              <a:rPr sz="2400" spc="-8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OF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WELL</a:t>
            </a:r>
            <a:r>
              <a:rPr sz="2400" spc="-70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BEING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70"/>
              </a:lnSpc>
              <a:spcBef>
                <a:spcPts val="45"/>
              </a:spcBef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114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6:</a:t>
            </a:r>
            <a:r>
              <a:rPr sz="2400" spc="-185" dirty="0">
                <a:latin typeface="Trebuchet MS"/>
                <a:cs typeface="Trebuchet MS"/>
              </a:rPr>
              <a:t> </a:t>
            </a:r>
            <a:r>
              <a:rPr sz="2400" spc="-25" dirty="0">
                <a:latin typeface="Trebuchet MS"/>
                <a:cs typeface="Trebuchet MS"/>
              </a:rPr>
              <a:t>ANALYSIS</a:t>
            </a:r>
            <a:r>
              <a:rPr sz="2400" spc="2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OF</a:t>
            </a:r>
            <a:r>
              <a:rPr sz="2400" spc="-8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FAMILY</a:t>
            </a:r>
            <a:r>
              <a:rPr sz="2400" spc="-145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RATIONALE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55"/>
              </a:lnSpc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2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7: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PROFESSIONAL</a:t>
            </a:r>
            <a:r>
              <a:rPr sz="2400" spc="-15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HELP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WHICH</a:t>
            </a:r>
            <a:r>
              <a:rPr sz="2400" spc="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CAN</a:t>
            </a:r>
            <a:r>
              <a:rPr sz="2400" spc="4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BE</a:t>
            </a:r>
            <a:r>
              <a:rPr sz="2400" spc="-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UTILISED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BY</a:t>
            </a:r>
            <a:r>
              <a:rPr sz="2400" spc="-85" dirty="0">
                <a:latin typeface="Trebuchet MS"/>
                <a:cs typeface="Trebuchet MS"/>
              </a:rPr>
              <a:t> FAMILY</a:t>
            </a:r>
            <a:r>
              <a:rPr sz="2400" spc="-145" dirty="0">
                <a:latin typeface="Trebuchet MS"/>
                <a:cs typeface="Trebuchet MS"/>
              </a:rPr>
              <a:t> </a:t>
            </a:r>
            <a:r>
              <a:rPr sz="2400" spc="-50" dirty="0">
                <a:latin typeface="Trebuchet MS"/>
                <a:cs typeface="Trebuchet MS"/>
              </a:rPr>
              <a:t>D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 8:</a:t>
            </a:r>
            <a:r>
              <a:rPr sz="2400" spc="-3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MEETING</a:t>
            </a:r>
            <a:r>
              <a:rPr sz="2400" spc="-2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THE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FAMILY</a:t>
            </a:r>
            <a:r>
              <a:rPr sz="2400" spc="-14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ISSUES</a:t>
            </a:r>
            <a:r>
              <a:rPr sz="2400" spc="-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THROUGH</a:t>
            </a:r>
            <a:r>
              <a:rPr sz="2400" spc="-12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PROFESSIONAL</a:t>
            </a:r>
            <a:r>
              <a:rPr sz="2400" spc="-140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INTERVENTIONS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70"/>
              </a:lnSpc>
              <a:spcBef>
                <a:spcPts val="50"/>
              </a:spcBef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9: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POLICIES</a:t>
            </a:r>
            <a:r>
              <a:rPr sz="2400" spc="-1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IN</a:t>
            </a:r>
            <a:r>
              <a:rPr sz="2400" spc="-1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PLACE</a:t>
            </a:r>
            <a:r>
              <a:rPr sz="2400" spc="-7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FOR</a:t>
            </a:r>
            <a:r>
              <a:rPr sz="2400" spc="-3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FAMILY</a:t>
            </a:r>
            <a:r>
              <a:rPr sz="2400" spc="-145" dirty="0">
                <a:latin typeface="Trebuchet MS"/>
                <a:cs typeface="Trebuchet MS"/>
              </a:rPr>
              <a:t> </a:t>
            </a:r>
            <a:r>
              <a:rPr sz="2400" spc="-50" dirty="0">
                <a:latin typeface="Trebuchet MS"/>
                <a:cs typeface="Trebuchet MS"/>
              </a:rPr>
              <a:t>D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70"/>
              </a:lnSpc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1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10: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DOMESTIC</a:t>
            </a:r>
            <a:r>
              <a:rPr sz="2400" spc="-204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ABUSE</a:t>
            </a:r>
            <a:r>
              <a:rPr sz="2400" spc="15" dirty="0">
                <a:latin typeface="Trebuchet MS"/>
                <a:cs typeface="Trebuchet MS"/>
              </a:rPr>
              <a:t> </a:t>
            </a:r>
            <a:r>
              <a:rPr sz="2400" spc="-20" dirty="0">
                <a:latin typeface="Trebuchet MS"/>
                <a:cs typeface="Trebuchet MS"/>
              </a:rPr>
              <a:t>BILL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  <a:spcBef>
                <a:spcPts val="45"/>
              </a:spcBef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1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11:</a:t>
            </a:r>
            <a:r>
              <a:rPr sz="2400" spc="-25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BENEFITS</a:t>
            </a:r>
            <a:r>
              <a:rPr sz="2400" spc="-15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AND</a:t>
            </a:r>
            <a:r>
              <a:rPr sz="2400" spc="55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FINANCIAL</a:t>
            </a:r>
            <a:r>
              <a:rPr sz="2400" spc="-21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AID</a:t>
            </a:r>
            <a:r>
              <a:rPr sz="2400" spc="-1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FROM</a:t>
            </a:r>
            <a:r>
              <a:rPr sz="2400" spc="-10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THE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GOVERNMENT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55"/>
              </a:lnSpc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</a:t>
            </a:r>
            <a:r>
              <a:rPr sz="2400" spc="-2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12:</a:t>
            </a:r>
            <a:r>
              <a:rPr sz="2400" spc="-120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THE </a:t>
            </a:r>
            <a:r>
              <a:rPr sz="2400" spc="-60" dirty="0">
                <a:latin typeface="Trebuchet MS"/>
                <a:cs typeface="Trebuchet MS"/>
              </a:rPr>
              <a:t>STAYING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dirty="0">
                <a:latin typeface="Trebuchet MS"/>
                <a:cs typeface="Trebuchet MS"/>
              </a:rPr>
              <a:t>PUT</a:t>
            </a:r>
            <a:r>
              <a:rPr sz="2400" spc="-245" dirty="0">
                <a:latin typeface="Trebuchet MS"/>
                <a:cs typeface="Trebuchet MS"/>
              </a:rPr>
              <a:t> </a:t>
            </a:r>
            <a:r>
              <a:rPr sz="2400" spc="-25" dirty="0">
                <a:latin typeface="Trebuchet MS"/>
                <a:cs typeface="Trebuchet MS"/>
              </a:rPr>
              <a:t>ACT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 13: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CONCLUSION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298450" algn="l"/>
              </a:tabLst>
            </a:pPr>
            <a:r>
              <a:rPr sz="2400" spc="-50" dirty="0">
                <a:latin typeface="Arial"/>
                <a:cs typeface="Arial"/>
              </a:rPr>
              <a:t>•</a:t>
            </a:r>
            <a:r>
              <a:rPr sz="2400" dirty="0">
                <a:latin typeface="Arial"/>
                <a:cs typeface="Arial"/>
              </a:rPr>
              <a:t>	</a:t>
            </a:r>
            <a:r>
              <a:rPr sz="2400" dirty="0">
                <a:latin typeface="Trebuchet MS"/>
                <a:cs typeface="Trebuchet MS"/>
              </a:rPr>
              <a:t>SLIDE 14: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0" dirty="0">
                <a:latin typeface="Trebuchet MS"/>
                <a:cs typeface="Trebuchet MS"/>
              </a:rPr>
              <a:t>REFERENCES</a:t>
            </a:r>
            <a:endParaRPr lang="en-US" sz="2400" spc="-10" dirty="0">
              <a:latin typeface="Trebuchet MS"/>
              <a:cs typeface="Trebuchet MS"/>
            </a:endParaRPr>
          </a:p>
          <a:p>
            <a:pPr marL="355600" indent="-342900">
              <a:lnSpc>
                <a:spcPct val="100000"/>
              </a:lnSpc>
              <a:spcBef>
                <a:spcPts val="50"/>
              </a:spcBef>
              <a:buFont typeface="Arial" panose="020B0604020202020204" pitchFamily="34" charset="0"/>
              <a:buChar char="•"/>
              <a:tabLst>
                <a:tab pos="298450" algn="l"/>
              </a:tabLst>
            </a:pPr>
            <a:r>
              <a:rPr lang="en-GB" sz="2400" spc="-10" dirty="0">
                <a:latin typeface="Trebuchet MS"/>
                <a:cs typeface="Trebuchet MS"/>
              </a:rPr>
              <a:t>SLIDE 15: REFERENCES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19430"/>
            <a:ext cx="312039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INTRODUCTION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6892" y="2427541"/>
            <a:ext cx="3216275" cy="175450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065" marR="5080" indent="30480" algn="ctr">
              <a:lnSpc>
                <a:spcPct val="90000"/>
              </a:lnSpc>
              <a:spcBef>
                <a:spcPts val="310"/>
              </a:spcBef>
            </a:pPr>
            <a:r>
              <a:rPr sz="1550" spc="-10" dirty="0">
                <a:latin typeface="Trebuchet MS"/>
                <a:cs typeface="Trebuchet MS"/>
              </a:rPr>
              <a:t>Today</a:t>
            </a:r>
            <a:r>
              <a:rPr sz="1550" spc="11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we</a:t>
            </a:r>
            <a:r>
              <a:rPr sz="1550" spc="3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are</a:t>
            </a:r>
            <a:r>
              <a:rPr sz="1550" spc="3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going</a:t>
            </a:r>
            <a:r>
              <a:rPr sz="1550" spc="9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to</a:t>
            </a:r>
            <a:r>
              <a:rPr sz="1550" spc="4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discuss</a:t>
            </a:r>
            <a:r>
              <a:rPr sz="1550" spc="100" dirty="0">
                <a:latin typeface="Trebuchet MS"/>
                <a:cs typeface="Trebuchet MS"/>
              </a:rPr>
              <a:t> </a:t>
            </a:r>
            <a:r>
              <a:rPr sz="1550" spc="-25" dirty="0">
                <a:latin typeface="Trebuchet MS"/>
                <a:cs typeface="Trebuchet MS"/>
              </a:rPr>
              <a:t>the </a:t>
            </a:r>
            <a:r>
              <a:rPr sz="1550" dirty="0">
                <a:latin typeface="Trebuchet MS"/>
                <a:cs typeface="Trebuchet MS"/>
              </a:rPr>
              <a:t>predicament</a:t>
            </a:r>
            <a:r>
              <a:rPr sz="1550" spc="21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of</a:t>
            </a:r>
            <a:r>
              <a:rPr sz="1550" spc="4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family</a:t>
            </a:r>
            <a:r>
              <a:rPr sz="1550" spc="15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D.</a:t>
            </a:r>
            <a:r>
              <a:rPr sz="1550" spc="-2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The</a:t>
            </a:r>
            <a:r>
              <a:rPr sz="1550" spc="70" dirty="0">
                <a:latin typeface="Trebuchet MS"/>
                <a:cs typeface="Trebuchet MS"/>
              </a:rPr>
              <a:t> </a:t>
            </a:r>
            <a:r>
              <a:rPr sz="1550" spc="-20" dirty="0">
                <a:latin typeface="Trebuchet MS"/>
                <a:cs typeface="Trebuchet MS"/>
              </a:rPr>
              <a:t>case </a:t>
            </a:r>
            <a:r>
              <a:rPr sz="1550" dirty="0">
                <a:latin typeface="Trebuchet MS"/>
                <a:cs typeface="Trebuchet MS"/>
              </a:rPr>
              <a:t>study</a:t>
            </a:r>
            <a:r>
              <a:rPr sz="1550" spc="9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of</a:t>
            </a:r>
            <a:r>
              <a:rPr sz="1550" spc="-1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family</a:t>
            </a:r>
            <a:r>
              <a:rPr sz="1550" spc="17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D</a:t>
            </a:r>
            <a:r>
              <a:rPr sz="1550" spc="6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involves</a:t>
            </a:r>
            <a:r>
              <a:rPr sz="1550" spc="8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</a:t>
            </a:r>
            <a:r>
              <a:rPr sz="1550" spc="45" dirty="0">
                <a:latin typeface="Trebuchet MS"/>
                <a:cs typeface="Trebuchet MS"/>
              </a:rPr>
              <a:t> </a:t>
            </a:r>
            <a:r>
              <a:rPr sz="1550" spc="-10" dirty="0">
                <a:latin typeface="Trebuchet MS"/>
                <a:cs typeface="Trebuchet MS"/>
              </a:rPr>
              <a:t>mother </a:t>
            </a:r>
            <a:r>
              <a:rPr sz="1550" dirty="0">
                <a:latin typeface="Trebuchet MS"/>
                <a:cs typeface="Trebuchet MS"/>
              </a:rPr>
              <a:t>and</a:t>
            </a:r>
            <a:r>
              <a:rPr sz="1550" spc="6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her</a:t>
            </a:r>
            <a:r>
              <a:rPr sz="1550" spc="11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4</a:t>
            </a:r>
            <a:r>
              <a:rPr sz="1550" spc="4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children,</a:t>
            </a:r>
            <a:r>
              <a:rPr sz="1550" spc="14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2</a:t>
            </a:r>
            <a:r>
              <a:rPr sz="1550" spc="4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of</a:t>
            </a:r>
            <a:r>
              <a:rPr sz="1550" spc="-1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which</a:t>
            </a:r>
            <a:r>
              <a:rPr sz="1550" spc="160" dirty="0">
                <a:latin typeface="Trebuchet MS"/>
                <a:cs typeface="Trebuchet MS"/>
              </a:rPr>
              <a:t> </a:t>
            </a:r>
            <a:r>
              <a:rPr sz="1550" spc="-25" dirty="0">
                <a:latin typeface="Trebuchet MS"/>
                <a:cs typeface="Trebuchet MS"/>
              </a:rPr>
              <a:t>are </a:t>
            </a:r>
            <a:r>
              <a:rPr sz="1550" dirty="0">
                <a:latin typeface="Trebuchet MS"/>
                <a:cs typeface="Trebuchet MS"/>
              </a:rPr>
              <a:t>secondary</a:t>
            </a:r>
            <a:r>
              <a:rPr sz="1550" spc="11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aged</a:t>
            </a:r>
            <a:r>
              <a:rPr sz="1550" spc="9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daughter</a:t>
            </a:r>
            <a:r>
              <a:rPr lang="en-US" sz="1550" dirty="0">
                <a:latin typeface="Trebuchet MS"/>
                <a:cs typeface="Trebuchet MS"/>
              </a:rPr>
              <a:t>s</a:t>
            </a:r>
            <a:r>
              <a:rPr sz="1550" spc="204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and</a:t>
            </a:r>
            <a:r>
              <a:rPr sz="1550" spc="90" dirty="0">
                <a:latin typeface="Trebuchet MS"/>
                <a:cs typeface="Trebuchet MS"/>
              </a:rPr>
              <a:t> </a:t>
            </a:r>
            <a:r>
              <a:rPr sz="1550" spc="-25" dirty="0">
                <a:latin typeface="Trebuchet MS"/>
                <a:cs typeface="Trebuchet MS"/>
              </a:rPr>
              <a:t>the </a:t>
            </a:r>
            <a:r>
              <a:rPr sz="1550" dirty="0">
                <a:latin typeface="Trebuchet MS"/>
                <a:cs typeface="Trebuchet MS"/>
              </a:rPr>
              <a:t>other</a:t>
            </a:r>
            <a:r>
              <a:rPr sz="1550" spc="16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two</a:t>
            </a:r>
            <a:r>
              <a:rPr sz="1550" spc="1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being</a:t>
            </a:r>
            <a:r>
              <a:rPr sz="1550" spc="13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boys,</a:t>
            </a:r>
            <a:r>
              <a:rPr sz="1550" spc="-2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one</a:t>
            </a:r>
            <a:r>
              <a:rPr sz="1550" spc="75" dirty="0">
                <a:latin typeface="Trebuchet MS"/>
                <a:cs typeface="Trebuchet MS"/>
              </a:rPr>
              <a:t> </a:t>
            </a:r>
            <a:r>
              <a:rPr sz="1550" spc="-25" dirty="0">
                <a:latin typeface="Trebuchet MS"/>
                <a:cs typeface="Trebuchet MS"/>
              </a:rPr>
              <a:t>of </a:t>
            </a:r>
            <a:r>
              <a:rPr sz="1550" dirty="0">
                <a:latin typeface="Trebuchet MS"/>
                <a:cs typeface="Trebuchet MS"/>
              </a:rPr>
              <a:t>working</a:t>
            </a:r>
            <a:r>
              <a:rPr sz="1550" spc="1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age</a:t>
            </a:r>
            <a:r>
              <a:rPr sz="1550" spc="3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and</a:t>
            </a:r>
            <a:r>
              <a:rPr sz="1550" spc="8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one</a:t>
            </a:r>
            <a:r>
              <a:rPr sz="1550" spc="18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being</a:t>
            </a:r>
            <a:r>
              <a:rPr sz="1550" spc="95" dirty="0">
                <a:latin typeface="Trebuchet MS"/>
                <a:cs typeface="Trebuchet MS"/>
              </a:rPr>
              <a:t> </a:t>
            </a:r>
            <a:r>
              <a:rPr sz="1550" spc="-25" dirty="0">
                <a:latin typeface="Trebuchet MS"/>
                <a:cs typeface="Trebuchet MS"/>
              </a:rPr>
              <a:t>of </a:t>
            </a:r>
            <a:r>
              <a:rPr sz="1550" dirty="0">
                <a:latin typeface="Trebuchet MS"/>
                <a:cs typeface="Trebuchet MS"/>
              </a:rPr>
              <a:t>primary</a:t>
            </a:r>
            <a:r>
              <a:rPr sz="1550" spc="3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school</a:t>
            </a:r>
            <a:r>
              <a:rPr sz="1550" spc="204" dirty="0">
                <a:latin typeface="Trebuchet MS"/>
                <a:cs typeface="Trebuchet MS"/>
              </a:rPr>
              <a:t> </a:t>
            </a:r>
            <a:r>
              <a:rPr sz="1550" spc="-20" dirty="0">
                <a:latin typeface="Trebuchet MS"/>
                <a:cs typeface="Trebuchet MS"/>
              </a:rPr>
              <a:t>age.</a:t>
            </a:r>
            <a:endParaRPr sz="1550" dirty="0">
              <a:latin typeface="Trebuchet MS"/>
              <a:cs typeface="Trebuchet M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295775" y="1819275"/>
            <a:ext cx="3933825" cy="2619375"/>
            <a:chOff x="4295775" y="1819275"/>
            <a:chExt cx="3933825" cy="2619375"/>
          </a:xfrm>
        </p:grpSpPr>
        <p:sp>
          <p:nvSpPr>
            <p:cNvPr id="5" name="object 5"/>
            <p:cNvSpPr/>
            <p:nvPr/>
          </p:nvSpPr>
          <p:spPr>
            <a:xfrm>
              <a:off x="4305300" y="1828800"/>
              <a:ext cx="3524250" cy="2228850"/>
            </a:xfrm>
            <a:custGeom>
              <a:avLst/>
              <a:gdLst/>
              <a:ahLst/>
              <a:cxnLst/>
              <a:rect l="l" t="t" r="r" b="b"/>
              <a:pathLst>
                <a:path w="3524250" h="2228850">
                  <a:moveTo>
                    <a:pt x="3301365" y="0"/>
                  </a:moveTo>
                  <a:lnTo>
                    <a:pt x="222885" y="0"/>
                  </a:lnTo>
                  <a:lnTo>
                    <a:pt x="177975" y="4529"/>
                  </a:lnTo>
                  <a:lnTo>
                    <a:pt x="136142" y="17520"/>
                  </a:lnTo>
                  <a:lnTo>
                    <a:pt x="98282" y="38073"/>
                  </a:lnTo>
                  <a:lnTo>
                    <a:pt x="65293" y="65293"/>
                  </a:lnTo>
                  <a:lnTo>
                    <a:pt x="38073" y="98282"/>
                  </a:lnTo>
                  <a:lnTo>
                    <a:pt x="17520" y="136142"/>
                  </a:lnTo>
                  <a:lnTo>
                    <a:pt x="4529" y="177975"/>
                  </a:lnTo>
                  <a:lnTo>
                    <a:pt x="0" y="222885"/>
                  </a:lnTo>
                  <a:lnTo>
                    <a:pt x="0" y="2005964"/>
                  </a:lnTo>
                  <a:lnTo>
                    <a:pt x="4529" y="2050874"/>
                  </a:lnTo>
                  <a:lnTo>
                    <a:pt x="17520" y="2092707"/>
                  </a:lnTo>
                  <a:lnTo>
                    <a:pt x="38073" y="2130567"/>
                  </a:lnTo>
                  <a:lnTo>
                    <a:pt x="65293" y="2163556"/>
                  </a:lnTo>
                  <a:lnTo>
                    <a:pt x="98282" y="2190776"/>
                  </a:lnTo>
                  <a:lnTo>
                    <a:pt x="136142" y="2211329"/>
                  </a:lnTo>
                  <a:lnTo>
                    <a:pt x="177975" y="2224320"/>
                  </a:lnTo>
                  <a:lnTo>
                    <a:pt x="222885" y="2228850"/>
                  </a:lnTo>
                  <a:lnTo>
                    <a:pt x="3301365" y="2228850"/>
                  </a:lnTo>
                  <a:lnTo>
                    <a:pt x="3346274" y="2224320"/>
                  </a:lnTo>
                  <a:lnTo>
                    <a:pt x="3388107" y="2211329"/>
                  </a:lnTo>
                  <a:lnTo>
                    <a:pt x="3425967" y="2190776"/>
                  </a:lnTo>
                  <a:lnTo>
                    <a:pt x="3458956" y="2163556"/>
                  </a:lnTo>
                  <a:lnTo>
                    <a:pt x="3486176" y="2130567"/>
                  </a:lnTo>
                  <a:lnTo>
                    <a:pt x="3506729" y="2092707"/>
                  </a:lnTo>
                  <a:lnTo>
                    <a:pt x="3519720" y="2050874"/>
                  </a:lnTo>
                  <a:lnTo>
                    <a:pt x="3524250" y="2005964"/>
                  </a:lnTo>
                  <a:lnTo>
                    <a:pt x="3524250" y="222885"/>
                  </a:lnTo>
                  <a:lnTo>
                    <a:pt x="3519720" y="177975"/>
                  </a:lnTo>
                  <a:lnTo>
                    <a:pt x="3506729" y="136142"/>
                  </a:lnTo>
                  <a:lnTo>
                    <a:pt x="3486176" y="98282"/>
                  </a:lnTo>
                  <a:lnTo>
                    <a:pt x="3458956" y="65293"/>
                  </a:lnTo>
                  <a:lnTo>
                    <a:pt x="3425967" y="38073"/>
                  </a:lnTo>
                  <a:lnTo>
                    <a:pt x="3388107" y="17520"/>
                  </a:lnTo>
                  <a:lnTo>
                    <a:pt x="3346274" y="4529"/>
                  </a:lnTo>
                  <a:lnTo>
                    <a:pt x="3301365" y="0"/>
                  </a:lnTo>
                  <a:close/>
                </a:path>
              </a:pathLst>
            </a:custGeom>
            <a:solidFill>
              <a:srgbClr val="90C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305300" y="1828800"/>
              <a:ext cx="3524250" cy="2228850"/>
            </a:xfrm>
            <a:custGeom>
              <a:avLst/>
              <a:gdLst/>
              <a:ahLst/>
              <a:cxnLst/>
              <a:rect l="l" t="t" r="r" b="b"/>
              <a:pathLst>
                <a:path w="3524250" h="2228850">
                  <a:moveTo>
                    <a:pt x="0" y="222885"/>
                  </a:moveTo>
                  <a:lnTo>
                    <a:pt x="4529" y="177975"/>
                  </a:lnTo>
                  <a:lnTo>
                    <a:pt x="17520" y="136142"/>
                  </a:lnTo>
                  <a:lnTo>
                    <a:pt x="38073" y="98282"/>
                  </a:lnTo>
                  <a:lnTo>
                    <a:pt x="65293" y="65293"/>
                  </a:lnTo>
                  <a:lnTo>
                    <a:pt x="98282" y="38073"/>
                  </a:lnTo>
                  <a:lnTo>
                    <a:pt x="136142" y="17520"/>
                  </a:lnTo>
                  <a:lnTo>
                    <a:pt x="177975" y="4529"/>
                  </a:lnTo>
                  <a:lnTo>
                    <a:pt x="222885" y="0"/>
                  </a:lnTo>
                  <a:lnTo>
                    <a:pt x="3301365" y="0"/>
                  </a:lnTo>
                  <a:lnTo>
                    <a:pt x="3346274" y="4529"/>
                  </a:lnTo>
                  <a:lnTo>
                    <a:pt x="3388107" y="17520"/>
                  </a:lnTo>
                  <a:lnTo>
                    <a:pt x="3425967" y="38073"/>
                  </a:lnTo>
                  <a:lnTo>
                    <a:pt x="3458956" y="65293"/>
                  </a:lnTo>
                  <a:lnTo>
                    <a:pt x="3486176" y="98282"/>
                  </a:lnTo>
                  <a:lnTo>
                    <a:pt x="3506729" y="136142"/>
                  </a:lnTo>
                  <a:lnTo>
                    <a:pt x="3519720" y="177975"/>
                  </a:lnTo>
                  <a:lnTo>
                    <a:pt x="3524250" y="222885"/>
                  </a:lnTo>
                  <a:lnTo>
                    <a:pt x="3524250" y="2005964"/>
                  </a:lnTo>
                  <a:lnTo>
                    <a:pt x="3519720" y="2050874"/>
                  </a:lnTo>
                  <a:lnTo>
                    <a:pt x="3506729" y="2092707"/>
                  </a:lnTo>
                  <a:lnTo>
                    <a:pt x="3486176" y="2130567"/>
                  </a:lnTo>
                  <a:lnTo>
                    <a:pt x="3458956" y="2163556"/>
                  </a:lnTo>
                  <a:lnTo>
                    <a:pt x="3425967" y="2190776"/>
                  </a:lnTo>
                  <a:lnTo>
                    <a:pt x="3388107" y="2211329"/>
                  </a:lnTo>
                  <a:lnTo>
                    <a:pt x="3346274" y="2224320"/>
                  </a:lnTo>
                  <a:lnTo>
                    <a:pt x="3301365" y="2228850"/>
                  </a:lnTo>
                  <a:lnTo>
                    <a:pt x="222885" y="2228850"/>
                  </a:lnTo>
                  <a:lnTo>
                    <a:pt x="177975" y="2224320"/>
                  </a:lnTo>
                  <a:lnTo>
                    <a:pt x="136142" y="2211329"/>
                  </a:lnTo>
                  <a:lnTo>
                    <a:pt x="98282" y="2190776"/>
                  </a:lnTo>
                  <a:lnTo>
                    <a:pt x="65293" y="2163556"/>
                  </a:lnTo>
                  <a:lnTo>
                    <a:pt x="38073" y="2130567"/>
                  </a:lnTo>
                  <a:lnTo>
                    <a:pt x="17520" y="2092707"/>
                  </a:lnTo>
                  <a:lnTo>
                    <a:pt x="4529" y="2050874"/>
                  </a:lnTo>
                  <a:lnTo>
                    <a:pt x="0" y="2005964"/>
                  </a:lnTo>
                  <a:lnTo>
                    <a:pt x="0" y="222885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95825" y="2200275"/>
              <a:ext cx="3524250" cy="2228850"/>
            </a:xfrm>
            <a:custGeom>
              <a:avLst/>
              <a:gdLst/>
              <a:ahLst/>
              <a:cxnLst/>
              <a:rect l="l" t="t" r="r" b="b"/>
              <a:pathLst>
                <a:path w="3524250" h="2228850">
                  <a:moveTo>
                    <a:pt x="3301365" y="0"/>
                  </a:moveTo>
                  <a:lnTo>
                    <a:pt x="222885" y="0"/>
                  </a:lnTo>
                  <a:lnTo>
                    <a:pt x="177975" y="4529"/>
                  </a:lnTo>
                  <a:lnTo>
                    <a:pt x="136142" y="17520"/>
                  </a:lnTo>
                  <a:lnTo>
                    <a:pt x="98282" y="38073"/>
                  </a:lnTo>
                  <a:lnTo>
                    <a:pt x="65293" y="65293"/>
                  </a:lnTo>
                  <a:lnTo>
                    <a:pt x="38073" y="98282"/>
                  </a:lnTo>
                  <a:lnTo>
                    <a:pt x="17520" y="136142"/>
                  </a:lnTo>
                  <a:lnTo>
                    <a:pt x="4529" y="177975"/>
                  </a:lnTo>
                  <a:lnTo>
                    <a:pt x="0" y="222885"/>
                  </a:lnTo>
                  <a:lnTo>
                    <a:pt x="0" y="2005964"/>
                  </a:lnTo>
                  <a:lnTo>
                    <a:pt x="4529" y="2050874"/>
                  </a:lnTo>
                  <a:lnTo>
                    <a:pt x="17520" y="2092707"/>
                  </a:lnTo>
                  <a:lnTo>
                    <a:pt x="38073" y="2130567"/>
                  </a:lnTo>
                  <a:lnTo>
                    <a:pt x="65293" y="2163556"/>
                  </a:lnTo>
                  <a:lnTo>
                    <a:pt x="98282" y="2190776"/>
                  </a:lnTo>
                  <a:lnTo>
                    <a:pt x="136142" y="2211329"/>
                  </a:lnTo>
                  <a:lnTo>
                    <a:pt x="177975" y="2224320"/>
                  </a:lnTo>
                  <a:lnTo>
                    <a:pt x="222885" y="2228850"/>
                  </a:lnTo>
                  <a:lnTo>
                    <a:pt x="3301365" y="2228850"/>
                  </a:lnTo>
                  <a:lnTo>
                    <a:pt x="3346274" y="2224320"/>
                  </a:lnTo>
                  <a:lnTo>
                    <a:pt x="3388107" y="2211329"/>
                  </a:lnTo>
                  <a:lnTo>
                    <a:pt x="3425967" y="2190776"/>
                  </a:lnTo>
                  <a:lnTo>
                    <a:pt x="3458956" y="2163556"/>
                  </a:lnTo>
                  <a:lnTo>
                    <a:pt x="3486176" y="2130567"/>
                  </a:lnTo>
                  <a:lnTo>
                    <a:pt x="3506729" y="2092707"/>
                  </a:lnTo>
                  <a:lnTo>
                    <a:pt x="3519720" y="2050874"/>
                  </a:lnTo>
                  <a:lnTo>
                    <a:pt x="3524250" y="2005964"/>
                  </a:lnTo>
                  <a:lnTo>
                    <a:pt x="3524250" y="222885"/>
                  </a:lnTo>
                  <a:lnTo>
                    <a:pt x="3519720" y="177975"/>
                  </a:lnTo>
                  <a:lnTo>
                    <a:pt x="3506729" y="136142"/>
                  </a:lnTo>
                  <a:lnTo>
                    <a:pt x="3486176" y="98282"/>
                  </a:lnTo>
                  <a:lnTo>
                    <a:pt x="3458956" y="65293"/>
                  </a:lnTo>
                  <a:lnTo>
                    <a:pt x="3425967" y="38073"/>
                  </a:lnTo>
                  <a:lnTo>
                    <a:pt x="3388107" y="17520"/>
                  </a:lnTo>
                  <a:lnTo>
                    <a:pt x="3346274" y="4529"/>
                  </a:lnTo>
                  <a:lnTo>
                    <a:pt x="3301365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695825" y="2200275"/>
              <a:ext cx="3524250" cy="2228850"/>
            </a:xfrm>
            <a:custGeom>
              <a:avLst/>
              <a:gdLst/>
              <a:ahLst/>
              <a:cxnLst/>
              <a:rect l="l" t="t" r="r" b="b"/>
              <a:pathLst>
                <a:path w="3524250" h="2228850">
                  <a:moveTo>
                    <a:pt x="0" y="222885"/>
                  </a:moveTo>
                  <a:lnTo>
                    <a:pt x="4529" y="177975"/>
                  </a:lnTo>
                  <a:lnTo>
                    <a:pt x="17520" y="136142"/>
                  </a:lnTo>
                  <a:lnTo>
                    <a:pt x="38073" y="98282"/>
                  </a:lnTo>
                  <a:lnTo>
                    <a:pt x="65293" y="65293"/>
                  </a:lnTo>
                  <a:lnTo>
                    <a:pt x="98282" y="38073"/>
                  </a:lnTo>
                  <a:lnTo>
                    <a:pt x="136142" y="17520"/>
                  </a:lnTo>
                  <a:lnTo>
                    <a:pt x="177975" y="4529"/>
                  </a:lnTo>
                  <a:lnTo>
                    <a:pt x="222885" y="0"/>
                  </a:lnTo>
                  <a:lnTo>
                    <a:pt x="3301365" y="0"/>
                  </a:lnTo>
                  <a:lnTo>
                    <a:pt x="3346274" y="4529"/>
                  </a:lnTo>
                  <a:lnTo>
                    <a:pt x="3388107" y="17520"/>
                  </a:lnTo>
                  <a:lnTo>
                    <a:pt x="3425967" y="38073"/>
                  </a:lnTo>
                  <a:lnTo>
                    <a:pt x="3458956" y="65293"/>
                  </a:lnTo>
                  <a:lnTo>
                    <a:pt x="3486176" y="98282"/>
                  </a:lnTo>
                  <a:lnTo>
                    <a:pt x="3506729" y="136142"/>
                  </a:lnTo>
                  <a:lnTo>
                    <a:pt x="3519720" y="177975"/>
                  </a:lnTo>
                  <a:lnTo>
                    <a:pt x="3524250" y="222885"/>
                  </a:lnTo>
                  <a:lnTo>
                    <a:pt x="3524250" y="2005964"/>
                  </a:lnTo>
                  <a:lnTo>
                    <a:pt x="3519720" y="2050874"/>
                  </a:lnTo>
                  <a:lnTo>
                    <a:pt x="3506729" y="2092707"/>
                  </a:lnTo>
                  <a:lnTo>
                    <a:pt x="3486176" y="2130567"/>
                  </a:lnTo>
                  <a:lnTo>
                    <a:pt x="3458956" y="2163556"/>
                  </a:lnTo>
                  <a:lnTo>
                    <a:pt x="3425967" y="2190776"/>
                  </a:lnTo>
                  <a:lnTo>
                    <a:pt x="3388107" y="2211329"/>
                  </a:lnTo>
                  <a:lnTo>
                    <a:pt x="3346274" y="2224320"/>
                  </a:lnTo>
                  <a:lnTo>
                    <a:pt x="3301365" y="2228850"/>
                  </a:lnTo>
                  <a:lnTo>
                    <a:pt x="222885" y="2228850"/>
                  </a:lnTo>
                  <a:lnTo>
                    <a:pt x="177975" y="2224320"/>
                  </a:lnTo>
                  <a:lnTo>
                    <a:pt x="136142" y="2211329"/>
                  </a:lnTo>
                  <a:lnTo>
                    <a:pt x="98282" y="2190776"/>
                  </a:lnTo>
                  <a:lnTo>
                    <a:pt x="65293" y="2163556"/>
                  </a:lnTo>
                  <a:lnTo>
                    <a:pt x="38073" y="2130567"/>
                  </a:lnTo>
                  <a:lnTo>
                    <a:pt x="17520" y="2092707"/>
                  </a:lnTo>
                  <a:lnTo>
                    <a:pt x="4529" y="2050874"/>
                  </a:lnTo>
                  <a:lnTo>
                    <a:pt x="0" y="2005964"/>
                  </a:lnTo>
                  <a:lnTo>
                    <a:pt x="0" y="222885"/>
                  </a:lnTo>
                  <a:close/>
                </a:path>
              </a:pathLst>
            </a:custGeom>
            <a:ln w="19050">
              <a:solidFill>
                <a:srgbClr val="90C22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4852034" y="2533967"/>
            <a:ext cx="3218815" cy="1534795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065" marR="5080" indent="-17780" algn="ctr">
              <a:lnSpc>
                <a:spcPct val="89500"/>
              </a:lnSpc>
              <a:spcBef>
                <a:spcPts val="320"/>
              </a:spcBef>
            </a:pPr>
            <a:r>
              <a:rPr sz="1550" dirty="0">
                <a:latin typeface="Trebuchet MS"/>
                <a:cs typeface="Trebuchet MS"/>
              </a:rPr>
              <a:t>Domestic</a:t>
            </a:r>
            <a:r>
              <a:rPr sz="1550" spc="14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violence,</a:t>
            </a:r>
            <a:r>
              <a:rPr sz="1550" spc="130" dirty="0">
                <a:latin typeface="Trebuchet MS"/>
                <a:cs typeface="Trebuchet MS"/>
              </a:rPr>
              <a:t> </a:t>
            </a:r>
            <a:r>
              <a:rPr sz="1550" spc="-10" dirty="0">
                <a:latin typeface="Trebuchet MS"/>
                <a:cs typeface="Trebuchet MS"/>
              </a:rPr>
              <a:t>concerns </a:t>
            </a:r>
            <a:r>
              <a:rPr sz="1550" dirty="0">
                <a:latin typeface="Trebuchet MS"/>
                <a:cs typeface="Trebuchet MS"/>
              </a:rPr>
              <a:t>between</a:t>
            </a:r>
            <a:r>
              <a:rPr sz="1550" spc="9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the</a:t>
            </a:r>
            <a:r>
              <a:rPr sz="1550" spc="2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mother</a:t>
            </a:r>
            <a:r>
              <a:rPr sz="1550" spc="24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and</a:t>
            </a:r>
            <a:r>
              <a:rPr sz="1550" spc="1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her</a:t>
            </a:r>
            <a:r>
              <a:rPr sz="1550" spc="45" dirty="0">
                <a:latin typeface="Trebuchet MS"/>
                <a:cs typeface="Trebuchet MS"/>
              </a:rPr>
              <a:t> </a:t>
            </a:r>
            <a:r>
              <a:rPr sz="1550" spc="-20" dirty="0">
                <a:latin typeface="Trebuchet MS"/>
                <a:cs typeface="Trebuchet MS"/>
              </a:rPr>
              <a:t>non- </a:t>
            </a:r>
            <a:r>
              <a:rPr sz="1550" dirty="0">
                <a:latin typeface="Trebuchet MS"/>
                <a:cs typeface="Trebuchet MS"/>
              </a:rPr>
              <a:t>resident</a:t>
            </a:r>
            <a:r>
              <a:rPr sz="1550" spc="105" dirty="0">
                <a:latin typeface="Trebuchet MS"/>
                <a:cs typeface="Trebuchet MS"/>
              </a:rPr>
              <a:t> </a:t>
            </a:r>
            <a:r>
              <a:rPr sz="1550" spc="-10" dirty="0">
                <a:latin typeface="Trebuchet MS"/>
                <a:cs typeface="Trebuchet MS"/>
              </a:rPr>
              <a:t>partner,</a:t>
            </a:r>
            <a:r>
              <a:rPr sz="1550" spc="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re-housing</a:t>
            </a:r>
            <a:r>
              <a:rPr sz="1550" spc="175" dirty="0">
                <a:latin typeface="Trebuchet MS"/>
                <a:cs typeface="Trebuchet MS"/>
              </a:rPr>
              <a:t> </a:t>
            </a:r>
            <a:r>
              <a:rPr sz="1550" spc="-10" dirty="0">
                <a:latin typeface="Trebuchet MS"/>
                <a:cs typeface="Trebuchet MS"/>
              </a:rPr>
              <a:t>needs, </a:t>
            </a:r>
            <a:r>
              <a:rPr sz="1550" dirty="0">
                <a:latin typeface="Trebuchet MS"/>
                <a:cs typeface="Trebuchet MS"/>
              </a:rPr>
              <a:t>general</a:t>
            </a:r>
            <a:r>
              <a:rPr sz="1550" spc="10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finances,</a:t>
            </a:r>
            <a:r>
              <a:rPr sz="1550" spc="14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disabilities</a:t>
            </a:r>
            <a:r>
              <a:rPr sz="1550" spc="165" dirty="0">
                <a:latin typeface="Trebuchet MS"/>
                <a:cs typeface="Trebuchet MS"/>
              </a:rPr>
              <a:t> </a:t>
            </a:r>
            <a:r>
              <a:rPr sz="1550" spc="-25" dirty="0">
                <a:latin typeface="Trebuchet MS"/>
                <a:cs typeface="Trebuchet MS"/>
              </a:rPr>
              <a:t>and </a:t>
            </a:r>
            <a:r>
              <a:rPr sz="1550" dirty="0">
                <a:latin typeface="Trebuchet MS"/>
                <a:cs typeface="Trebuchet MS"/>
              </a:rPr>
              <a:t>the</a:t>
            </a:r>
            <a:r>
              <a:rPr sz="1550" spc="10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eldest</a:t>
            </a:r>
            <a:r>
              <a:rPr sz="1550" spc="114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son</a:t>
            </a:r>
            <a:r>
              <a:rPr sz="1550" spc="2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being</a:t>
            </a:r>
            <a:r>
              <a:rPr sz="1550" spc="17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in</a:t>
            </a:r>
            <a:r>
              <a:rPr sz="1550" spc="35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care</a:t>
            </a:r>
            <a:r>
              <a:rPr sz="1550" spc="3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are</a:t>
            </a:r>
            <a:r>
              <a:rPr sz="1550" spc="30" dirty="0">
                <a:latin typeface="Trebuchet MS"/>
                <a:cs typeface="Trebuchet MS"/>
              </a:rPr>
              <a:t> </a:t>
            </a:r>
            <a:r>
              <a:rPr sz="1550" spc="-25" dirty="0">
                <a:latin typeface="Trebuchet MS"/>
                <a:cs typeface="Trebuchet MS"/>
              </a:rPr>
              <a:t>all </a:t>
            </a:r>
            <a:r>
              <a:rPr sz="1550" dirty="0">
                <a:latin typeface="Trebuchet MS"/>
                <a:cs typeface="Trebuchet MS"/>
              </a:rPr>
              <a:t>tribulations</a:t>
            </a:r>
            <a:r>
              <a:rPr sz="1550" spc="20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which</a:t>
            </a:r>
            <a:r>
              <a:rPr sz="1550" spc="70" dirty="0">
                <a:latin typeface="Trebuchet MS"/>
                <a:cs typeface="Trebuchet MS"/>
              </a:rPr>
              <a:t> </a:t>
            </a:r>
            <a:r>
              <a:rPr sz="1550" spc="-20" dirty="0">
                <a:latin typeface="Trebuchet MS"/>
                <a:cs typeface="Trebuchet MS"/>
              </a:rPr>
              <a:t>have</a:t>
            </a:r>
            <a:r>
              <a:rPr sz="1550" spc="20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significantly</a:t>
            </a:r>
            <a:r>
              <a:rPr sz="1550" spc="10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impacted</a:t>
            </a:r>
            <a:r>
              <a:rPr sz="1550" spc="210" dirty="0">
                <a:latin typeface="Trebuchet MS"/>
                <a:cs typeface="Trebuchet MS"/>
              </a:rPr>
              <a:t> </a:t>
            </a:r>
            <a:r>
              <a:rPr sz="1550" dirty="0">
                <a:latin typeface="Trebuchet MS"/>
                <a:cs typeface="Trebuchet MS"/>
              </a:rPr>
              <a:t>this</a:t>
            </a:r>
            <a:r>
              <a:rPr sz="1550" spc="25" dirty="0">
                <a:latin typeface="Trebuchet MS"/>
                <a:cs typeface="Trebuchet MS"/>
              </a:rPr>
              <a:t> </a:t>
            </a:r>
            <a:r>
              <a:rPr sz="1550" spc="-10" dirty="0">
                <a:latin typeface="Trebuchet MS"/>
                <a:cs typeface="Trebuchet MS"/>
              </a:rPr>
              <a:t>family</a:t>
            </a:r>
            <a:endParaRPr sz="1550">
              <a:latin typeface="Trebuchet MS"/>
              <a:cs typeface="Trebuchet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62950" y="1362075"/>
            <a:ext cx="3762375" cy="31813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327" y="29210"/>
            <a:ext cx="565404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DEFINITION</a:t>
            </a:r>
            <a:r>
              <a:rPr spc="-10" dirty="0"/>
              <a:t> </a:t>
            </a:r>
            <a:r>
              <a:rPr dirty="0"/>
              <a:t>OF</a:t>
            </a:r>
            <a:r>
              <a:rPr spc="-30" dirty="0"/>
              <a:t> </a:t>
            </a:r>
            <a:r>
              <a:rPr spc="-10" dirty="0"/>
              <a:t>WELL-BEING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327" y="1352232"/>
            <a:ext cx="8218805" cy="2782428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55600" marR="5080" indent="-343535">
              <a:lnSpc>
                <a:spcPct val="100800"/>
              </a:lnSpc>
              <a:spcBef>
                <a:spcPts val="85"/>
              </a:spcBef>
              <a:tabLst>
                <a:tab pos="355600" algn="l"/>
              </a:tabLst>
            </a:pPr>
            <a:r>
              <a:rPr sz="1400" spc="-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400" dirty="0">
                <a:solidFill>
                  <a:srgbClr val="90C225"/>
                </a:solidFill>
                <a:latin typeface="Times New Roman"/>
                <a:cs typeface="Times New Roman"/>
              </a:rPr>
              <a:t>	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lang="en-US" sz="18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definition</a:t>
            </a:r>
            <a:r>
              <a:rPr lang="en-US" sz="18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lang="en-US" sz="18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well-being</a:t>
            </a:r>
            <a:r>
              <a:rPr lang="en-US" sz="18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refers</a:t>
            </a:r>
            <a:r>
              <a:rPr lang="en-US" sz="180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lang="en-US" sz="18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what</a:t>
            </a:r>
            <a:r>
              <a:rPr lang="en-US" sz="18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lang="en-US" sz="18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intrinsically</a:t>
            </a:r>
            <a:r>
              <a:rPr lang="en-US" sz="1800" spc="-1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important</a:t>
            </a:r>
            <a:r>
              <a:rPr lang="en-US" sz="18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lang="en-US" sz="18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spc="-20" dirty="0">
                <a:solidFill>
                  <a:srgbClr val="404040"/>
                </a:solidFill>
                <a:latin typeface="Trebuchet MS"/>
                <a:cs typeface="Trebuchet MS"/>
              </a:rPr>
              <a:t>this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lang="en-US" sz="18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relative</a:t>
            </a:r>
            <a:r>
              <a:rPr lang="en-US" sz="18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to the</a:t>
            </a:r>
            <a:r>
              <a:rPr lang="en-US" sz="18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individual,</a:t>
            </a:r>
            <a:r>
              <a:rPr lang="en-US" sz="180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well-being</a:t>
            </a:r>
            <a:r>
              <a:rPr lang="en-US" sz="18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lang="en-US" sz="1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also</a:t>
            </a:r>
            <a:r>
              <a:rPr lang="en-US" sz="1800" spc="-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lang="en-US" sz="180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both</a:t>
            </a:r>
            <a:r>
              <a:rPr lang="en-US" sz="1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positive</a:t>
            </a:r>
            <a:r>
              <a:rPr lang="en-US" sz="18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1800" spc="-25" dirty="0">
                <a:solidFill>
                  <a:srgbClr val="404040"/>
                </a:solidFill>
                <a:latin typeface="Trebuchet MS"/>
                <a:cs typeface="Trebuchet MS"/>
              </a:rPr>
              <a:t>and </a:t>
            </a:r>
            <a:r>
              <a:rPr lang="en-US" sz="1800" spc="-10" dirty="0">
                <a:solidFill>
                  <a:srgbClr val="404040"/>
                </a:solidFill>
                <a:latin typeface="Trebuchet MS"/>
                <a:cs typeface="Trebuchet MS"/>
              </a:rPr>
              <a:t>negative. (Wikipedia contributor,2013)</a:t>
            </a:r>
            <a:endParaRPr sz="1800" dirty="0">
              <a:latin typeface="Trebuchet MS"/>
              <a:cs typeface="Trebuchet MS"/>
            </a:endParaRPr>
          </a:p>
          <a:p>
            <a:pPr marL="355600" marR="151765" indent="-343535">
              <a:lnSpc>
                <a:spcPct val="100800"/>
              </a:lnSpc>
              <a:spcBef>
                <a:spcPts val="975"/>
              </a:spcBef>
              <a:tabLst>
                <a:tab pos="355600" algn="l"/>
              </a:tabLst>
            </a:pPr>
            <a:r>
              <a:rPr sz="1400" spc="-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400" dirty="0">
                <a:solidFill>
                  <a:srgbClr val="90C225"/>
                </a:solidFill>
                <a:latin typeface="Times New Roman"/>
                <a:cs typeface="Times New Roman"/>
              </a:rPr>
              <a:t>	</a:t>
            </a:r>
            <a:r>
              <a:rPr lang="en-US" sz="1800" dirty="0">
                <a:solidFill>
                  <a:srgbClr val="404040"/>
                </a:solidFill>
                <a:latin typeface="Trebuchet MS"/>
                <a:cs typeface="Trebuchet MS"/>
              </a:rPr>
              <a:t>Positive</a:t>
            </a:r>
            <a:r>
              <a:rPr sz="1800" spc="-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well-being</a:t>
            </a:r>
            <a:r>
              <a:rPr sz="180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18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regards</a:t>
            </a:r>
            <a:r>
              <a:rPr sz="18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18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1800" spc="-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D would</a:t>
            </a:r>
            <a:r>
              <a:rPr sz="18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18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1800" spc="-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stability</a:t>
            </a:r>
            <a:r>
              <a:rPr sz="1800" spc="-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Trebuchet MS"/>
                <a:cs typeface="Trebuchet MS"/>
              </a:rPr>
              <a:t>and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being</a:t>
            </a:r>
            <a:r>
              <a:rPr sz="18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recipients</a:t>
            </a:r>
            <a:r>
              <a:rPr sz="18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1800" spc="-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18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new</a:t>
            </a:r>
            <a:r>
              <a:rPr sz="18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Trebuchet MS"/>
                <a:cs typeface="Trebuchet MS"/>
              </a:rPr>
              <a:t>house</a:t>
            </a:r>
            <a:r>
              <a:rPr lang="en-US" sz="1800" spc="-10" dirty="0">
                <a:solidFill>
                  <a:srgbClr val="404040"/>
                </a:solidFill>
                <a:latin typeface="Trebuchet MS"/>
                <a:cs typeface="Trebuchet MS"/>
              </a:rPr>
              <a:t>. Smaller organizations like Refuge and Family Services Units offer groups and specialized counseling to women and children who are victims of domestic violence. (Humphreys and Mullender,n.d)</a:t>
            </a:r>
            <a:endParaRPr sz="1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  <a:tabLst>
                <a:tab pos="355600" algn="l"/>
              </a:tabLst>
            </a:pPr>
            <a:r>
              <a:rPr sz="1400" spc="-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400" dirty="0">
                <a:solidFill>
                  <a:srgbClr val="90C225"/>
                </a:solidFill>
                <a:latin typeface="Times New Roman"/>
                <a:cs typeface="Times New Roman"/>
              </a:rPr>
              <a:t>	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Whereas</a:t>
            </a:r>
            <a:r>
              <a:rPr sz="180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negative</a:t>
            </a:r>
            <a:r>
              <a:rPr sz="1800" spc="-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well-being</a:t>
            </a:r>
            <a:r>
              <a:rPr sz="180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would</a:t>
            </a:r>
            <a:r>
              <a:rPr sz="18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18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18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opposite</a:t>
            </a:r>
            <a:r>
              <a:rPr sz="1800" spc="-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18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endParaRPr sz="1800" dirty="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3429000"/>
            <a:ext cx="4581525" cy="25784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327" y="29210"/>
            <a:ext cx="5128895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DOMAINS</a:t>
            </a:r>
            <a:r>
              <a:rPr spc="35" dirty="0"/>
              <a:t> </a:t>
            </a:r>
            <a:r>
              <a:rPr dirty="0"/>
              <a:t>OF</a:t>
            </a:r>
            <a:r>
              <a:rPr spc="-25" dirty="0"/>
              <a:t> </a:t>
            </a:r>
            <a:r>
              <a:rPr dirty="0"/>
              <a:t>WELL</a:t>
            </a:r>
            <a:r>
              <a:rPr spc="-180" dirty="0"/>
              <a:t> </a:t>
            </a:r>
            <a:r>
              <a:rPr spc="-10" dirty="0"/>
              <a:t>BEING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43950" y="0"/>
            <a:ext cx="3448050" cy="269557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4137" y="872172"/>
            <a:ext cx="8422005" cy="11303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85"/>
              </a:spcBef>
            </a:pPr>
            <a:r>
              <a:rPr sz="1800" dirty="0">
                <a:latin typeface="Trebuchet MS"/>
                <a:cs typeface="Trebuchet MS"/>
              </a:rPr>
              <a:t>With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careful</a:t>
            </a:r>
            <a:r>
              <a:rPr sz="1800" spc="-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analysis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of the</a:t>
            </a:r>
            <a:r>
              <a:rPr sz="1800" spc="-1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case</a:t>
            </a:r>
            <a:r>
              <a:rPr sz="1800" spc="-8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study</a:t>
            </a:r>
            <a:r>
              <a:rPr sz="1800" spc="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of</a:t>
            </a:r>
            <a:r>
              <a:rPr sz="1800" spc="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Family</a:t>
            </a:r>
            <a:r>
              <a:rPr sz="1800" spc="-7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it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seems</a:t>
            </a:r>
            <a:r>
              <a:rPr sz="1800" spc="2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that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psychological</a:t>
            </a:r>
            <a:r>
              <a:rPr sz="1800" spc="-80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well- </a:t>
            </a:r>
            <a:r>
              <a:rPr sz="1800" dirty="0">
                <a:latin typeface="Trebuchet MS"/>
                <a:cs typeface="Trebuchet MS"/>
              </a:rPr>
              <a:t>being</a:t>
            </a:r>
            <a:r>
              <a:rPr sz="1800" spc="3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is</a:t>
            </a:r>
            <a:r>
              <a:rPr sz="1800" spc="-7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a</a:t>
            </a:r>
            <a:r>
              <a:rPr sz="1800" spc="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major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component</a:t>
            </a:r>
            <a:r>
              <a:rPr sz="1800" spc="1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of</a:t>
            </a:r>
            <a:r>
              <a:rPr sz="1800" spc="-1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the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families</a:t>
            </a:r>
            <a:r>
              <a:rPr sz="1800" spc="-75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issues</a:t>
            </a:r>
            <a:endParaRPr sz="1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Trebuchet MS"/>
                <a:cs typeface="Trebuchet MS"/>
              </a:rPr>
              <a:t>As</a:t>
            </a:r>
            <a:r>
              <a:rPr sz="1800" spc="-1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stated</a:t>
            </a:r>
            <a:r>
              <a:rPr sz="1800" spc="-12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earlier</a:t>
            </a:r>
            <a:r>
              <a:rPr sz="1800" spc="3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the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problems</a:t>
            </a:r>
            <a:r>
              <a:rPr sz="1800" spc="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which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the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family</a:t>
            </a:r>
            <a:r>
              <a:rPr sz="1800" spc="-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deals with</a:t>
            </a:r>
            <a:r>
              <a:rPr sz="1800" spc="-100" dirty="0">
                <a:latin typeface="Trebuchet MS"/>
                <a:cs typeface="Trebuchet MS"/>
              </a:rPr>
              <a:t> </a:t>
            </a:r>
            <a:r>
              <a:rPr sz="1800" spc="-25" dirty="0">
                <a:latin typeface="Trebuchet MS"/>
                <a:cs typeface="Trebuchet MS"/>
              </a:rPr>
              <a:t>are</a:t>
            </a:r>
            <a:endParaRPr sz="1800">
              <a:latin typeface="Trebuchet MS"/>
              <a:cs typeface="Trebuchet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61950" y="2038350"/>
            <a:ext cx="514350" cy="1000125"/>
            <a:chOff x="361950" y="2038350"/>
            <a:chExt cx="514350" cy="1000125"/>
          </a:xfrm>
        </p:grpSpPr>
        <p:sp>
          <p:nvSpPr>
            <p:cNvPr id="6" name="object 6"/>
            <p:cNvSpPr/>
            <p:nvPr/>
          </p:nvSpPr>
          <p:spPr>
            <a:xfrm>
              <a:off x="371475" y="2047875"/>
              <a:ext cx="495300" cy="981075"/>
            </a:xfrm>
            <a:custGeom>
              <a:avLst/>
              <a:gdLst/>
              <a:ahLst/>
              <a:cxnLst/>
              <a:rect l="l" t="t" r="r" b="b"/>
              <a:pathLst>
                <a:path w="495300" h="981075">
                  <a:moveTo>
                    <a:pt x="371475" y="0"/>
                  </a:moveTo>
                  <a:lnTo>
                    <a:pt x="123825" y="0"/>
                  </a:lnTo>
                  <a:lnTo>
                    <a:pt x="123825" y="733425"/>
                  </a:lnTo>
                  <a:lnTo>
                    <a:pt x="0" y="733425"/>
                  </a:lnTo>
                  <a:lnTo>
                    <a:pt x="247650" y="981075"/>
                  </a:lnTo>
                  <a:lnTo>
                    <a:pt x="495300" y="733425"/>
                  </a:lnTo>
                  <a:lnTo>
                    <a:pt x="371475" y="733425"/>
                  </a:lnTo>
                  <a:lnTo>
                    <a:pt x="371475" y="0"/>
                  </a:lnTo>
                  <a:close/>
                </a:path>
              </a:pathLst>
            </a:custGeom>
            <a:solidFill>
              <a:srgbClr val="90C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71475" y="2047875"/>
              <a:ext cx="495300" cy="981075"/>
            </a:xfrm>
            <a:custGeom>
              <a:avLst/>
              <a:gdLst/>
              <a:ahLst/>
              <a:cxnLst/>
              <a:rect l="l" t="t" r="r" b="b"/>
              <a:pathLst>
                <a:path w="495300" h="981075">
                  <a:moveTo>
                    <a:pt x="0" y="733425"/>
                  </a:moveTo>
                  <a:lnTo>
                    <a:pt x="123825" y="733425"/>
                  </a:lnTo>
                  <a:lnTo>
                    <a:pt x="123825" y="0"/>
                  </a:lnTo>
                  <a:lnTo>
                    <a:pt x="371475" y="0"/>
                  </a:lnTo>
                  <a:lnTo>
                    <a:pt x="371475" y="733425"/>
                  </a:lnTo>
                  <a:lnTo>
                    <a:pt x="495300" y="733425"/>
                  </a:lnTo>
                  <a:lnTo>
                    <a:pt x="247650" y="981075"/>
                  </a:lnTo>
                  <a:lnTo>
                    <a:pt x="0" y="733425"/>
                  </a:lnTo>
                  <a:close/>
                </a:path>
              </a:pathLst>
            </a:custGeom>
            <a:ln w="19050">
              <a:solidFill>
                <a:srgbClr val="688E1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2247900" y="2038350"/>
            <a:ext cx="514350" cy="1000125"/>
            <a:chOff x="2247900" y="2038350"/>
            <a:chExt cx="514350" cy="1000125"/>
          </a:xfrm>
        </p:grpSpPr>
        <p:sp>
          <p:nvSpPr>
            <p:cNvPr id="9" name="object 9"/>
            <p:cNvSpPr/>
            <p:nvPr/>
          </p:nvSpPr>
          <p:spPr>
            <a:xfrm>
              <a:off x="2257425" y="2047875"/>
              <a:ext cx="495300" cy="981075"/>
            </a:xfrm>
            <a:custGeom>
              <a:avLst/>
              <a:gdLst/>
              <a:ahLst/>
              <a:cxnLst/>
              <a:rect l="l" t="t" r="r" b="b"/>
              <a:pathLst>
                <a:path w="495300" h="981075">
                  <a:moveTo>
                    <a:pt x="371475" y="0"/>
                  </a:moveTo>
                  <a:lnTo>
                    <a:pt x="123825" y="0"/>
                  </a:lnTo>
                  <a:lnTo>
                    <a:pt x="123825" y="733425"/>
                  </a:lnTo>
                  <a:lnTo>
                    <a:pt x="0" y="733425"/>
                  </a:lnTo>
                  <a:lnTo>
                    <a:pt x="247650" y="981075"/>
                  </a:lnTo>
                  <a:lnTo>
                    <a:pt x="495300" y="733425"/>
                  </a:lnTo>
                  <a:lnTo>
                    <a:pt x="371475" y="733425"/>
                  </a:lnTo>
                  <a:lnTo>
                    <a:pt x="371475" y="0"/>
                  </a:lnTo>
                  <a:close/>
                </a:path>
              </a:pathLst>
            </a:custGeom>
            <a:solidFill>
              <a:srgbClr val="90C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257425" y="2047875"/>
              <a:ext cx="495300" cy="981075"/>
            </a:xfrm>
            <a:custGeom>
              <a:avLst/>
              <a:gdLst/>
              <a:ahLst/>
              <a:cxnLst/>
              <a:rect l="l" t="t" r="r" b="b"/>
              <a:pathLst>
                <a:path w="495300" h="981075">
                  <a:moveTo>
                    <a:pt x="0" y="733425"/>
                  </a:moveTo>
                  <a:lnTo>
                    <a:pt x="123825" y="733425"/>
                  </a:lnTo>
                  <a:lnTo>
                    <a:pt x="123825" y="0"/>
                  </a:lnTo>
                  <a:lnTo>
                    <a:pt x="371475" y="0"/>
                  </a:lnTo>
                  <a:lnTo>
                    <a:pt x="371475" y="733425"/>
                  </a:lnTo>
                  <a:lnTo>
                    <a:pt x="495300" y="733425"/>
                  </a:lnTo>
                  <a:lnTo>
                    <a:pt x="247650" y="981075"/>
                  </a:lnTo>
                  <a:lnTo>
                    <a:pt x="0" y="733425"/>
                  </a:lnTo>
                  <a:close/>
                </a:path>
              </a:pathLst>
            </a:custGeom>
            <a:ln w="19050">
              <a:solidFill>
                <a:srgbClr val="688E1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4038600" y="2038350"/>
            <a:ext cx="514350" cy="1000125"/>
            <a:chOff x="4038600" y="2038350"/>
            <a:chExt cx="514350" cy="1000125"/>
          </a:xfrm>
        </p:grpSpPr>
        <p:sp>
          <p:nvSpPr>
            <p:cNvPr id="12" name="object 12"/>
            <p:cNvSpPr/>
            <p:nvPr/>
          </p:nvSpPr>
          <p:spPr>
            <a:xfrm>
              <a:off x="4048125" y="2047875"/>
              <a:ext cx="495300" cy="981075"/>
            </a:xfrm>
            <a:custGeom>
              <a:avLst/>
              <a:gdLst/>
              <a:ahLst/>
              <a:cxnLst/>
              <a:rect l="l" t="t" r="r" b="b"/>
              <a:pathLst>
                <a:path w="495300" h="981075">
                  <a:moveTo>
                    <a:pt x="371475" y="0"/>
                  </a:moveTo>
                  <a:lnTo>
                    <a:pt x="123825" y="0"/>
                  </a:lnTo>
                  <a:lnTo>
                    <a:pt x="123825" y="733425"/>
                  </a:lnTo>
                  <a:lnTo>
                    <a:pt x="0" y="733425"/>
                  </a:lnTo>
                  <a:lnTo>
                    <a:pt x="247650" y="981075"/>
                  </a:lnTo>
                  <a:lnTo>
                    <a:pt x="495300" y="733425"/>
                  </a:lnTo>
                  <a:lnTo>
                    <a:pt x="371475" y="733425"/>
                  </a:lnTo>
                  <a:lnTo>
                    <a:pt x="371475" y="0"/>
                  </a:lnTo>
                  <a:close/>
                </a:path>
              </a:pathLst>
            </a:custGeom>
            <a:solidFill>
              <a:srgbClr val="90C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048125" y="2047875"/>
              <a:ext cx="495300" cy="981075"/>
            </a:xfrm>
            <a:custGeom>
              <a:avLst/>
              <a:gdLst/>
              <a:ahLst/>
              <a:cxnLst/>
              <a:rect l="l" t="t" r="r" b="b"/>
              <a:pathLst>
                <a:path w="495300" h="981075">
                  <a:moveTo>
                    <a:pt x="0" y="733425"/>
                  </a:moveTo>
                  <a:lnTo>
                    <a:pt x="123825" y="733425"/>
                  </a:lnTo>
                  <a:lnTo>
                    <a:pt x="123825" y="0"/>
                  </a:lnTo>
                  <a:lnTo>
                    <a:pt x="371475" y="0"/>
                  </a:lnTo>
                  <a:lnTo>
                    <a:pt x="371475" y="733425"/>
                  </a:lnTo>
                  <a:lnTo>
                    <a:pt x="495300" y="733425"/>
                  </a:lnTo>
                  <a:lnTo>
                    <a:pt x="247650" y="981075"/>
                  </a:lnTo>
                  <a:lnTo>
                    <a:pt x="0" y="733425"/>
                  </a:lnTo>
                  <a:close/>
                </a:path>
              </a:pathLst>
            </a:custGeom>
            <a:ln w="19050">
              <a:solidFill>
                <a:srgbClr val="688E1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54634" y="3288728"/>
            <a:ext cx="977900" cy="5765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85"/>
              </a:spcBef>
            </a:pPr>
            <a:r>
              <a:rPr sz="1800" spc="-10" dirty="0">
                <a:latin typeface="Trebuchet MS"/>
                <a:cs typeface="Trebuchet MS"/>
              </a:rPr>
              <a:t>Domestic Violence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39314" y="3360102"/>
            <a:ext cx="8820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Trebuchet MS"/>
                <a:cs typeface="Trebuchet MS"/>
              </a:rPr>
              <a:t>finances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35476" y="3355657"/>
            <a:ext cx="9658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Trebuchet MS"/>
                <a:cs typeface="Trebuchet MS"/>
              </a:rPr>
              <a:t>disability</a:t>
            </a:r>
            <a:endParaRPr sz="1800">
              <a:latin typeface="Trebuchet MS"/>
              <a:cs typeface="Trebuchet MS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381250" y="4124325"/>
            <a:ext cx="504825" cy="1000125"/>
            <a:chOff x="2381250" y="4124325"/>
            <a:chExt cx="504825" cy="1000125"/>
          </a:xfrm>
        </p:grpSpPr>
        <p:sp>
          <p:nvSpPr>
            <p:cNvPr id="18" name="object 18"/>
            <p:cNvSpPr/>
            <p:nvPr/>
          </p:nvSpPr>
          <p:spPr>
            <a:xfrm>
              <a:off x="2390775" y="4133850"/>
              <a:ext cx="485775" cy="981075"/>
            </a:xfrm>
            <a:custGeom>
              <a:avLst/>
              <a:gdLst/>
              <a:ahLst/>
              <a:cxnLst/>
              <a:rect l="l" t="t" r="r" b="b"/>
              <a:pathLst>
                <a:path w="485775" h="981075">
                  <a:moveTo>
                    <a:pt x="364363" y="0"/>
                  </a:moveTo>
                  <a:lnTo>
                    <a:pt x="121412" y="0"/>
                  </a:lnTo>
                  <a:lnTo>
                    <a:pt x="121412" y="738251"/>
                  </a:lnTo>
                  <a:lnTo>
                    <a:pt x="0" y="738251"/>
                  </a:lnTo>
                  <a:lnTo>
                    <a:pt x="242950" y="981075"/>
                  </a:lnTo>
                  <a:lnTo>
                    <a:pt x="485775" y="738251"/>
                  </a:lnTo>
                  <a:lnTo>
                    <a:pt x="364363" y="738251"/>
                  </a:lnTo>
                  <a:lnTo>
                    <a:pt x="364363" y="0"/>
                  </a:lnTo>
                  <a:close/>
                </a:path>
              </a:pathLst>
            </a:custGeom>
            <a:solidFill>
              <a:srgbClr val="90C2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390775" y="4133850"/>
              <a:ext cx="485775" cy="981075"/>
            </a:xfrm>
            <a:custGeom>
              <a:avLst/>
              <a:gdLst/>
              <a:ahLst/>
              <a:cxnLst/>
              <a:rect l="l" t="t" r="r" b="b"/>
              <a:pathLst>
                <a:path w="485775" h="981075">
                  <a:moveTo>
                    <a:pt x="0" y="738251"/>
                  </a:moveTo>
                  <a:lnTo>
                    <a:pt x="121412" y="738251"/>
                  </a:lnTo>
                  <a:lnTo>
                    <a:pt x="121412" y="0"/>
                  </a:lnTo>
                  <a:lnTo>
                    <a:pt x="364363" y="0"/>
                  </a:lnTo>
                  <a:lnTo>
                    <a:pt x="364363" y="738251"/>
                  </a:lnTo>
                  <a:lnTo>
                    <a:pt x="485775" y="738251"/>
                  </a:lnTo>
                  <a:lnTo>
                    <a:pt x="242950" y="981075"/>
                  </a:lnTo>
                  <a:lnTo>
                    <a:pt x="0" y="738251"/>
                  </a:lnTo>
                  <a:close/>
                </a:path>
              </a:pathLst>
            </a:custGeom>
            <a:ln w="19050">
              <a:solidFill>
                <a:srgbClr val="688E1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06437" y="5360670"/>
            <a:ext cx="4131310" cy="5772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85"/>
              </a:spcBef>
            </a:pPr>
            <a:r>
              <a:rPr sz="1800" dirty="0">
                <a:latin typeface="Trebuchet MS"/>
                <a:cs typeface="Trebuchet MS"/>
              </a:rPr>
              <a:t>Poor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psychological</a:t>
            </a:r>
            <a:r>
              <a:rPr sz="1800" spc="-10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health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is reflected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25" dirty="0">
                <a:latin typeface="Trebuchet MS"/>
                <a:cs typeface="Trebuchet MS"/>
              </a:rPr>
              <a:t>in </a:t>
            </a:r>
            <a:r>
              <a:rPr sz="1800" dirty="0">
                <a:latin typeface="Trebuchet MS"/>
                <a:cs typeface="Trebuchet MS"/>
              </a:rPr>
              <a:t>the</a:t>
            </a:r>
            <a:r>
              <a:rPr sz="1800" spc="-1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behaviour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of</a:t>
            </a:r>
            <a:r>
              <a:rPr sz="1800" spc="1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the</a:t>
            </a:r>
            <a:r>
              <a:rPr sz="1800" spc="-10" dirty="0">
                <a:latin typeface="Trebuchet MS"/>
                <a:cs typeface="Trebuchet MS"/>
              </a:rPr>
              <a:t> family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body" idx="1"/>
          </p:nvPr>
        </p:nvSpPr>
        <p:spPr>
          <a:xfrm>
            <a:off x="307339" y="3283902"/>
            <a:ext cx="11577320" cy="319164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720080" marR="5080" indent="-343535">
              <a:lnSpc>
                <a:spcPct val="100000"/>
              </a:lnSpc>
              <a:spcBef>
                <a:spcPts val="125"/>
              </a:spcBef>
              <a:tabLst>
                <a:tab pos="5720080" algn="l"/>
              </a:tabLst>
            </a:pPr>
            <a:r>
              <a:rPr spc="-50" dirty="0">
                <a:latin typeface="Arial"/>
                <a:cs typeface="Arial"/>
              </a:rPr>
              <a:t>•</a:t>
            </a:r>
            <a:r>
              <a:rPr dirty="0">
                <a:latin typeface="Arial"/>
                <a:cs typeface="Arial"/>
              </a:rPr>
              <a:t>	</a:t>
            </a:r>
            <a:r>
              <a:rPr dirty="0"/>
              <a:t>Poor</a:t>
            </a:r>
            <a:r>
              <a:rPr spc="65" dirty="0"/>
              <a:t> </a:t>
            </a:r>
            <a:r>
              <a:rPr dirty="0"/>
              <a:t>psychological</a:t>
            </a:r>
            <a:r>
              <a:rPr spc="-45" dirty="0"/>
              <a:t> </a:t>
            </a:r>
            <a:r>
              <a:rPr dirty="0"/>
              <a:t>health</a:t>
            </a:r>
            <a:r>
              <a:rPr spc="-195" dirty="0"/>
              <a:t> </a:t>
            </a:r>
            <a:r>
              <a:rPr dirty="0"/>
              <a:t>is</a:t>
            </a:r>
            <a:r>
              <a:rPr spc="40" dirty="0"/>
              <a:t> </a:t>
            </a:r>
            <a:r>
              <a:rPr dirty="0"/>
              <a:t>reflected</a:t>
            </a:r>
            <a:r>
              <a:rPr spc="-215" dirty="0"/>
              <a:t> </a:t>
            </a:r>
            <a:r>
              <a:rPr dirty="0"/>
              <a:t>in</a:t>
            </a:r>
            <a:r>
              <a:rPr spc="-30" dirty="0"/>
              <a:t> </a:t>
            </a:r>
            <a:r>
              <a:rPr spc="-10" dirty="0"/>
              <a:t>individuals</a:t>
            </a:r>
            <a:r>
              <a:rPr lang="en-US" spc="-10" dirty="0"/>
              <a:t>'</a:t>
            </a:r>
            <a:r>
              <a:rPr spc="-10" dirty="0"/>
              <a:t> </a:t>
            </a:r>
            <a:r>
              <a:rPr spc="-25" dirty="0"/>
              <a:t>behaviour,</a:t>
            </a:r>
            <a:r>
              <a:rPr spc="-130" dirty="0"/>
              <a:t> </a:t>
            </a:r>
            <a:r>
              <a:rPr dirty="0"/>
              <a:t>for</a:t>
            </a:r>
            <a:r>
              <a:rPr spc="-10" dirty="0"/>
              <a:t> </a:t>
            </a:r>
            <a:r>
              <a:rPr dirty="0"/>
              <a:t>example</a:t>
            </a:r>
            <a:r>
              <a:rPr spc="-114" dirty="0"/>
              <a:t> </a:t>
            </a:r>
            <a:r>
              <a:rPr dirty="0"/>
              <a:t>signs</a:t>
            </a:r>
            <a:r>
              <a:rPr spc="-50" dirty="0"/>
              <a:t> </a:t>
            </a:r>
            <a:r>
              <a:rPr dirty="0"/>
              <a:t>of</a:t>
            </a:r>
            <a:r>
              <a:rPr spc="30" dirty="0"/>
              <a:t> </a:t>
            </a:r>
            <a:r>
              <a:rPr dirty="0"/>
              <a:t>poor</a:t>
            </a:r>
            <a:r>
              <a:rPr spc="65" dirty="0"/>
              <a:t> </a:t>
            </a:r>
            <a:r>
              <a:rPr dirty="0"/>
              <a:t>mental</a:t>
            </a:r>
            <a:r>
              <a:rPr spc="-130" dirty="0"/>
              <a:t> </a:t>
            </a:r>
            <a:r>
              <a:rPr spc="-10" dirty="0"/>
              <a:t>health </a:t>
            </a:r>
            <a:r>
              <a:rPr dirty="0"/>
              <a:t>may</a:t>
            </a:r>
            <a:r>
              <a:rPr spc="25" dirty="0"/>
              <a:t> </a:t>
            </a:r>
            <a:r>
              <a:rPr dirty="0"/>
              <a:t>be</a:t>
            </a:r>
            <a:r>
              <a:rPr spc="70" dirty="0"/>
              <a:t> </a:t>
            </a:r>
            <a:r>
              <a:rPr dirty="0"/>
              <a:t>talking</a:t>
            </a:r>
            <a:r>
              <a:rPr spc="-165" dirty="0"/>
              <a:t> </a:t>
            </a:r>
            <a:r>
              <a:rPr dirty="0"/>
              <a:t>less,</a:t>
            </a:r>
            <a:r>
              <a:rPr spc="-20" dirty="0"/>
              <a:t> </a:t>
            </a:r>
            <a:r>
              <a:rPr dirty="0"/>
              <a:t>avoiding</a:t>
            </a:r>
            <a:r>
              <a:rPr spc="-80" dirty="0"/>
              <a:t> </a:t>
            </a:r>
            <a:r>
              <a:rPr dirty="0"/>
              <a:t>social</a:t>
            </a:r>
            <a:r>
              <a:rPr spc="60" dirty="0"/>
              <a:t> </a:t>
            </a:r>
            <a:r>
              <a:rPr dirty="0"/>
              <a:t>activities</a:t>
            </a:r>
            <a:r>
              <a:rPr spc="-190" dirty="0"/>
              <a:t> </a:t>
            </a:r>
            <a:r>
              <a:rPr spc="-25" dirty="0"/>
              <a:t>and </a:t>
            </a:r>
            <a:r>
              <a:rPr dirty="0"/>
              <a:t>struggling</a:t>
            </a:r>
            <a:r>
              <a:rPr spc="-235" dirty="0"/>
              <a:t> </a:t>
            </a:r>
            <a:r>
              <a:rPr dirty="0"/>
              <a:t>to</a:t>
            </a:r>
            <a:r>
              <a:rPr spc="25" dirty="0"/>
              <a:t> </a:t>
            </a:r>
            <a:r>
              <a:rPr dirty="0"/>
              <a:t>make</a:t>
            </a:r>
            <a:r>
              <a:rPr spc="5" dirty="0"/>
              <a:t> </a:t>
            </a:r>
            <a:r>
              <a:rPr dirty="0"/>
              <a:t>decisions</a:t>
            </a:r>
            <a:r>
              <a:rPr spc="-45" dirty="0"/>
              <a:t> </a:t>
            </a:r>
            <a:r>
              <a:rPr dirty="0"/>
              <a:t>(Bupa</a:t>
            </a:r>
            <a:r>
              <a:rPr lang="en-US" spc="50" dirty="0"/>
              <a:t>.co.uk,2019)</a:t>
            </a:r>
            <a:r>
              <a:rPr spc="-10" dirty="0"/>
              <a:t>.</a:t>
            </a:r>
          </a:p>
          <a:p>
            <a:pPr marL="5720080" marR="372745" indent="-343535">
              <a:lnSpc>
                <a:spcPts val="2180"/>
              </a:lnSpc>
              <a:spcBef>
                <a:spcPts val="45"/>
              </a:spcBef>
              <a:tabLst>
                <a:tab pos="5720080" algn="l"/>
              </a:tabLst>
            </a:pPr>
            <a:r>
              <a:rPr sz="1800" spc="-50" dirty="0">
                <a:latin typeface="Arial"/>
                <a:cs typeface="Arial"/>
              </a:rPr>
              <a:t>•</a:t>
            </a:r>
            <a:r>
              <a:rPr sz="1800" dirty="0">
                <a:latin typeface="Arial"/>
                <a:cs typeface="Arial"/>
              </a:rPr>
              <a:t>	</a:t>
            </a:r>
            <a:r>
              <a:rPr lang="en-US" sz="1800" dirty="0">
                <a:latin typeface="Arial"/>
                <a:cs typeface="Arial"/>
              </a:rPr>
              <a:t>We</a:t>
            </a:r>
            <a:r>
              <a:rPr sz="1800" spc="5" dirty="0"/>
              <a:t> </a:t>
            </a:r>
            <a:r>
              <a:rPr sz="1800" dirty="0"/>
              <a:t>would</a:t>
            </a:r>
            <a:r>
              <a:rPr sz="1800" spc="-45" dirty="0"/>
              <a:t> </a:t>
            </a:r>
            <a:r>
              <a:rPr sz="1800" dirty="0"/>
              <a:t>advise</a:t>
            </a:r>
            <a:r>
              <a:rPr sz="1800" spc="-25" dirty="0"/>
              <a:t> </a:t>
            </a:r>
            <a:r>
              <a:rPr sz="1800" dirty="0"/>
              <a:t>Family</a:t>
            </a:r>
            <a:r>
              <a:rPr sz="1800" spc="-75" dirty="0"/>
              <a:t> </a:t>
            </a:r>
            <a:r>
              <a:rPr sz="1800" dirty="0"/>
              <a:t>D</a:t>
            </a:r>
            <a:r>
              <a:rPr sz="1800" spc="40" dirty="0"/>
              <a:t> </a:t>
            </a:r>
            <a:r>
              <a:rPr sz="1800" dirty="0"/>
              <a:t>to</a:t>
            </a:r>
            <a:r>
              <a:rPr sz="1800" spc="-85" dirty="0"/>
              <a:t> </a:t>
            </a:r>
            <a:r>
              <a:rPr sz="1800" dirty="0"/>
              <a:t>receive</a:t>
            </a:r>
            <a:r>
              <a:rPr sz="1800" spc="75" dirty="0"/>
              <a:t> </a:t>
            </a:r>
            <a:r>
              <a:rPr sz="1800" dirty="0"/>
              <a:t>treatment</a:t>
            </a:r>
            <a:r>
              <a:rPr sz="1800" spc="-45" dirty="0"/>
              <a:t> </a:t>
            </a:r>
            <a:r>
              <a:rPr sz="1800" dirty="0"/>
              <a:t>from</a:t>
            </a:r>
            <a:r>
              <a:rPr sz="1800" spc="-5" dirty="0"/>
              <a:t> </a:t>
            </a:r>
            <a:r>
              <a:rPr sz="1800" spc="-50" dirty="0"/>
              <a:t>a </a:t>
            </a:r>
            <a:r>
              <a:rPr sz="1800" dirty="0"/>
              <a:t>psychologist</a:t>
            </a:r>
            <a:r>
              <a:rPr sz="1800" spc="-60" dirty="0"/>
              <a:t> </a:t>
            </a:r>
            <a:r>
              <a:rPr sz="1800" dirty="0"/>
              <a:t>as</a:t>
            </a:r>
            <a:r>
              <a:rPr sz="1800" spc="-50" dirty="0"/>
              <a:t> </a:t>
            </a:r>
            <a:r>
              <a:rPr sz="1800" dirty="0"/>
              <a:t>what</a:t>
            </a:r>
            <a:r>
              <a:rPr sz="1800" spc="-60" dirty="0"/>
              <a:t> </a:t>
            </a:r>
            <a:r>
              <a:rPr sz="1800" dirty="0"/>
              <a:t>they</a:t>
            </a:r>
            <a:r>
              <a:rPr sz="1800" spc="-10" dirty="0"/>
              <a:t> </a:t>
            </a:r>
            <a:r>
              <a:rPr sz="1800" dirty="0"/>
              <a:t>have</a:t>
            </a:r>
            <a:r>
              <a:rPr sz="1800" spc="-30" dirty="0"/>
              <a:t> </a:t>
            </a:r>
            <a:r>
              <a:rPr sz="1800" dirty="0"/>
              <a:t>experienced</a:t>
            </a:r>
            <a:r>
              <a:rPr sz="1800" spc="100" dirty="0"/>
              <a:t> </a:t>
            </a:r>
            <a:r>
              <a:rPr sz="1800" dirty="0"/>
              <a:t>may</a:t>
            </a:r>
            <a:r>
              <a:rPr sz="1800" spc="-5" dirty="0"/>
              <a:t> </a:t>
            </a:r>
            <a:r>
              <a:rPr sz="1800" spc="-25" dirty="0"/>
              <a:t>be </a:t>
            </a:r>
            <a:r>
              <a:rPr sz="1800" dirty="0"/>
              <a:t>traumatic</a:t>
            </a:r>
            <a:r>
              <a:rPr sz="1800" spc="-75" dirty="0"/>
              <a:t> </a:t>
            </a:r>
            <a:r>
              <a:rPr sz="1800" dirty="0"/>
              <a:t>for</a:t>
            </a:r>
            <a:r>
              <a:rPr sz="1800" spc="-30" dirty="0"/>
              <a:t> </a:t>
            </a:r>
            <a:r>
              <a:rPr sz="1800" dirty="0"/>
              <a:t>them,</a:t>
            </a:r>
            <a:r>
              <a:rPr sz="1800" spc="15" dirty="0"/>
              <a:t> </a:t>
            </a:r>
            <a:r>
              <a:rPr sz="1800" dirty="0"/>
              <a:t>and</a:t>
            </a:r>
            <a:r>
              <a:rPr sz="1800" spc="-35" dirty="0"/>
              <a:t> </a:t>
            </a:r>
            <a:r>
              <a:rPr sz="1800" dirty="0"/>
              <a:t>this</a:t>
            </a:r>
            <a:r>
              <a:rPr sz="1800" spc="-55" dirty="0"/>
              <a:t> </a:t>
            </a:r>
            <a:r>
              <a:rPr sz="1800" dirty="0"/>
              <a:t>would</a:t>
            </a:r>
            <a:r>
              <a:rPr sz="1800" spc="100" dirty="0"/>
              <a:t> </a:t>
            </a:r>
            <a:r>
              <a:rPr sz="1800" dirty="0"/>
              <a:t>give</a:t>
            </a:r>
            <a:r>
              <a:rPr sz="1800" spc="-10" dirty="0"/>
              <a:t> </a:t>
            </a:r>
            <a:r>
              <a:rPr sz="1800" dirty="0"/>
              <a:t>them</a:t>
            </a:r>
            <a:r>
              <a:rPr sz="1800" spc="5" dirty="0"/>
              <a:t> </a:t>
            </a:r>
            <a:r>
              <a:rPr sz="1800" spc="-25" dirty="0"/>
              <a:t>the</a:t>
            </a:r>
            <a:endParaRPr sz="1800" dirty="0">
              <a:latin typeface="Arial"/>
              <a:cs typeface="Arial"/>
            </a:endParaRPr>
          </a:p>
          <a:p>
            <a:pPr marL="5720080" marR="372745">
              <a:lnSpc>
                <a:spcPts val="2100"/>
              </a:lnSpc>
              <a:spcBef>
                <a:spcPts val="55"/>
              </a:spcBef>
            </a:pPr>
            <a:r>
              <a:rPr sz="1800" dirty="0"/>
              <a:t>chance</a:t>
            </a:r>
            <a:r>
              <a:rPr sz="1800" spc="-45" dirty="0"/>
              <a:t> </a:t>
            </a:r>
            <a:r>
              <a:rPr sz="1800" dirty="0"/>
              <a:t>to</a:t>
            </a:r>
            <a:r>
              <a:rPr sz="1800" spc="-75" dirty="0"/>
              <a:t> </a:t>
            </a:r>
            <a:r>
              <a:rPr sz="1800" dirty="0"/>
              <a:t>converse</a:t>
            </a:r>
            <a:r>
              <a:rPr sz="1800" spc="50" dirty="0"/>
              <a:t> </a:t>
            </a:r>
            <a:r>
              <a:rPr sz="1800" dirty="0"/>
              <a:t>about</a:t>
            </a:r>
            <a:r>
              <a:rPr sz="1800" spc="-60" dirty="0"/>
              <a:t> </a:t>
            </a:r>
            <a:r>
              <a:rPr sz="1800" dirty="0"/>
              <a:t>their</a:t>
            </a:r>
            <a:r>
              <a:rPr sz="1800" spc="-40" dirty="0"/>
              <a:t> </a:t>
            </a:r>
            <a:r>
              <a:rPr sz="1800" dirty="0"/>
              <a:t>problems</a:t>
            </a:r>
            <a:r>
              <a:rPr sz="1800" spc="75" dirty="0"/>
              <a:t> </a:t>
            </a:r>
            <a:r>
              <a:rPr sz="1800" dirty="0"/>
              <a:t>and</a:t>
            </a:r>
            <a:r>
              <a:rPr sz="1800" spc="30" dirty="0"/>
              <a:t> </a:t>
            </a:r>
            <a:r>
              <a:rPr sz="1800" spc="-10" dirty="0"/>
              <a:t>receive </a:t>
            </a:r>
            <a:r>
              <a:rPr sz="1800" dirty="0"/>
              <a:t>advice</a:t>
            </a:r>
            <a:r>
              <a:rPr sz="1800" spc="-35" dirty="0"/>
              <a:t> </a:t>
            </a:r>
            <a:r>
              <a:rPr sz="1800" dirty="0"/>
              <a:t>from</a:t>
            </a:r>
            <a:r>
              <a:rPr sz="1800" spc="-15" dirty="0"/>
              <a:t> </a:t>
            </a:r>
            <a:r>
              <a:rPr sz="1800" dirty="0"/>
              <a:t>a</a:t>
            </a:r>
            <a:r>
              <a:rPr sz="1800" spc="5" dirty="0"/>
              <a:t> </a:t>
            </a:r>
            <a:r>
              <a:rPr sz="1800" spc="-10" dirty="0"/>
              <a:t>professional</a:t>
            </a:r>
            <a:r>
              <a:rPr lang="en-US" sz="1800" spc="-10" dirty="0"/>
              <a:t>.</a:t>
            </a:r>
            <a:endParaRPr sz="1800" dirty="0"/>
          </a:p>
          <a:p>
            <a:pPr marL="5720080" marR="212090" indent="-343535">
              <a:lnSpc>
                <a:spcPts val="2180"/>
              </a:lnSpc>
              <a:spcBef>
                <a:spcPts val="20"/>
              </a:spcBef>
              <a:tabLst>
                <a:tab pos="5720080" algn="l"/>
              </a:tabLst>
            </a:pPr>
            <a:r>
              <a:rPr sz="1800" spc="-50" dirty="0">
                <a:latin typeface="Arial"/>
                <a:cs typeface="Arial"/>
              </a:rPr>
              <a:t>•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dirty="0"/>
              <a:t>As</a:t>
            </a:r>
            <a:r>
              <a:rPr sz="1800" spc="-10" dirty="0"/>
              <a:t> </a:t>
            </a:r>
            <a:r>
              <a:rPr sz="1800" dirty="0"/>
              <a:t>mental</a:t>
            </a:r>
            <a:r>
              <a:rPr sz="1800" spc="-25" dirty="0"/>
              <a:t> </a:t>
            </a:r>
            <a:r>
              <a:rPr sz="1800" dirty="0"/>
              <a:t>health</a:t>
            </a:r>
            <a:r>
              <a:rPr sz="1800" spc="-110" dirty="0"/>
              <a:t> </a:t>
            </a:r>
            <a:r>
              <a:rPr sz="1800" dirty="0"/>
              <a:t>is</a:t>
            </a:r>
            <a:r>
              <a:rPr sz="1800" spc="20" dirty="0"/>
              <a:t> </a:t>
            </a:r>
            <a:r>
              <a:rPr sz="1800" dirty="0"/>
              <a:t>a</a:t>
            </a:r>
            <a:r>
              <a:rPr sz="1800" spc="10" dirty="0"/>
              <a:t> </a:t>
            </a:r>
            <a:r>
              <a:rPr sz="1800" dirty="0"/>
              <a:t>prodigious</a:t>
            </a:r>
            <a:r>
              <a:rPr sz="1800" spc="-5" dirty="0"/>
              <a:t> </a:t>
            </a:r>
            <a:r>
              <a:rPr sz="1800" dirty="0"/>
              <a:t>part</a:t>
            </a:r>
            <a:r>
              <a:rPr sz="1800" spc="15" dirty="0"/>
              <a:t> </a:t>
            </a:r>
            <a:r>
              <a:rPr sz="1800" dirty="0"/>
              <a:t>of</a:t>
            </a:r>
            <a:r>
              <a:rPr sz="1800" spc="-15" dirty="0"/>
              <a:t> </a:t>
            </a:r>
            <a:r>
              <a:rPr sz="1800" dirty="0"/>
              <a:t>our</a:t>
            </a:r>
            <a:r>
              <a:rPr sz="1800" spc="20" dirty="0"/>
              <a:t> </a:t>
            </a:r>
            <a:r>
              <a:rPr sz="1800" dirty="0"/>
              <a:t>health</a:t>
            </a:r>
            <a:r>
              <a:rPr sz="1800" spc="-100" dirty="0"/>
              <a:t> </a:t>
            </a:r>
            <a:r>
              <a:rPr sz="1800" dirty="0"/>
              <a:t>as </a:t>
            </a:r>
            <a:r>
              <a:rPr sz="1800" spc="-50" dirty="0"/>
              <a:t>a </a:t>
            </a:r>
            <a:r>
              <a:rPr sz="1800" spc="-20" dirty="0"/>
              <a:t>whole</a:t>
            </a:r>
            <a:r>
              <a:rPr lang="en-US" sz="1800" spc="-20" dirty="0"/>
              <a:t>.</a:t>
            </a:r>
            <a:endParaRPr sz="1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327" y="29210"/>
            <a:ext cx="6382385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30" dirty="0"/>
              <a:t>ANALYSIS</a:t>
            </a:r>
            <a:r>
              <a:rPr spc="-75" dirty="0"/>
              <a:t> </a:t>
            </a:r>
            <a:r>
              <a:rPr dirty="0"/>
              <a:t>OF</a:t>
            </a:r>
            <a:r>
              <a:rPr spc="-130" dirty="0"/>
              <a:t> </a:t>
            </a:r>
            <a:r>
              <a:rPr spc="-135" dirty="0"/>
              <a:t>FAMILY </a:t>
            </a:r>
            <a:r>
              <a:rPr spc="-40" dirty="0"/>
              <a:t>RATIONALE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55980" y="1358518"/>
            <a:ext cx="1792605" cy="7550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870"/>
              </a:lnSpc>
              <a:spcBef>
                <a:spcPts val="105"/>
              </a:spcBef>
            </a:pPr>
            <a:r>
              <a:rPr sz="2400" spc="-10" dirty="0">
                <a:latin typeface="Trebuchet MS"/>
                <a:cs typeface="Trebuchet MS"/>
              </a:rPr>
              <a:t>FINANCIAL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ts val="2870"/>
              </a:lnSpc>
            </a:pPr>
            <a:r>
              <a:rPr sz="2400" spc="-10" dirty="0">
                <a:latin typeface="Trebuchet MS"/>
                <a:cs typeface="Trebuchet MS"/>
              </a:rPr>
              <a:t>DIFFICULTIES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92651" y="1350073"/>
            <a:ext cx="1268095" cy="14884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99900"/>
              </a:lnSpc>
              <a:spcBef>
                <a:spcPts val="105"/>
              </a:spcBef>
            </a:pPr>
            <a:r>
              <a:rPr sz="2400" spc="-10" dirty="0">
                <a:latin typeface="Trebuchet MS"/>
                <a:cs typeface="Trebuchet MS"/>
              </a:rPr>
              <a:t>RELYING </a:t>
            </a:r>
            <a:r>
              <a:rPr sz="2400" spc="-25" dirty="0">
                <a:latin typeface="Trebuchet MS"/>
                <a:cs typeface="Trebuchet MS"/>
              </a:rPr>
              <a:t>ON </a:t>
            </a:r>
            <a:r>
              <a:rPr sz="2400" spc="-10" dirty="0">
                <a:latin typeface="Trebuchet MS"/>
                <a:cs typeface="Trebuchet MS"/>
              </a:rPr>
              <a:t>INCOME SUPPORT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52716" y="1347406"/>
            <a:ext cx="1396365" cy="754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65"/>
              </a:lnSpc>
              <a:spcBef>
                <a:spcPts val="100"/>
              </a:spcBef>
            </a:pPr>
            <a:r>
              <a:rPr sz="2400" spc="-10" dirty="0">
                <a:latin typeface="Trebuchet MS"/>
                <a:cs typeface="Trebuchet MS"/>
              </a:rPr>
              <a:t>DOMESTIC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</a:pPr>
            <a:r>
              <a:rPr sz="2400" spc="-10" dirty="0">
                <a:latin typeface="Trebuchet MS"/>
                <a:cs typeface="Trebuchet MS"/>
              </a:rPr>
              <a:t>VIOLENCE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2487" y="3257486"/>
            <a:ext cx="16954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rebuchet MS"/>
                <a:cs typeface="Trebuchet MS"/>
              </a:rPr>
              <a:t>DISABILITIES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94175" y="3108642"/>
            <a:ext cx="1200150" cy="754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65"/>
              </a:lnSpc>
              <a:spcBef>
                <a:spcPts val="100"/>
              </a:spcBef>
            </a:pPr>
            <a:r>
              <a:rPr sz="2400" dirty="0">
                <a:latin typeface="Trebuchet MS"/>
                <a:cs typeface="Trebuchet MS"/>
              </a:rPr>
              <a:t>CHILD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25" dirty="0">
                <a:latin typeface="Trebuchet MS"/>
                <a:cs typeface="Trebuchet MS"/>
              </a:rPr>
              <a:t>IN</a:t>
            </a:r>
            <a:endParaRPr sz="2400">
              <a:latin typeface="Trebuchet MS"/>
              <a:cs typeface="Trebuchet MS"/>
            </a:endParaRPr>
          </a:p>
          <a:p>
            <a:pPr marL="12700">
              <a:lnSpc>
                <a:spcPts val="2865"/>
              </a:lnSpc>
            </a:pPr>
            <a:r>
              <a:rPr sz="2400" spc="-20" dirty="0">
                <a:latin typeface="Trebuchet MS"/>
                <a:cs typeface="Trebuchet MS"/>
              </a:rPr>
              <a:t>CARE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18069" y="3061017"/>
            <a:ext cx="12598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rebuchet MS"/>
                <a:cs typeface="Trebuchet MS"/>
              </a:rPr>
              <a:t>HOUSING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4601464"/>
            <a:ext cx="5878830" cy="19983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952875">
              <a:lnSpc>
                <a:spcPts val="2870"/>
              </a:lnSpc>
              <a:spcBef>
                <a:spcPts val="105"/>
              </a:spcBef>
            </a:pPr>
            <a:r>
              <a:rPr sz="2400" spc="-20" dirty="0">
                <a:latin typeface="Trebuchet MS"/>
                <a:cs typeface="Trebuchet MS"/>
              </a:rPr>
              <a:t>RELATIONSHIP</a:t>
            </a:r>
            <a:endParaRPr sz="2400">
              <a:latin typeface="Trebuchet MS"/>
              <a:cs typeface="Trebuchet MS"/>
            </a:endParaRPr>
          </a:p>
          <a:p>
            <a:pPr marL="3952875">
              <a:lnSpc>
                <a:spcPts val="2870"/>
              </a:lnSpc>
            </a:pPr>
            <a:r>
              <a:rPr sz="2400" spc="-10" dirty="0">
                <a:latin typeface="Trebuchet MS"/>
                <a:cs typeface="Trebuchet MS"/>
              </a:rPr>
              <a:t>ISSUES</a:t>
            </a:r>
            <a:endParaRPr sz="2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800">
              <a:latin typeface="Trebuchet MS"/>
              <a:cs typeface="Trebuchet MS"/>
            </a:endParaRPr>
          </a:p>
          <a:p>
            <a:pPr marL="298450" marR="84455" indent="-286385">
              <a:lnSpc>
                <a:spcPct val="100800"/>
              </a:lnSpc>
              <a:tabLst>
                <a:tab pos="298450" algn="l"/>
              </a:tabLst>
            </a:pPr>
            <a:r>
              <a:rPr sz="1800" spc="-50" dirty="0">
                <a:latin typeface="Arial"/>
                <a:cs typeface="Arial"/>
              </a:rPr>
              <a:t>•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dirty="0">
                <a:latin typeface="Trebuchet MS"/>
                <a:cs typeface="Trebuchet MS"/>
              </a:rPr>
              <a:t>This is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an</a:t>
            </a:r>
            <a:r>
              <a:rPr sz="1800" spc="-1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overview</a:t>
            </a:r>
            <a:r>
              <a:rPr sz="1800" spc="-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of</a:t>
            </a:r>
            <a:r>
              <a:rPr sz="1800" spc="-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the</a:t>
            </a:r>
            <a:r>
              <a:rPr sz="1800" spc="-1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tribulations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that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the</a:t>
            </a:r>
            <a:r>
              <a:rPr sz="1800" spc="-15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family </a:t>
            </a:r>
            <a:r>
              <a:rPr sz="1800" spc="-20" dirty="0">
                <a:latin typeface="Trebuchet MS"/>
                <a:cs typeface="Trebuchet MS"/>
              </a:rPr>
              <a:t>face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98450" algn="l"/>
              </a:tabLst>
            </a:pPr>
            <a:r>
              <a:rPr sz="1800" spc="-50" dirty="0">
                <a:latin typeface="Arial"/>
                <a:cs typeface="Arial"/>
              </a:rPr>
              <a:t>•</a:t>
            </a:r>
            <a:r>
              <a:rPr sz="1800" dirty="0">
                <a:latin typeface="Arial"/>
                <a:cs typeface="Arial"/>
              </a:rPr>
              <a:t>	</a:t>
            </a:r>
            <a:r>
              <a:rPr sz="1800" dirty="0">
                <a:latin typeface="Trebuchet MS"/>
                <a:cs typeface="Trebuchet MS"/>
              </a:rPr>
              <a:t>Making</a:t>
            </a:r>
            <a:r>
              <a:rPr sz="1800" spc="-1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it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easier</a:t>
            </a:r>
            <a:r>
              <a:rPr sz="1800" spc="-2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to</a:t>
            </a:r>
            <a:r>
              <a:rPr sz="1800" spc="5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analyse</a:t>
            </a:r>
            <a:r>
              <a:rPr sz="1800" spc="-8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these</a:t>
            </a:r>
            <a:r>
              <a:rPr sz="1800" spc="-10" dirty="0">
                <a:latin typeface="Trebuchet MS"/>
                <a:cs typeface="Trebuchet MS"/>
              </a:rPr>
              <a:t> </a:t>
            </a:r>
            <a:r>
              <a:rPr sz="1800" dirty="0">
                <a:latin typeface="Trebuchet MS"/>
                <a:cs typeface="Trebuchet MS"/>
              </a:rPr>
              <a:t>issues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individually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19430"/>
            <a:ext cx="7296150" cy="1118235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245"/>
              </a:spcBef>
            </a:pPr>
            <a:r>
              <a:rPr dirty="0"/>
              <a:t>PROFESSIONAL</a:t>
            </a:r>
            <a:r>
              <a:rPr spc="-110" dirty="0"/>
              <a:t> </a:t>
            </a:r>
            <a:r>
              <a:rPr dirty="0"/>
              <a:t>HELP</a:t>
            </a:r>
            <a:r>
              <a:rPr spc="-70" dirty="0"/>
              <a:t> </a:t>
            </a:r>
            <a:r>
              <a:rPr dirty="0"/>
              <a:t>WHICH</a:t>
            </a:r>
            <a:r>
              <a:rPr spc="-40" dirty="0"/>
              <a:t> </a:t>
            </a:r>
            <a:r>
              <a:rPr dirty="0"/>
              <a:t>CAN</a:t>
            </a:r>
            <a:r>
              <a:rPr spc="-60" dirty="0"/>
              <a:t> </a:t>
            </a:r>
            <a:r>
              <a:rPr spc="-25" dirty="0"/>
              <a:t>BE </a:t>
            </a:r>
            <a:r>
              <a:rPr dirty="0"/>
              <a:t>UTILISED BY</a:t>
            </a:r>
            <a:r>
              <a:rPr spc="-135" dirty="0"/>
              <a:t> FAMILY</a:t>
            </a:r>
            <a:r>
              <a:rPr spc="-60" dirty="0"/>
              <a:t> </a:t>
            </a:r>
            <a:r>
              <a:rPr spc="-50" dirty="0"/>
              <a:t>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739" y="1479930"/>
            <a:ext cx="11249025" cy="499995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ts val="2490"/>
              </a:lnSpc>
              <a:spcBef>
                <a:spcPts val="130"/>
              </a:spcBef>
              <a:tabLst>
                <a:tab pos="355600" algn="l"/>
              </a:tabLst>
            </a:pPr>
            <a:r>
              <a:rPr sz="1700" spc="-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dirty="0">
                <a:solidFill>
                  <a:srgbClr val="90C225"/>
                </a:solidFill>
                <a:latin typeface="Times New Roman"/>
                <a:cs typeface="Times New Roman"/>
              </a:rPr>
              <a:t>	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CBT--&gt;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Cognitive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behavioral</a:t>
            </a:r>
            <a:r>
              <a:rPr sz="2150" spc="1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therapy</a:t>
            </a:r>
            <a:r>
              <a:rPr lang="en-US" sz="2150" dirty="0">
                <a:solidFill>
                  <a:srgbClr val="404040"/>
                </a:solidFill>
                <a:latin typeface="Trebuchet MS"/>
                <a:cs typeface="Trebuchet MS"/>
              </a:rPr>
              <a:t>(American Psychiatric Association,2019)</a:t>
            </a:r>
            <a:r>
              <a:rPr sz="2150" spc="1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150" spc="1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used</a:t>
            </a:r>
            <a:r>
              <a:rPr sz="215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15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those who've</a:t>
            </a:r>
            <a:r>
              <a:rPr sz="215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experienced</a:t>
            </a:r>
            <a:endParaRPr sz="2150" dirty="0">
              <a:latin typeface="Trebuchet MS"/>
              <a:cs typeface="Trebuchet MS"/>
            </a:endParaRPr>
          </a:p>
          <a:p>
            <a:pPr marL="355600">
              <a:lnSpc>
                <a:spcPts val="2490"/>
              </a:lnSpc>
            </a:pP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domestic</a:t>
            </a:r>
            <a:r>
              <a:rPr sz="215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violence</a:t>
            </a:r>
            <a:r>
              <a:rPr sz="2150" spc="1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15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reduces</a:t>
            </a:r>
            <a:r>
              <a:rPr sz="2150" spc="1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it's</a:t>
            </a:r>
            <a:r>
              <a:rPr sz="215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likelihood</a:t>
            </a:r>
            <a:r>
              <a:rPr sz="215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150" spc="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15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future</a:t>
            </a:r>
            <a:r>
              <a:rPr lang="en-US" sz="2150" spc="-10" dirty="0">
                <a:solidFill>
                  <a:srgbClr val="404040"/>
                </a:solidFill>
                <a:latin typeface="Trebuchet MS"/>
                <a:cs typeface="Trebuchet MS"/>
              </a:rPr>
              <a:t>.</a:t>
            </a:r>
            <a:endParaRPr sz="2150" dirty="0">
              <a:latin typeface="Trebuchet MS"/>
              <a:cs typeface="Trebuchet MS"/>
            </a:endParaRPr>
          </a:p>
          <a:p>
            <a:pPr marL="355600" marR="5080" indent="-343535">
              <a:lnSpc>
                <a:spcPts val="2330"/>
              </a:lnSpc>
              <a:spcBef>
                <a:spcPts val="1085"/>
              </a:spcBef>
              <a:tabLst>
                <a:tab pos="355600" algn="l"/>
              </a:tabLst>
            </a:pPr>
            <a:r>
              <a:rPr sz="1700" spc="-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dirty="0">
                <a:solidFill>
                  <a:srgbClr val="90C225"/>
                </a:solidFill>
                <a:latin typeface="Times New Roman"/>
                <a:cs typeface="Times New Roman"/>
              </a:rPr>
              <a:t>	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BENEFITS--&gt;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15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15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150" spc="1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research</a:t>
            </a:r>
            <a:r>
              <a:rPr sz="2150" spc="1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15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see</a:t>
            </a:r>
            <a:r>
              <a:rPr sz="2150" spc="1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what</a:t>
            </a:r>
            <a:r>
              <a:rPr sz="2150" spc="1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150" spc="20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support</a:t>
            </a:r>
            <a:r>
              <a:rPr sz="2150" spc="1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they</a:t>
            </a:r>
            <a:r>
              <a:rPr sz="215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r>
              <a:rPr sz="2150" spc="1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eligible</a:t>
            </a:r>
            <a:r>
              <a:rPr sz="2150" spc="1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25" dirty="0">
                <a:solidFill>
                  <a:srgbClr val="404040"/>
                </a:solidFill>
                <a:latin typeface="Trebuchet MS"/>
                <a:cs typeface="Trebuchet MS"/>
              </a:rPr>
              <a:t>for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15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order</a:t>
            </a:r>
            <a:r>
              <a:rPr sz="2150" spc="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15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ease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15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150" spc="1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difficulties</a:t>
            </a:r>
            <a:r>
              <a:rPr lang="en-US" sz="2150" spc="-10" dirty="0">
                <a:solidFill>
                  <a:srgbClr val="404040"/>
                </a:solidFill>
                <a:latin typeface="Trebuchet MS"/>
                <a:cs typeface="Trebuchet MS"/>
              </a:rPr>
              <a:t>(GOV.UK)</a:t>
            </a:r>
            <a:endParaRPr sz="2150" dirty="0">
              <a:latin typeface="Trebuchet MS"/>
              <a:cs typeface="Trebuchet MS"/>
            </a:endParaRPr>
          </a:p>
          <a:p>
            <a:pPr marL="355600" marR="165100" indent="-343535">
              <a:lnSpc>
                <a:spcPts val="2400"/>
              </a:lnSpc>
              <a:spcBef>
                <a:spcPts val="990"/>
              </a:spcBef>
              <a:tabLst>
                <a:tab pos="355600" algn="l"/>
              </a:tabLst>
            </a:pPr>
            <a:r>
              <a:rPr sz="1700" spc="-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dirty="0">
                <a:solidFill>
                  <a:srgbClr val="90C225"/>
                </a:solidFill>
                <a:latin typeface="Times New Roman"/>
                <a:cs typeface="Times New Roman"/>
              </a:rPr>
              <a:t>	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PUBLIC</a:t>
            </a:r>
            <a:r>
              <a:rPr sz="2150" spc="1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HEALTH</a:t>
            </a:r>
            <a:r>
              <a:rPr sz="2150" spc="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ENGLAND</a:t>
            </a:r>
            <a:r>
              <a:rPr lang="en-US" sz="2150" dirty="0">
                <a:solidFill>
                  <a:srgbClr val="404040"/>
                </a:solidFill>
                <a:latin typeface="Trebuchet MS"/>
                <a:cs typeface="Trebuchet MS"/>
              </a:rPr>
              <a:t>(PHE)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--&gt;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150" spc="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150" spc="1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help the</a:t>
            </a:r>
            <a:r>
              <a:rPr sz="2150" spc="1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150" spc="1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15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achieve</a:t>
            </a:r>
            <a:r>
              <a:rPr sz="2150" spc="1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15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good</a:t>
            </a:r>
            <a:r>
              <a:rPr sz="215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mental</a:t>
            </a:r>
            <a:r>
              <a:rPr sz="215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health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which</a:t>
            </a:r>
            <a:r>
              <a:rPr sz="2150" spc="1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could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help</a:t>
            </a:r>
            <a:r>
              <a:rPr sz="215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15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ameliorate</a:t>
            </a:r>
            <a:r>
              <a:rPr sz="2150" spc="1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situation</a:t>
            </a:r>
            <a:r>
              <a:rPr lang="en-US" sz="2150" spc="-10" dirty="0">
                <a:solidFill>
                  <a:srgbClr val="404040"/>
                </a:solidFill>
                <a:latin typeface="Trebuchet MS"/>
                <a:cs typeface="Trebuchet MS"/>
              </a:rPr>
              <a:t>.(Public Health England,2018)</a:t>
            </a:r>
            <a:endParaRPr sz="2150" dirty="0">
              <a:latin typeface="Trebuchet MS"/>
              <a:cs typeface="Trebuchet MS"/>
            </a:endParaRPr>
          </a:p>
          <a:p>
            <a:pPr marL="355600" marR="124460" indent="-343535" algn="just">
              <a:lnSpc>
                <a:spcPct val="91700"/>
              </a:lnSpc>
              <a:spcBef>
                <a:spcPts val="970"/>
              </a:spcBef>
            </a:pPr>
            <a:r>
              <a:rPr sz="170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spc="200" dirty="0">
                <a:solidFill>
                  <a:srgbClr val="90C225"/>
                </a:solidFill>
                <a:latin typeface="Times New Roman"/>
                <a:cs typeface="Times New Roman"/>
              </a:rPr>
              <a:t> 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DISABILITY</a:t>
            </a:r>
            <a:r>
              <a:rPr sz="2150" spc="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LIVING</a:t>
            </a:r>
            <a:r>
              <a:rPr sz="215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ALLOWANCE--&gt;</a:t>
            </a:r>
            <a:r>
              <a:rPr sz="215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this provides</a:t>
            </a:r>
            <a:r>
              <a:rPr sz="2150" spc="1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150" spc="2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aid</a:t>
            </a:r>
            <a:r>
              <a:rPr sz="215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15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those</a:t>
            </a:r>
            <a:r>
              <a:rPr sz="215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who</a:t>
            </a:r>
            <a:r>
              <a:rPr sz="215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r>
              <a:rPr sz="215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disabled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15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under</a:t>
            </a:r>
            <a:r>
              <a:rPr sz="2150" spc="1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16,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150" spc="1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15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spent</a:t>
            </a:r>
            <a:r>
              <a:rPr sz="215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on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 youngest</a:t>
            </a:r>
            <a:r>
              <a:rPr sz="215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son in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order</a:t>
            </a:r>
            <a:r>
              <a:rPr sz="2150" spc="1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15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improve</a:t>
            </a:r>
            <a:r>
              <a:rPr sz="2150" spc="1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his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quality</a:t>
            </a:r>
            <a:r>
              <a:rPr sz="2150" spc="1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25" dirty="0">
                <a:solidFill>
                  <a:srgbClr val="404040"/>
                </a:solidFill>
                <a:latin typeface="Trebuchet MS"/>
                <a:cs typeface="Trebuchet MS"/>
              </a:rPr>
              <a:t>of </a:t>
            </a:r>
            <a:r>
              <a:rPr sz="2150" spc="-20" dirty="0">
                <a:solidFill>
                  <a:srgbClr val="404040"/>
                </a:solidFill>
                <a:latin typeface="Trebuchet MS"/>
                <a:cs typeface="Trebuchet MS"/>
              </a:rPr>
              <a:t>life</a:t>
            </a:r>
            <a:r>
              <a:rPr lang="en-US" sz="2150" spc="-20" dirty="0">
                <a:solidFill>
                  <a:srgbClr val="404040"/>
                </a:solidFill>
                <a:latin typeface="Trebuchet MS"/>
                <a:cs typeface="Trebuchet MS"/>
              </a:rPr>
              <a:t>.(GOV.UK)</a:t>
            </a:r>
            <a:endParaRPr sz="215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700" dirty="0">
              <a:latin typeface="Trebuchet MS"/>
              <a:cs typeface="Trebuchet MS"/>
            </a:endParaRPr>
          </a:p>
          <a:p>
            <a:pPr marL="12700" marR="76200">
              <a:lnSpc>
                <a:spcPct val="93200"/>
              </a:lnSpc>
            </a:pP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professional</a:t>
            </a:r>
            <a:r>
              <a:rPr sz="2150" spc="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aid</a:t>
            </a:r>
            <a:r>
              <a:rPr sz="215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150" spc="1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utilised</a:t>
            </a:r>
            <a:r>
              <a:rPr sz="215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by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every</a:t>
            </a:r>
            <a:r>
              <a:rPr sz="2150" spc="1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member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15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D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150" spc="1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isn't</a:t>
            </a:r>
            <a:r>
              <a:rPr sz="215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subjective</a:t>
            </a:r>
            <a:r>
              <a:rPr sz="2150" spc="1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25" dirty="0">
                <a:solidFill>
                  <a:srgbClr val="404040"/>
                </a:solidFill>
                <a:latin typeface="Trebuchet MS"/>
                <a:cs typeface="Trebuchet MS"/>
              </a:rPr>
              <a:t>to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one</a:t>
            </a:r>
            <a:r>
              <a:rPr sz="215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person,</a:t>
            </a:r>
            <a:r>
              <a:rPr sz="2150" spc="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15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example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CBT</a:t>
            </a:r>
            <a:r>
              <a:rPr sz="2150" spc="1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150" spc="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used</a:t>
            </a:r>
            <a:r>
              <a:rPr sz="215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by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all</a:t>
            </a:r>
            <a:r>
              <a:rPr sz="2150" spc="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15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members</a:t>
            </a:r>
            <a:r>
              <a:rPr sz="2150" spc="1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regardless</a:t>
            </a:r>
            <a:r>
              <a:rPr sz="2150" spc="1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15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what</a:t>
            </a:r>
            <a:r>
              <a:rPr sz="2150" spc="1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their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problems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25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endParaRPr sz="215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61594"/>
            <a:ext cx="8285480" cy="111887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250"/>
              </a:spcBef>
            </a:pPr>
            <a:r>
              <a:rPr dirty="0"/>
              <a:t>MEETING</a:t>
            </a:r>
            <a:r>
              <a:rPr spc="-225" dirty="0"/>
              <a:t> </a:t>
            </a:r>
            <a:r>
              <a:rPr dirty="0"/>
              <a:t>THE</a:t>
            </a:r>
            <a:r>
              <a:rPr spc="-25" dirty="0"/>
              <a:t> </a:t>
            </a:r>
            <a:r>
              <a:rPr spc="-30" dirty="0"/>
              <a:t>FAMILIES</a:t>
            </a:r>
            <a:r>
              <a:rPr spc="-50" dirty="0"/>
              <a:t> </a:t>
            </a:r>
            <a:r>
              <a:rPr dirty="0"/>
              <a:t>ISSUES</a:t>
            </a:r>
            <a:r>
              <a:rPr spc="-45" dirty="0"/>
              <a:t> </a:t>
            </a:r>
            <a:r>
              <a:rPr spc="-10" dirty="0"/>
              <a:t>THROUGH </a:t>
            </a:r>
            <a:r>
              <a:rPr dirty="0"/>
              <a:t>PROFESSIONAL</a:t>
            </a:r>
            <a:r>
              <a:rPr spc="-170" dirty="0"/>
              <a:t> </a:t>
            </a:r>
            <a:r>
              <a:rPr spc="-10" dirty="0"/>
              <a:t>INTERVENTIONS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739" y="1426844"/>
            <a:ext cx="11860530" cy="49026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spc="390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Domestic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abuse--&gt;</a:t>
            </a:r>
            <a:r>
              <a:rPr lang="en-US" sz="2150" dirty="0">
                <a:solidFill>
                  <a:srgbClr val="404040"/>
                </a:solidFill>
                <a:latin typeface="Trebuchet MS"/>
                <a:cs typeface="Trebuchet MS"/>
              </a:rPr>
              <a:t> Openforwards CBT and counselling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150" spc="85" dirty="0">
                <a:solidFill>
                  <a:srgbClr val="404040"/>
                </a:solidFill>
                <a:latin typeface="Trebuchet MS"/>
                <a:cs typeface="Trebuchet MS"/>
              </a:rPr>
              <a:t>Birmingham, Birmingham and Solihull Women’s Aid(Independent Domestic Violence Advisor)</a:t>
            </a:r>
            <a:endParaRPr sz="215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5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70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spc="35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150" spc="2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difficulties--&gt;</a:t>
            </a:r>
            <a:r>
              <a:rPr sz="215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benefits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15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150" spc="2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aid</a:t>
            </a:r>
            <a:r>
              <a:rPr sz="215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from</a:t>
            </a:r>
            <a:r>
              <a:rPr sz="215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government</a:t>
            </a:r>
            <a:endParaRPr sz="215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36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70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spc="41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Mental</a:t>
            </a:r>
            <a:r>
              <a:rPr sz="215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health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issues--&gt;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legreya Sans"/>
              </a:rPr>
              <a:t>UK Health Security Agency</a:t>
            </a:r>
            <a:r>
              <a:rPr lang="en-US" sz="2150" b="0" i="0" dirty="0">
                <a:solidFill>
                  <a:srgbClr val="404040"/>
                </a:solidFill>
                <a:effectLst/>
                <a:latin typeface="Trebuchet MS"/>
              </a:rPr>
              <a:t>(</a:t>
            </a:r>
            <a:r>
              <a:rPr sz="215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150" spc="25" dirty="0">
                <a:solidFill>
                  <a:srgbClr val="404040"/>
                </a:solidFill>
                <a:latin typeface="Trebuchet MS"/>
                <a:cs typeface="Trebuchet MS"/>
              </a:rPr>
              <a:t>PHE</a:t>
            </a:r>
            <a:r>
              <a:rPr lang="en-US" sz="2150" spc="-10" dirty="0">
                <a:solidFill>
                  <a:srgbClr val="404040"/>
                </a:solidFill>
                <a:latin typeface="Trebuchet MS"/>
                <a:cs typeface="Trebuchet MS"/>
              </a:rPr>
              <a:t>), NHS Foundation Trust(Birmingham Healthy Minds)</a:t>
            </a:r>
            <a:endParaRPr sz="215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36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70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spc="360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15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disabled</a:t>
            </a:r>
            <a:r>
              <a:rPr sz="2150" spc="1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child--&gt;</a:t>
            </a:r>
            <a:r>
              <a:rPr sz="215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Disability</a:t>
            </a:r>
            <a:r>
              <a:rPr sz="2150" spc="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living</a:t>
            </a:r>
            <a:r>
              <a:rPr sz="2150" spc="1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allowance</a:t>
            </a:r>
            <a:r>
              <a:rPr lang="en-US" sz="2150" spc="-10" dirty="0">
                <a:solidFill>
                  <a:srgbClr val="404040"/>
                </a:solidFill>
                <a:latin typeface="Trebuchet MS"/>
                <a:cs typeface="Trebuchet MS"/>
              </a:rPr>
              <a:t>.</a:t>
            </a:r>
            <a:endParaRPr sz="215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3600" dirty="0">
              <a:latin typeface="Trebuchet MS"/>
              <a:cs typeface="Trebuchet MS"/>
            </a:endParaRPr>
          </a:p>
          <a:p>
            <a:pPr marL="12700">
              <a:lnSpc>
                <a:spcPts val="2495"/>
              </a:lnSpc>
            </a:pPr>
            <a:r>
              <a:rPr sz="170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700" spc="330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These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r>
              <a:rPr sz="215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all</a:t>
            </a:r>
            <a:r>
              <a:rPr sz="215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ways</a:t>
            </a:r>
            <a:r>
              <a:rPr sz="215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which</a:t>
            </a:r>
            <a:r>
              <a:rPr sz="2150" spc="1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complex</a:t>
            </a:r>
            <a:r>
              <a:rPr sz="2150" spc="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issues</a:t>
            </a:r>
            <a:r>
              <a:rPr sz="215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15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15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15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150" spc="1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15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resolved,</a:t>
            </a:r>
            <a:r>
              <a:rPr sz="215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giving</a:t>
            </a:r>
            <a:r>
              <a:rPr sz="2150" spc="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specific</a:t>
            </a:r>
            <a:endParaRPr sz="2150" dirty="0">
              <a:latin typeface="Trebuchet MS"/>
              <a:cs typeface="Trebuchet MS"/>
            </a:endParaRPr>
          </a:p>
          <a:p>
            <a:pPr marL="298450">
              <a:lnSpc>
                <a:spcPts val="2495"/>
              </a:lnSpc>
            </a:pP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treatments</a:t>
            </a:r>
            <a:r>
              <a:rPr sz="2150" spc="1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15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dirty="0">
                <a:solidFill>
                  <a:srgbClr val="404040"/>
                </a:solidFill>
                <a:latin typeface="Trebuchet MS"/>
                <a:cs typeface="Trebuchet MS"/>
              </a:rPr>
              <a:t>specific</a:t>
            </a:r>
            <a:r>
              <a:rPr sz="2150" spc="2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150" spc="-10" dirty="0">
                <a:solidFill>
                  <a:srgbClr val="404040"/>
                </a:solidFill>
                <a:latin typeface="Trebuchet MS"/>
                <a:cs typeface="Trebuchet MS"/>
              </a:rPr>
              <a:t>issues,</a:t>
            </a:r>
            <a:endParaRPr sz="215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19430"/>
            <a:ext cx="669290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POLICIES</a:t>
            </a:r>
            <a:r>
              <a:rPr spc="-45" dirty="0"/>
              <a:t> </a:t>
            </a:r>
            <a:r>
              <a:rPr dirty="0"/>
              <a:t>IN FORCE</a:t>
            </a:r>
            <a:r>
              <a:rPr spc="-70" dirty="0"/>
              <a:t> </a:t>
            </a:r>
            <a:r>
              <a:rPr dirty="0"/>
              <a:t>FOR</a:t>
            </a:r>
            <a:r>
              <a:rPr spc="-25" dirty="0"/>
              <a:t> </a:t>
            </a:r>
            <a:r>
              <a:rPr spc="-135" dirty="0"/>
              <a:t>FAMILY</a:t>
            </a:r>
            <a:r>
              <a:rPr spc="-45" dirty="0"/>
              <a:t> </a:t>
            </a:r>
            <a:r>
              <a:rPr spc="-60" dirty="0"/>
              <a:t>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052" y="762000"/>
            <a:ext cx="10204948" cy="5237331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355600" marR="20320" indent="-343535">
              <a:lnSpc>
                <a:spcPts val="2850"/>
              </a:lnSpc>
              <a:spcBef>
                <a:spcPts val="220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59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Domestic</a:t>
            </a:r>
            <a:r>
              <a:rPr sz="2400" b="1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400" b="1" spc="-6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buse</a:t>
            </a:r>
            <a:r>
              <a:rPr sz="2400" b="1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400" b="1" spc="-30" dirty="0">
                <a:solidFill>
                  <a:srgbClr val="404040"/>
                </a:solidFill>
                <a:latin typeface="Trebuchet MS"/>
                <a:cs typeface="Trebuchet MS"/>
              </a:rPr>
              <a:t>Act</a:t>
            </a:r>
            <a:r>
              <a:rPr sz="2400" b="1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(2021),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 act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ensures</a:t>
            </a:r>
            <a:r>
              <a:rPr sz="2400" spc="1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that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survivors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domestic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abuse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cared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as</a:t>
            </a:r>
            <a:r>
              <a:rPr sz="240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well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as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endParaRPr sz="2400" dirty="0">
              <a:latin typeface="Trebuchet MS"/>
              <a:cs typeface="Trebuchet MS"/>
            </a:endParaRPr>
          </a:p>
          <a:p>
            <a:pPr marL="355600">
              <a:lnSpc>
                <a:spcPts val="2845"/>
              </a:lnSpc>
            </a:pPr>
            <a:r>
              <a:rPr lang="en-US" sz="24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lang="en-US" sz="2400" i="1" dirty="0">
                <a:solidFill>
                  <a:srgbClr val="404040"/>
                </a:solidFill>
                <a:latin typeface="Sitka Subheading" panose="02000505000000020004" pitchFamily="2" charset="0"/>
                <a:cs typeface="Trebuchet MS"/>
              </a:rPr>
              <a:t>. Specialist Women Refuges</a:t>
            </a:r>
            <a:r>
              <a:rPr sz="2400" i="1" spc="15" dirty="0">
                <a:solidFill>
                  <a:srgbClr val="404040"/>
                </a:solidFill>
                <a:latin typeface="Sitka Subheading" panose="02000505000000020004" pitchFamily="2" charset="0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(Women's</a:t>
            </a:r>
            <a:r>
              <a:rPr sz="2400" spc="-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aid,</a:t>
            </a:r>
            <a:r>
              <a:rPr sz="2400" spc="-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2022).</a:t>
            </a:r>
            <a:r>
              <a:rPr lang="en-GB" sz="2400" dirty="0">
                <a:solidFill>
                  <a:srgbClr val="90C225"/>
                </a:solidFill>
                <a:latin typeface="Wingdings 3"/>
                <a:cs typeface="Wingdings 3"/>
              </a:rPr>
              <a:t> </a:t>
            </a:r>
            <a:endParaRPr lang="en-US" sz="2400" spc="-10" dirty="0">
              <a:solidFill>
                <a:srgbClr val="404040"/>
              </a:solidFill>
              <a:latin typeface="Wingdings3"/>
              <a:cs typeface="Trebuchet MS"/>
            </a:endParaRPr>
          </a:p>
          <a:p>
            <a:pPr marL="355600" marR="226695" indent="-343535">
              <a:spcBef>
                <a:spcPts val="1055"/>
              </a:spcBef>
            </a:pPr>
            <a:r>
              <a:rPr lang="en-US" sz="180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lang="en-US" sz="1800" spc="434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434" dirty="0">
                <a:solidFill>
                  <a:schemeClr val="tx1"/>
                </a:solidFill>
                <a:latin typeface="Trebuchet MS" panose="020B0603020202020204" pitchFamily="34" charset="0"/>
                <a:cs typeface="Times New Roman"/>
              </a:rPr>
              <a:t>Housing needs assessment; This</a:t>
            </a:r>
            <a:r>
              <a:rPr lang="en-US" sz="2400" spc="434" dirty="0">
                <a:solidFill>
                  <a:schemeClr val="tx1"/>
                </a:solidFill>
                <a:latin typeface="Trebuchet MS" panose="020B0603020202020204" pitchFamily="34" charset="0"/>
                <a:cs typeface="Times New Roman"/>
              </a:rPr>
              <a:t> family requires rehousing needs as well.(Birmingham City Council)</a:t>
            </a:r>
            <a:endParaRPr lang="en-US" sz="2400" dirty="0">
              <a:solidFill>
                <a:schemeClr val="tx1"/>
              </a:solidFill>
              <a:latin typeface="Trebuchet MS" panose="020B0603020202020204" pitchFamily="34" charset="0"/>
              <a:cs typeface="Trebuchet MS"/>
            </a:endParaRPr>
          </a:p>
          <a:p>
            <a:pPr marL="355600" marR="226695" indent="-343535">
              <a:spcBef>
                <a:spcPts val="1055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34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Safeguarding</a:t>
            </a:r>
            <a:r>
              <a:rPr sz="2400" b="1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disabled</a:t>
            </a:r>
            <a:r>
              <a:rPr sz="2400" b="1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400" b="1" spc="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act</a:t>
            </a:r>
            <a:r>
              <a:rPr sz="2400" b="1" spc="-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(2009),</a:t>
            </a:r>
            <a:r>
              <a:rPr sz="2400" spc="-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act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ensures</a:t>
            </a:r>
            <a:r>
              <a:rPr sz="2400" spc="1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"that disabled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40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have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same</a:t>
            </a:r>
            <a:r>
              <a:rPr sz="2400" spc="-1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right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as</a:t>
            </a:r>
            <a:r>
              <a:rPr sz="24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non-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disabled</a:t>
            </a:r>
            <a:r>
              <a:rPr sz="2400" spc="1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400" spc="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protected</a:t>
            </a:r>
            <a:r>
              <a:rPr sz="240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from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harm</a:t>
            </a:r>
            <a:r>
              <a:rPr lang="en-US" sz="2400" spc="-20" dirty="0"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b="1" u="sng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Abuse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",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(Cambridgeshire</a:t>
            </a:r>
            <a:r>
              <a:rPr sz="24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Peterborough</a:t>
            </a:r>
            <a:endParaRPr sz="2400" dirty="0">
              <a:latin typeface="Trebuchet MS"/>
              <a:cs typeface="Trebuchet MS"/>
            </a:endParaRPr>
          </a:p>
          <a:p>
            <a:pPr marL="355600">
              <a:lnSpc>
                <a:spcPts val="2870"/>
              </a:lnSpc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Safeguarding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Partnership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Board,</a:t>
            </a:r>
            <a:r>
              <a:rPr sz="2400" spc="-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2022).</a:t>
            </a:r>
            <a:endParaRPr sz="2400" dirty="0">
              <a:latin typeface="Trebuchet MS"/>
              <a:cs typeface="Trebuchet MS"/>
            </a:endParaRPr>
          </a:p>
          <a:p>
            <a:pPr marL="355600" marR="5080" indent="-343535">
              <a:lnSpc>
                <a:spcPct val="100000"/>
              </a:lnSpc>
              <a:spcBef>
                <a:spcPts val="1019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80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Staying</a:t>
            </a:r>
            <a:r>
              <a:rPr sz="2400" b="1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b="1" dirty="0">
                <a:solidFill>
                  <a:srgbClr val="404040"/>
                </a:solidFill>
                <a:latin typeface="Trebuchet MS"/>
                <a:cs typeface="Trebuchet MS"/>
              </a:rPr>
              <a:t>put</a:t>
            </a:r>
            <a:r>
              <a:rPr sz="2400" b="1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(2013),</a:t>
            </a:r>
            <a:r>
              <a:rPr sz="2400" spc="-1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act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was</a:t>
            </a:r>
            <a:r>
              <a:rPr sz="2400" spc="-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put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place</a:t>
            </a:r>
            <a:r>
              <a:rPr sz="240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so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that</a:t>
            </a:r>
            <a:r>
              <a:rPr sz="240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those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who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have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reached</a:t>
            </a:r>
            <a:r>
              <a:rPr sz="2400" spc="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age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18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able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remain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with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foster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carers</a:t>
            </a:r>
            <a:r>
              <a:rPr sz="240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longer</a:t>
            </a:r>
            <a:r>
              <a:rPr sz="240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period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time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(GOV.UK, 2013)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19430"/>
            <a:ext cx="4451350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DOMESTIC</a:t>
            </a:r>
            <a:r>
              <a:rPr spc="-240" dirty="0"/>
              <a:t> </a:t>
            </a:r>
            <a:r>
              <a:rPr dirty="0"/>
              <a:t>ABUSE</a:t>
            </a:r>
            <a:r>
              <a:rPr spc="-25" dirty="0"/>
              <a:t> </a:t>
            </a:r>
            <a:r>
              <a:rPr lang="en-US" spc="-20" dirty="0"/>
              <a:t>ACT</a:t>
            </a:r>
            <a:endParaRPr spc="-20" dirty="0"/>
          </a:p>
        </p:txBody>
      </p:sp>
      <p:sp>
        <p:nvSpPr>
          <p:cNvPr id="3" name="object 3"/>
          <p:cNvSpPr txBox="1"/>
          <p:nvPr/>
        </p:nvSpPr>
        <p:spPr>
          <a:xfrm>
            <a:off x="78739" y="724852"/>
            <a:ext cx="11939905" cy="469328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20"/>
              </a:spcBef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act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was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first</a:t>
            </a:r>
            <a:r>
              <a:rPr sz="240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imposed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on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30th</a:t>
            </a:r>
            <a:r>
              <a:rPr sz="2400" spc="-1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April</a:t>
            </a:r>
            <a:r>
              <a:rPr sz="240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2021,</a:t>
            </a:r>
            <a:r>
              <a:rPr sz="2400" spc="-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it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aims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protect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those</a:t>
            </a:r>
            <a:r>
              <a:rPr sz="240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who</a:t>
            </a:r>
            <a:r>
              <a:rPr sz="24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are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facing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domestic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abuse.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act</a:t>
            </a:r>
            <a:r>
              <a:rPr sz="2400" spc="-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offers</a:t>
            </a:r>
            <a:r>
              <a:rPr sz="24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range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things which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help</a:t>
            </a:r>
            <a:r>
              <a:rPr sz="240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aid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400" spc="-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example: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25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Priority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need</a:t>
            </a:r>
            <a:r>
              <a:rPr sz="240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housing</a:t>
            </a:r>
            <a:r>
              <a:rPr sz="2400" spc="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helps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4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as</a:t>
            </a:r>
            <a:r>
              <a:rPr sz="2400" spc="-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they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  <a:r>
              <a:rPr sz="240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need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4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house</a:t>
            </a:r>
            <a:endParaRPr sz="2400" dirty="0">
              <a:latin typeface="Trebuchet MS"/>
              <a:cs typeface="Trebuchet MS"/>
            </a:endParaRPr>
          </a:p>
          <a:p>
            <a:pPr marL="298450" marR="329565" indent="-286385">
              <a:lnSpc>
                <a:spcPts val="2850"/>
              </a:lnSpc>
              <a:spcBef>
                <a:spcPts val="1145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1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official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definition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domestic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abuse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which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deems children</a:t>
            </a:r>
            <a:r>
              <a:rPr sz="2400" spc="1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8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also</a:t>
            </a:r>
            <a:r>
              <a:rPr sz="240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victims</a:t>
            </a:r>
            <a:r>
              <a:rPr sz="2400" spc="-1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in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own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right,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provide</a:t>
            </a:r>
            <a:r>
              <a:rPr sz="2400" spc="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protection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4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ensuring</a:t>
            </a:r>
            <a:r>
              <a:rPr sz="2400" spc="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that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their</a:t>
            </a:r>
            <a:endParaRPr sz="2400" dirty="0">
              <a:latin typeface="Trebuchet MS"/>
              <a:cs typeface="Trebuchet MS"/>
            </a:endParaRPr>
          </a:p>
          <a:p>
            <a:pPr marL="298450">
              <a:lnSpc>
                <a:spcPts val="2765"/>
              </a:lnSpc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experience</a:t>
            </a:r>
            <a:r>
              <a:rPr sz="240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with</a:t>
            </a:r>
            <a:r>
              <a:rPr sz="2400" spc="-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domestic</a:t>
            </a:r>
            <a:r>
              <a:rPr sz="24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abuse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doesn’t</a:t>
            </a:r>
            <a:r>
              <a:rPr sz="240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become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obstacle</a:t>
            </a:r>
            <a:r>
              <a:rPr sz="2400" spc="-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future,</a:t>
            </a:r>
            <a:r>
              <a:rPr sz="24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endParaRPr sz="2400" dirty="0">
              <a:latin typeface="Trebuchet MS"/>
              <a:cs typeface="Trebuchet MS"/>
            </a:endParaRPr>
          </a:p>
          <a:p>
            <a:pPr marL="298450">
              <a:lnSpc>
                <a:spcPct val="100000"/>
              </a:lnSpc>
              <a:spcBef>
                <a:spcPts val="50"/>
              </a:spcBef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obstructing</a:t>
            </a:r>
            <a:r>
              <a:rPr sz="2400" spc="-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them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from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success</a:t>
            </a:r>
            <a:endParaRPr sz="24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41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These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offers</a:t>
            </a:r>
            <a:r>
              <a:rPr sz="24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made</a:t>
            </a:r>
            <a:r>
              <a:rPr sz="2400" spc="-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by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relatively</a:t>
            </a:r>
            <a:r>
              <a:rPr sz="240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new</a:t>
            </a:r>
            <a:r>
              <a:rPr sz="24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act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400" spc="-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help</a:t>
            </a:r>
            <a:r>
              <a:rPr sz="24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get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support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that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needs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during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calamitous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time</a:t>
            </a:r>
            <a:r>
              <a:rPr sz="2400" spc="-1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them (Women's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aid,</a:t>
            </a:r>
            <a:r>
              <a:rPr sz="2400" spc="-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2022).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19430"/>
            <a:ext cx="449453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THE</a:t>
            </a:r>
            <a:r>
              <a:rPr spc="-160" dirty="0"/>
              <a:t> </a:t>
            </a:r>
            <a:r>
              <a:rPr spc="-85" dirty="0"/>
              <a:t>STAYING</a:t>
            </a:r>
            <a:r>
              <a:rPr spc="-15" dirty="0"/>
              <a:t> </a:t>
            </a:r>
            <a:r>
              <a:rPr dirty="0"/>
              <a:t>PUT</a:t>
            </a:r>
            <a:r>
              <a:rPr spc="-270" dirty="0"/>
              <a:t> </a:t>
            </a:r>
            <a:r>
              <a:rPr spc="-25" dirty="0"/>
              <a:t>ACT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771" y="1962604"/>
            <a:ext cx="11481116" cy="466832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55600" marR="434340" indent="-343535">
              <a:lnSpc>
                <a:spcPct val="100800"/>
              </a:lnSpc>
              <a:spcBef>
                <a:spcPts val="85"/>
              </a:spcBef>
              <a:tabLst>
                <a:tab pos="355600" algn="l"/>
              </a:tabLst>
            </a:pPr>
            <a:r>
              <a:rPr sz="1400" spc="-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400" dirty="0">
                <a:solidFill>
                  <a:srgbClr val="90C225"/>
                </a:solidFill>
                <a:latin typeface="Times New Roman"/>
                <a:cs typeface="Times New Roman"/>
              </a:rPr>
              <a:t>	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</a:t>
            </a:r>
            <a:r>
              <a:rPr sz="2000" spc="-4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staying</a:t>
            </a:r>
            <a:r>
              <a:rPr sz="2000" spc="-1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put</a:t>
            </a:r>
            <a:r>
              <a:rPr sz="2000" spc="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act</a:t>
            </a:r>
            <a:r>
              <a:rPr sz="2000" spc="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was</a:t>
            </a:r>
            <a:r>
              <a:rPr sz="2000" spc="-7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implemented</a:t>
            </a:r>
            <a:r>
              <a:rPr sz="2000" spc="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9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ensure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that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individuals</a:t>
            </a:r>
            <a:r>
              <a:rPr sz="2000" spc="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can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continue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8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receive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care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from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their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foster</a:t>
            </a:r>
            <a:r>
              <a:rPr sz="2000" spc="-114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carers</a:t>
            </a:r>
            <a:r>
              <a:rPr sz="2000" spc="8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past</a:t>
            </a:r>
            <a:r>
              <a:rPr sz="2000" spc="-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age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of 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18</a:t>
            </a:r>
            <a:endParaRPr sz="2000" dirty="0">
              <a:latin typeface="Bahnschrift" panose="020B0502040204020203" pitchFamily="34" charset="0"/>
              <a:cs typeface="Trebuchet MS"/>
            </a:endParaRPr>
          </a:p>
          <a:p>
            <a:pPr marL="355600" marR="369570" indent="-343535">
              <a:lnSpc>
                <a:spcPct val="100899"/>
              </a:lnSpc>
              <a:spcBef>
                <a:spcPts val="969"/>
              </a:spcBef>
              <a:tabLst>
                <a:tab pos="355600" algn="l"/>
              </a:tabLst>
            </a:pPr>
            <a:r>
              <a:rPr sz="1600" spc="-50" dirty="0">
                <a:solidFill>
                  <a:srgbClr val="90C225"/>
                </a:solidFill>
                <a:latin typeface="Bahnschrift" panose="020B0502040204020203" pitchFamily="34" charset="0"/>
                <a:cs typeface="Wingdings 3"/>
              </a:rPr>
              <a:t></a:t>
            </a:r>
            <a:r>
              <a:rPr sz="1600" dirty="0">
                <a:solidFill>
                  <a:srgbClr val="90C225"/>
                </a:solidFill>
                <a:latin typeface="Bahnschrift" panose="020B0502040204020203" pitchFamily="34" charset="0"/>
                <a:cs typeface="Times New Roman"/>
              </a:rPr>
              <a:t>	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Local</a:t>
            </a:r>
            <a:r>
              <a:rPr sz="2000" spc="-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authorities</a:t>
            </a:r>
            <a:r>
              <a:rPr sz="2000" spc="-1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in</a:t>
            </a:r>
            <a:r>
              <a:rPr sz="2000" spc="7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England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must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"facilitate,</a:t>
            </a:r>
            <a:r>
              <a:rPr sz="2000" spc="-1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monitor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and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support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staying</a:t>
            </a:r>
            <a:r>
              <a:rPr sz="2000" spc="-7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put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arrangements</a:t>
            </a:r>
            <a:r>
              <a:rPr sz="2000" spc="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for</a:t>
            </a:r>
            <a:r>
              <a:rPr sz="2000" spc="6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fostered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young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people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until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they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reach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age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of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21"</a:t>
            </a:r>
            <a:r>
              <a:rPr sz="2000" spc="-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(The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Fostering</a:t>
            </a:r>
            <a:r>
              <a:rPr sz="2000" spc="-9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network,</a:t>
            </a:r>
            <a:r>
              <a:rPr sz="2000" spc="-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2014)</a:t>
            </a:r>
            <a:endParaRPr sz="2000" dirty="0">
              <a:latin typeface="Bahnschrift" panose="020B0502040204020203" pitchFamily="34" charset="0"/>
              <a:cs typeface="Trebuchet MS"/>
            </a:endParaRPr>
          </a:p>
          <a:p>
            <a:pPr marL="355600" marR="429895" indent="-343535">
              <a:lnSpc>
                <a:spcPct val="100899"/>
              </a:lnSpc>
              <a:spcBef>
                <a:spcPts val="975"/>
              </a:spcBef>
              <a:tabLst>
                <a:tab pos="355600" algn="l"/>
              </a:tabLst>
            </a:pPr>
            <a:r>
              <a:rPr sz="1600" spc="-50" dirty="0">
                <a:solidFill>
                  <a:srgbClr val="90C225"/>
                </a:solidFill>
                <a:latin typeface="Bahnschrift" panose="020B0502040204020203" pitchFamily="34" charset="0"/>
                <a:cs typeface="Wingdings 3"/>
              </a:rPr>
              <a:t></a:t>
            </a:r>
            <a:r>
              <a:rPr sz="1600" dirty="0">
                <a:solidFill>
                  <a:srgbClr val="90C225"/>
                </a:solidFill>
                <a:latin typeface="Bahnschrift" panose="020B0502040204020203" pitchFamily="34" charset="0"/>
                <a:cs typeface="Times New Roman"/>
              </a:rPr>
              <a:t>	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This</a:t>
            </a:r>
            <a:r>
              <a:rPr sz="2000" spc="-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act</a:t>
            </a:r>
            <a:r>
              <a:rPr sz="2000" spc="-6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can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ensure</a:t>
            </a:r>
            <a:r>
              <a:rPr sz="2000" spc="4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eldest</a:t>
            </a:r>
            <a:r>
              <a:rPr sz="2000" spc="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son</a:t>
            </a:r>
            <a:r>
              <a:rPr sz="2000" spc="-1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can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remain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in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care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during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 critical</a:t>
            </a:r>
            <a:r>
              <a:rPr sz="2000" spc="-10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period</a:t>
            </a:r>
            <a:r>
              <a:rPr sz="2000" spc="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of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his</a:t>
            </a:r>
            <a:r>
              <a:rPr sz="2000" spc="-8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life,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allowing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him</a:t>
            </a:r>
            <a:r>
              <a:rPr sz="2000" spc="-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continue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his</a:t>
            </a:r>
            <a:r>
              <a:rPr sz="2000" spc="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life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without</a:t>
            </a:r>
            <a:r>
              <a:rPr sz="2000" spc="-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being</a:t>
            </a:r>
            <a:r>
              <a:rPr sz="2000" spc="-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shifted</a:t>
            </a:r>
            <a:r>
              <a:rPr sz="2000" spc="-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8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independence</a:t>
            </a:r>
            <a:endParaRPr sz="2000" dirty="0">
              <a:latin typeface="Bahnschrift" panose="020B0502040204020203" pitchFamily="34" charset="0"/>
              <a:cs typeface="Trebuchet MS"/>
            </a:endParaRPr>
          </a:p>
          <a:p>
            <a:pPr marL="355600" marR="425450" indent="-343535">
              <a:lnSpc>
                <a:spcPct val="101000"/>
              </a:lnSpc>
              <a:spcBef>
                <a:spcPts val="969"/>
              </a:spcBef>
              <a:tabLst>
                <a:tab pos="355600" algn="l"/>
              </a:tabLst>
            </a:pPr>
            <a:r>
              <a:rPr sz="1600" spc="-50" dirty="0">
                <a:solidFill>
                  <a:srgbClr val="90C225"/>
                </a:solidFill>
                <a:latin typeface="Bahnschrift" panose="020B0502040204020203" pitchFamily="34" charset="0"/>
                <a:cs typeface="Wingdings 3"/>
              </a:rPr>
              <a:t></a:t>
            </a:r>
            <a:r>
              <a:rPr sz="1600" dirty="0">
                <a:solidFill>
                  <a:srgbClr val="90C225"/>
                </a:solidFill>
                <a:latin typeface="Bahnschrift" panose="020B0502040204020203" pitchFamily="34" charset="0"/>
                <a:cs typeface="Times New Roman"/>
              </a:rPr>
              <a:t>	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For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example</a:t>
            </a:r>
            <a:r>
              <a:rPr lang="en-US"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,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he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can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continue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employment,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education</a:t>
            </a:r>
            <a:r>
              <a:rPr lang="en-US"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,</a:t>
            </a:r>
            <a:r>
              <a:rPr sz="2000" spc="-10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and</a:t>
            </a:r>
            <a:r>
              <a:rPr sz="2000" spc="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training</a:t>
            </a:r>
            <a:r>
              <a:rPr sz="2000" spc="-1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without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being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disrupted</a:t>
            </a:r>
            <a:r>
              <a:rPr sz="2000" spc="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whilst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at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same</a:t>
            </a:r>
            <a:r>
              <a:rPr sz="2000" spc="-4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time</a:t>
            </a:r>
            <a:r>
              <a:rPr sz="2000" spc="-10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being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provided</a:t>
            </a:r>
            <a:r>
              <a:rPr sz="2000" spc="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for</a:t>
            </a:r>
            <a:r>
              <a:rPr sz="2000" spc="-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by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his</a:t>
            </a:r>
            <a:r>
              <a:rPr sz="2000" spc="-8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foster</a:t>
            </a:r>
            <a:r>
              <a:rPr sz="2000" spc="-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family</a:t>
            </a:r>
            <a:endParaRPr sz="2000" dirty="0">
              <a:latin typeface="Bahnschrift" panose="020B0502040204020203" pitchFamily="34" charset="0"/>
              <a:cs typeface="Trebuchet MS"/>
            </a:endParaRPr>
          </a:p>
          <a:p>
            <a:pPr marL="355600" marR="5080" indent="-343535">
              <a:lnSpc>
                <a:spcPct val="100899"/>
              </a:lnSpc>
              <a:spcBef>
                <a:spcPts val="975"/>
              </a:spcBef>
              <a:tabLst>
                <a:tab pos="355600" algn="l"/>
              </a:tabLst>
            </a:pPr>
            <a:r>
              <a:rPr sz="1600" spc="-50" dirty="0">
                <a:solidFill>
                  <a:srgbClr val="90C225"/>
                </a:solidFill>
                <a:latin typeface="Bahnschrift" panose="020B0502040204020203" pitchFamily="34" charset="0"/>
                <a:cs typeface="Wingdings 3"/>
              </a:rPr>
              <a:t></a:t>
            </a:r>
            <a:r>
              <a:rPr sz="1600" dirty="0">
                <a:solidFill>
                  <a:srgbClr val="90C225"/>
                </a:solidFill>
                <a:latin typeface="Bahnschrift" panose="020B0502040204020203" pitchFamily="34" charset="0"/>
                <a:cs typeface="Times New Roman"/>
              </a:rPr>
              <a:t>	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This</a:t>
            </a:r>
            <a:r>
              <a:rPr sz="2000" spc="-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is</a:t>
            </a:r>
            <a:r>
              <a:rPr sz="2000" spc="-7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essential</a:t>
            </a:r>
            <a:r>
              <a:rPr sz="2000" spc="-1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as it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allows him</a:t>
            </a:r>
            <a:r>
              <a:rPr sz="2000" spc="-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9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get</a:t>
            </a:r>
            <a:r>
              <a:rPr sz="2000" spc="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his life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together,</a:t>
            </a:r>
            <a:r>
              <a:rPr sz="2000" spc="-8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as </a:t>
            </a:r>
            <a:r>
              <a:rPr lang="en-US"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his</a:t>
            </a:r>
            <a:r>
              <a:rPr sz="2000" spc="-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being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made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9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be</a:t>
            </a:r>
            <a:r>
              <a:rPr sz="2000" spc="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independent</a:t>
            </a:r>
            <a:r>
              <a:rPr sz="2000" spc="1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at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tender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age</a:t>
            </a:r>
            <a:r>
              <a:rPr sz="2000" spc="-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of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18</a:t>
            </a:r>
            <a:r>
              <a:rPr sz="2000" spc="-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may</a:t>
            </a:r>
            <a:r>
              <a:rPr sz="2000" spc="-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be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detrimental</a:t>
            </a:r>
            <a:r>
              <a:rPr sz="2000" spc="-9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lang="en-US"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his</a:t>
            </a:r>
            <a:r>
              <a:rPr sz="2000" spc="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general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well-being</a:t>
            </a:r>
            <a:r>
              <a:rPr sz="2000" spc="5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and</a:t>
            </a:r>
            <a:r>
              <a:rPr sz="2000" spc="-4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quality</a:t>
            </a:r>
            <a:r>
              <a:rPr sz="2000" spc="-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of</a:t>
            </a:r>
            <a:r>
              <a:rPr sz="2000" spc="-8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life</a:t>
            </a:r>
            <a:endParaRPr sz="2000" dirty="0">
              <a:latin typeface="Bahnschrift" panose="020B0502040204020203" pitchFamily="34" charset="0"/>
              <a:cs typeface="Trebuchet MS"/>
            </a:endParaRPr>
          </a:p>
          <a:p>
            <a:pPr marL="355600" marR="256540" indent="-343535">
              <a:lnSpc>
                <a:spcPct val="100899"/>
              </a:lnSpc>
              <a:spcBef>
                <a:spcPts val="969"/>
              </a:spcBef>
              <a:tabLst>
                <a:tab pos="355600" algn="l"/>
              </a:tabLst>
            </a:pPr>
            <a:r>
              <a:rPr sz="1600" spc="-50" dirty="0">
                <a:solidFill>
                  <a:srgbClr val="90C225"/>
                </a:solidFill>
                <a:latin typeface="Bahnschrift" panose="020B0502040204020203" pitchFamily="34" charset="0"/>
                <a:cs typeface="Wingdings 3"/>
              </a:rPr>
              <a:t></a:t>
            </a:r>
            <a:r>
              <a:rPr sz="1600" dirty="0">
                <a:solidFill>
                  <a:srgbClr val="90C225"/>
                </a:solidFill>
                <a:latin typeface="Bahnschrift" panose="020B0502040204020203" pitchFamily="34" charset="0"/>
                <a:cs typeface="Times New Roman"/>
              </a:rPr>
              <a:t>	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Issues</a:t>
            </a:r>
            <a:r>
              <a:rPr sz="2000" spc="-9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such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as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homelessness,</a:t>
            </a:r>
            <a:r>
              <a:rPr sz="2000" spc="-9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unemployment</a:t>
            </a:r>
            <a:r>
              <a:rPr sz="2000" spc="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and</a:t>
            </a:r>
            <a:r>
              <a:rPr sz="2000" spc="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depression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lang="en-US"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may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afflict</a:t>
            </a:r>
            <a:r>
              <a:rPr sz="2000" spc="-6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him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due</a:t>
            </a:r>
            <a:r>
              <a:rPr sz="2000" spc="4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having</a:t>
            </a:r>
            <a:r>
              <a:rPr sz="2000" spc="-10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no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knowledge</a:t>
            </a:r>
            <a:r>
              <a:rPr sz="2000" spc="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of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</a:t>
            </a:r>
            <a:r>
              <a:rPr sz="2000" spc="-4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real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world,</a:t>
            </a:r>
            <a:r>
              <a:rPr sz="2000" spc="6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this</a:t>
            </a:r>
            <a:r>
              <a:rPr sz="2000" spc="-8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act</a:t>
            </a:r>
            <a:r>
              <a:rPr sz="2000" spc="-6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lang="en-US"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provide</a:t>
            </a:r>
            <a:r>
              <a:rPr sz="2000" spc="6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time</a:t>
            </a:r>
            <a:r>
              <a:rPr sz="2000" spc="-1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for</a:t>
            </a:r>
            <a:r>
              <a:rPr sz="2000" spc="-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him</a:t>
            </a:r>
            <a:r>
              <a:rPr sz="2000" spc="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9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gain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experience</a:t>
            </a:r>
            <a:r>
              <a:rPr sz="2000" spc="4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as</a:t>
            </a:r>
            <a:r>
              <a:rPr sz="2000" spc="-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an</a:t>
            </a:r>
            <a:r>
              <a:rPr sz="2000" spc="-3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adult</a:t>
            </a:r>
            <a:r>
              <a:rPr sz="2000" spc="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in</a:t>
            </a:r>
            <a:r>
              <a:rPr sz="2000" spc="-3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order</a:t>
            </a:r>
            <a:r>
              <a:rPr sz="2000" spc="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for</a:t>
            </a:r>
            <a:r>
              <a:rPr sz="2000" spc="-5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him</a:t>
            </a:r>
            <a:r>
              <a:rPr sz="2000" spc="-2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to</a:t>
            </a:r>
            <a:r>
              <a:rPr sz="2000" spc="-1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be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successful</a:t>
            </a:r>
            <a:r>
              <a:rPr sz="2000" spc="-85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in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the</a:t>
            </a:r>
            <a:r>
              <a:rPr sz="2000" spc="-10" dirty="0">
                <a:solidFill>
                  <a:srgbClr val="404040"/>
                </a:solidFill>
                <a:latin typeface="Bahnschrift" panose="020B0502040204020203" pitchFamily="34" charset="0"/>
                <a:cs typeface="Trebuchet MS"/>
              </a:rPr>
              <a:t> future</a:t>
            </a:r>
            <a:endParaRPr sz="2000" dirty="0">
              <a:latin typeface="Bahnschrift" panose="020B0502040204020203" pitchFamily="34" charset="0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2500" y="19430"/>
            <a:ext cx="7429500" cy="194317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19430"/>
            <a:ext cx="8127365" cy="1118235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245"/>
              </a:spcBef>
            </a:pPr>
            <a:r>
              <a:rPr dirty="0"/>
              <a:t>BENEFITS</a:t>
            </a:r>
            <a:r>
              <a:rPr spc="-215" dirty="0"/>
              <a:t> </a:t>
            </a:r>
            <a:r>
              <a:rPr dirty="0"/>
              <a:t>AND</a:t>
            </a:r>
            <a:r>
              <a:rPr spc="-15" dirty="0"/>
              <a:t> </a:t>
            </a:r>
            <a:r>
              <a:rPr spc="-10" dirty="0"/>
              <a:t>FINANCIAL</a:t>
            </a:r>
            <a:r>
              <a:rPr spc="-360" dirty="0"/>
              <a:t> </a:t>
            </a:r>
            <a:r>
              <a:rPr dirty="0"/>
              <a:t>AID</a:t>
            </a:r>
            <a:r>
              <a:rPr spc="60" dirty="0"/>
              <a:t> </a:t>
            </a:r>
            <a:r>
              <a:rPr dirty="0"/>
              <a:t>FROM</a:t>
            </a:r>
            <a:r>
              <a:rPr spc="-60" dirty="0"/>
              <a:t> </a:t>
            </a:r>
            <a:r>
              <a:rPr spc="-25" dirty="0"/>
              <a:t>THE </a:t>
            </a:r>
            <a:r>
              <a:rPr spc="-10" dirty="0"/>
              <a:t>GOVERNEMENT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739" y="1381823"/>
            <a:ext cx="12013565" cy="4965462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355600" marR="413384" indent="-343535">
              <a:lnSpc>
                <a:spcPts val="2850"/>
              </a:lnSpc>
              <a:spcBef>
                <a:spcPts val="220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59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mother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400" spc="-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try</a:t>
            </a:r>
            <a:r>
              <a:rPr sz="24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research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or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gain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advice</a:t>
            </a:r>
            <a:r>
              <a:rPr sz="2400" spc="-10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from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advisor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in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order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see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if</a:t>
            </a:r>
            <a:r>
              <a:rPr sz="24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they are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eligible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aid</a:t>
            </a:r>
            <a:r>
              <a:rPr sz="2400" spc="-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from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government</a:t>
            </a:r>
            <a:endParaRPr sz="2400" dirty="0">
              <a:latin typeface="Trebuchet MS"/>
              <a:cs typeface="Trebuchet MS"/>
            </a:endParaRPr>
          </a:p>
          <a:p>
            <a:pPr marL="355600" marR="5080" indent="-343535">
              <a:lnSpc>
                <a:spcPct val="100400"/>
              </a:lnSpc>
              <a:spcBef>
                <a:spcPts val="930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20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By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doing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so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could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help</a:t>
            </a:r>
            <a:r>
              <a:rPr sz="2400" spc="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reduce</a:t>
            </a:r>
            <a:r>
              <a:rPr sz="240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families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difficulties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allowing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them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to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have</a:t>
            </a:r>
            <a:r>
              <a:rPr sz="2400" spc="-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less</a:t>
            </a:r>
            <a:r>
              <a:rPr sz="24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anxiety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when it</a:t>
            </a:r>
            <a:r>
              <a:rPr sz="2400" spc="-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comes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finances,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relieving</a:t>
            </a:r>
            <a:r>
              <a:rPr sz="2400" spc="1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 mother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stress</a:t>
            </a:r>
            <a:r>
              <a:rPr sz="24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as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her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40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provided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endParaRPr sz="2400" dirty="0">
              <a:latin typeface="Trebuchet MS"/>
              <a:cs typeface="Trebuchet MS"/>
            </a:endParaRPr>
          </a:p>
          <a:p>
            <a:pPr marL="355600" marR="396240" indent="-343535">
              <a:lnSpc>
                <a:spcPct val="100400"/>
              </a:lnSpc>
              <a:spcBef>
                <a:spcPts val="1010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5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example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may</a:t>
            </a:r>
            <a:r>
              <a:rPr sz="24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meet</a:t>
            </a:r>
            <a:r>
              <a:rPr sz="24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eligibility</a:t>
            </a:r>
            <a:r>
              <a:rPr sz="2400" spc="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criteria</a:t>
            </a:r>
            <a:r>
              <a:rPr sz="24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order</a:t>
            </a:r>
            <a:r>
              <a:rPr sz="2400" spc="1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claim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and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receive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aid for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disabled son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which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used to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buy</a:t>
            </a:r>
            <a:r>
              <a:rPr sz="2400" spc="-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him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things</a:t>
            </a:r>
            <a:r>
              <a:rPr sz="240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to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aid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with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his</a:t>
            </a:r>
            <a:r>
              <a:rPr sz="2400" spc="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disability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40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day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day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life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45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mother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may</a:t>
            </a:r>
            <a:r>
              <a:rPr sz="2400" spc="-1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also</a:t>
            </a:r>
            <a:r>
              <a:rPr sz="240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able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claim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single</a:t>
            </a:r>
            <a:r>
              <a:rPr lang="en-US" sz="2400" dirty="0">
                <a:solidFill>
                  <a:srgbClr val="404040"/>
                </a:solidFill>
                <a:latin typeface="Trebuchet MS"/>
                <a:cs typeface="Trebuchet MS"/>
              </a:rPr>
              <a:t> parent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benefits</a:t>
            </a:r>
            <a:r>
              <a:rPr sz="240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order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her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2400" spc="-9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make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US" sz="2400" spc="-40" dirty="0">
                <a:solidFill>
                  <a:srgbClr val="404040"/>
                </a:solidFill>
                <a:latin typeface="Trebuchet MS"/>
                <a:cs typeface="Trebuchet MS"/>
              </a:rPr>
              <a:t>           	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sure</a:t>
            </a:r>
            <a:r>
              <a:rPr lang="en-US" sz="24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her</a:t>
            </a:r>
            <a:r>
              <a:rPr sz="24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receive</a:t>
            </a:r>
            <a:r>
              <a:rPr sz="24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everything</a:t>
            </a:r>
            <a:r>
              <a:rPr sz="240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they</a:t>
            </a:r>
            <a:r>
              <a:rPr sz="2400" spc="-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need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sz="1950" dirty="0">
                <a:solidFill>
                  <a:srgbClr val="90C225"/>
                </a:solidFill>
                <a:latin typeface="Wingdings 3"/>
                <a:cs typeface="Wingdings 3"/>
              </a:rPr>
              <a:t></a:t>
            </a:r>
            <a:r>
              <a:rPr sz="1950" spc="440" dirty="0">
                <a:solidFill>
                  <a:srgbClr val="90C22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By</a:t>
            </a:r>
            <a:r>
              <a:rPr sz="2400" spc="-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applying</a:t>
            </a:r>
            <a:r>
              <a:rPr sz="24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financial</a:t>
            </a:r>
            <a:r>
              <a:rPr sz="2400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aid</a:t>
            </a:r>
            <a:r>
              <a:rPr sz="2400" spc="-8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family</a:t>
            </a:r>
            <a:r>
              <a:rPr sz="2400" spc="-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focus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on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4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lives</a:t>
            </a:r>
            <a:r>
              <a:rPr sz="2400" spc="5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individually</a:t>
            </a:r>
            <a:r>
              <a:rPr sz="2400" spc="7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endParaRPr sz="2400" dirty="0">
              <a:latin typeface="Trebuchet MS"/>
              <a:cs typeface="Trebuchet MS"/>
            </a:endParaRPr>
          </a:p>
          <a:p>
            <a:pPr marL="355600">
              <a:lnSpc>
                <a:spcPct val="100000"/>
              </a:lnSpc>
              <a:spcBef>
                <a:spcPts val="50"/>
              </a:spcBef>
            </a:pP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could</a:t>
            </a:r>
            <a:r>
              <a:rPr sz="24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also</a:t>
            </a:r>
            <a:r>
              <a:rPr sz="2400" spc="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400" spc="-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benefit</a:t>
            </a:r>
            <a:r>
              <a:rPr sz="2400" spc="7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4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400" spc="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dirty="0">
                <a:solidFill>
                  <a:srgbClr val="404040"/>
                </a:solidFill>
                <a:latin typeface="Trebuchet MS"/>
                <a:cs typeface="Trebuchet MS"/>
              </a:rPr>
              <a:t>mental</a:t>
            </a:r>
            <a:r>
              <a:rPr sz="2400" spc="-4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Trebuchet MS"/>
                <a:cs typeface="Trebuchet MS"/>
              </a:rPr>
              <a:t>health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6602" y="634111"/>
            <a:ext cx="264287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CONCLUSION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53085" y="1583118"/>
            <a:ext cx="8333105" cy="377449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 marR="5080">
              <a:lnSpc>
                <a:spcPct val="90200"/>
              </a:lnSpc>
              <a:spcBef>
                <a:spcPts val="325"/>
              </a:spcBef>
            </a:pPr>
            <a:r>
              <a:rPr lang="en-US" sz="1700" dirty="0">
                <a:solidFill>
                  <a:schemeClr val="tx1"/>
                </a:solidFill>
                <a:latin typeface="Trebuchet MS"/>
                <a:cs typeface="Trebuchet MS"/>
              </a:rPr>
              <a:t>After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viewing</a:t>
            </a:r>
            <a:r>
              <a:rPr sz="1700" spc="-1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</a:t>
            </a:r>
            <a:r>
              <a:rPr sz="1700" spc="-6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case</a:t>
            </a:r>
            <a:r>
              <a:rPr sz="1700" spc="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of</a:t>
            </a:r>
            <a:r>
              <a:rPr sz="1700" spc="1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family</a:t>
            </a:r>
            <a:r>
              <a:rPr sz="1700" spc="-1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D,</a:t>
            </a:r>
            <a:r>
              <a:rPr sz="1700" spc="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there</a:t>
            </a:r>
            <a:r>
              <a:rPr sz="1700" spc="-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are</a:t>
            </a:r>
            <a:r>
              <a:rPr sz="1700" spc="-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many</a:t>
            </a:r>
            <a:r>
              <a:rPr sz="1700" spc="-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issues</a:t>
            </a:r>
            <a:r>
              <a:rPr sz="1700" spc="-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for</a:t>
            </a:r>
            <a:r>
              <a:rPr sz="1700" spc="-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</a:t>
            </a:r>
            <a:r>
              <a:rPr sz="1700" spc="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family</a:t>
            </a:r>
            <a:r>
              <a:rPr sz="1700" spc="-1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to</a:t>
            </a:r>
            <a:r>
              <a:rPr sz="1700" spc="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10" dirty="0">
                <a:solidFill>
                  <a:schemeClr val="tx1"/>
                </a:solidFill>
                <a:latin typeface="Trebuchet MS"/>
                <a:cs typeface="Trebuchet MS"/>
              </a:rPr>
              <a:t>consider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when</a:t>
            </a:r>
            <a:r>
              <a:rPr sz="1700" spc="-6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thinking</a:t>
            </a:r>
            <a:r>
              <a:rPr sz="1700" spc="-2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about</a:t>
            </a:r>
            <a:r>
              <a:rPr sz="1700" spc="-2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moving</a:t>
            </a:r>
            <a:r>
              <a:rPr sz="1700" spc="-6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forward</a:t>
            </a:r>
            <a:r>
              <a:rPr sz="1700" spc="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as</a:t>
            </a:r>
            <a:r>
              <a:rPr sz="1700" spc="-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</a:t>
            </a:r>
            <a:r>
              <a:rPr sz="1700" spc="6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family,</a:t>
            </a:r>
            <a:r>
              <a:rPr sz="1700" spc="-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</a:t>
            </a:r>
            <a:r>
              <a:rPr sz="1700" spc="-5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factors</a:t>
            </a:r>
            <a:r>
              <a:rPr sz="1700" spc="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that</a:t>
            </a:r>
            <a:r>
              <a:rPr sz="1700" spc="-2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</a:t>
            </a:r>
            <a:r>
              <a:rPr sz="1700" spc="-5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family</a:t>
            </a:r>
            <a:r>
              <a:rPr sz="1700" spc="-12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10" dirty="0">
                <a:solidFill>
                  <a:schemeClr val="tx1"/>
                </a:solidFill>
                <a:latin typeface="Trebuchet MS"/>
                <a:cs typeface="Trebuchet MS"/>
              </a:rPr>
              <a:t>should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take</a:t>
            </a:r>
            <a:r>
              <a:rPr sz="1700" spc="-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into</a:t>
            </a:r>
            <a:r>
              <a:rPr sz="1700" spc="-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consideration</a:t>
            </a:r>
            <a:r>
              <a:rPr sz="1700" spc="-114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0" dirty="0">
                <a:solidFill>
                  <a:schemeClr val="tx1"/>
                </a:solidFill>
                <a:latin typeface="Trebuchet MS"/>
                <a:cs typeface="Trebuchet MS"/>
              </a:rPr>
              <a:t>are:</a:t>
            </a:r>
            <a:endParaRPr sz="1700" dirty="0">
              <a:solidFill>
                <a:schemeClr val="tx1"/>
              </a:solidFill>
              <a:latin typeface="Trebuchet MS"/>
              <a:cs typeface="Trebuchet MS"/>
            </a:endParaRPr>
          </a:p>
          <a:p>
            <a:pPr marL="355600" marR="202565" indent="-343535">
              <a:lnSpc>
                <a:spcPts val="1880"/>
              </a:lnSpc>
              <a:spcBef>
                <a:spcPts val="1015"/>
              </a:spcBef>
              <a:tabLst>
                <a:tab pos="355600" algn="l"/>
              </a:tabLst>
            </a:pPr>
            <a:r>
              <a:rPr sz="1350" spc="-50" dirty="0">
                <a:solidFill>
                  <a:schemeClr val="tx1"/>
                </a:solidFill>
                <a:latin typeface="Wingdings 3"/>
                <a:cs typeface="Wingdings 3"/>
              </a:rPr>
              <a:t></a:t>
            </a:r>
            <a:r>
              <a:rPr sz="1350" dirty="0">
                <a:solidFill>
                  <a:schemeClr val="tx1"/>
                </a:solidFill>
                <a:latin typeface="Times New Roman"/>
                <a:cs typeface="Times New Roman"/>
              </a:rPr>
              <a:t>	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Gaining</a:t>
            </a:r>
            <a:r>
              <a:rPr sz="1700" spc="-21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help</a:t>
            </a:r>
            <a:r>
              <a:rPr sz="1700" spc="-6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from professionals</a:t>
            </a:r>
            <a:r>
              <a:rPr sz="1700" spc="-1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and</a:t>
            </a:r>
            <a:r>
              <a:rPr sz="1700" spc="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seeking</a:t>
            </a:r>
            <a:r>
              <a:rPr sz="1700" spc="-21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advice</a:t>
            </a:r>
            <a:r>
              <a:rPr sz="1700" spc="-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from professionals</a:t>
            </a:r>
            <a:r>
              <a:rPr sz="1700" spc="-2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as</a:t>
            </a:r>
            <a:r>
              <a:rPr sz="1700" spc="-2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to</a:t>
            </a:r>
            <a:r>
              <a:rPr sz="1700" spc="6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how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they</a:t>
            </a:r>
            <a:r>
              <a:rPr sz="1700" spc="-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can</a:t>
            </a:r>
            <a:r>
              <a:rPr sz="1700" spc="3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go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about</a:t>
            </a:r>
            <a:r>
              <a:rPr sz="1700" spc="-1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tackling</a:t>
            </a:r>
            <a:r>
              <a:rPr sz="1700" spc="-13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their</a:t>
            </a:r>
            <a:r>
              <a:rPr sz="1700" spc="-8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10" dirty="0">
                <a:solidFill>
                  <a:schemeClr val="tx1"/>
                </a:solidFill>
                <a:latin typeface="Trebuchet MS"/>
                <a:cs typeface="Trebuchet MS"/>
              </a:rPr>
              <a:t>issues</a:t>
            </a:r>
            <a:r>
              <a:rPr lang="en-US" sz="1700" spc="-10" dirty="0">
                <a:solidFill>
                  <a:schemeClr val="tx1"/>
                </a:solidFill>
                <a:latin typeface="Trebuchet MS"/>
                <a:cs typeface="Trebuchet MS"/>
              </a:rPr>
              <a:t>.</a:t>
            </a:r>
            <a:endParaRPr sz="1700" dirty="0">
              <a:solidFill>
                <a:schemeClr val="tx1"/>
              </a:solidFill>
              <a:latin typeface="Trebuchet MS"/>
              <a:cs typeface="Trebuchet MS"/>
            </a:endParaRPr>
          </a:p>
          <a:p>
            <a:pPr marL="355600" marR="273685" indent="-343535">
              <a:lnSpc>
                <a:spcPts val="1880"/>
              </a:lnSpc>
              <a:spcBef>
                <a:spcPts val="894"/>
              </a:spcBef>
              <a:tabLst>
                <a:tab pos="355600" algn="l"/>
              </a:tabLst>
            </a:pPr>
            <a:r>
              <a:rPr sz="1350" spc="-50" dirty="0">
                <a:solidFill>
                  <a:schemeClr val="tx1"/>
                </a:solidFill>
                <a:latin typeface="Wingdings 3"/>
                <a:cs typeface="Wingdings 3"/>
              </a:rPr>
              <a:t></a:t>
            </a:r>
            <a:r>
              <a:rPr sz="1350" dirty="0">
                <a:solidFill>
                  <a:schemeClr val="tx1"/>
                </a:solidFill>
                <a:latin typeface="Times New Roman"/>
                <a:cs typeface="Times New Roman"/>
              </a:rPr>
              <a:t>	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</a:t>
            </a:r>
            <a:r>
              <a:rPr sz="1700" spc="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mother</a:t>
            </a:r>
            <a:r>
              <a:rPr sz="1700" spc="-7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must consider</a:t>
            </a:r>
            <a:r>
              <a:rPr sz="1700" spc="-7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her</a:t>
            </a:r>
            <a:r>
              <a:rPr sz="1700" spc="-7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and</a:t>
            </a:r>
            <a:r>
              <a:rPr sz="1700" spc="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her</a:t>
            </a:r>
            <a:r>
              <a:rPr sz="1700" spc="-7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children's</a:t>
            </a:r>
            <a:r>
              <a:rPr sz="1700" spc="-19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mental</a:t>
            </a:r>
            <a:r>
              <a:rPr sz="1700" spc="-6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health</a:t>
            </a:r>
            <a:r>
              <a:rPr sz="1700" spc="-1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as</a:t>
            </a:r>
            <a:r>
              <a:rPr sz="1700" spc="6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they</a:t>
            </a:r>
            <a:r>
              <a:rPr sz="1700" spc="-2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have</a:t>
            </a:r>
            <a:r>
              <a:rPr sz="1700" spc="-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all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been</a:t>
            </a:r>
            <a:r>
              <a:rPr sz="1700" spc="-114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experiencing</a:t>
            </a:r>
            <a:r>
              <a:rPr sz="1700" spc="-19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domestic</a:t>
            </a:r>
            <a:r>
              <a:rPr sz="1700" spc="-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abuse</a:t>
            </a:r>
            <a:r>
              <a:rPr lang="en-US" sz="1700" spc="-20" dirty="0">
                <a:solidFill>
                  <a:schemeClr val="tx1"/>
                </a:solidFill>
                <a:latin typeface="Trebuchet MS"/>
                <a:cs typeface="Trebuchet MS"/>
              </a:rPr>
              <a:t>.</a:t>
            </a:r>
            <a:endParaRPr sz="1700" dirty="0">
              <a:solidFill>
                <a:schemeClr val="tx1"/>
              </a:solidFill>
              <a:latin typeface="Trebuchet MS"/>
              <a:cs typeface="Trebuchet MS"/>
            </a:endParaRPr>
          </a:p>
          <a:p>
            <a:pPr marL="355600" marR="448309" indent="-343535">
              <a:lnSpc>
                <a:spcPts val="1800"/>
              </a:lnSpc>
              <a:spcBef>
                <a:spcPts val="1035"/>
              </a:spcBef>
              <a:tabLst>
                <a:tab pos="355600" algn="l"/>
              </a:tabLst>
            </a:pPr>
            <a:r>
              <a:rPr sz="1350" spc="-50" dirty="0">
                <a:solidFill>
                  <a:schemeClr val="tx1"/>
                </a:solidFill>
                <a:latin typeface="Wingdings 3"/>
                <a:cs typeface="Wingdings 3"/>
              </a:rPr>
              <a:t></a:t>
            </a:r>
            <a:r>
              <a:rPr sz="1350" dirty="0">
                <a:solidFill>
                  <a:schemeClr val="tx1"/>
                </a:solidFill>
                <a:latin typeface="Times New Roman"/>
                <a:cs typeface="Times New Roman"/>
              </a:rPr>
              <a:t>	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Making</a:t>
            </a:r>
            <a:r>
              <a:rPr sz="1700" spc="-1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sure</a:t>
            </a:r>
            <a:r>
              <a:rPr sz="1700" spc="3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that</a:t>
            </a:r>
            <a:r>
              <a:rPr sz="1700" spc="-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they</a:t>
            </a:r>
            <a:r>
              <a:rPr sz="1700" spc="-114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stay</a:t>
            </a:r>
            <a:r>
              <a:rPr sz="1700" spc="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together</a:t>
            </a:r>
            <a:r>
              <a:rPr sz="1700" spc="-8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as</a:t>
            </a:r>
            <a:r>
              <a:rPr sz="1700" spc="-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</a:t>
            </a:r>
            <a:r>
              <a:rPr sz="1700" spc="7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unit</a:t>
            </a:r>
            <a:r>
              <a:rPr sz="1700" spc="-10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and</a:t>
            </a:r>
            <a:r>
              <a:rPr sz="1700" spc="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ensure</a:t>
            </a:r>
            <a:r>
              <a:rPr sz="1700" spc="-13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that</a:t>
            </a:r>
            <a:r>
              <a:rPr sz="1700" spc="-1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each</a:t>
            </a:r>
            <a:r>
              <a:rPr sz="1700" spc="-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member</a:t>
            </a:r>
            <a:r>
              <a:rPr sz="1700" spc="-8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is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feeling</a:t>
            </a:r>
            <a:r>
              <a:rPr sz="1700" spc="-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0" dirty="0">
                <a:solidFill>
                  <a:schemeClr val="tx1"/>
                </a:solidFill>
                <a:latin typeface="Trebuchet MS"/>
                <a:cs typeface="Trebuchet MS"/>
              </a:rPr>
              <a:t>good</a:t>
            </a:r>
            <a:r>
              <a:rPr lang="en-US" sz="1700" spc="-20" dirty="0">
                <a:solidFill>
                  <a:schemeClr val="tx1"/>
                </a:solidFill>
                <a:latin typeface="Trebuchet MS"/>
                <a:cs typeface="Trebuchet MS"/>
              </a:rPr>
              <a:t>.</a:t>
            </a:r>
            <a:endParaRPr sz="1700" dirty="0">
              <a:solidFill>
                <a:schemeClr val="tx1"/>
              </a:solidFill>
              <a:latin typeface="Trebuchet MS"/>
              <a:cs typeface="Trebuchet MS"/>
            </a:endParaRPr>
          </a:p>
          <a:p>
            <a:pPr marL="355600" marR="988060" indent="-343535">
              <a:lnSpc>
                <a:spcPts val="1800"/>
              </a:lnSpc>
              <a:spcBef>
                <a:spcPts val="1055"/>
              </a:spcBef>
              <a:tabLst>
                <a:tab pos="355600" algn="l"/>
              </a:tabLst>
            </a:pPr>
            <a:r>
              <a:rPr sz="1350" spc="-50" dirty="0">
                <a:solidFill>
                  <a:schemeClr val="tx1"/>
                </a:solidFill>
                <a:latin typeface="Wingdings 3"/>
                <a:cs typeface="Wingdings 3"/>
              </a:rPr>
              <a:t></a:t>
            </a:r>
            <a:r>
              <a:rPr sz="1350" dirty="0">
                <a:solidFill>
                  <a:schemeClr val="tx1"/>
                </a:solidFill>
                <a:latin typeface="Times New Roman"/>
                <a:cs typeface="Times New Roman"/>
              </a:rPr>
              <a:t>	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Keeping</a:t>
            </a:r>
            <a:r>
              <a:rPr sz="1700" spc="-6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</a:t>
            </a:r>
            <a:r>
              <a:rPr sz="1700" spc="-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positive</a:t>
            </a:r>
            <a:r>
              <a:rPr sz="1700" spc="10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mindset</a:t>
            </a:r>
            <a:r>
              <a:rPr sz="1700" spc="-19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as</a:t>
            </a:r>
            <a:r>
              <a:rPr sz="1700" spc="3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negativity</a:t>
            </a:r>
            <a:r>
              <a:rPr sz="1700" spc="-2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will</a:t>
            </a:r>
            <a:r>
              <a:rPr sz="1700" spc="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not</a:t>
            </a:r>
            <a:r>
              <a:rPr sz="1700" spc="-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contribute</a:t>
            </a:r>
            <a:r>
              <a:rPr sz="1700" spc="-1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towards</a:t>
            </a:r>
            <a:r>
              <a:rPr sz="1700" spc="-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the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betterment</a:t>
            </a:r>
            <a:r>
              <a:rPr sz="1700" spc="-18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of</a:t>
            </a:r>
            <a:r>
              <a:rPr sz="1700" spc="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</a:t>
            </a:r>
            <a:r>
              <a:rPr sz="1700" spc="-5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situation</a:t>
            </a:r>
            <a:r>
              <a:rPr sz="1700" spc="-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that</a:t>
            </a:r>
            <a:r>
              <a:rPr sz="1700" spc="-1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they</a:t>
            </a:r>
            <a:r>
              <a:rPr sz="1700" spc="-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are</a:t>
            </a:r>
            <a:r>
              <a:rPr sz="1700" spc="-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in</a:t>
            </a:r>
            <a:r>
              <a:rPr lang="en-US" sz="1700" spc="-25" dirty="0">
                <a:solidFill>
                  <a:schemeClr val="tx1"/>
                </a:solidFill>
                <a:latin typeface="Trebuchet MS"/>
                <a:cs typeface="Trebuchet MS"/>
              </a:rPr>
              <a:t>.</a:t>
            </a:r>
            <a:endParaRPr sz="1700" dirty="0">
              <a:solidFill>
                <a:schemeClr val="tx1"/>
              </a:solidFill>
              <a:latin typeface="Trebuchet MS"/>
              <a:cs typeface="Trebuchet MS"/>
            </a:endParaRPr>
          </a:p>
          <a:p>
            <a:pPr marL="355600" marR="259715" indent="-343535">
              <a:lnSpc>
                <a:spcPts val="1880"/>
              </a:lnSpc>
              <a:spcBef>
                <a:spcPts val="990"/>
              </a:spcBef>
              <a:tabLst>
                <a:tab pos="355600" algn="l"/>
              </a:tabLst>
            </a:pPr>
            <a:r>
              <a:rPr sz="1350" spc="-50" dirty="0">
                <a:solidFill>
                  <a:schemeClr val="tx1"/>
                </a:solidFill>
                <a:latin typeface="Wingdings 3"/>
                <a:cs typeface="Wingdings 3"/>
              </a:rPr>
              <a:t></a:t>
            </a:r>
            <a:r>
              <a:rPr sz="1350" dirty="0">
                <a:solidFill>
                  <a:schemeClr val="tx1"/>
                </a:solidFill>
                <a:latin typeface="Times New Roman"/>
                <a:cs typeface="Times New Roman"/>
              </a:rPr>
              <a:t>	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These</a:t>
            </a:r>
            <a:r>
              <a:rPr sz="1700" spc="-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considerations</a:t>
            </a:r>
            <a:r>
              <a:rPr sz="1700" spc="-19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being</a:t>
            </a:r>
            <a:r>
              <a:rPr sz="1700" spc="-13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taken</a:t>
            </a:r>
            <a:r>
              <a:rPr sz="1700" spc="-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by</a:t>
            </a:r>
            <a:r>
              <a:rPr sz="1700" spc="6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</a:t>
            </a:r>
            <a:r>
              <a:rPr sz="1700" spc="-4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family</a:t>
            </a:r>
            <a:r>
              <a:rPr sz="1700" spc="-10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will</a:t>
            </a:r>
            <a:r>
              <a:rPr sz="1700" spc="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improve</a:t>
            </a:r>
            <a:r>
              <a:rPr sz="1700" spc="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their</a:t>
            </a:r>
            <a:r>
              <a:rPr sz="1700" spc="-7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situation</a:t>
            </a:r>
            <a:r>
              <a:rPr sz="1700" spc="8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25" dirty="0">
                <a:solidFill>
                  <a:schemeClr val="tx1"/>
                </a:solidFill>
                <a:latin typeface="Trebuchet MS"/>
                <a:cs typeface="Trebuchet MS"/>
              </a:rPr>
              <a:t>and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help</a:t>
            </a:r>
            <a:r>
              <a:rPr sz="1700" spc="-9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them</a:t>
            </a:r>
            <a:r>
              <a:rPr sz="1700" spc="-114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to</a:t>
            </a:r>
            <a:r>
              <a:rPr sz="1700" spc="2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reach</a:t>
            </a:r>
            <a:r>
              <a:rPr sz="1700" spc="-7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</a:t>
            </a:r>
            <a:r>
              <a:rPr sz="1700" spc="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place</a:t>
            </a:r>
            <a:r>
              <a:rPr sz="1700" spc="8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where</a:t>
            </a:r>
            <a:r>
              <a:rPr sz="1700" spc="-14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they</a:t>
            </a:r>
            <a:r>
              <a:rPr sz="1700" spc="-50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chemeClr val="tx1"/>
                </a:solidFill>
                <a:latin typeface="Trebuchet MS"/>
                <a:cs typeface="Trebuchet MS"/>
              </a:rPr>
              <a:t>are</a:t>
            </a:r>
            <a:r>
              <a:rPr sz="1700" spc="1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sz="1700" spc="-10" dirty="0">
                <a:solidFill>
                  <a:schemeClr val="tx1"/>
                </a:solidFill>
                <a:latin typeface="Trebuchet MS"/>
                <a:cs typeface="Trebuchet MS"/>
              </a:rPr>
              <a:t>content</a:t>
            </a:r>
            <a:r>
              <a:rPr lang="en-US" sz="1700" spc="-10" dirty="0">
                <a:solidFill>
                  <a:schemeClr val="tx1"/>
                </a:solidFill>
                <a:latin typeface="Trebuchet MS"/>
                <a:cs typeface="Trebuchet MS"/>
              </a:rPr>
              <a:t>.</a:t>
            </a:r>
            <a:endParaRPr sz="1700" dirty="0">
              <a:solidFill>
                <a:schemeClr val="tx1"/>
              </a:solidFill>
              <a:latin typeface="Trebuchet MS"/>
              <a:cs typeface="Trebuchet M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776D9D-1D81-203A-4F8E-3BE98670A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9892" y="4345577"/>
            <a:ext cx="3382108" cy="249835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327" y="29210"/>
            <a:ext cx="2580005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REFERENCES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3025" y="741680"/>
            <a:ext cx="12045950" cy="553055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2069">
              <a:lnSpc>
                <a:spcPct val="99900"/>
              </a:lnSpc>
              <a:spcBef>
                <a:spcPts val="130"/>
              </a:spcBef>
              <a:tabLst>
                <a:tab pos="11984990" algn="l"/>
              </a:tabLst>
            </a:pPr>
            <a:r>
              <a:rPr dirty="0">
                <a:latin typeface="Trebuchet MS"/>
                <a:cs typeface="Trebuchet MS"/>
              </a:rPr>
              <a:t>Adobe</a:t>
            </a:r>
            <a:r>
              <a:rPr spc="-13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(n.d.).</a:t>
            </a:r>
            <a:r>
              <a:rPr spc="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Different</a:t>
            </a:r>
            <a:r>
              <a:rPr i="1" spc="-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ages</a:t>
            </a:r>
            <a:r>
              <a:rPr i="1" spc="-7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man</a:t>
            </a:r>
            <a:r>
              <a:rPr i="1" spc="-4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with</a:t>
            </a:r>
            <a:r>
              <a:rPr i="1" spc="-60" dirty="0">
                <a:latin typeface="Trebuchet MS"/>
                <a:cs typeface="Trebuchet MS"/>
              </a:rPr>
              <a:t> </a:t>
            </a:r>
            <a:r>
              <a:rPr i="1" spc="-20" dirty="0">
                <a:latin typeface="Trebuchet MS"/>
                <a:cs typeface="Trebuchet MS"/>
              </a:rPr>
              <a:t>family.</a:t>
            </a:r>
            <a:r>
              <a:rPr i="1" spc="-5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Mans</a:t>
            </a:r>
            <a:r>
              <a:rPr i="1" spc="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life</a:t>
            </a:r>
            <a:r>
              <a:rPr i="1" spc="-11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stages,</a:t>
            </a:r>
            <a:r>
              <a:rPr i="1" spc="-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person</a:t>
            </a:r>
            <a:r>
              <a:rPr i="1" spc="-12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growth</a:t>
            </a:r>
            <a:r>
              <a:rPr i="1" spc="-6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from</a:t>
            </a:r>
            <a:r>
              <a:rPr i="1" spc="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kid,</a:t>
            </a:r>
            <a:r>
              <a:rPr i="1" spc="-95" dirty="0">
                <a:latin typeface="Trebuchet MS"/>
                <a:cs typeface="Trebuchet MS"/>
              </a:rPr>
              <a:t> </a:t>
            </a:r>
            <a:r>
              <a:rPr i="1" spc="-10" dirty="0">
                <a:latin typeface="Trebuchet MS"/>
                <a:cs typeface="Trebuchet MS"/>
              </a:rPr>
              <a:t>young</a:t>
            </a:r>
            <a:r>
              <a:rPr i="1" spc="-60" dirty="0">
                <a:latin typeface="Trebuchet MS"/>
                <a:cs typeface="Trebuchet MS"/>
              </a:rPr>
              <a:t> </a:t>
            </a:r>
            <a:r>
              <a:rPr i="1" spc="-40" dirty="0">
                <a:latin typeface="Trebuchet MS"/>
                <a:cs typeface="Trebuchet MS"/>
              </a:rPr>
              <a:t>boy,</a:t>
            </a:r>
            <a:r>
              <a:rPr i="1" spc="-15" dirty="0">
                <a:latin typeface="Trebuchet MS"/>
                <a:cs typeface="Trebuchet MS"/>
              </a:rPr>
              <a:t> </a:t>
            </a:r>
            <a:r>
              <a:rPr i="1" spc="-25" dirty="0">
                <a:latin typeface="Trebuchet MS"/>
                <a:cs typeface="Trebuchet MS"/>
              </a:rPr>
              <a:t>teenager,</a:t>
            </a:r>
            <a:r>
              <a:rPr i="1" spc="-9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student</a:t>
            </a:r>
            <a:r>
              <a:rPr i="1" spc="-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to</a:t>
            </a:r>
            <a:r>
              <a:rPr i="1" spc="-3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adult</a:t>
            </a:r>
            <a:r>
              <a:rPr i="1" spc="-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and</a:t>
            </a:r>
            <a:r>
              <a:rPr i="1" spc="2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old</a:t>
            </a:r>
            <a:r>
              <a:rPr i="1" spc="2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man.</a:t>
            </a:r>
            <a:r>
              <a:rPr i="1" spc="-10" dirty="0">
                <a:latin typeface="Trebuchet MS"/>
                <a:cs typeface="Trebuchet MS"/>
              </a:rPr>
              <a:t> </a:t>
            </a:r>
            <a:r>
              <a:rPr i="1" spc="-20" dirty="0">
                <a:latin typeface="Trebuchet MS"/>
                <a:cs typeface="Trebuchet MS"/>
              </a:rPr>
              <a:t>Male </a:t>
            </a:r>
            <a:r>
              <a:rPr i="1" dirty="0">
                <a:latin typeface="Trebuchet MS"/>
                <a:cs typeface="Trebuchet MS"/>
              </a:rPr>
              <a:t>character</a:t>
            </a:r>
            <a:r>
              <a:rPr i="1" spc="-8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vector illustration</a:t>
            </a:r>
            <a:r>
              <a:rPr i="1" spc="-12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set.</a:t>
            </a:r>
            <a:r>
              <a:rPr i="1" spc="-9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Boy</a:t>
            </a:r>
            <a:r>
              <a:rPr i="1" spc="-4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growing</a:t>
            </a:r>
            <a:r>
              <a:rPr i="1" spc="-5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up</a:t>
            </a:r>
            <a:r>
              <a:rPr i="1" spc="-5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and</a:t>
            </a:r>
            <a:r>
              <a:rPr i="1" spc="2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starting</a:t>
            </a:r>
            <a:r>
              <a:rPr i="1" spc="-5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family</a:t>
            </a:r>
            <a:r>
              <a:rPr i="1" spc="-12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Stock</a:t>
            </a:r>
            <a:r>
              <a:rPr i="1" spc="3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Vector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90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[online]</a:t>
            </a:r>
            <a:r>
              <a:rPr spc="-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Adobe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Stock.</a:t>
            </a:r>
            <a:r>
              <a:rPr spc="-17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</a:t>
            </a:r>
            <a:r>
              <a:rPr spc="-120" dirty="0">
                <a:latin typeface="Trebuchet MS"/>
                <a:cs typeface="Trebuchet MS"/>
              </a:rPr>
              <a:t> </a:t>
            </a:r>
            <a:r>
              <a:rPr spc="-25" dirty="0">
                <a:latin typeface="Trebuchet MS"/>
                <a:cs typeface="Trebuchet MS"/>
              </a:rPr>
              <a:t>at: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https://stock.adobe.com/uk/images/different-ages-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man-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with-family-mans-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life-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stages-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person-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growth-from-</a:t>
            </a:r>
            <a:r>
              <a:rPr u="sng" spc="-3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kid-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young-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boy-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teenager-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stude</a:t>
            </a:r>
            <a:r>
              <a:rPr lang="en-GB" u="sng" spc="-20" dirty="0" err="1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nt</a:t>
            </a:r>
            <a:r>
              <a:rPr lang="en-GB"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-</a:t>
            </a:r>
            <a:r>
              <a:rPr lang="en-GB"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to-</a:t>
            </a:r>
            <a:r>
              <a:rPr u="sng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and-old-man-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male-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character-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vector-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illustration-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set-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boy-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growing-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up-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and-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starting-family/310694848</a:t>
            </a:r>
            <a:r>
              <a:rPr spc="40" dirty="0">
                <a:solidFill>
                  <a:srgbClr val="99C93B"/>
                </a:solidFill>
                <a:latin typeface="Trebuchet MS"/>
                <a:cs typeface="Trebuchet MS"/>
                <a:hlinkClick r:id="rId2"/>
              </a:rPr>
              <a:t> </a:t>
            </a:r>
            <a:r>
              <a:rPr spc="-10" dirty="0">
                <a:latin typeface="Trebuchet MS"/>
                <a:cs typeface="Trebuchet MS"/>
                <a:hlinkClick r:id="rId2"/>
              </a:rPr>
              <a:t>[Accessed</a:t>
            </a:r>
            <a:r>
              <a:rPr spc="70" dirty="0">
                <a:latin typeface="Trebuchet MS"/>
                <a:cs typeface="Trebuchet MS"/>
                <a:hlinkClick r:id="rId2"/>
              </a:rPr>
              <a:t> </a:t>
            </a:r>
            <a:r>
              <a:rPr dirty="0">
                <a:latin typeface="Trebuchet MS"/>
                <a:cs typeface="Trebuchet MS"/>
                <a:hlinkClick r:id="rId2"/>
              </a:rPr>
              <a:t>9</a:t>
            </a:r>
            <a:r>
              <a:rPr spc="25" dirty="0">
                <a:latin typeface="Trebuchet MS"/>
                <a:cs typeface="Trebuchet MS"/>
                <a:hlinkClick r:id="rId2"/>
              </a:rPr>
              <a:t> </a:t>
            </a:r>
            <a:r>
              <a:rPr dirty="0">
                <a:latin typeface="Trebuchet MS"/>
                <a:cs typeface="Trebuchet MS"/>
                <a:hlinkClick r:id="rId2"/>
              </a:rPr>
              <a:t>Oct.</a:t>
            </a:r>
            <a:r>
              <a:rPr spc="145" dirty="0">
                <a:latin typeface="Trebuchet MS"/>
                <a:cs typeface="Trebuchet MS"/>
                <a:hlinkClick r:id="rId2"/>
              </a:rPr>
              <a:t> </a:t>
            </a:r>
            <a:r>
              <a:rPr spc="-10" dirty="0">
                <a:latin typeface="Trebuchet MS"/>
                <a:cs typeface="Trebuchet MS"/>
                <a:hlinkClick r:id="rId2"/>
              </a:rPr>
              <a:t>2022].</a:t>
            </a:r>
            <a:endParaRPr dirty="0">
              <a:latin typeface="Trebuchet MS"/>
              <a:cs typeface="Trebuchet MS"/>
            </a:endParaRPr>
          </a:p>
          <a:p>
            <a:pPr marL="12700" marR="227965">
              <a:lnSpc>
                <a:spcPts val="1650"/>
              </a:lnSpc>
              <a:spcBef>
                <a:spcPts val="125"/>
              </a:spcBef>
            </a:pPr>
            <a:endParaRPr lang="en-US" dirty="0">
              <a:latin typeface="Trebuchet MS"/>
              <a:cs typeface="Trebuchet MS"/>
            </a:endParaRPr>
          </a:p>
          <a:p>
            <a:pPr marL="12700" marR="227965">
              <a:lnSpc>
                <a:spcPts val="1650"/>
              </a:lnSpc>
              <a:spcBef>
                <a:spcPts val="125"/>
              </a:spcBef>
            </a:pPr>
            <a:r>
              <a:rPr dirty="0">
                <a:latin typeface="Trebuchet MS"/>
                <a:cs typeface="Trebuchet MS"/>
              </a:rPr>
              <a:t>American</a:t>
            </a:r>
            <a:r>
              <a:rPr spc="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Psychiatric</a:t>
            </a:r>
            <a:r>
              <a:rPr spc="-14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Association</a:t>
            </a:r>
            <a:r>
              <a:rPr spc="-6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(2019). </a:t>
            </a:r>
            <a:r>
              <a:rPr i="1" spc="-25" dirty="0">
                <a:latin typeface="Trebuchet MS"/>
                <a:cs typeface="Trebuchet MS"/>
              </a:rPr>
              <a:t>Treating</a:t>
            </a:r>
            <a:r>
              <a:rPr i="1" spc="-8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Women</a:t>
            </a:r>
            <a:r>
              <a:rPr i="1" spc="-7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Who</a:t>
            </a:r>
            <a:r>
              <a:rPr i="1" spc="-5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Have</a:t>
            </a:r>
            <a:r>
              <a:rPr i="1" spc="2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Experienced</a:t>
            </a:r>
            <a:r>
              <a:rPr i="1" spc="-8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Intimate</a:t>
            </a:r>
            <a:r>
              <a:rPr i="1" spc="-13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Partner</a:t>
            </a:r>
            <a:r>
              <a:rPr i="1" spc="-3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Violence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114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[online]</a:t>
            </a:r>
            <a:r>
              <a:rPr spc="50" dirty="0">
                <a:latin typeface="Trebuchet MS"/>
                <a:cs typeface="Trebuchet MS"/>
              </a:rPr>
              <a:t> 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3"/>
              </a:rPr>
              <a:t>www.psychiatry.org</a:t>
            </a:r>
            <a:r>
              <a:rPr spc="-20" dirty="0">
                <a:latin typeface="Trebuchet MS"/>
                <a:cs typeface="Trebuchet MS"/>
              </a:rPr>
              <a:t>.</a:t>
            </a:r>
            <a:r>
              <a:rPr spc="-18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 </a:t>
            </a:r>
            <a:r>
              <a:rPr dirty="0">
                <a:latin typeface="Trebuchet MS"/>
                <a:cs typeface="Trebuchet MS"/>
              </a:rPr>
              <a:t>at:</a:t>
            </a:r>
            <a:r>
              <a:rPr spc="160" dirty="0">
                <a:latin typeface="Trebuchet MS"/>
                <a:cs typeface="Trebuchet MS"/>
              </a:rPr>
              <a:t>  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https://www.psychiatry.org/File%20Library/Psychiatrists/Cultural-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Competency/IPV-</a:t>
            </a:r>
            <a:r>
              <a:rPr u="sng" spc="-4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Guide/APA-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Guide-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to-IPV-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Among-Women.pdf</a:t>
            </a:r>
            <a:r>
              <a:rPr spc="-10" dirty="0">
                <a:latin typeface="Trebuchet MS"/>
                <a:cs typeface="Trebuchet MS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 marR="2647315">
              <a:lnSpc>
                <a:spcPts val="1650"/>
              </a:lnSpc>
              <a:spcBef>
                <a:spcPts val="80"/>
              </a:spcBef>
            </a:pPr>
            <a:r>
              <a:rPr lang="en-US" dirty="0">
                <a:latin typeface="Trebuchet MS"/>
                <a:cs typeface="Trebuchet MS"/>
              </a:rPr>
              <a:t>https://www.birmingham.gov.uk/info/50099/your_housing_needs_assessment.</a:t>
            </a:r>
          </a:p>
          <a:p>
            <a:pPr marL="12700" marR="2647315">
              <a:lnSpc>
                <a:spcPts val="1650"/>
              </a:lnSpc>
              <a:spcBef>
                <a:spcPts val="80"/>
              </a:spcBef>
            </a:pPr>
            <a:endParaRPr lang="en-US" dirty="0">
              <a:latin typeface="Trebuchet MS"/>
              <a:cs typeface="Trebuchet MS"/>
            </a:endParaRPr>
          </a:p>
          <a:p>
            <a:pPr marL="12700" marR="2647315">
              <a:lnSpc>
                <a:spcPts val="1650"/>
              </a:lnSpc>
              <a:spcBef>
                <a:spcPts val="80"/>
              </a:spcBef>
            </a:pPr>
            <a:r>
              <a:rPr dirty="0">
                <a:latin typeface="Trebuchet MS"/>
                <a:cs typeface="Trebuchet MS"/>
              </a:rPr>
              <a:t>Bupa</a:t>
            </a:r>
            <a:r>
              <a:rPr spc="-10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UK</a:t>
            </a:r>
            <a:r>
              <a:rPr spc="7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(n.d.).</a:t>
            </a:r>
            <a:r>
              <a:rPr spc="-8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Signs</a:t>
            </a:r>
            <a:r>
              <a:rPr i="1" spc="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of</a:t>
            </a:r>
            <a:r>
              <a:rPr i="1" spc="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poor</a:t>
            </a:r>
            <a:r>
              <a:rPr i="1" spc="-1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mental</a:t>
            </a:r>
            <a:r>
              <a:rPr i="1" spc="-2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health</a:t>
            </a:r>
            <a:r>
              <a:rPr i="1" spc="-7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|</a:t>
            </a:r>
            <a:r>
              <a:rPr i="1" spc="-2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Health</a:t>
            </a:r>
            <a:r>
              <a:rPr i="1" spc="1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Information</a:t>
            </a:r>
            <a:r>
              <a:rPr i="1" spc="-13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|</a:t>
            </a:r>
            <a:r>
              <a:rPr i="1" spc="6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Bupa</a:t>
            </a:r>
            <a:r>
              <a:rPr i="1" spc="-10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UK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1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[online]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5"/>
              </a:rPr>
              <a:t>www.bupa.co.uk</a:t>
            </a:r>
            <a:r>
              <a:rPr spc="-10" dirty="0">
                <a:latin typeface="Trebuchet MS"/>
                <a:cs typeface="Trebuchet MS"/>
              </a:rPr>
              <a:t>.</a:t>
            </a:r>
            <a:r>
              <a:rPr spc="-180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</a:t>
            </a:r>
            <a:r>
              <a:rPr spc="-125" dirty="0">
                <a:latin typeface="Trebuchet MS"/>
                <a:cs typeface="Trebuchet MS"/>
              </a:rPr>
              <a:t> </a:t>
            </a:r>
            <a:r>
              <a:rPr spc="-25" dirty="0">
                <a:latin typeface="Trebuchet MS"/>
                <a:cs typeface="Trebuchet MS"/>
              </a:rPr>
              <a:t>at: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https://www.bupa.co.uk/health-information/workplace-mental-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health/signs-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poor-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mh</a:t>
            </a:r>
            <a:r>
              <a:rPr spc="-25" dirty="0">
                <a:latin typeface="Trebuchet MS"/>
                <a:cs typeface="Trebuchet MS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>
              <a:lnSpc>
                <a:spcPts val="1605"/>
              </a:lnSpc>
            </a:pPr>
            <a:endParaRPr lang="en-US" dirty="0"/>
          </a:p>
          <a:p>
            <a:pPr marL="12700">
              <a:lnSpc>
                <a:spcPts val="1605"/>
              </a:lnSpc>
            </a:pPr>
            <a:r>
              <a:rPr lang="en-US" dirty="0"/>
              <a:t>Children and domestic violence: a research overview of the impact on children Catherine Humphreys and Audrey </a:t>
            </a:r>
            <a:r>
              <a:rPr lang="en-US" dirty="0" err="1"/>
              <a:t>Mullender</a:t>
            </a:r>
            <a:r>
              <a:rPr lang="en-US" dirty="0"/>
              <a:t>.</a:t>
            </a:r>
            <a:endParaRPr lang="en-US" spc="-10" dirty="0">
              <a:latin typeface="Trebuchet MS"/>
              <a:cs typeface="Trebuchet MS"/>
            </a:endParaRPr>
          </a:p>
          <a:p>
            <a:pPr marL="12700">
              <a:lnSpc>
                <a:spcPts val="1605"/>
              </a:lnSpc>
            </a:pPr>
            <a:endParaRPr lang="en-US" spc="-10" dirty="0">
              <a:latin typeface="Trebuchet MS"/>
              <a:cs typeface="Trebuchet MS"/>
            </a:endParaRPr>
          </a:p>
          <a:p>
            <a:pPr marL="12700">
              <a:lnSpc>
                <a:spcPts val="1605"/>
              </a:lnSpc>
            </a:pPr>
            <a:r>
              <a:rPr spc="-10" dirty="0" err="1">
                <a:latin typeface="Trebuchet MS"/>
                <a:cs typeface="Trebuchet MS"/>
              </a:rPr>
              <a:t>Cambridgeshire</a:t>
            </a:r>
            <a:r>
              <a:rPr spc="-10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and</a:t>
            </a:r>
            <a:r>
              <a:rPr spc="5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Peterborough</a:t>
            </a:r>
            <a:r>
              <a:rPr spc="-1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Safeguarding</a:t>
            </a:r>
            <a:r>
              <a:rPr spc="-35" dirty="0">
                <a:latin typeface="Trebuchet MS"/>
                <a:cs typeface="Trebuchet MS"/>
              </a:rPr>
              <a:t> </a:t>
            </a:r>
            <a:r>
              <a:rPr spc="-20" dirty="0">
                <a:latin typeface="Trebuchet MS"/>
                <a:cs typeface="Trebuchet MS"/>
              </a:rPr>
              <a:t>Partnership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Board</a:t>
            </a:r>
            <a:r>
              <a:rPr spc="5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(2022).</a:t>
            </a:r>
            <a:r>
              <a:rPr spc="2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Safeguarding</a:t>
            </a:r>
            <a:r>
              <a:rPr i="1" spc="-114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Disabled</a:t>
            </a:r>
            <a:r>
              <a:rPr i="1" spc="-114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Children</a:t>
            </a:r>
            <a:r>
              <a:rPr i="1" spc="-10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|</a:t>
            </a:r>
            <a:r>
              <a:rPr i="1" spc="-6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Cambridgeshire</a:t>
            </a:r>
            <a:r>
              <a:rPr i="1" spc="-8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and</a:t>
            </a:r>
            <a:r>
              <a:rPr i="1" spc="-35" dirty="0">
                <a:latin typeface="Trebuchet MS"/>
                <a:cs typeface="Trebuchet MS"/>
              </a:rPr>
              <a:t> </a:t>
            </a:r>
            <a:r>
              <a:rPr i="1" spc="-10" dirty="0">
                <a:latin typeface="Trebuchet MS"/>
                <a:cs typeface="Trebuchet MS"/>
              </a:rPr>
              <a:t>Peterborough</a:t>
            </a:r>
            <a:endParaRPr dirty="0">
              <a:latin typeface="Trebuchet MS"/>
              <a:cs typeface="Trebuchet MS"/>
            </a:endParaRPr>
          </a:p>
          <a:p>
            <a:pPr marL="12700" marR="1672589">
              <a:lnSpc>
                <a:spcPts val="1650"/>
              </a:lnSpc>
              <a:spcBef>
                <a:spcPts val="130"/>
              </a:spcBef>
            </a:pPr>
            <a:r>
              <a:rPr i="1" dirty="0">
                <a:latin typeface="Trebuchet MS"/>
                <a:cs typeface="Trebuchet MS"/>
              </a:rPr>
              <a:t>Safeguarding</a:t>
            </a:r>
            <a:r>
              <a:rPr i="1" spc="-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Partnership</a:t>
            </a:r>
            <a:r>
              <a:rPr i="1" spc="-10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Board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[online]</a:t>
            </a:r>
            <a:r>
              <a:rPr spc="50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Safeguardingcambspeterborough.org.uk.</a:t>
            </a:r>
            <a:r>
              <a:rPr spc="-140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</a:t>
            </a:r>
            <a:r>
              <a:rPr spc="-80" dirty="0">
                <a:latin typeface="Trebuchet MS"/>
                <a:cs typeface="Trebuchet MS"/>
              </a:rPr>
              <a:t> </a:t>
            </a:r>
            <a:r>
              <a:rPr spc="-25" dirty="0">
                <a:latin typeface="Trebuchet MS"/>
                <a:cs typeface="Trebuchet MS"/>
              </a:rPr>
              <a:t>at: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7"/>
              </a:rPr>
              <a:t>https://www.safeguardingcambspeterborough.org.uk/children-board/professionals/procedures/safeguarding-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7"/>
              </a:rPr>
              <a:t>disabled-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7"/>
              </a:rPr>
              <a:t>children/</a:t>
            </a:r>
            <a:r>
              <a:rPr spc="-10" dirty="0">
                <a:latin typeface="Trebuchet MS"/>
                <a:cs typeface="Trebuchet MS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 marR="452755">
              <a:lnSpc>
                <a:spcPts val="1730"/>
              </a:lnSpc>
            </a:pPr>
            <a:endParaRPr sz="1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327" y="29210"/>
            <a:ext cx="2580005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REFERENCES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3025" y="741680"/>
            <a:ext cx="12045950" cy="564596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605790">
              <a:lnSpc>
                <a:spcPts val="1650"/>
              </a:lnSpc>
              <a:spcBef>
                <a:spcPts val="75"/>
              </a:spcBef>
            </a:pPr>
            <a:r>
              <a:rPr spc="-30" dirty="0">
                <a:latin typeface="Trebuchet MS"/>
                <a:cs typeface="Trebuchet MS"/>
                <a:hlinkClick r:id="rId2"/>
              </a:rPr>
              <a:t>GOV.UK</a:t>
            </a:r>
            <a:r>
              <a:rPr spc="10" dirty="0">
                <a:latin typeface="Trebuchet MS"/>
                <a:cs typeface="Trebuchet MS"/>
                <a:hlinkClick r:id="rId2"/>
              </a:rPr>
              <a:t> </a:t>
            </a:r>
            <a:r>
              <a:rPr dirty="0">
                <a:latin typeface="Trebuchet MS"/>
                <a:cs typeface="Trebuchet MS"/>
                <a:hlinkClick r:id="rId2"/>
              </a:rPr>
              <a:t>(n.d.).</a:t>
            </a:r>
            <a:r>
              <a:rPr spc="-65" dirty="0">
                <a:latin typeface="Trebuchet MS"/>
                <a:cs typeface="Trebuchet MS"/>
                <a:hlinkClick r:id="rId2"/>
              </a:rPr>
              <a:t> </a:t>
            </a:r>
            <a:r>
              <a:rPr i="1" dirty="0">
                <a:latin typeface="Trebuchet MS"/>
                <a:cs typeface="Trebuchet MS"/>
                <a:hlinkClick r:id="rId2"/>
              </a:rPr>
              <a:t>Check</a:t>
            </a:r>
            <a:r>
              <a:rPr i="1" spc="-45" dirty="0">
                <a:latin typeface="Trebuchet MS"/>
                <a:cs typeface="Trebuchet MS"/>
                <a:hlinkClick r:id="rId2"/>
              </a:rPr>
              <a:t> </a:t>
            </a:r>
            <a:r>
              <a:rPr i="1" dirty="0">
                <a:latin typeface="Trebuchet MS"/>
                <a:cs typeface="Trebuchet MS"/>
                <a:hlinkClick r:id="rId2"/>
              </a:rPr>
              <a:t>benefits</a:t>
            </a:r>
            <a:r>
              <a:rPr i="1" spc="-60" dirty="0">
                <a:latin typeface="Trebuchet MS"/>
                <a:cs typeface="Trebuchet MS"/>
                <a:hlinkClick r:id="rId2"/>
              </a:rPr>
              <a:t> </a:t>
            </a:r>
            <a:r>
              <a:rPr i="1" dirty="0">
                <a:latin typeface="Trebuchet MS"/>
                <a:cs typeface="Trebuchet MS"/>
                <a:hlinkClick r:id="rId2"/>
              </a:rPr>
              <a:t>and</a:t>
            </a:r>
            <a:r>
              <a:rPr i="1" spc="40" dirty="0">
                <a:latin typeface="Trebuchet MS"/>
                <a:cs typeface="Trebuchet MS"/>
                <a:hlinkClick r:id="rId2"/>
              </a:rPr>
              <a:t> </a:t>
            </a:r>
            <a:r>
              <a:rPr i="1" dirty="0">
                <a:latin typeface="Trebuchet MS"/>
                <a:cs typeface="Trebuchet MS"/>
                <a:hlinkClick r:id="rId2"/>
              </a:rPr>
              <a:t>financial</a:t>
            </a:r>
            <a:r>
              <a:rPr i="1" spc="-85" dirty="0">
                <a:latin typeface="Trebuchet MS"/>
                <a:cs typeface="Trebuchet MS"/>
                <a:hlinkClick r:id="rId2"/>
              </a:rPr>
              <a:t> </a:t>
            </a:r>
            <a:r>
              <a:rPr i="1" dirty="0">
                <a:latin typeface="Trebuchet MS"/>
                <a:cs typeface="Trebuchet MS"/>
                <a:hlinkClick r:id="rId2"/>
              </a:rPr>
              <a:t>support</a:t>
            </a:r>
            <a:r>
              <a:rPr i="1" spc="-85" dirty="0">
                <a:latin typeface="Trebuchet MS"/>
                <a:cs typeface="Trebuchet MS"/>
                <a:hlinkClick r:id="rId2"/>
              </a:rPr>
              <a:t> </a:t>
            </a:r>
            <a:r>
              <a:rPr i="1" spc="-10" dirty="0">
                <a:latin typeface="Trebuchet MS"/>
                <a:cs typeface="Trebuchet MS"/>
                <a:hlinkClick r:id="rId2"/>
              </a:rPr>
              <a:t>you</a:t>
            </a:r>
            <a:r>
              <a:rPr i="1" spc="-45" dirty="0">
                <a:latin typeface="Trebuchet MS"/>
                <a:cs typeface="Trebuchet MS"/>
                <a:hlinkClick r:id="rId2"/>
              </a:rPr>
              <a:t> </a:t>
            </a:r>
            <a:r>
              <a:rPr i="1" dirty="0">
                <a:latin typeface="Trebuchet MS"/>
                <a:cs typeface="Trebuchet MS"/>
                <a:hlinkClick r:id="rId2"/>
              </a:rPr>
              <a:t>can</a:t>
            </a:r>
            <a:r>
              <a:rPr i="1" spc="-30" dirty="0">
                <a:latin typeface="Trebuchet MS"/>
                <a:cs typeface="Trebuchet MS"/>
                <a:hlinkClick r:id="rId2"/>
              </a:rPr>
              <a:t> </a:t>
            </a:r>
            <a:r>
              <a:rPr i="1" dirty="0">
                <a:latin typeface="Trebuchet MS"/>
                <a:cs typeface="Trebuchet MS"/>
                <a:hlinkClick r:id="rId2"/>
              </a:rPr>
              <a:t>get</a:t>
            </a:r>
            <a:r>
              <a:rPr dirty="0">
                <a:latin typeface="Trebuchet MS"/>
                <a:cs typeface="Trebuchet MS"/>
                <a:hlinkClick r:id="rId2"/>
              </a:rPr>
              <a:t>.</a:t>
            </a:r>
            <a:r>
              <a:rPr spc="10" dirty="0">
                <a:latin typeface="Trebuchet MS"/>
                <a:cs typeface="Trebuchet MS"/>
                <a:hlinkClick r:id="rId2"/>
              </a:rPr>
              <a:t> </a:t>
            </a:r>
            <a:r>
              <a:rPr dirty="0">
                <a:latin typeface="Trebuchet MS"/>
                <a:cs typeface="Trebuchet MS"/>
                <a:hlinkClick r:id="rId2"/>
              </a:rPr>
              <a:t>[online]</a:t>
            </a:r>
            <a:r>
              <a:rPr spc="100" dirty="0">
                <a:latin typeface="Trebuchet MS"/>
                <a:cs typeface="Trebuchet MS"/>
                <a:hlinkClick r:id="rId2"/>
              </a:rPr>
              <a:t> </a:t>
            </a:r>
            <a:r>
              <a:rPr spc="-35" dirty="0">
                <a:latin typeface="Trebuchet MS"/>
                <a:cs typeface="Trebuchet MS"/>
                <a:hlinkClick r:id="rId2"/>
              </a:rPr>
              <a:t>GOV.UK.</a:t>
            </a:r>
            <a:r>
              <a:rPr spc="-160" dirty="0">
                <a:latin typeface="Trebuchet MS"/>
                <a:cs typeface="Trebuchet MS"/>
                <a:hlinkClick r:id="rId2"/>
              </a:rPr>
              <a:t> </a:t>
            </a:r>
            <a:r>
              <a:rPr dirty="0">
                <a:latin typeface="Trebuchet MS"/>
                <a:cs typeface="Trebuchet MS"/>
                <a:hlinkClick r:id="rId2"/>
              </a:rPr>
              <a:t>Available</a:t>
            </a:r>
            <a:r>
              <a:rPr spc="-25" dirty="0">
                <a:latin typeface="Trebuchet MS"/>
                <a:cs typeface="Trebuchet MS"/>
                <a:hlinkClick r:id="rId2"/>
              </a:rPr>
              <a:t> </a:t>
            </a:r>
            <a:r>
              <a:rPr dirty="0">
                <a:latin typeface="Trebuchet MS"/>
                <a:cs typeface="Trebuchet MS"/>
                <a:hlinkClick r:id="rId2"/>
              </a:rPr>
              <a:t>at:</a:t>
            </a:r>
            <a:r>
              <a:rPr spc="-135" dirty="0">
                <a:latin typeface="Trebuchet MS"/>
                <a:cs typeface="Trebuchet MS"/>
                <a:hlinkClick r:id="rId2"/>
              </a:rPr>
              <a:t> 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https://www.gov.uk/check-benefits-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financial-</a:t>
            </a:r>
            <a:r>
              <a:rPr spc="-10" dirty="0">
                <a:solidFill>
                  <a:srgbClr val="99C93B"/>
                </a:solidFill>
                <a:latin typeface="Trebuchet MS"/>
                <a:cs typeface="Trebuchet MS"/>
                <a:hlinkClick r:id="rId2"/>
              </a:rPr>
              <a:t>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2"/>
              </a:rPr>
              <a:t>support</a:t>
            </a:r>
            <a:r>
              <a:rPr spc="-10" dirty="0">
                <a:latin typeface="Trebuchet MS"/>
                <a:cs typeface="Trebuchet MS"/>
                <a:hlinkClick r:id="rId2"/>
              </a:rPr>
              <a:t>.</a:t>
            </a:r>
            <a:endParaRPr lang="en-US" spc="-10" dirty="0">
              <a:latin typeface="Trebuchet MS"/>
              <a:cs typeface="Trebuchet MS"/>
            </a:endParaRPr>
          </a:p>
          <a:p>
            <a:pPr marL="12700" marR="605790">
              <a:lnSpc>
                <a:spcPts val="1650"/>
              </a:lnSpc>
              <a:spcBef>
                <a:spcPts val="75"/>
              </a:spcBef>
            </a:pPr>
            <a:endParaRPr dirty="0">
              <a:latin typeface="Trebuchet MS"/>
              <a:cs typeface="Trebuchet MS"/>
            </a:endParaRPr>
          </a:p>
          <a:p>
            <a:pPr marL="12700">
              <a:lnSpc>
                <a:spcPts val="1605"/>
              </a:lnSpc>
            </a:pPr>
            <a:r>
              <a:rPr spc="-30" dirty="0">
                <a:latin typeface="Trebuchet MS"/>
                <a:cs typeface="Trebuchet MS"/>
              </a:rPr>
              <a:t>GOV.UK</a:t>
            </a:r>
            <a:r>
              <a:rPr spc="4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(n.d.).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Disability</a:t>
            </a:r>
            <a:r>
              <a:rPr i="1" spc="-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Living</a:t>
            </a:r>
            <a:r>
              <a:rPr i="1" spc="-11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Allowance</a:t>
            </a:r>
            <a:r>
              <a:rPr i="1" spc="-7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(DLA)</a:t>
            </a:r>
            <a:r>
              <a:rPr i="1" spc="-6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for</a:t>
            </a:r>
            <a:r>
              <a:rPr i="1" spc="4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children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[online]</a:t>
            </a:r>
            <a:r>
              <a:rPr spc="35" dirty="0">
                <a:latin typeface="Trebuchet MS"/>
                <a:cs typeface="Trebuchet MS"/>
              </a:rPr>
              <a:t> </a:t>
            </a:r>
            <a:r>
              <a:rPr spc="-35" dirty="0">
                <a:latin typeface="Trebuchet MS"/>
                <a:cs typeface="Trebuchet MS"/>
              </a:rPr>
              <a:t>GOV.UK.</a:t>
            </a:r>
            <a:r>
              <a:rPr spc="-14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</a:t>
            </a:r>
            <a:r>
              <a:rPr spc="-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at:</a:t>
            </a:r>
            <a:r>
              <a:rPr spc="-20" dirty="0">
                <a:latin typeface="Trebuchet MS"/>
                <a:cs typeface="Trebuchet MS"/>
              </a:rPr>
              <a:t> 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3"/>
              </a:rPr>
              <a:t>https://www.gov.uk/disability-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3"/>
              </a:rPr>
              <a:t>living-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3"/>
              </a:rPr>
              <a:t>allowance-children</a:t>
            </a:r>
            <a:r>
              <a:rPr spc="-10" dirty="0">
                <a:latin typeface="Trebuchet MS"/>
                <a:cs typeface="Trebuchet MS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 marR="2683510">
              <a:lnSpc>
                <a:spcPts val="1650"/>
              </a:lnSpc>
              <a:spcBef>
                <a:spcPts val="130"/>
              </a:spcBef>
            </a:pPr>
            <a:endParaRPr lang="en-US" spc="-30" dirty="0">
              <a:latin typeface="Trebuchet MS"/>
              <a:cs typeface="Trebuchet MS"/>
            </a:endParaRPr>
          </a:p>
          <a:p>
            <a:pPr marL="12700" marR="2683510">
              <a:lnSpc>
                <a:spcPts val="1650"/>
              </a:lnSpc>
              <a:spcBef>
                <a:spcPts val="130"/>
              </a:spcBef>
            </a:pPr>
            <a:r>
              <a:rPr spc="-30" dirty="0">
                <a:latin typeface="Trebuchet MS"/>
                <a:cs typeface="Trebuchet MS"/>
              </a:rPr>
              <a:t>GOV.UK</a:t>
            </a:r>
            <a:r>
              <a:rPr spc="-2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(2013).</a:t>
            </a:r>
            <a:r>
              <a:rPr spc="-10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Staying</a:t>
            </a:r>
            <a:r>
              <a:rPr i="1" spc="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put:</a:t>
            </a:r>
            <a:r>
              <a:rPr i="1" spc="-10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arrangements</a:t>
            </a:r>
            <a:r>
              <a:rPr i="1" spc="-9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for</a:t>
            </a:r>
            <a:r>
              <a:rPr i="1" spc="-10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care</a:t>
            </a:r>
            <a:r>
              <a:rPr i="1" spc="-4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leavers</a:t>
            </a:r>
            <a:r>
              <a:rPr i="1" spc="-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aged 18</a:t>
            </a:r>
            <a:r>
              <a:rPr i="1" spc="-2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years</a:t>
            </a:r>
            <a:r>
              <a:rPr i="1" spc="-1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and</a:t>
            </a:r>
            <a:r>
              <a:rPr i="1" spc="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above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2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[online]</a:t>
            </a:r>
            <a:r>
              <a:rPr spc="-25" dirty="0">
                <a:latin typeface="Trebuchet MS"/>
                <a:cs typeface="Trebuchet MS"/>
              </a:rPr>
              <a:t> </a:t>
            </a:r>
            <a:r>
              <a:rPr spc="-35" dirty="0">
                <a:latin typeface="Trebuchet MS"/>
                <a:cs typeface="Trebuchet MS"/>
              </a:rPr>
              <a:t>GOV.UK.</a:t>
            </a:r>
            <a:r>
              <a:rPr spc="-10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</a:t>
            </a:r>
            <a:r>
              <a:rPr spc="-135" dirty="0">
                <a:latin typeface="Trebuchet MS"/>
                <a:cs typeface="Trebuchet MS"/>
              </a:rPr>
              <a:t> </a:t>
            </a:r>
            <a:r>
              <a:rPr spc="-25" dirty="0">
                <a:latin typeface="Trebuchet MS"/>
                <a:cs typeface="Trebuchet MS"/>
              </a:rPr>
              <a:t>at: 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https://www.gov.uk/government/publications/staying-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put-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arrangements-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for-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care-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leavers-aged-</a:t>
            </a:r>
            <a:r>
              <a:rPr u="sng" spc="-25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18-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years-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and-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4"/>
              </a:rPr>
              <a:t>above</a:t>
            </a:r>
            <a:r>
              <a:rPr spc="-10" dirty="0">
                <a:latin typeface="Trebuchet MS"/>
                <a:cs typeface="Trebuchet MS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 marR="481330">
              <a:lnSpc>
                <a:spcPts val="1650"/>
              </a:lnSpc>
              <a:spcBef>
                <a:spcPts val="80"/>
              </a:spcBef>
            </a:pPr>
            <a:endParaRPr lang="en-US" dirty="0">
              <a:latin typeface="Trebuchet MS"/>
              <a:cs typeface="Trebuchet MS"/>
              <a:hlinkClick r:id="rId5"/>
            </a:endParaRPr>
          </a:p>
          <a:p>
            <a:pPr marL="12700" marR="481330">
              <a:lnSpc>
                <a:spcPts val="1650"/>
              </a:lnSpc>
              <a:spcBef>
                <a:spcPts val="80"/>
              </a:spcBef>
            </a:pPr>
            <a:r>
              <a:rPr dirty="0">
                <a:latin typeface="Trebuchet MS"/>
                <a:cs typeface="Trebuchet MS"/>
                <a:hlinkClick r:id="rId5"/>
              </a:rPr>
              <a:t>Public</a:t>
            </a:r>
            <a:r>
              <a:rPr spc="-105" dirty="0">
                <a:latin typeface="Trebuchet MS"/>
                <a:cs typeface="Trebuchet MS"/>
                <a:hlinkClick r:id="rId5"/>
              </a:rPr>
              <a:t> </a:t>
            </a:r>
            <a:r>
              <a:rPr dirty="0">
                <a:latin typeface="Trebuchet MS"/>
                <a:cs typeface="Trebuchet MS"/>
                <a:hlinkClick r:id="rId5"/>
              </a:rPr>
              <a:t>Health</a:t>
            </a:r>
            <a:r>
              <a:rPr spc="-15" dirty="0">
                <a:latin typeface="Trebuchet MS"/>
                <a:cs typeface="Trebuchet MS"/>
                <a:hlinkClick r:id="rId5"/>
              </a:rPr>
              <a:t> </a:t>
            </a:r>
            <a:r>
              <a:rPr dirty="0">
                <a:latin typeface="Trebuchet MS"/>
                <a:cs typeface="Trebuchet MS"/>
                <a:hlinkClick r:id="rId5"/>
              </a:rPr>
              <a:t>England</a:t>
            </a:r>
            <a:r>
              <a:rPr spc="-30" dirty="0">
                <a:latin typeface="Trebuchet MS"/>
                <a:cs typeface="Trebuchet MS"/>
                <a:hlinkClick r:id="rId5"/>
              </a:rPr>
              <a:t> </a:t>
            </a:r>
            <a:r>
              <a:rPr dirty="0">
                <a:latin typeface="Trebuchet MS"/>
                <a:cs typeface="Trebuchet MS"/>
                <a:hlinkClick r:id="rId5"/>
              </a:rPr>
              <a:t>(2018).</a:t>
            </a:r>
            <a:r>
              <a:rPr spc="60" dirty="0">
                <a:latin typeface="Trebuchet MS"/>
                <a:cs typeface="Trebuchet MS"/>
                <a:hlinkClick r:id="rId5"/>
              </a:rPr>
              <a:t> </a:t>
            </a:r>
            <a:r>
              <a:rPr i="1" dirty="0">
                <a:latin typeface="Trebuchet MS"/>
                <a:cs typeface="Trebuchet MS"/>
                <a:hlinkClick r:id="rId5"/>
              </a:rPr>
              <a:t>Public</a:t>
            </a:r>
            <a:r>
              <a:rPr i="1" spc="-40" dirty="0">
                <a:latin typeface="Trebuchet MS"/>
                <a:cs typeface="Trebuchet MS"/>
                <a:hlinkClick r:id="rId5"/>
              </a:rPr>
              <a:t> </a:t>
            </a:r>
            <a:r>
              <a:rPr i="1" dirty="0">
                <a:latin typeface="Trebuchet MS"/>
                <a:cs typeface="Trebuchet MS"/>
                <a:hlinkClick r:id="rId5"/>
              </a:rPr>
              <a:t>mental</a:t>
            </a:r>
            <a:r>
              <a:rPr i="1" spc="15" dirty="0">
                <a:latin typeface="Trebuchet MS"/>
                <a:cs typeface="Trebuchet MS"/>
                <a:hlinkClick r:id="rId5"/>
              </a:rPr>
              <a:t> </a:t>
            </a:r>
            <a:r>
              <a:rPr i="1" dirty="0">
                <a:latin typeface="Trebuchet MS"/>
                <a:cs typeface="Trebuchet MS"/>
                <a:hlinkClick r:id="rId5"/>
              </a:rPr>
              <a:t>health</a:t>
            </a:r>
            <a:r>
              <a:rPr dirty="0">
                <a:latin typeface="Trebuchet MS"/>
                <a:cs typeface="Trebuchet MS"/>
                <a:hlinkClick r:id="rId5"/>
              </a:rPr>
              <a:t>.</a:t>
            </a:r>
            <a:r>
              <a:rPr spc="-70" dirty="0">
                <a:latin typeface="Trebuchet MS"/>
                <a:cs typeface="Trebuchet MS"/>
                <a:hlinkClick r:id="rId5"/>
              </a:rPr>
              <a:t> </a:t>
            </a:r>
            <a:r>
              <a:rPr spc="-10" dirty="0">
                <a:latin typeface="Trebuchet MS"/>
                <a:cs typeface="Trebuchet MS"/>
                <a:hlinkClick r:id="rId5"/>
              </a:rPr>
              <a:t>[online]</a:t>
            </a:r>
            <a:r>
              <a:rPr spc="25" dirty="0">
                <a:latin typeface="Trebuchet MS"/>
                <a:cs typeface="Trebuchet MS"/>
                <a:hlinkClick r:id="rId5"/>
              </a:rPr>
              <a:t> </a:t>
            </a:r>
            <a:r>
              <a:rPr spc="-35" dirty="0">
                <a:latin typeface="Trebuchet MS"/>
                <a:cs typeface="Trebuchet MS"/>
                <a:hlinkClick r:id="rId5"/>
              </a:rPr>
              <a:t>GOV.UK.</a:t>
            </a:r>
            <a:r>
              <a:rPr spc="-65" dirty="0">
                <a:latin typeface="Trebuchet MS"/>
                <a:cs typeface="Trebuchet MS"/>
                <a:hlinkClick r:id="rId5"/>
              </a:rPr>
              <a:t> </a:t>
            </a:r>
            <a:r>
              <a:rPr spc="-10" dirty="0">
                <a:latin typeface="Trebuchet MS"/>
                <a:cs typeface="Trebuchet MS"/>
                <a:hlinkClick r:id="rId5"/>
              </a:rPr>
              <a:t>Available</a:t>
            </a:r>
            <a:r>
              <a:rPr spc="-100" dirty="0">
                <a:latin typeface="Trebuchet MS"/>
                <a:cs typeface="Trebuchet MS"/>
                <a:hlinkClick r:id="rId5"/>
              </a:rPr>
              <a:t> </a:t>
            </a:r>
            <a:r>
              <a:rPr dirty="0">
                <a:latin typeface="Trebuchet MS"/>
                <a:cs typeface="Trebuchet MS"/>
                <a:hlinkClick r:id="rId5"/>
              </a:rPr>
              <a:t>at:</a:t>
            </a:r>
            <a:r>
              <a:rPr spc="55" dirty="0">
                <a:latin typeface="Trebuchet MS"/>
                <a:cs typeface="Trebuchet MS"/>
                <a:hlinkClick r:id="rId5"/>
              </a:rPr>
              <a:t> 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5"/>
              </a:rPr>
              <a:t>https://www.gov.uk/government/collections/public-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5"/>
              </a:rPr>
              <a:t>mental-</a:t>
            </a:r>
            <a:r>
              <a:rPr spc="-10" dirty="0">
                <a:solidFill>
                  <a:srgbClr val="99C93B"/>
                </a:solidFill>
                <a:latin typeface="Trebuchet MS"/>
                <a:cs typeface="Trebuchet MS"/>
                <a:hlinkClick r:id="rId5"/>
              </a:rPr>
              <a:t>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5"/>
              </a:rPr>
              <a:t>health</a:t>
            </a:r>
            <a:r>
              <a:rPr spc="-10" dirty="0">
                <a:latin typeface="Trebuchet MS"/>
                <a:cs typeface="Trebuchet MS"/>
                <a:hlinkClick r:id="rId5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>
              <a:lnSpc>
                <a:spcPts val="1605"/>
              </a:lnSpc>
            </a:pPr>
            <a:r>
              <a:rPr dirty="0">
                <a:latin typeface="Trebuchet MS"/>
                <a:cs typeface="Trebuchet MS"/>
                <a:hlinkClick r:id="rId6"/>
              </a:rPr>
              <a:t>Sketch</a:t>
            </a:r>
            <a:r>
              <a:rPr spc="-110" dirty="0">
                <a:latin typeface="Trebuchet MS"/>
                <a:cs typeface="Trebuchet MS"/>
                <a:hlinkClick r:id="rId6"/>
              </a:rPr>
              <a:t> </a:t>
            </a:r>
            <a:r>
              <a:rPr dirty="0">
                <a:latin typeface="Trebuchet MS"/>
                <a:cs typeface="Trebuchet MS"/>
                <a:hlinkClick r:id="rId6"/>
              </a:rPr>
              <a:t>Bubble</a:t>
            </a:r>
            <a:r>
              <a:rPr spc="-110" dirty="0">
                <a:latin typeface="Trebuchet MS"/>
                <a:cs typeface="Trebuchet MS"/>
                <a:hlinkClick r:id="rId6"/>
              </a:rPr>
              <a:t> </a:t>
            </a:r>
            <a:r>
              <a:rPr dirty="0">
                <a:latin typeface="Trebuchet MS"/>
                <a:cs typeface="Trebuchet MS"/>
                <a:hlinkClick r:id="rId6"/>
              </a:rPr>
              <a:t>(2022).</a:t>
            </a:r>
            <a:r>
              <a:rPr spc="-45" dirty="0">
                <a:latin typeface="Trebuchet MS"/>
                <a:cs typeface="Trebuchet MS"/>
                <a:hlinkClick r:id="rId6"/>
              </a:rPr>
              <a:t> </a:t>
            </a:r>
            <a:r>
              <a:rPr i="1" dirty="0">
                <a:latin typeface="Trebuchet MS"/>
                <a:cs typeface="Trebuchet MS"/>
                <a:hlinkClick r:id="rId6"/>
              </a:rPr>
              <a:t>Domains</a:t>
            </a:r>
            <a:r>
              <a:rPr i="1" spc="-45" dirty="0">
                <a:latin typeface="Trebuchet MS"/>
                <a:cs typeface="Trebuchet MS"/>
                <a:hlinkClick r:id="rId6"/>
              </a:rPr>
              <a:t> </a:t>
            </a:r>
            <a:r>
              <a:rPr i="1" dirty="0">
                <a:latin typeface="Trebuchet MS"/>
                <a:cs typeface="Trebuchet MS"/>
                <a:hlinkClick r:id="rId6"/>
              </a:rPr>
              <a:t>of</a:t>
            </a:r>
            <a:r>
              <a:rPr i="1" spc="50" dirty="0">
                <a:latin typeface="Trebuchet MS"/>
                <a:cs typeface="Trebuchet MS"/>
                <a:hlinkClick r:id="rId6"/>
              </a:rPr>
              <a:t> </a:t>
            </a:r>
            <a:r>
              <a:rPr i="1" spc="-10" dirty="0">
                <a:latin typeface="Trebuchet MS"/>
                <a:cs typeface="Trebuchet MS"/>
                <a:hlinkClick r:id="rId6"/>
              </a:rPr>
              <a:t>Wellbeing</a:t>
            </a:r>
            <a:r>
              <a:rPr spc="-10" dirty="0">
                <a:latin typeface="Trebuchet MS"/>
                <a:cs typeface="Trebuchet MS"/>
                <a:hlinkClick r:id="rId6"/>
              </a:rPr>
              <a:t>.</a:t>
            </a:r>
            <a:r>
              <a:rPr spc="-75" dirty="0">
                <a:latin typeface="Trebuchet MS"/>
                <a:cs typeface="Trebuchet MS"/>
                <a:hlinkClick r:id="rId6"/>
              </a:rPr>
              <a:t> </a:t>
            </a:r>
            <a:r>
              <a:rPr spc="-10" dirty="0">
                <a:latin typeface="Trebuchet MS"/>
                <a:cs typeface="Trebuchet MS"/>
                <a:hlinkClick r:id="rId6"/>
              </a:rPr>
              <a:t>[online]</a:t>
            </a:r>
            <a:r>
              <a:rPr spc="25" dirty="0">
                <a:latin typeface="Trebuchet MS"/>
                <a:cs typeface="Trebuchet MS"/>
                <a:hlinkClick r:id="rId6"/>
              </a:rPr>
              <a:t>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www.sketchbubble.com</a:t>
            </a:r>
            <a:r>
              <a:rPr spc="-10" dirty="0">
                <a:latin typeface="Trebuchet MS"/>
                <a:cs typeface="Trebuchet MS"/>
                <a:hlinkClick r:id="rId6"/>
              </a:rPr>
              <a:t>.</a:t>
            </a:r>
            <a:r>
              <a:rPr spc="-250" dirty="0">
                <a:latin typeface="Trebuchet MS"/>
                <a:cs typeface="Trebuchet MS"/>
                <a:hlinkClick r:id="rId6"/>
              </a:rPr>
              <a:t> </a:t>
            </a:r>
            <a:r>
              <a:rPr spc="-10" dirty="0">
                <a:latin typeface="Trebuchet MS"/>
                <a:cs typeface="Trebuchet MS"/>
                <a:hlinkClick r:id="rId6"/>
              </a:rPr>
              <a:t>Available</a:t>
            </a:r>
            <a:r>
              <a:rPr spc="-110" dirty="0">
                <a:latin typeface="Trebuchet MS"/>
                <a:cs typeface="Trebuchet MS"/>
                <a:hlinkClick r:id="rId6"/>
              </a:rPr>
              <a:t> </a:t>
            </a:r>
            <a:r>
              <a:rPr dirty="0">
                <a:latin typeface="Trebuchet MS"/>
                <a:cs typeface="Trebuchet MS"/>
                <a:hlinkClick r:id="rId6"/>
              </a:rPr>
              <a:t>at:</a:t>
            </a:r>
            <a:r>
              <a:rPr spc="-55" dirty="0">
                <a:latin typeface="Trebuchet MS"/>
                <a:cs typeface="Trebuchet MS"/>
                <a:hlinkClick r:id="rId6"/>
              </a:rPr>
              <a:t>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https://www.sketchbubble.com/en/presentation-</a:t>
            </a:r>
            <a:endParaRPr dirty="0">
              <a:latin typeface="Trebuchet MS"/>
              <a:cs typeface="Trebuchet MS"/>
            </a:endParaRPr>
          </a:p>
          <a:p>
            <a:pPr marL="12700">
              <a:lnSpc>
                <a:spcPts val="1664"/>
              </a:lnSpc>
              <a:spcBef>
                <a:spcPts val="45"/>
              </a:spcBef>
            </a:pPr>
            <a:r>
              <a:rPr u="sng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domains-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6"/>
              </a:rPr>
              <a:t>of-wellbeing.html</a:t>
            </a:r>
            <a:r>
              <a:rPr spc="-55" dirty="0">
                <a:solidFill>
                  <a:srgbClr val="99C93B"/>
                </a:solidFill>
                <a:latin typeface="Trebuchet MS"/>
                <a:cs typeface="Trebuchet MS"/>
                <a:hlinkClick r:id="rId6"/>
              </a:rPr>
              <a:t> </a:t>
            </a:r>
            <a:r>
              <a:rPr spc="-10" dirty="0">
                <a:latin typeface="Trebuchet MS"/>
                <a:cs typeface="Trebuchet MS"/>
                <a:hlinkClick r:id="rId6"/>
              </a:rPr>
              <a:t>[Accessed</a:t>
            </a:r>
            <a:r>
              <a:rPr spc="-40" dirty="0">
                <a:latin typeface="Trebuchet MS"/>
                <a:cs typeface="Trebuchet MS"/>
                <a:hlinkClick r:id="rId6"/>
              </a:rPr>
              <a:t> </a:t>
            </a:r>
            <a:r>
              <a:rPr dirty="0">
                <a:latin typeface="Trebuchet MS"/>
                <a:cs typeface="Trebuchet MS"/>
                <a:hlinkClick r:id="rId6"/>
              </a:rPr>
              <a:t>5</a:t>
            </a:r>
            <a:r>
              <a:rPr spc="-65" dirty="0">
                <a:latin typeface="Trebuchet MS"/>
                <a:cs typeface="Trebuchet MS"/>
                <a:hlinkClick r:id="rId6"/>
              </a:rPr>
              <a:t> </a:t>
            </a:r>
            <a:r>
              <a:rPr dirty="0">
                <a:latin typeface="Trebuchet MS"/>
                <a:cs typeface="Trebuchet MS"/>
                <a:hlinkClick r:id="rId6"/>
              </a:rPr>
              <a:t>Oct.</a:t>
            </a:r>
            <a:r>
              <a:rPr spc="20" dirty="0">
                <a:latin typeface="Trebuchet MS"/>
                <a:cs typeface="Trebuchet MS"/>
                <a:hlinkClick r:id="rId6"/>
              </a:rPr>
              <a:t> </a:t>
            </a:r>
            <a:r>
              <a:rPr spc="-10" dirty="0">
                <a:latin typeface="Trebuchet MS"/>
                <a:cs typeface="Trebuchet MS"/>
                <a:hlinkClick r:id="rId6"/>
              </a:rPr>
              <a:t>2022].</a:t>
            </a:r>
            <a:endParaRPr dirty="0">
              <a:latin typeface="Trebuchet MS"/>
              <a:cs typeface="Trebuchet MS"/>
            </a:endParaRPr>
          </a:p>
          <a:p>
            <a:pPr marL="12700" marR="2489835">
              <a:lnSpc>
                <a:spcPts val="1730"/>
              </a:lnSpc>
              <a:spcBef>
                <a:spcPts val="5"/>
              </a:spcBef>
            </a:pPr>
            <a:endParaRPr lang="en-US" dirty="0">
              <a:latin typeface="Trebuchet MS"/>
              <a:cs typeface="Trebuchet MS"/>
            </a:endParaRPr>
          </a:p>
          <a:p>
            <a:pPr marL="12700" marR="2489835">
              <a:lnSpc>
                <a:spcPts val="1730"/>
              </a:lnSpc>
              <a:spcBef>
                <a:spcPts val="5"/>
              </a:spcBef>
            </a:pPr>
            <a:r>
              <a:rPr dirty="0">
                <a:latin typeface="Trebuchet MS"/>
                <a:cs typeface="Trebuchet MS"/>
              </a:rPr>
              <a:t>The</a:t>
            </a:r>
            <a:r>
              <a:rPr spc="4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Fostering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network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(2014).</a:t>
            </a:r>
            <a:r>
              <a:rPr spc="4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Staying</a:t>
            </a:r>
            <a:r>
              <a:rPr i="1" spc="-5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Put |</a:t>
            </a:r>
            <a:r>
              <a:rPr i="1" spc="8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The</a:t>
            </a:r>
            <a:r>
              <a:rPr i="1" spc="-1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Fostering</a:t>
            </a:r>
            <a:r>
              <a:rPr i="1" spc="-5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Network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8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[online]</a:t>
            </a:r>
            <a:r>
              <a:rPr spc="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Thefosteringnetwork.org.uk.</a:t>
            </a:r>
            <a:r>
              <a:rPr spc="-17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</a:t>
            </a:r>
            <a:r>
              <a:rPr spc="-114" dirty="0">
                <a:latin typeface="Trebuchet MS"/>
                <a:cs typeface="Trebuchet MS"/>
              </a:rPr>
              <a:t> </a:t>
            </a:r>
            <a:r>
              <a:rPr spc="-25" dirty="0">
                <a:latin typeface="Trebuchet MS"/>
                <a:cs typeface="Trebuchet MS"/>
              </a:rPr>
              <a:t>at: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7"/>
              </a:rPr>
              <a:t>https://www.thefosteringnetwork.org.uk/policy-practice/practice-information/staying-</a:t>
            </a:r>
            <a:r>
              <a:rPr u="sng" spc="-2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7"/>
              </a:rPr>
              <a:t>put</a:t>
            </a:r>
            <a:r>
              <a:rPr spc="-20" dirty="0">
                <a:latin typeface="Trebuchet MS"/>
                <a:cs typeface="Trebuchet MS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>
              <a:lnSpc>
                <a:spcPts val="1570"/>
              </a:lnSpc>
            </a:pPr>
            <a:endParaRPr lang="en-US" spc="-10" dirty="0">
              <a:latin typeface="Trebuchet MS"/>
              <a:cs typeface="Trebuchet MS"/>
            </a:endParaRPr>
          </a:p>
          <a:p>
            <a:pPr marL="12700">
              <a:lnSpc>
                <a:spcPts val="1570"/>
              </a:lnSpc>
            </a:pPr>
            <a:r>
              <a:rPr spc="-10" dirty="0">
                <a:latin typeface="Trebuchet MS"/>
                <a:cs typeface="Trebuchet MS"/>
              </a:rPr>
              <a:t>Wikipedia</a:t>
            </a:r>
            <a:r>
              <a:rPr spc="-9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Contributors</a:t>
            </a:r>
            <a:r>
              <a:rPr spc="2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(2019).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i="1" spc="-25" dirty="0">
                <a:latin typeface="Trebuchet MS"/>
                <a:cs typeface="Trebuchet MS"/>
              </a:rPr>
              <a:t>Well-</a:t>
            </a:r>
            <a:r>
              <a:rPr i="1" dirty="0">
                <a:latin typeface="Trebuchet MS"/>
                <a:cs typeface="Trebuchet MS"/>
              </a:rPr>
              <a:t>being</a:t>
            </a:r>
            <a:r>
              <a:rPr dirty="0">
                <a:latin typeface="Trebuchet MS"/>
                <a:cs typeface="Trebuchet MS"/>
              </a:rPr>
              <a:t>.</a:t>
            </a:r>
            <a:r>
              <a:rPr spc="-85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[online]</a:t>
            </a:r>
            <a:r>
              <a:rPr spc="8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Wikipedia.</a:t>
            </a:r>
            <a:r>
              <a:rPr spc="-170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Available</a:t>
            </a:r>
            <a:r>
              <a:rPr spc="-12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at:</a:t>
            </a:r>
            <a:r>
              <a:rPr spc="35" dirty="0">
                <a:latin typeface="Trebuchet MS"/>
                <a:cs typeface="Trebuchet MS"/>
              </a:rPr>
              <a:t>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8"/>
              </a:rPr>
              <a:t>https://en.wikipedia.org/wiki/Well-being</a:t>
            </a:r>
            <a:r>
              <a:rPr spc="-10" dirty="0">
                <a:latin typeface="Trebuchet MS"/>
                <a:cs typeface="Trebuchet MS"/>
              </a:rPr>
              <a:t>.</a:t>
            </a:r>
            <a:endParaRPr dirty="0">
              <a:latin typeface="Trebuchet MS"/>
              <a:cs typeface="Trebuchet MS"/>
            </a:endParaRPr>
          </a:p>
          <a:p>
            <a:pPr marL="12700" marR="452755">
              <a:lnSpc>
                <a:spcPts val="1730"/>
              </a:lnSpc>
            </a:pPr>
            <a:endParaRPr lang="en-US" spc="-10" dirty="0">
              <a:latin typeface="Trebuchet MS"/>
              <a:cs typeface="Trebuchet MS"/>
              <a:hlinkClick r:id="rId9"/>
            </a:endParaRPr>
          </a:p>
          <a:p>
            <a:pPr marL="12700" marR="452755">
              <a:lnSpc>
                <a:spcPts val="1730"/>
              </a:lnSpc>
            </a:pPr>
            <a:r>
              <a:rPr spc="-10" dirty="0">
                <a:latin typeface="Trebuchet MS"/>
                <a:cs typeface="Trebuchet MS"/>
                <a:hlinkClick r:id="rId9"/>
              </a:rPr>
              <a:t>Women's</a:t>
            </a:r>
            <a:r>
              <a:rPr spc="25" dirty="0">
                <a:latin typeface="Trebuchet MS"/>
                <a:cs typeface="Trebuchet MS"/>
                <a:hlinkClick r:id="rId9"/>
              </a:rPr>
              <a:t> </a:t>
            </a:r>
            <a:r>
              <a:rPr dirty="0">
                <a:latin typeface="Trebuchet MS"/>
                <a:cs typeface="Trebuchet MS"/>
                <a:hlinkClick r:id="rId9"/>
              </a:rPr>
              <a:t>aid</a:t>
            </a:r>
            <a:r>
              <a:rPr spc="40" dirty="0">
                <a:latin typeface="Trebuchet MS"/>
                <a:cs typeface="Trebuchet MS"/>
                <a:hlinkClick r:id="rId9"/>
              </a:rPr>
              <a:t> </a:t>
            </a:r>
            <a:r>
              <a:rPr dirty="0">
                <a:latin typeface="Trebuchet MS"/>
                <a:cs typeface="Trebuchet MS"/>
                <a:hlinkClick r:id="rId9"/>
              </a:rPr>
              <a:t>(2022).</a:t>
            </a:r>
            <a:r>
              <a:rPr spc="30" dirty="0">
                <a:latin typeface="Trebuchet MS"/>
                <a:cs typeface="Trebuchet MS"/>
                <a:hlinkClick r:id="rId9"/>
              </a:rPr>
              <a:t> </a:t>
            </a:r>
            <a:r>
              <a:rPr i="1" dirty="0">
                <a:latin typeface="Trebuchet MS"/>
                <a:cs typeface="Trebuchet MS"/>
                <a:hlinkClick r:id="rId9"/>
              </a:rPr>
              <a:t>Domestic</a:t>
            </a:r>
            <a:r>
              <a:rPr i="1" spc="-145" dirty="0">
                <a:latin typeface="Trebuchet MS"/>
                <a:cs typeface="Trebuchet MS"/>
                <a:hlinkClick r:id="rId9"/>
              </a:rPr>
              <a:t> </a:t>
            </a:r>
            <a:r>
              <a:rPr i="1" dirty="0">
                <a:latin typeface="Trebuchet MS"/>
                <a:cs typeface="Trebuchet MS"/>
                <a:hlinkClick r:id="rId9"/>
              </a:rPr>
              <a:t>Abuse</a:t>
            </a:r>
            <a:r>
              <a:rPr i="1" spc="-185" dirty="0">
                <a:latin typeface="Trebuchet MS"/>
                <a:cs typeface="Trebuchet MS"/>
                <a:hlinkClick r:id="rId9"/>
              </a:rPr>
              <a:t> </a:t>
            </a:r>
            <a:r>
              <a:rPr i="1" dirty="0">
                <a:latin typeface="Trebuchet MS"/>
                <a:cs typeface="Trebuchet MS"/>
                <a:hlinkClick r:id="rId9"/>
              </a:rPr>
              <a:t>Act</a:t>
            </a:r>
            <a:r>
              <a:rPr dirty="0">
                <a:latin typeface="Trebuchet MS"/>
                <a:cs typeface="Trebuchet MS"/>
                <a:hlinkClick r:id="rId9"/>
              </a:rPr>
              <a:t>.</a:t>
            </a:r>
            <a:r>
              <a:rPr spc="-80" dirty="0">
                <a:latin typeface="Trebuchet MS"/>
                <a:cs typeface="Trebuchet MS"/>
                <a:hlinkClick r:id="rId9"/>
              </a:rPr>
              <a:t> </a:t>
            </a:r>
            <a:r>
              <a:rPr spc="-10" dirty="0">
                <a:latin typeface="Trebuchet MS"/>
                <a:cs typeface="Trebuchet MS"/>
                <a:hlinkClick r:id="rId9"/>
              </a:rPr>
              <a:t>[online]</a:t>
            </a:r>
            <a:r>
              <a:rPr spc="5" dirty="0">
                <a:latin typeface="Trebuchet MS"/>
                <a:cs typeface="Trebuchet MS"/>
                <a:hlinkClick r:id="rId9"/>
              </a:rPr>
              <a:t> </a:t>
            </a:r>
            <a:r>
              <a:rPr spc="-35" dirty="0">
                <a:latin typeface="Trebuchet MS"/>
                <a:cs typeface="Trebuchet MS"/>
                <a:hlinkClick r:id="rId9"/>
              </a:rPr>
              <a:t>Women’s</a:t>
            </a:r>
            <a:r>
              <a:rPr spc="-145" dirty="0">
                <a:latin typeface="Trebuchet MS"/>
                <a:cs typeface="Trebuchet MS"/>
                <a:hlinkClick r:id="rId9"/>
              </a:rPr>
              <a:t> </a:t>
            </a:r>
            <a:r>
              <a:rPr spc="-10" dirty="0">
                <a:latin typeface="Trebuchet MS"/>
                <a:cs typeface="Trebuchet MS"/>
                <a:hlinkClick r:id="rId9"/>
              </a:rPr>
              <a:t>Aid.</a:t>
            </a:r>
            <a:r>
              <a:rPr spc="-80" dirty="0">
                <a:latin typeface="Trebuchet MS"/>
                <a:cs typeface="Trebuchet MS"/>
                <a:hlinkClick r:id="rId9"/>
              </a:rPr>
              <a:t> </a:t>
            </a:r>
            <a:r>
              <a:rPr spc="-10" dirty="0">
                <a:latin typeface="Trebuchet MS"/>
                <a:cs typeface="Trebuchet MS"/>
                <a:hlinkClick r:id="rId9"/>
              </a:rPr>
              <a:t>Available</a:t>
            </a:r>
            <a:r>
              <a:rPr spc="-30" dirty="0">
                <a:latin typeface="Trebuchet MS"/>
                <a:cs typeface="Trebuchet MS"/>
                <a:hlinkClick r:id="rId9"/>
              </a:rPr>
              <a:t> </a:t>
            </a:r>
            <a:r>
              <a:rPr dirty="0">
                <a:latin typeface="Trebuchet MS"/>
                <a:cs typeface="Trebuchet MS"/>
                <a:hlinkClick r:id="rId9"/>
              </a:rPr>
              <a:t>at:</a:t>
            </a:r>
            <a:r>
              <a:rPr spc="-35" dirty="0">
                <a:latin typeface="Trebuchet MS"/>
                <a:cs typeface="Trebuchet MS"/>
                <a:hlinkClick r:id="rId9"/>
              </a:rPr>
              <a:t> 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9"/>
              </a:rPr>
              <a:t>https://www.womensaid.org.uk/get-involved/campaign/domestic-</a:t>
            </a:r>
            <a:r>
              <a:rPr spc="-10" dirty="0">
                <a:solidFill>
                  <a:srgbClr val="99C93B"/>
                </a:solidFill>
                <a:latin typeface="Trebuchet MS"/>
                <a:cs typeface="Trebuchet MS"/>
                <a:hlinkClick r:id="rId9"/>
              </a:rPr>
              <a:t> </a:t>
            </a:r>
            <a:r>
              <a:rPr u="sng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9"/>
              </a:rPr>
              <a:t>abuse-</a:t>
            </a:r>
            <a:r>
              <a:rPr u="sng" spc="-10" dirty="0">
                <a:solidFill>
                  <a:srgbClr val="99C93B"/>
                </a:solidFill>
                <a:uFill>
                  <a:solidFill>
                    <a:srgbClr val="99C93B"/>
                  </a:solidFill>
                </a:uFill>
                <a:latin typeface="Trebuchet MS"/>
                <a:cs typeface="Trebuchet MS"/>
                <a:hlinkClick r:id="rId9"/>
              </a:rPr>
              <a:t>bill/</a:t>
            </a:r>
            <a:r>
              <a:rPr spc="-10" dirty="0">
                <a:latin typeface="Trebuchet MS"/>
                <a:cs typeface="Trebuchet MS"/>
                <a:hlinkClick r:id="rId9"/>
              </a:rPr>
              <a:t>.</a:t>
            </a:r>
            <a:endParaRPr lang="en-US" spc="-10" dirty="0">
              <a:latin typeface="Trebuchet MS"/>
              <a:cs typeface="Trebuchet MS"/>
            </a:endParaRPr>
          </a:p>
          <a:p>
            <a:pPr marL="12700" marR="452755">
              <a:lnSpc>
                <a:spcPts val="1730"/>
              </a:lnSpc>
            </a:pPr>
            <a:endParaRPr sz="14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602761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2801</TotalTime>
  <Words>2199</Words>
  <Application>Microsoft Office PowerPoint</Application>
  <PresentationFormat>Widescreen</PresentationFormat>
  <Paragraphs>140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Sitka Subheading</vt:lpstr>
      <vt:lpstr>Trebuchet MS</vt:lpstr>
      <vt:lpstr>Wingdings3</vt:lpstr>
      <vt:lpstr>Arial</vt:lpstr>
      <vt:lpstr>Times New Roman</vt:lpstr>
      <vt:lpstr>Alegreya Sans</vt:lpstr>
      <vt:lpstr>Wingdings 3</vt:lpstr>
      <vt:lpstr>Bahnschrift</vt:lpstr>
      <vt:lpstr>Office Theme</vt:lpstr>
      <vt:lpstr>CHILDREN, THE YOUTH AND FAMILIES</vt:lpstr>
      <vt:lpstr>CONTENTS</vt:lpstr>
      <vt:lpstr>INTRODUCTION</vt:lpstr>
      <vt:lpstr>DEFINITION OF WELL-BEING</vt:lpstr>
      <vt:lpstr>DOMAINS OF WELL BEING</vt:lpstr>
      <vt:lpstr>ANALYSIS OF FAMILY RATIONALE</vt:lpstr>
      <vt:lpstr>PROFESSIONAL HELP WHICH CAN BE UTILISED BY FAMILY D</vt:lpstr>
      <vt:lpstr>MEETING THE FAMILIES ISSUES THROUGH PROFESSIONAL INTERVENTIONS</vt:lpstr>
      <vt:lpstr>POLICIES IN FORCE FOR FAMILY D</vt:lpstr>
      <vt:lpstr>DOMESTIC ABUSE ACT</vt:lpstr>
      <vt:lpstr>THE STAYING PUT ACT</vt:lpstr>
      <vt:lpstr>BENEFITS AND FINANCIAL AID FROM THE GOVERNEMENT</vt:lpstr>
      <vt:lpstr>CONCLUSION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CHILDREN, THE YOUTH AND FAMILIES</dc:title>
  <dc:creator>saeed anwar</dc:creator>
  <cp:lastModifiedBy>Rachael Rivers</cp:lastModifiedBy>
  <cp:revision>9</cp:revision>
  <dcterms:created xsi:type="dcterms:W3CDTF">2022-10-10T22:06:41Z</dcterms:created>
  <dcterms:modified xsi:type="dcterms:W3CDTF">2022-11-11T13:30:58Z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2022-10-09T00:00:00Z</vt:filetime>
  </property>
  <property fmtid="{D5CDD505-2E9C-101B-9397-08002B2CF9AE}" pid="3" name="LastSaved">
    <vt:filetime>2022-10-10T00:00:00Z</vt:filetime>
  </property>
</Properties>
</file>