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0"/>
  </p:notesMasterIdLst>
  <p:sldIdLst>
    <p:sldId id="374" r:id="rId2"/>
    <p:sldId id="257" r:id="rId3"/>
    <p:sldId id="435" r:id="rId4"/>
    <p:sldId id="436" r:id="rId5"/>
    <p:sldId id="444" r:id="rId6"/>
    <p:sldId id="437" r:id="rId7"/>
    <p:sldId id="445" r:id="rId8"/>
    <p:sldId id="446" r:id="rId9"/>
    <p:sldId id="448" r:id="rId10"/>
    <p:sldId id="459" r:id="rId11"/>
    <p:sldId id="492" r:id="rId12"/>
    <p:sldId id="460" r:id="rId13"/>
    <p:sldId id="493" r:id="rId14"/>
    <p:sldId id="494" r:id="rId15"/>
    <p:sldId id="495" r:id="rId16"/>
    <p:sldId id="496" r:id="rId17"/>
    <p:sldId id="497" r:id="rId18"/>
    <p:sldId id="498" r:id="rId19"/>
    <p:sldId id="499" r:id="rId20"/>
    <p:sldId id="500" r:id="rId21"/>
    <p:sldId id="501" r:id="rId22"/>
    <p:sldId id="502" r:id="rId23"/>
    <p:sldId id="503" r:id="rId24"/>
    <p:sldId id="504" r:id="rId25"/>
    <p:sldId id="505" r:id="rId26"/>
    <p:sldId id="506" r:id="rId27"/>
    <p:sldId id="507" r:id="rId28"/>
    <p:sldId id="458"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74" autoAdjust="0"/>
    <p:restoredTop sz="94660"/>
  </p:normalViewPr>
  <p:slideViewPr>
    <p:cSldViewPr snapToGrid="0">
      <p:cViewPr varScale="1">
        <p:scale>
          <a:sx n="94" d="100"/>
          <a:sy n="94" d="100"/>
        </p:scale>
        <p:origin x="90" y="1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471576B-74BF-47DC-A09B-D1F4D3A80DD9}" type="doc">
      <dgm:prSet loTypeId="urn:microsoft.com/office/officeart/2005/8/layout/hList1" loCatId="list" qsTypeId="urn:microsoft.com/office/officeart/2005/8/quickstyle/simple4" qsCatId="simple" csTypeId="urn:microsoft.com/office/officeart/2005/8/colors/accent1_2" csCatId="accent1" phldr="1"/>
      <dgm:spPr/>
      <dgm:t>
        <a:bodyPr/>
        <a:lstStyle/>
        <a:p>
          <a:endParaRPr lang="en-US"/>
        </a:p>
      </dgm:t>
    </dgm:pt>
    <dgm:pt modelId="{A2CBB811-08F6-46C3-8614-28C163255A46}">
      <dgm:prSet/>
      <dgm:spPr/>
      <dgm:t>
        <a:bodyPr/>
        <a:lstStyle/>
        <a:p>
          <a:r>
            <a:rPr lang="en-GB"/>
            <a:t>Written Assessment</a:t>
          </a:r>
          <a:endParaRPr lang="en-US"/>
        </a:p>
      </dgm:t>
    </dgm:pt>
    <dgm:pt modelId="{BAB3ED69-1112-43CF-A01E-1EF593901D24}" type="parTrans" cxnId="{EB988BCB-C11B-4582-976B-B86DBD682B53}">
      <dgm:prSet/>
      <dgm:spPr/>
      <dgm:t>
        <a:bodyPr/>
        <a:lstStyle/>
        <a:p>
          <a:endParaRPr lang="en-US"/>
        </a:p>
      </dgm:t>
    </dgm:pt>
    <dgm:pt modelId="{8564F70A-AE59-4973-B4E4-36B40695A91D}" type="sibTrans" cxnId="{EB988BCB-C11B-4582-976B-B86DBD682B53}">
      <dgm:prSet/>
      <dgm:spPr/>
      <dgm:t>
        <a:bodyPr/>
        <a:lstStyle/>
        <a:p>
          <a:endParaRPr lang="en-US"/>
        </a:p>
      </dgm:t>
    </dgm:pt>
    <dgm:pt modelId="{FD3DECF5-75D8-4598-BB50-FBED4586D7D1}">
      <dgm:prSet custT="1"/>
      <dgm:spPr/>
      <dgm:t>
        <a:bodyPr/>
        <a:lstStyle/>
        <a:p>
          <a:r>
            <a:rPr lang="en-GB" sz="3200" dirty="0"/>
            <a:t>7500 words</a:t>
          </a:r>
          <a:endParaRPr lang="en-US" sz="3200" dirty="0"/>
        </a:p>
      </dgm:t>
    </dgm:pt>
    <dgm:pt modelId="{3C9E752E-B519-4700-B7A4-B57433389ACF}" type="parTrans" cxnId="{90544FD7-F6F6-49C6-97BB-229284A82751}">
      <dgm:prSet/>
      <dgm:spPr/>
      <dgm:t>
        <a:bodyPr/>
        <a:lstStyle/>
        <a:p>
          <a:endParaRPr lang="en-US"/>
        </a:p>
      </dgm:t>
    </dgm:pt>
    <dgm:pt modelId="{274931D2-36BD-4C77-AEAA-F0D81464FE86}" type="sibTrans" cxnId="{90544FD7-F6F6-49C6-97BB-229284A82751}">
      <dgm:prSet/>
      <dgm:spPr/>
      <dgm:t>
        <a:bodyPr/>
        <a:lstStyle/>
        <a:p>
          <a:endParaRPr lang="en-US"/>
        </a:p>
      </dgm:t>
    </dgm:pt>
    <dgm:pt modelId="{1F437445-1C12-4FCE-9F72-FC1FB5F103E8}">
      <dgm:prSet custT="1"/>
      <dgm:spPr/>
      <dgm:t>
        <a:bodyPr/>
        <a:lstStyle/>
        <a:p>
          <a:r>
            <a:rPr lang="en-GB" sz="3200" dirty="0"/>
            <a:t>Portfolio of 2 components</a:t>
          </a:r>
          <a:endParaRPr lang="en-US" sz="3200" dirty="0"/>
        </a:p>
      </dgm:t>
    </dgm:pt>
    <dgm:pt modelId="{8895612E-1055-4D4F-B49B-A4CD2537FFC9}" type="parTrans" cxnId="{D6A3F7CD-5B9B-46E4-9D96-793586D322B3}">
      <dgm:prSet/>
      <dgm:spPr/>
      <dgm:t>
        <a:bodyPr/>
        <a:lstStyle/>
        <a:p>
          <a:endParaRPr lang="en-US"/>
        </a:p>
      </dgm:t>
    </dgm:pt>
    <dgm:pt modelId="{D2B746A5-7588-49D9-AFC0-7B663B4573EB}" type="sibTrans" cxnId="{D6A3F7CD-5B9B-46E4-9D96-793586D322B3}">
      <dgm:prSet/>
      <dgm:spPr/>
      <dgm:t>
        <a:bodyPr/>
        <a:lstStyle/>
        <a:p>
          <a:endParaRPr lang="en-US"/>
        </a:p>
      </dgm:t>
    </dgm:pt>
    <dgm:pt modelId="{56B7C6CD-2FDE-41CE-8333-B0A023730CD9}">
      <dgm:prSet/>
      <dgm:spPr/>
      <dgm:t>
        <a:bodyPr/>
        <a:lstStyle/>
        <a:p>
          <a:r>
            <a:rPr lang="en-GB" dirty="0"/>
            <a:t>Submission date:</a:t>
          </a:r>
          <a:endParaRPr lang="en-US" dirty="0"/>
        </a:p>
      </dgm:t>
    </dgm:pt>
    <dgm:pt modelId="{4E2CC851-3C4E-474E-BCE4-063A5748FF0F}" type="parTrans" cxnId="{E45E0AC8-8635-4127-AA23-D57630903183}">
      <dgm:prSet/>
      <dgm:spPr/>
      <dgm:t>
        <a:bodyPr/>
        <a:lstStyle/>
        <a:p>
          <a:endParaRPr lang="en-US"/>
        </a:p>
      </dgm:t>
    </dgm:pt>
    <dgm:pt modelId="{56093305-83C2-4856-BBD3-9102490DA796}" type="sibTrans" cxnId="{E45E0AC8-8635-4127-AA23-D57630903183}">
      <dgm:prSet/>
      <dgm:spPr/>
      <dgm:t>
        <a:bodyPr/>
        <a:lstStyle/>
        <a:p>
          <a:endParaRPr lang="en-US"/>
        </a:p>
      </dgm:t>
    </dgm:pt>
    <dgm:pt modelId="{88C6A7D1-3AF7-4173-BBEF-EB7479FED984}">
      <dgm:prSet custT="1"/>
      <dgm:spPr/>
      <dgm:t>
        <a:bodyPr/>
        <a:lstStyle/>
        <a:p>
          <a:r>
            <a:rPr lang="en-GB" sz="3200" dirty="0"/>
            <a:t>17</a:t>
          </a:r>
          <a:r>
            <a:rPr lang="en-GB" sz="3200" baseline="30000" dirty="0"/>
            <a:t>th</a:t>
          </a:r>
          <a:r>
            <a:rPr lang="en-GB" sz="3200" dirty="0"/>
            <a:t> March 2026</a:t>
          </a:r>
          <a:endParaRPr lang="en-US" sz="3200" dirty="0"/>
        </a:p>
      </dgm:t>
    </dgm:pt>
    <dgm:pt modelId="{D54429AC-58D4-45B7-AED6-54EE4B9654EC}" type="parTrans" cxnId="{9923DDC7-E9AA-44B2-9B61-62DFA728E86A}">
      <dgm:prSet/>
      <dgm:spPr/>
      <dgm:t>
        <a:bodyPr/>
        <a:lstStyle/>
        <a:p>
          <a:endParaRPr lang="en-US"/>
        </a:p>
      </dgm:t>
    </dgm:pt>
    <dgm:pt modelId="{0B2A8B0E-3330-4700-8A37-5106A8051B1F}" type="sibTrans" cxnId="{9923DDC7-E9AA-44B2-9B61-62DFA728E86A}">
      <dgm:prSet/>
      <dgm:spPr/>
      <dgm:t>
        <a:bodyPr/>
        <a:lstStyle/>
        <a:p>
          <a:endParaRPr lang="en-US"/>
        </a:p>
      </dgm:t>
    </dgm:pt>
    <dgm:pt modelId="{4D9970EE-910D-4177-A11C-B27395320F8E}">
      <dgm:prSet custT="1"/>
      <dgm:spPr/>
      <dgm:t>
        <a:bodyPr/>
        <a:lstStyle/>
        <a:p>
          <a:endParaRPr lang="en-US" sz="3200" dirty="0"/>
        </a:p>
      </dgm:t>
    </dgm:pt>
    <dgm:pt modelId="{F45F2894-5753-40FE-9F18-636E394643E7}" type="parTrans" cxnId="{4EBEF7D7-AD0F-45A8-A737-6BB55F24C712}">
      <dgm:prSet/>
      <dgm:spPr/>
      <dgm:t>
        <a:bodyPr/>
        <a:lstStyle/>
        <a:p>
          <a:endParaRPr lang="en-GB"/>
        </a:p>
      </dgm:t>
    </dgm:pt>
    <dgm:pt modelId="{04E41EF3-873A-48EB-B800-3286CA6FCF88}" type="sibTrans" cxnId="{4EBEF7D7-AD0F-45A8-A737-6BB55F24C712}">
      <dgm:prSet/>
      <dgm:spPr/>
      <dgm:t>
        <a:bodyPr/>
        <a:lstStyle/>
        <a:p>
          <a:endParaRPr lang="en-GB"/>
        </a:p>
      </dgm:t>
    </dgm:pt>
    <dgm:pt modelId="{F3C18D8A-2667-432A-BD7B-FE8EDB24EEED}">
      <dgm:prSet/>
      <dgm:spPr/>
      <dgm:t>
        <a:bodyPr/>
        <a:lstStyle/>
        <a:p>
          <a:endParaRPr lang="en-GB"/>
        </a:p>
      </dgm:t>
    </dgm:pt>
    <dgm:pt modelId="{FF6FADC6-AAEB-41A1-91D8-F254B4317B73}" type="parTrans" cxnId="{44A20B4F-7430-44BE-942F-98D37D13BCBF}">
      <dgm:prSet/>
      <dgm:spPr/>
      <dgm:t>
        <a:bodyPr/>
        <a:lstStyle/>
        <a:p>
          <a:endParaRPr lang="en-GB"/>
        </a:p>
      </dgm:t>
    </dgm:pt>
    <dgm:pt modelId="{0FA9D26D-8C4A-40DF-A9B0-34B6BD792DCE}" type="sibTrans" cxnId="{44A20B4F-7430-44BE-942F-98D37D13BCBF}">
      <dgm:prSet/>
      <dgm:spPr/>
      <dgm:t>
        <a:bodyPr/>
        <a:lstStyle/>
        <a:p>
          <a:endParaRPr lang="en-GB"/>
        </a:p>
      </dgm:t>
    </dgm:pt>
    <dgm:pt modelId="{B80140EE-6B38-4FF7-A852-1449B886A5E4}" type="pres">
      <dgm:prSet presAssocID="{E471576B-74BF-47DC-A09B-D1F4D3A80DD9}" presName="Name0" presStyleCnt="0">
        <dgm:presLayoutVars>
          <dgm:dir/>
          <dgm:animLvl val="lvl"/>
          <dgm:resizeHandles val="exact"/>
        </dgm:presLayoutVars>
      </dgm:prSet>
      <dgm:spPr/>
    </dgm:pt>
    <dgm:pt modelId="{B9C66282-E2FE-4CC1-A3EE-5F118C052D8B}" type="pres">
      <dgm:prSet presAssocID="{A2CBB811-08F6-46C3-8614-28C163255A46}" presName="composite" presStyleCnt="0"/>
      <dgm:spPr/>
    </dgm:pt>
    <dgm:pt modelId="{96517D36-A25E-462B-B25D-2BDDD1CFC22F}" type="pres">
      <dgm:prSet presAssocID="{A2CBB811-08F6-46C3-8614-28C163255A46}" presName="parTx" presStyleLbl="alignNode1" presStyleIdx="0" presStyleCnt="3">
        <dgm:presLayoutVars>
          <dgm:chMax val="0"/>
          <dgm:chPref val="0"/>
          <dgm:bulletEnabled val="1"/>
        </dgm:presLayoutVars>
      </dgm:prSet>
      <dgm:spPr/>
    </dgm:pt>
    <dgm:pt modelId="{624DC579-FC4B-43DF-A451-D20021329BF2}" type="pres">
      <dgm:prSet presAssocID="{A2CBB811-08F6-46C3-8614-28C163255A46}" presName="desTx" presStyleLbl="alignAccFollowNode1" presStyleIdx="0" presStyleCnt="3">
        <dgm:presLayoutVars>
          <dgm:bulletEnabled val="1"/>
        </dgm:presLayoutVars>
      </dgm:prSet>
      <dgm:spPr/>
    </dgm:pt>
    <dgm:pt modelId="{2B50AB5F-539F-4F84-A1F0-426B0FCE1FD0}" type="pres">
      <dgm:prSet presAssocID="{8564F70A-AE59-4973-B4E4-36B40695A91D}" presName="space" presStyleCnt="0"/>
      <dgm:spPr/>
    </dgm:pt>
    <dgm:pt modelId="{689DB5AA-D086-49CB-AFBA-C655EF91C72B}" type="pres">
      <dgm:prSet presAssocID="{56B7C6CD-2FDE-41CE-8333-B0A023730CD9}" presName="composite" presStyleCnt="0"/>
      <dgm:spPr/>
    </dgm:pt>
    <dgm:pt modelId="{B7A52ADB-FD2C-4445-8789-D2CAB1E4E3B4}" type="pres">
      <dgm:prSet presAssocID="{56B7C6CD-2FDE-41CE-8333-B0A023730CD9}" presName="parTx" presStyleLbl="alignNode1" presStyleIdx="1" presStyleCnt="3">
        <dgm:presLayoutVars>
          <dgm:chMax val="0"/>
          <dgm:chPref val="0"/>
          <dgm:bulletEnabled val="1"/>
        </dgm:presLayoutVars>
      </dgm:prSet>
      <dgm:spPr/>
    </dgm:pt>
    <dgm:pt modelId="{DC4BEEE8-639E-42AB-B051-64F28EEA5758}" type="pres">
      <dgm:prSet presAssocID="{56B7C6CD-2FDE-41CE-8333-B0A023730CD9}" presName="desTx" presStyleLbl="alignAccFollowNode1" presStyleIdx="1" presStyleCnt="3">
        <dgm:presLayoutVars>
          <dgm:bulletEnabled val="1"/>
        </dgm:presLayoutVars>
      </dgm:prSet>
      <dgm:spPr/>
    </dgm:pt>
    <dgm:pt modelId="{190EE692-EE80-4F34-AA0D-AC5436DC5206}" type="pres">
      <dgm:prSet presAssocID="{56093305-83C2-4856-BBD3-9102490DA796}" presName="space" presStyleCnt="0"/>
      <dgm:spPr/>
    </dgm:pt>
    <dgm:pt modelId="{C526BFC8-C78D-4323-9828-B41060A03507}" type="pres">
      <dgm:prSet presAssocID="{F3C18D8A-2667-432A-BD7B-FE8EDB24EEED}" presName="composite" presStyleCnt="0"/>
      <dgm:spPr/>
    </dgm:pt>
    <dgm:pt modelId="{6942383B-F178-4DF0-B8DD-363621494088}" type="pres">
      <dgm:prSet presAssocID="{F3C18D8A-2667-432A-BD7B-FE8EDB24EEED}" presName="parTx" presStyleLbl="alignNode1" presStyleIdx="2" presStyleCnt="3">
        <dgm:presLayoutVars>
          <dgm:chMax val="0"/>
          <dgm:chPref val="0"/>
          <dgm:bulletEnabled val="1"/>
        </dgm:presLayoutVars>
      </dgm:prSet>
      <dgm:spPr/>
    </dgm:pt>
    <dgm:pt modelId="{C0767129-9CBA-420F-B321-47A3EED8A1C1}" type="pres">
      <dgm:prSet presAssocID="{F3C18D8A-2667-432A-BD7B-FE8EDB24EEED}" presName="desTx" presStyleLbl="alignAccFollowNode1" presStyleIdx="2" presStyleCnt="3">
        <dgm:presLayoutVars>
          <dgm:bulletEnabled val="1"/>
        </dgm:presLayoutVars>
      </dgm:prSet>
      <dgm:spPr/>
    </dgm:pt>
  </dgm:ptLst>
  <dgm:cxnLst>
    <dgm:cxn modelId="{8F249627-03DF-4BD7-8101-DB22CBBF9FE8}" type="presOf" srcId="{1F437445-1C12-4FCE-9F72-FC1FB5F103E8}" destId="{624DC579-FC4B-43DF-A451-D20021329BF2}" srcOrd="0" destOrd="2" presId="urn:microsoft.com/office/officeart/2005/8/layout/hList1"/>
    <dgm:cxn modelId="{44A20B4F-7430-44BE-942F-98D37D13BCBF}" srcId="{E471576B-74BF-47DC-A09B-D1F4D3A80DD9}" destId="{F3C18D8A-2667-432A-BD7B-FE8EDB24EEED}" srcOrd="2" destOrd="0" parTransId="{FF6FADC6-AAEB-41A1-91D8-F254B4317B73}" sibTransId="{0FA9D26D-8C4A-40DF-A9B0-34B6BD792DCE}"/>
    <dgm:cxn modelId="{6B221B84-F99A-4F06-9752-4B4C1970065D}" type="presOf" srcId="{4D9970EE-910D-4177-A11C-B27395320F8E}" destId="{624DC579-FC4B-43DF-A451-D20021329BF2}" srcOrd="0" destOrd="1" presId="urn:microsoft.com/office/officeart/2005/8/layout/hList1"/>
    <dgm:cxn modelId="{E732638B-715E-4311-B4DC-EB1691928875}" type="presOf" srcId="{F3C18D8A-2667-432A-BD7B-FE8EDB24EEED}" destId="{6942383B-F178-4DF0-B8DD-363621494088}" srcOrd="0" destOrd="0" presId="urn:microsoft.com/office/officeart/2005/8/layout/hList1"/>
    <dgm:cxn modelId="{85C0B28B-5A2D-4CE5-9731-1BCF8C877966}" type="presOf" srcId="{E471576B-74BF-47DC-A09B-D1F4D3A80DD9}" destId="{B80140EE-6B38-4FF7-A852-1449B886A5E4}" srcOrd="0" destOrd="0" presId="urn:microsoft.com/office/officeart/2005/8/layout/hList1"/>
    <dgm:cxn modelId="{9923DDC7-E9AA-44B2-9B61-62DFA728E86A}" srcId="{56B7C6CD-2FDE-41CE-8333-B0A023730CD9}" destId="{88C6A7D1-3AF7-4173-BBEF-EB7479FED984}" srcOrd="0" destOrd="0" parTransId="{D54429AC-58D4-45B7-AED6-54EE4B9654EC}" sibTransId="{0B2A8B0E-3330-4700-8A37-5106A8051B1F}"/>
    <dgm:cxn modelId="{E45E0AC8-8635-4127-AA23-D57630903183}" srcId="{E471576B-74BF-47DC-A09B-D1F4D3A80DD9}" destId="{56B7C6CD-2FDE-41CE-8333-B0A023730CD9}" srcOrd="1" destOrd="0" parTransId="{4E2CC851-3C4E-474E-BCE4-063A5748FF0F}" sibTransId="{56093305-83C2-4856-BBD3-9102490DA796}"/>
    <dgm:cxn modelId="{53F86ACB-686D-4453-A575-5B37DF894723}" type="presOf" srcId="{FD3DECF5-75D8-4598-BB50-FBED4586D7D1}" destId="{624DC579-FC4B-43DF-A451-D20021329BF2}" srcOrd="0" destOrd="0" presId="urn:microsoft.com/office/officeart/2005/8/layout/hList1"/>
    <dgm:cxn modelId="{EB988BCB-C11B-4582-976B-B86DBD682B53}" srcId="{E471576B-74BF-47DC-A09B-D1F4D3A80DD9}" destId="{A2CBB811-08F6-46C3-8614-28C163255A46}" srcOrd="0" destOrd="0" parTransId="{BAB3ED69-1112-43CF-A01E-1EF593901D24}" sibTransId="{8564F70A-AE59-4973-B4E4-36B40695A91D}"/>
    <dgm:cxn modelId="{D6A3F7CD-5B9B-46E4-9D96-793586D322B3}" srcId="{A2CBB811-08F6-46C3-8614-28C163255A46}" destId="{1F437445-1C12-4FCE-9F72-FC1FB5F103E8}" srcOrd="2" destOrd="0" parTransId="{8895612E-1055-4D4F-B49B-A4CD2537FFC9}" sibTransId="{D2B746A5-7588-49D9-AFC0-7B663B4573EB}"/>
    <dgm:cxn modelId="{3C4F13CE-336D-40F3-8EFA-F7DBC4B5CC2E}" type="presOf" srcId="{56B7C6CD-2FDE-41CE-8333-B0A023730CD9}" destId="{B7A52ADB-FD2C-4445-8789-D2CAB1E4E3B4}" srcOrd="0" destOrd="0" presId="urn:microsoft.com/office/officeart/2005/8/layout/hList1"/>
    <dgm:cxn modelId="{C738CBD3-39EA-42F0-B7B1-5383E44C7387}" type="presOf" srcId="{A2CBB811-08F6-46C3-8614-28C163255A46}" destId="{96517D36-A25E-462B-B25D-2BDDD1CFC22F}" srcOrd="0" destOrd="0" presId="urn:microsoft.com/office/officeart/2005/8/layout/hList1"/>
    <dgm:cxn modelId="{90544FD7-F6F6-49C6-97BB-229284A82751}" srcId="{A2CBB811-08F6-46C3-8614-28C163255A46}" destId="{FD3DECF5-75D8-4598-BB50-FBED4586D7D1}" srcOrd="0" destOrd="0" parTransId="{3C9E752E-B519-4700-B7A4-B57433389ACF}" sibTransId="{274931D2-36BD-4C77-AEAA-F0D81464FE86}"/>
    <dgm:cxn modelId="{4EBEF7D7-AD0F-45A8-A737-6BB55F24C712}" srcId="{A2CBB811-08F6-46C3-8614-28C163255A46}" destId="{4D9970EE-910D-4177-A11C-B27395320F8E}" srcOrd="1" destOrd="0" parTransId="{F45F2894-5753-40FE-9F18-636E394643E7}" sibTransId="{04E41EF3-873A-48EB-B800-3286CA6FCF88}"/>
    <dgm:cxn modelId="{58FCE1F0-49FB-4B59-AF06-F8806CA96777}" type="presOf" srcId="{88C6A7D1-3AF7-4173-BBEF-EB7479FED984}" destId="{DC4BEEE8-639E-42AB-B051-64F28EEA5758}" srcOrd="0" destOrd="0" presId="urn:microsoft.com/office/officeart/2005/8/layout/hList1"/>
    <dgm:cxn modelId="{D540CD7E-B54F-467C-974B-D9CEDB943F5A}" type="presParOf" srcId="{B80140EE-6B38-4FF7-A852-1449B886A5E4}" destId="{B9C66282-E2FE-4CC1-A3EE-5F118C052D8B}" srcOrd="0" destOrd="0" presId="urn:microsoft.com/office/officeart/2005/8/layout/hList1"/>
    <dgm:cxn modelId="{A971EBE2-F68F-4E4B-8E29-EF1BBABC9482}" type="presParOf" srcId="{B9C66282-E2FE-4CC1-A3EE-5F118C052D8B}" destId="{96517D36-A25E-462B-B25D-2BDDD1CFC22F}" srcOrd="0" destOrd="0" presId="urn:microsoft.com/office/officeart/2005/8/layout/hList1"/>
    <dgm:cxn modelId="{42810287-FEB1-4E71-8552-60ACBC2E3275}" type="presParOf" srcId="{B9C66282-E2FE-4CC1-A3EE-5F118C052D8B}" destId="{624DC579-FC4B-43DF-A451-D20021329BF2}" srcOrd="1" destOrd="0" presId="urn:microsoft.com/office/officeart/2005/8/layout/hList1"/>
    <dgm:cxn modelId="{CCDFA3C4-8BFD-45E6-84D9-B3B3EE4D8115}" type="presParOf" srcId="{B80140EE-6B38-4FF7-A852-1449B886A5E4}" destId="{2B50AB5F-539F-4F84-A1F0-426B0FCE1FD0}" srcOrd="1" destOrd="0" presId="urn:microsoft.com/office/officeart/2005/8/layout/hList1"/>
    <dgm:cxn modelId="{49ABA5F2-4D64-4905-8E0A-C31FA11F6384}" type="presParOf" srcId="{B80140EE-6B38-4FF7-A852-1449B886A5E4}" destId="{689DB5AA-D086-49CB-AFBA-C655EF91C72B}" srcOrd="2" destOrd="0" presId="urn:microsoft.com/office/officeart/2005/8/layout/hList1"/>
    <dgm:cxn modelId="{7AF3CAD0-A237-45CC-85D5-9ED2D39CA171}" type="presParOf" srcId="{689DB5AA-D086-49CB-AFBA-C655EF91C72B}" destId="{B7A52ADB-FD2C-4445-8789-D2CAB1E4E3B4}" srcOrd="0" destOrd="0" presId="urn:microsoft.com/office/officeart/2005/8/layout/hList1"/>
    <dgm:cxn modelId="{E32D60C2-D76C-4F69-838D-AEEF8DB664FD}" type="presParOf" srcId="{689DB5AA-D086-49CB-AFBA-C655EF91C72B}" destId="{DC4BEEE8-639E-42AB-B051-64F28EEA5758}" srcOrd="1" destOrd="0" presId="urn:microsoft.com/office/officeart/2005/8/layout/hList1"/>
    <dgm:cxn modelId="{3598F3E4-7FEE-4E37-BE87-E747A1594F08}" type="presParOf" srcId="{B80140EE-6B38-4FF7-A852-1449B886A5E4}" destId="{190EE692-EE80-4F34-AA0D-AC5436DC5206}" srcOrd="3" destOrd="0" presId="urn:microsoft.com/office/officeart/2005/8/layout/hList1"/>
    <dgm:cxn modelId="{3C47BA83-C007-4867-BD9F-3C684136FC48}" type="presParOf" srcId="{B80140EE-6B38-4FF7-A852-1449B886A5E4}" destId="{C526BFC8-C78D-4323-9828-B41060A03507}" srcOrd="4" destOrd="0" presId="urn:microsoft.com/office/officeart/2005/8/layout/hList1"/>
    <dgm:cxn modelId="{C83F5EE8-FD0E-40B2-A0E9-55FBAC7A7031}" type="presParOf" srcId="{C526BFC8-C78D-4323-9828-B41060A03507}" destId="{6942383B-F178-4DF0-B8DD-363621494088}" srcOrd="0" destOrd="0" presId="urn:microsoft.com/office/officeart/2005/8/layout/hList1"/>
    <dgm:cxn modelId="{8D2A34E6-E892-4A10-B1F8-4EB405C9445D}" type="presParOf" srcId="{C526BFC8-C78D-4323-9828-B41060A03507}" destId="{C0767129-9CBA-420F-B321-47A3EED8A1C1}"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517D36-A25E-462B-B25D-2BDDD1CFC22F}">
      <dsp:nvSpPr>
        <dsp:cNvPr id="0" name=""/>
        <dsp:cNvSpPr/>
      </dsp:nvSpPr>
      <dsp:spPr>
        <a:xfrm>
          <a:off x="3286" y="137447"/>
          <a:ext cx="3203971" cy="1274839"/>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263144" tIns="150368" rIns="263144" bIns="150368" numCol="1" spcCol="1270" anchor="ctr" anchorCtr="0">
          <a:noAutofit/>
        </a:bodyPr>
        <a:lstStyle/>
        <a:p>
          <a:pPr marL="0" lvl="0" indent="0" algn="ctr" defTabSz="1644650">
            <a:lnSpc>
              <a:spcPct val="90000"/>
            </a:lnSpc>
            <a:spcBef>
              <a:spcPct val="0"/>
            </a:spcBef>
            <a:spcAft>
              <a:spcPct val="35000"/>
            </a:spcAft>
            <a:buNone/>
          </a:pPr>
          <a:r>
            <a:rPr lang="en-GB" sz="3700" kern="1200"/>
            <a:t>Written Assessment</a:t>
          </a:r>
          <a:endParaRPr lang="en-US" sz="3700" kern="1200"/>
        </a:p>
      </dsp:txBody>
      <dsp:txXfrm>
        <a:off x="3286" y="137447"/>
        <a:ext cx="3203971" cy="1274839"/>
      </dsp:txXfrm>
    </dsp:sp>
    <dsp:sp modelId="{624DC579-FC4B-43DF-A451-D20021329BF2}">
      <dsp:nvSpPr>
        <dsp:cNvPr id="0" name=""/>
        <dsp:cNvSpPr/>
      </dsp:nvSpPr>
      <dsp:spPr>
        <a:xfrm>
          <a:off x="3286" y="1412286"/>
          <a:ext cx="3203971" cy="2285212"/>
        </a:xfrm>
        <a:prstGeom prst="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70688" tIns="170688" rIns="227584" bIns="256032" numCol="1" spcCol="1270" anchor="t" anchorCtr="0">
          <a:noAutofit/>
        </a:bodyPr>
        <a:lstStyle/>
        <a:p>
          <a:pPr marL="285750" lvl="1" indent="-285750" algn="l" defTabSz="1422400">
            <a:lnSpc>
              <a:spcPct val="90000"/>
            </a:lnSpc>
            <a:spcBef>
              <a:spcPct val="0"/>
            </a:spcBef>
            <a:spcAft>
              <a:spcPct val="15000"/>
            </a:spcAft>
            <a:buChar char="•"/>
          </a:pPr>
          <a:r>
            <a:rPr lang="en-GB" sz="3200" kern="1200" dirty="0"/>
            <a:t>7500 words</a:t>
          </a:r>
          <a:endParaRPr lang="en-US" sz="3200" kern="1200" dirty="0"/>
        </a:p>
        <a:p>
          <a:pPr marL="285750" lvl="1" indent="-285750" algn="l" defTabSz="1422400">
            <a:lnSpc>
              <a:spcPct val="90000"/>
            </a:lnSpc>
            <a:spcBef>
              <a:spcPct val="0"/>
            </a:spcBef>
            <a:spcAft>
              <a:spcPct val="15000"/>
            </a:spcAft>
            <a:buChar char="•"/>
          </a:pPr>
          <a:endParaRPr lang="en-US" sz="3200" kern="1200" dirty="0"/>
        </a:p>
        <a:p>
          <a:pPr marL="285750" lvl="1" indent="-285750" algn="l" defTabSz="1422400">
            <a:lnSpc>
              <a:spcPct val="90000"/>
            </a:lnSpc>
            <a:spcBef>
              <a:spcPct val="0"/>
            </a:spcBef>
            <a:spcAft>
              <a:spcPct val="15000"/>
            </a:spcAft>
            <a:buChar char="•"/>
          </a:pPr>
          <a:r>
            <a:rPr lang="en-GB" sz="3200" kern="1200" dirty="0"/>
            <a:t>Portfolio of 2 components</a:t>
          </a:r>
          <a:endParaRPr lang="en-US" sz="3200" kern="1200" dirty="0"/>
        </a:p>
      </dsp:txBody>
      <dsp:txXfrm>
        <a:off x="3286" y="1412286"/>
        <a:ext cx="3203971" cy="2285212"/>
      </dsp:txXfrm>
    </dsp:sp>
    <dsp:sp modelId="{B7A52ADB-FD2C-4445-8789-D2CAB1E4E3B4}">
      <dsp:nvSpPr>
        <dsp:cNvPr id="0" name=""/>
        <dsp:cNvSpPr/>
      </dsp:nvSpPr>
      <dsp:spPr>
        <a:xfrm>
          <a:off x="3655814" y="137447"/>
          <a:ext cx="3203971" cy="1274839"/>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263144" tIns="150368" rIns="263144" bIns="150368" numCol="1" spcCol="1270" anchor="ctr" anchorCtr="0">
          <a:noAutofit/>
        </a:bodyPr>
        <a:lstStyle/>
        <a:p>
          <a:pPr marL="0" lvl="0" indent="0" algn="ctr" defTabSz="1644650">
            <a:lnSpc>
              <a:spcPct val="90000"/>
            </a:lnSpc>
            <a:spcBef>
              <a:spcPct val="0"/>
            </a:spcBef>
            <a:spcAft>
              <a:spcPct val="35000"/>
            </a:spcAft>
            <a:buNone/>
          </a:pPr>
          <a:r>
            <a:rPr lang="en-GB" sz="3700" kern="1200" dirty="0"/>
            <a:t>Submission date:</a:t>
          </a:r>
          <a:endParaRPr lang="en-US" sz="3700" kern="1200" dirty="0"/>
        </a:p>
      </dsp:txBody>
      <dsp:txXfrm>
        <a:off x="3655814" y="137447"/>
        <a:ext cx="3203971" cy="1274839"/>
      </dsp:txXfrm>
    </dsp:sp>
    <dsp:sp modelId="{DC4BEEE8-639E-42AB-B051-64F28EEA5758}">
      <dsp:nvSpPr>
        <dsp:cNvPr id="0" name=""/>
        <dsp:cNvSpPr/>
      </dsp:nvSpPr>
      <dsp:spPr>
        <a:xfrm>
          <a:off x="3655814" y="1412286"/>
          <a:ext cx="3203971" cy="2285212"/>
        </a:xfrm>
        <a:prstGeom prst="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70688" tIns="170688" rIns="227584" bIns="256032" numCol="1" spcCol="1270" anchor="t" anchorCtr="0">
          <a:noAutofit/>
        </a:bodyPr>
        <a:lstStyle/>
        <a:p>
          <a:pPr marL="285750" lvl="1" indent="-285750" algn="l" defTabSz="1422400">
            <a:lnSpc>
              <a:spcPct val="90000"/>
            </a:lnSpc>
            <a:spcBef>
              <a:spcPct val="0"/>
            </a:spcBef>
            <a:spcAft>
              <a:spcPct val="15000"/>
            </a:spcAft>
            <a:buChar char="•"/>
          </a:pPr>
          <a:r>
            <a:rPr lang="en-GB" sz="3200" kern="1200" dirty="0"/>
            <a:t>17</a:t>
          </a:r>
          <a:r>
            <a:rPr lang="en-GB" sz="3200" kern="1200" baseline="30000" dirty="0"/>
            <a:t>th</a:t>
          </a:r>
          <a:r>
            <a:rPr lang="en-GB" sz="3200" kern="1200" dirty="0"/>
            <a:t> March 2026</a:t>
          </a:r>
          <a:endParaRPr lang="en-US" sz="3200" kern="1200" dirty="0"/>
        </a:p>
      </dsp:txBody>
      <dsp:txXfrm>
        <a:off x="3655814" y="1412286"/>
        <a:ext cx="3203971" cy="2285212"/>
      </dsp:txXfrm>
    </dsp:sp>
    <dsp:sp modelId="{6942383B-F178-4DF0-B8DD-363621494088}">
      <dsp:nvSpPr>
        <dsp:cNvPr id="0" name=""/>
        <dsp:cNvSpPr/>
      </dsp:nvSpPr>
      <dsp:spPr>
        <a:xfrm>
          <a:off x="7308342" y="137447"/>
          <a:ext cx="3203971" cy="1274839"/>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263144" tIns="150368" rIns="263144" bIns="150368" numCol="1" spcCol="1270" anchor="ctr" anchorCtr="0">
          <a:noAutofit/>
        </a:bodyPr>
        <a:lstStyle/>
        <a:p>
          <a:pPr marL="0" lvl="0" indent="0" algn="ctr" defTabSz="1644650">
            <a:lnSpc>
              <a:spcPct val="90000"/>
            </a:lnSpc>
            <a:spcBef>
              <a:spcPct val="0"/>
            </a:spcBef>
            <a:spcAft>
              <a:spcPct val="35000"/>
            </a:spcAft>
            <a:buNone/>
          </a:pPr>
          <a:endParaRPr lang="en-GB" sz="3700" kern="1200"/>
        </a:p>
      </dsp:txBody>
      <dsp:txXfrm>
        <a:off x="7308342" y="137447"/>
        <a:ext cx="3203971" cy="1274839"/>
      </dsp:txXfrm>
    </dsp:sp>
    <dsp:sp modelId="{C0767129-9CBA-420F-B321-47A3EED8A1C1}">
      <dsp:nvSpPr>
        <dsp:cNvPr id="0" name=""/>
        <dsp:cNvSpPr/>
      </dsp:nvSpPr>
      <dsp:spPr>
        <a:xfrm>
          <a:off x="7308342" y="1412286"/>
          <a:ext cx="3203971" cy="2285212"/>
        </a:xfrm>
        <a:prstGeom prst="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08C58A0-7F6E-4EE7-ACA1-D640AE8AB91C}" type="datetimeFigureOut">
              <a:rPr lang="en-GB" smtClean="0"/>
              <a:t>24/02/2026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A07A560-065A-43E0-B634-1564DC04BF29}" type="slidenum">
              <a:rPr lang="en-GB" smtClean="0"/>
              <a:t>‹#›</a:t>
            </a:fld>
            <a:endParaRPr lang="en-GB"/>
          </a:p>
        </p:txBody>
      </p:sp>
    </p:spTree>
    <p:extLst>
      <p:ext uri="{BB962C8B-B14F-4D97-AF65-F5344CB8AC3E}">
        <p14:creationId xmlns:p14="http://schemas.microsoft.com/office/powerpoint/2010/main" val="37996883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7"/>
          <p:cNvSpPr txBox="1">
            <a:spLocks noGrp="1" noChangeArrowheads="1"/>
          </p:cNvSpPr>
          <p:nvPr/>
        </p:nvSpPr>
        <p:spPr bwMode="auto">
          <a:xfrm>
            <a:off x="3849688" y="9428163"/>
            <a:ext cx="294640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Calibri" panose="020F0502020204030204" pitchFamily="34" charset="0"/>
                <a:cs typeface="Arial" panose="020B0604020202020204" pitchFamily="34" charset="0"/>
              </a:defRPr>
            </a:lvl1pPr>
            <a:lvl2pPr marL="742950" indent="-285750">
              <a:spcBef>
                <a:spcPct val="30000"/>
              </a:spcBef>
              <a:defRPr sz="1200">
                <a:solidFill>
                  <a:schemeClr val="tx1"/>
                </a:solidFill>
                <a:latin typeface="Calibri" panose="020F0502020204030204" pitchFamily="34" charset="0"/>
                <a:cs typeface="Arial" panose="020B0604020202020204" pitchFamily="34" charset="0"/>
              </a:defRPr>
            </a:lvl2pPr>
            <a:lvl3pPr marL="1143000" indent="-228600">
              <a:spcBef>
                <a:spcPct val="30000"/>
              </a:spcBef>
              <a:defRPr sz="1200">
                <a:solidFill>
                  <a:schemeClr val="tx1"/>
                </a:solidFill>
                <a:latin typeface="Calibri" panose="020F0502020204030204" pitchFamily="34" charset="0"/>
                <a:cs typeface="Arial" panose="020B0604020202020204" pitchFamily="34" charset="0"/>
              </a:defRPr>
            </a:lvl3pPr>
            <a:lvl4pPr marL="1600200" indent="-228600">
              <a:spcBef>
                <a:spcPct val="30000"/>
              </a:spcBef>
              <a:defRPr sz="1200">
                <a:solidFill>
                  <a:schemeClr val="tx1"/>
                </a:solidFill>
                <a:latin typeface="Calibri" panose="020F0502020204030204" pitchFamily="34" charset="0"/>
                <a:cs typeface="Arial" panose="020B0604020202020204" pitchFamily="34" charset="0"/>
              </a:defRPr>
            </a:lvl4pPr>
            <a:lvl5pPr marL="2057400" indent="-228600">
              <a:spcBef>
                <a:spcPct val="30000"/>
              </a:spcBef>
              <a:defRPr sz="12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6FB46868-D4DC-4AB7-B902-2CBC006332D0}" type="slidenum">
              <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ct val="0"/>
                </a:spcBef>
                <a:spcAft>
                  <a:spcPts val="0"/>
                </a:spcAft>
                <a:buClrTx/>
                <a:buSzTx/>
                <a:buFontTx/>
                <a:buNone/>
                <a:tabLst/>
                <a:defRPr/>
              </a:pPr>
              <a:t>1</a:t>
            </a:fld>
            <a:endPar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endParaRPr>
          </a:p>
        </p:txBody>
      </p:sp>
      <p:sp>
        <p:nvSpPr>
          <p:cNvPr id="5123" name="Rectangle 2"/>
          <p:cNvSpPr>
            <a:spLocks noGrp="1" noRot="1" noChangeAspect="1" noChangeArrowheads="1" noTextEdit="1"/>
          </p:cNvSpPr>
          <p:nvPr>
            <p:ph type="sldImg"/>
          </p:nvPr>
        </p:nvSpPr>
        <p:spPr bwMode="auto">
          <a:xfrm>
            <a:off x="92075" y="744538"/>
            <a:ext cx="6615113"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4"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cs typeface="Arial" panose="020B0604020202020204" pitchFamily="34" charset="0"/>
            </a:endParaRPr>
          </a:p>
        </p:txBody>
      </p:sp>
    </p:spTree>
    <p:extLst>
      <p:ext uri="{BB962C8B-B14F-4D97-AF65-F5344CB8AC3E}">
        <p14:creationId xmlns:p14="http://schemas.microsoft.com/office/powerpoint/2010/main" val="29089196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24/02/2026</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7596090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24/02/2026</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0358889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24/02/2026</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1588076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24/02/2026</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42352264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B903B507-B5A5-4EB8-9ED0-F32979F097C2}" type="datetimeFigureOut">
              <a:rPr lang="en-GB" smtClean="0"/>
              <a:t>24/02/2026</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0921829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B903B507-B5A5-4EB8-9ED0-F32979F097C2}" type="datetimeFigureOut">
              <a:rPr lang="en-GB" smtClean="0"/>
              <a:t>24/02/2026</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9392865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24/02/2026</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2179809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B903B507-B5A5-4EB8-9ED0-F32979F097C2}" type="datetimeFigureOut">
              <a:rPr lang="en-GB" smtClean="0"/>
              <a:t>24/02/2026</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608684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B903B507-B5A5-4EB8-9ED0-F32979F097C2}" type="datetimeFigureOut">
              <a:rPr lang="en-GB" smtClean="0"/>
              <a:t>24/02/2026</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5679844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B903B507-B5A5-4EB8-9ED0-F32979F097C2}" type="datetimeFigureOut">
              <a:rPr lang="en-GB" smtClean="0"/>
              <a:t>24/02/2026</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5181062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B903B507-B5A5-4EB8-9ED0-F32979F097C2}" type="datetimeFigureOut">
              <a:rPr lang="en-GB" smtClean="0"/>
              <a:t>24/02/2026</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385815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TxTwoObj">
  <p:cSld name="1_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2/24/2026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20472168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03B507-B5A5-4EB8-9ED0-F32979F097C2}" type="datetimeFigureOut">
              <a:rPr lang="en-GB" smtClean="0"/>
              <a:t>24/02/2026</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6D0CCA-8A08-45F9-94D3-92FFB5BFEA84}"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4"/>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184657839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librarysearch.uwtsd.ac.uk/permalink/44WHELF_UWTSD/11c0l68/alma99100392238902421" TargetMode="External"/><Relationship Id="rId2" Type="http://schemas.openxmlformats.org/officeDocument/2006/relationships/hyperlink" Target="https://librarysearch.uwtsd.ac.uk/permalink/44WHELF_UWTSD/11c0l68/alma99100360960202421" TargetMode="External"/><Relationship Id="rId1" Type="http://schemas.openxmlformats.org/officeDocument/2006/relationships/slideLayout" Target="../slideLayouts/slideLayout2.xml"/><Relationship Id="rId5" Type="http://schemas.openxmlformats.org/officeDocument/2006/relationships/hyperlink" Target="https://www.markhallander.dk/post/classical-vs-humanistic-management" TargetMode="External"/><Relationship Id="rId4" Type="http://schemas.openxmlformats.org/officeDocument/2006/relationships/hyperlink" Target="https://librarysearch.uwtsd.ac.uk/permalink/44WHELF_UWTSD/1ir6fgh/cdi_proquest_journals_2230689282"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walesonline.co.uk/news/wales-news/welsh-hero-holidaymaker-sacked-after-2494066" TargetMode="External"/><Relationship Id="rId2" Type="http://schemas.openxmlformats.org/officeDocument/2006/relationships/hyperlink" Target="https://www.bbc.co.uk/news/uk-wales-21118440" TargetMode="External"/><Relationship Id="rId1" Type="http://schemas.openxmlformats.org/officeDocument/2006/relationships/slideLayout" Target="../slideLayouts/slideLayout2.xml"/><Relationship Id="rId4" Type="http://schemas.openxmlformats.org/officeDocument/2006/relationships/hyperlink" Target="https://www.facebook.com/EngineHouse123/?locale=en_GB"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youthmusic.org.uk/sites/default/files/2025-01/Youth%20Voice%20and%20Participation%20Handbook.pdf" TargetMode="External"/><Relationship Id="rId2" Type="http://schemas.openxmlformats.org/officeDocument/2006/relationships/hyperlink" Target="https://citizenshandbook.org/arnsteinsladder.html?https://www.citizenshandbook.org/climate-intervention.html&amp;gad_source=1&amp;gad_campaignid=23443208137&amp;gclid=Cj0KCQiAtfXMBhDzARIsAJ0jp3DT-I--FzttALcTRGk-DpwMFZDo43jaXjtltY63u8Lqsqu558jyVqUaAmTdEALw_wcB" TargetMode="External"/><Relationship Id="rId1" Type="http://schemas.openxmlformats.org/officeDocument/2006/relationships/slideLayout" Target="../slideLayouts/slideLayout2.xml"/><Relationship Id="rId4" Type="http://schemas.openxmlformats.org/officeDocument/2006/relationships/hyperlink" Target="https://www.unicef.org/ukraine/media/591/file/English%20version.pdf"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librarysearch.uwtsd.ac.uk/permalink/44WHELF_UWTSD/1ir6fgh/cdi_crossref_primary_10_1177_1742715021993641" TargetMode="External"/><Relationship Id="rId2" Type="http://schemas.openxmlformats.org/officeDocument/2006/relationships/hyperlink" Target="https://librarysearch.uwtsd.ac.uk/permalink/44WHELF_UWTSD/11c0l68/alma99100331260202421"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7"/>
          <p:cNvSpPr>
            <a:spLocks noGrp="1" noChangeArrowheads="1"/>
          </p:cNvSpPr>
          <p:nvPr>
            <p:ph type="ctrTitle"/>
          </p:nvPr>
        </p:nvSpPr>
        <p:spPr>
          <a:xfrm>
            <a:off x="0" y="1122363"/>
            <a:ext cx="12191999" cy="2387600"/>
          </a:xfrm>
        </p:spPr>
        <p:txBody>
          <a:bodyPr>
            <a:normAutofit fontScale="90000"/>
          </a:bodyPr>
          <a:lstStyle/>
          <a:p>
            <a:br>
              <a:rPr lang="en-GB" altLang="en-US" b="1" dirty="0"/>
            </a:br>
            <a:r>
              <a:rPr lang="en-GB" altLang="en-US" b="1" dirty="0"/>
              <a:t> </a:t>
            </a:r>
            <a:br>
              <a:rPr lang="en-GB" altLang="en-US" b="1" dirty="0"/>
            </a:br>
            <a:r>
              <a:rPr lang="en-GB" b="1" dirty="0"/>
              <a:t>Collaborative Leadership and Management</a:t>
            </a:r>
            <a:endParaRPr lang="en-GB" altLang="en-US" sz="4400" b="1" dirty="0"/>
          </a:p>
        </p:txBody>
      </p:sp>
      <p:sp>
        <p:nvSpPr>
          <p:cNvPr id="2" name="Subtitle 1"/>
          <p:cNvSpPr>
            <a:spLocks noGrp="1"/>
          </p:cNvSpPr>
          <p:nvPr>
            <p:ph type="subTitle" idx="1"/>
          </p:nvPr>
        </p:nvSpPr>
        <p:spPr/>
        <p:txBody>
          <a:bodyPr/>
          <a:lstStyle/>
          <a:p>
            <a:br>
              <a:rPr lang="en-GB" sz="2400" b="1" dirty="0">
                <a:solidFill>
                  <a:srgbClr val="080808"/>
                </a:solidFill>
              </a:rPr>
            </a:br>
            <a:r>
              <a:rPr lang="en-GB" sz="2400" b="1" dirty="0">
                <a:solidFill>
                  <a:srgbClr val="080808"/>
                </a:solidFill>
              </a:rPr>
              <a:t>ECYW7007</a:t>
            </a:r>
          </a:p>
          <a:p>
            <a:r>
              <a:rPr lang="en-GB" dirty="0"/>
              <a:t>24th February 2026</a:t>
            </a:r>
          </a:p>
        </p:txBody>
      </p:sp>
    </p:spTree>
    <p:extLst>
      <p:ext uri="{BB962C8B-B14F-4D97-AF65-F5344CB8AC3E}">
        <p14:creationId xmlns:p14="http://schemas.microsoft.com/office/powerpoint/2010/main" val="1965786593"/>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F0F927AD-3395-88AF-7BC8-E07BCB763829}"/>
              </a:ext>
            </a:extLst>
          </p:cNvPr>
          <p:cNvSpPr>
            <a:spLocks noGrp="1" noChangeArrowheads="1"/>
          </p:cNvSpPr>
          <p:nvPr>
            <p:ph type="title"/>
          </p:nvPr>
        </p:nvSpPr>
        <p:spPr/>
        <p:txBody>
          <a:bodyPr/>
          <a:lstStyle/>
          <a:p>
            <a:pPr algn="l" eaLnBrk="1" hangingPunct="1"/>
            <a:r>
              <a:rPr lang="en-GB" altLang="en-US" b="1" dirty="0"/>
              <a:t>Module Aims</a:t>
            </a:r>
          </a:p>
        </p:txBody>
      </p:sp>
      <p:sp>
        <p:nvSpPr>
          <p:cNvPr id="4099" name="Rectangle 3">
            <a:extLst>
              <a:ext uri="{FF2B5EF4-FFF2-40B4-BE49-F238E27FC236}">
                <a16:creationId xmlns:a16="http://schemas.microsoft.com/office/drawing/2014/main" id="{BFDA2C30-3DF1-274C-F676-6D2AD7D00AE6}"/>
              </a:ext>
            </a:extLst>
          </p:cNvPr>
          <p:cNvSpPr>
            <a:spLocks noGrp="1" noChangeArrowheads="1"/>
          </p:cNvSpPr>
          <p:nvPr>
            <p:ph idx="1"/>
          </p:nvPr>
        </p:nvSpPr>
        <p:spPr/>
        <p:txBody>
          <a:bodyPr>
            <a:normAutofit/>
          </a:bodyPr>
          <a:lstStyle/>
          <a:p>
            <a:r>
              <a:rPr lang="en-GB" dirty="0"/>
              <a:t>To develop advanced understanding of collaborative leadership and management principles in the context of Youth Work, whilst fostering critical thinking, identifying a sense of vision, and innovative approaches to leadership in the Youth Work sector.</a:t>
            </a:r>
          </a:p>
          <a:p>
            <a:pPr marL="0" indent="0">
              <a:buNone/>
            </a:pPr>
            <a:endParaRPr lang="en-GB" dirty="0"/>
          </a:p>
          <a:p>
            <a:r>
              <a:rPr lang="en-GB" dirty="0"/>
              <a:t>To equip students with practical tools, knowledge and strategies for analysing complex environments to enable them to engage effectively with diverse stakeholders.</a:t>
            </a:r>
          </a:p>
          <a:p>
            <a:pPr marL="0" indent="0">
              <a:buNone/>
              <a:defRPr/>
            </a:pPr>
            <a:r>
              <a:rPr lang="en-GB" dirty="0"/>
              <a:t>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05F7457A-8606-88EE-CDD1-14B7750C05D4}"/>
              </a:ext>
            </a:extLst>
          </p:cNvPr>
          <p:cNvSpPr>
            <a:spLocks noGrp="1" noChangeArrowheads="1"/>
          </p:cNvSpPr>
          <p:nvPr>
            <p:ph type="title"/>
          </p:nvPr>
        </p:nvSpPr>
        <p:spPr/>
        <p:txBody>
          <a:bodyPr/>
          <a:lstStyle/>
          <a:p>
            <a:pPr algn="l" eaLnBrk="1" hangingPunct="1"/>
            <a:r>
              <a:rPr lang="en-GB" altLang="en-US" b="1" dirty="0"/>
              <a:t>Learning Outcomes</a:t>
            </a:r>
          </a:p>
        </p:txBody>
      </p:sp>
      <p:sp>
        <p:nvSpPr>
          <p:cNvPr id="5123" name="Rectangle 3">
            <a:extLst>
              <a:ext uri="{FF2B5EF4-FFF2-40B4-BE49-F238E27FC236}">
                <a16:creationId xmlns:a16="http://schemas.microsoft.com/office/drawing/2014/main" id="{3D394AD5-318B-FBAF-438C-87E75B4259C8}"/>
              </a:ext>
            </a:extLst>
          </p:cNvPr>
          <p:cNvSpPr>
            <a:spLocks noGrp="1" noChangeArrowheads="1"/>
          </p:cNvSpPr>
          <p:nvPr>
            <p:ph idx="1"/>
          </p:nvPr>
        </p:nvSpPr>
        <p:spPr>
          <a:xfrm>
            <a:off x="838200" y="1825625"/>
            <a:ext cx="10515600" cy="3698097"/>
          </a:xfrm>
        </p:spPr>
        <p:txBody>
          <a:bodyPr>
            <a:normAutofit fontScale="70000" lnSpcReduction="20000"/>
          </a:bodyPr>
          <a:lstStyle/>
          <a:p>
            <a:pPr marL="0" indent="0" fontAlgn="base" hangingPunct="0">
              <a:buNone/>
            </a:pPr>
            <a:r>
              <a:rPr lang="en-GB" dirty="0"/>
              <a:t>Upon the successful completion of this module, the student should be able to:</a:t>
            </a:r>
          </a:p>
          <a:p>
            <a:r>
              <a:rPr lang="en-GB" dirty="0"/>
              <a:t>critically analyse and interpret the external environment affecting Youth Work using advanced analytical tools such as a PESTEL analysis to inform strategic decision making in Youth Work contexts;</a:t>
            </a:r>
          </a:p>
          <a:p>
            <a:r>
              <a:rPr lang="en-GB" dirty="0"/>
              <a:t>demonstrate the skills and knowledge required to act as a catalyst for positive change in Youth Work organisations and communities;</a:t>
            </a:r>
          </a:p>
          <a:p>
            <a:r>
              <a:rPr lang="en-GB" dirty="0"/>
              <a:t>understand the theory of collaboration and apply collaborative approaches to engage effectively with diverse stakeholders, including young people, and design and execute effective consultation, lobbying, and advocacy campaigns relevant to Youth Work;</a:t>
            </a:r>
          </a:p>
          <a:p>
            <a:r>
              <a:rPr lang="en-GB" dirty="0"/>
              <a:t>critically evaluate and apply current leadership and management theories in Youth Work settings;</a:t>
            </a:r>
          </a:p>
          <a:p>
            <a:r>
              <a:rPr lang="en-GB" dirty="0"/>
              <a:t>organise their knowledge and learning through use of a range of information resources, and present their work appropriately.</a:t>
            </a:r>
          </a:p>
          <a:p>
            <a:pPr eaLnBrk="1" hangingPunct="1"/>
            <a:endParaRPr lang="en-GB" alt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05C4BD8F-880E-0F1B-A289-F32948785DB9}"/>
              </a:ext>
            </a:extLst>
          </p:cNvPr>
          <p:cNvSpPr>
            <a:spLocks noGrp="1" noChangeArrowheads="1"/>
          </p:cNvSpPr>
          <p:nvPr>
            <p:ph type="title"/>
          </p:nvPr>
        </p:nvSpPr>
        <p:spPr/>
        <p:txBody>
          <a:bodyPr/>
          <a:lstStyle/>
          <a:p>
            <a:pPr algn="l" eaLnBrk="1" hangingPunct="1"/>
            <a:br>
              <a:rPr lang="en-GB" altLang="en-US" sz="2000" dirty="0"/>
            </a:br>
            <a:r>
              <a:rPr lang="en-GB" altLang="en-US" b="1" dirty="0"/>
              <a:t>Indicative Content </a:t>
            </a:r>
          </a:p>
        </p:txBody>
      </p:sp>
      <p:sp>
        <p:nvSpPr>
          <p:cNvPr id="6147" name="Rectangle 3">
            <a:extLst>
              <a:ext uri="{FF2B5EF4-FFF2-40B4-BE49-F238E27FC236}">
                <a16:creationId xmlns:a16="http://schemas.microsoft.com/office/drawing/2014/main" id="{0743817A-F689-AC12-D0E0-E44B1D6B30DC}"/>
              </a:ext>
            </a:extLst>
          </p:cNvPr>
          <p:cNvSpPr>
            <a:spLocks noGrp="1" noChangeArrowheads="1"/>
          </p:cNvSpPr>
          <p:nvPr>
            <p:ph idx="1"/>
          </p:nvPr>
        </p:nvSpPr>
        <p:spPr>
          <a:xfrm>
            <a:off x="838200" y="1825625"/>
            <a:ext cx="10515600" cy="3760302"/>
          </a:xfrm>
        </p:spPr>
        <p:txBody>
          <a:bodyPr>
            <a:normAutofit fontScale="62500" lnSpcReduction="20000"/>
          </a:bodyPr>
          <a:lstStyle/>
          <a:p>
            <a:r>
              <a:rPr lang="en-GB" dirty="0"/>
              <a:t>Foundations of Collaborative Leadership in Youth Work.</a:t>
            </a:r>
          </a:p>
          <a:p>
            <a:r>
              <a:rPr lang="en-GB" dirty="0"/>
              <a:t>An introduction to collaborative leadership concepts.</a:t>
            </a:r>
          </a:p>
          <a:p>
            <a:r>
              <a:rPr lang="en-GB" dirty="0"/>
              <a:t>The role of a Youth Work leader in contemporary society.</a:t>
            </a:r>
          </a:p>
          <a:p>
            <a:r>
              <a:rPr lang="en-GB" dirty="0"/>
              <a:t>Environmental Scanning and Analysis for scanning the environment.</a:t>
            </a:r>
          </a:p>
          <a:p>
            <a:r>
              <a:rPr lang="en-GB" dirty="0"/>
              <a:t>PESTEL and other appropriate forms of analysis: their application in Youth Work contexts.</a:t>
            </a:r>
          </a:p>
          <a:p>
            <a:r>
              <a:rPr lang="en-GB" dirty="0"/>
              <a:t>Identifying and analysing the role of key stakeholders.</a:t>
            </a:r>
          </a:p>
          <a:p>
            <a:r>
              <a:rPr lang="en-GB" dirty="0"/>
              <a:t>Identifying and competently deploying relevant skills including the ability to identify appropriate funding sources, to develop budgets and develop business plans.</a:t>
            </a:r>
          </a:p>
          <a:p>
            <a:r>
              <a:rPr lang="en-GB" dirty="0"/>
              <a:t>Developing appropriate and meaningful performance indicators which reflect the vision and purpose of Youth Work and specific organisations.</a:t>
            </a:r>
          </a:p>
          <a:p>
            <a:r>
              <a:rPr lang="en-GB" dirty="0"/>
              <a:t>Understanding the role of effective change agents in Youth Work.</a:t>
            </a:r>
          </a:p>
          <a:p>
            <a:r>
              <a:rPr lang="en-GB" dirty="0"/>
              <a:t>The importance of developing personal leadership philosophies for Youth Work.</a:t>
            </a:r>
          </a:p>
          <a:p>
            <a:pPr eaLnBrk="1" hangingPunct="1">
              <a:lnSpc>
                <a:spcPct val="90000"/>
              </a:lnSpc>
            </a:pPr>
            <a:endParaRPr lang="en-GB" alt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42C4A-8C06-7809-E20C-40F9E790D08F}"/>
              </a:ext>
            </a:extLst>
          </p:cNvPr>
          <p:cNvSpPr>
            <a:spLocks noGrp="1"/>
          </p:cNvSpPr>
          <p:nvPr>
            <p:ph type="title"/>
          </p:nvPr>
        </p:nvSpPr>
        <p:spPr/>
        <p:txBody>
          <a:bodyPr/>
          <a:lstStyle/>
          <a:p>
            <a:r>
              <a:rPr lang="en-GB" b="1" dirty="0"/>
              <a:t>Indicative Content</a:t>
            </a:r>
          </a:p>
        </p:txBody>
      </p:sp>
      <p:sp>
        <p:nvSpPr>
          <p:cNvPr id="3" name="Content Placeholder 2">
            <a:extLst>
              <a:ext uri="{FF2B5EF4-FFF2-40B4-BE49-F238E27FC236}">
                <a16:creationId xmlns:a16="http://schemas.microsoft.com/office/drawing/2014/main" id="{B92DE489-6290-1141-57A1-60C64390A17E}"/>
              </a:ext>
            </a:extLst>
          </p:cNvPr>
          <p:cNvSpPr>
            <a:spLocks noGrp="1"/>
          </p:cNvSpPr>
          <p:nvPr>
            <p:ph idx="1"/>
          </p:nvPr>
        </p:nvSpPr>
        <p:spPr>
          <a:xfrm>
            <a:off x="838200" y="1618489"/>
            <a:ext cx="10515600" cy="3923896"/>
          </a:xfrm>
        </p:spPr>
        <p:txBody>
          <a:bodyPr>
            <a:normAutofit fontScale="62500" lnSpcReduction="20000"/>
          </a:bodyPr>
          <a:lstStyle/>
          <a:p>
            <a:r>
              <a:rPr lang="en-GB" dirty="0"/>
              <a:t>Strategies for initiating and managing change.</a:t>
            </a:r>
          </a:p>
          <a:p>
            <a:r>
              <a:rPr lang="en-GB" dirty="0"/>
              <a:t>Case studies of successful Youth Work collaborations.</a:t>
            </a:r>
          </a:p>
          <a:p>
            <a:r>
              <a:rPr lang="en-GB" dirty="0"/>
              <a:t>Building and maintaining effective teams, understanding roles, culture and shared aspirations.</a:t>
            </a:r>
          </a:p>
          <a:p>
            <a:r>
              <a:rPr lang="en-GB" dirty="0"/>
              <a:t>Case studies and practical problem-solving exercises.</a:t>
            </a:r>
          </a:p>
          <a:p>
            <a:r>
              <a:rPr lang="en-GB" dirty="0"/>
              <a:t>Ethical considerations in stakeholder engagement.</a:t>
            </a:r>
          </a:p>
          <a:p>
            <a:r>
              <a:rPr lang="en-GB" dirty="0"/>
              <a:t>Principles of effective lobbying and advocacy, developing advocacy strategies for youth-related issues.</a:t>
            </a:r>
          </a:p>
          <a:p>
            <a:r>
              <a:rPr lang="en-GB" dirty="0"/>
              <a:t>Models of youth participation and strategies for meaningfully involving young people in decision making.</a:t>
            </a:r>
          </a:p>
          <a:p>
            <a:r>
              <a:rPr lang="en-GB" dirty="0"/>
              <a:t>Overview of current leadership theories relevant to Youth Work.</a:t>
            </a:r>
          </a:p>
          <a:p>
            <a:r>
              <a:rPr lang="en-GB" dirty="0"/>
              <a:t>Action learning sets as a tool to understand and solve problems within the work.</a:t>
            </a:r>
          </a:p>
          <a:p>
            <a:r>
              <a:rPr lang="en-GB" dirty="0"/>
              <a:t>Reflective practice in collaborative leadership.</a:t>
            </a:r>
          </a:p>
          <a:p>
            <a:endParaRPr lang="en-GB" dirty="0"/>
          </a:p>
        </p:txBody>
      </p:sp>
    </p:spTree>
    <p:extLst>
      <p:ext uri="{BB962C8B-B14F-4D97-AF65-F5344CB8AC3E}">
        <p14:creationId xmlns:p14="http://schemas.microsoft.com/office/powerpoint/2010/main" val="37472218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350AD1C6-AAD0-E310-1242-55D7A8DA0337}"/>
              </a:ext>
            </a:extLst>
          </p:cNvPr>
          <p:cNvSpPr>
            <a:spLocks noGrp="1" noChangeArrowheads="1"/>
          </p:cNvSpPr>
          <p:nvPr>
            <p:ph type="title"/>
          </p:nvPr>
        </p:nvSpPr>
        <p:spPr>
          <a:xfrm>
            <a:off x="838200" y="365125"/>
            <a:ext cx="10515600" cy="1325563"/>
          </a:xfrm>
        </p:spPr>
        <p:txBody>
          <a:bodyPr anchor="ctr">
            <a:normAutofit/>
          </a:bodyPr>
          <a:lstStyle/>
          <a:p>
            <a:pPr eaLnBrk="1" hangingPunct="1"/>
            <a:r>
              <a:rPr lang="en-GB" altLang="en-US" b="1"/>
              <a:t>Assessment</a:t>
            </a:r>
          </a:p>
        </p:txBody>
      </p:sp>
      <p:graphicFrame>
        <p:nvGraphicFramePr>
          <p:cNvPr id="7178" name="Content Placeholder 6">
            <a:extLst>
              <a:ext uri="{FF2B5EF4-FFF2-40B4-BE49-F238E27FC236}">
                <a16:creationId xmlns:a16="http://schemas.microsoft.com/office/drawing/2014/main" id="{4A41F9DA-20D6-8B25-9ADC-2C57ADAA670F}"/>
              </a:ext>
            </a:extLst>
          </p:cNvPr>
          <p:cNvGraphicFramePr>
            <a:graphicFrameLocks noGrp="1"/>
          </p:cNvGraphicFramePr>
          <p:nvPr>
            <p:ph idx="1"/>
            <p:extLst>
              <p:ext uri="{D42A27DB-BD31-4B8C-83A1-F6EECF244321}">
                <p14:modId xmlns:p14="http://schemas.microsoft.com/office/powerpoint/2010/main" val="807624871"/>
              </p:ext>
            </p:extLst>
          </p:nvPr>
        </p:nvGraphicFramePr>
        <p:xfrm>
          <a:off x="838200" y="1690688"/>
          <a:ext cx="10515600" cy="38349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extBox 1">
            <a:extLst>
              <a:ext uri="{FF2B5EF4-FFF2-40B4-BE49-F238E27FC236}">
                <a16:creationId xmlns:a16="http://schemas.microsoft.com/office/drawing/2014/main" id="{F73E78F2-8B79-9AC2-8BB6-9744A6760D5B}"/>
              </a:ext>
            </a:extLst>
          </p:cNvPr>
          <p:cNvSpPr txBox="1"/>
          <p:nvPr/>
        </p:nvSpPr>
        <p:spPr>
          <a:xfrm>
            <a:off x="8290560" y="2082800"/>
            <a:ext cx="2773680" cy="661720"/>
          </a:xfrm>
          <a:prstGeom prst="rect">
            <a:avLst/>
          </a:prstGeom>
          <a:noFill/>
        </p:spPr>
        <p:txBody>
          <a:bodyPr wrap="square" rtlCol="0">
            <a:spAutoFit/>
          </a:bodyPr>
          <a:lstStyle/>
          <a:p>
            <a:r>
              <a:rPr lang="en-GB" sz="3700" dirty="0">
                <a:solidFill>
                  <a:schemeClr val="bg1"/>
                </a:solidFill>
              </a:rPr>
              <a:t>Return date:</a:t>
            </a:r>
          </a:p>
        </p:txBody>
      </p:sp>
      <p:sp>
        <p:nvSpPr>
          <p:cNvPr id="3" name="TextBox 2">
            <a:extLst>
              <a:ext uri="{FF2B5EF4-FFF2-40B4-BE49-F238E27FC236}">
                <a16:creationId xmlns:a16="http://schemas.microsoft.com/office/drawing/2014/main" id="{1636FE4D-74D8-9F84-A601-5440051937D9}"/>
              </a:ext>
            </a:extLst>
          </p:cNvPr>
          <p:cNvSpPr txBox="1"/>
          <p:nvPr/>
        </p:nvSpPr>
        <p:spPr>
          <a:xfrm>
            <a:off x="8503920" y="3185160"/>
            <a:ext cx="2560320" cy="1077218"/>
          </a:xfrm>
          <a:prstGeom prst="rect">
            <a:avLst/>
          </a:prstGeom>
          <a:noFill/>
        </p:spPr>
        <p:txBody>
          <a:bodyPr wrap="square" rtlCol="0">
            <a:spAutoFit/>
          </a:bodyPr>
          <a:lstStyle/>
          <a:p>
            <a:pPr marL="285750" indent="-285750">
              <a:buFont typeface="Arial" panose="020B0604020202020204" pitchFamily="34" charset="0"/>
              <a:buChar char="•"/>
            </a:pPr>
            <a:r>
              <a:rPr lang="en-GB" sz="3200" dirty="0"/>
              <a:t>6</a:t>
            </a:r>
            <a:r>
              <a:rPr lang="en-GB" sz="3200" baseline="30000" dirty="0"/>
              <a:t>th</a:t>
            </a:r>
            <a:r>
              <a:rPr lang="en-GB" sz="3200" dirty="0"/>
              <a:t> May 2026</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F75A08-691C-0912-B417-BBB082938DEA}"/>
              </a:ext>
            </a:extLst>
          </p:cNvPr>
          <p:cNvSpPr>
            <a:spLocks noGrp="1"/>
          </p:cNvSpPr>
          <p:nvPr>
            <p:ph type="title"/>
          </p:nvPr>
        </p:nvSpPr>
        <p:spPr/>
        <p:txBody>
          <a:bodyPr/>
          <a:lstStyle/>
          <a:p>
            <a:r>
              <a:rPr lang="en-GB" b="1" dirty="0"/>
              <a:t>Component 1: 2500 words</a:t>
            </a:r>
          </a:p>
        </p:txBody>
      </p:sp>
      <p:sp>
        <p:nvSpPr>
          <p:cNvPr id="3" name="Content Placeholder 2">
            <a:extLst>
              <a:ext uri="{FF2B5EF4-FFF2-40B4-BE49-F238E27FC236}">
                <a16:creationId xmlns:a16="http://schemas.microsoft.com/office/drawing/2014/main" id="{9AA7B927-81E1-6647-C421-269DA7D3284E}"/>
              </a:ext>
            </a:extLst>
          </p:cNvPr>
          <p:cNvSpPr>
            <a:spLocks noGrp="1"/>
          </p:cNvSpPr>
          <p:nvPr>
            <p:ph idx="1"/>
          </p:nvPr>
        </p:nvSpPr>
        <p:spPr>
          <a:xfrm>
            <a:off x="838200" y="1589319"/>
            <a:ext cx="10515600" cy="4351338"/>
          </a:xfrm>
        </p:spPr>
        <p:txBody>
          <a:bodyPr>
            <a:normAutofit/>
          </a:bodyPr>
          <a:lstStyle/>
          <a:p>
            <a:r>
              <a:rPr lang="en-GB" b="1" dirty="0"/>
              <a:t>Component 1: Analytical Report (PESTEL/Strategic Context)</a:t>
            </a:r>
          </a:p>
          <a:p>
            <a:pPr marL="0" indent="0">
              <a:buNone/>
            </a:pPr>
            <a:endParaRPr lang="en-GB" dirty="0"/>
          </a:p>
          <a:p>
            <a:pPr lvl="0"/>
            <a:r>
              <a:rPr lang="en-GB" dirty="0"/>
              <a:t>Produce a 2,500-word report critically analysing and interpreting the external environment affecting Youth Work, applying advanced analytical tools such as PESTEL analysis. The report should link findings directly to strategic decision-making in a chosen Youth Work setting.</a:t>
            </a:r>
          </a:p>
          <a:p>
            <a:endParaRPr lang="en-GB" dirty="0"/>
          </a:p>
        </p:txBody>
      </p:sp>
    </p:spTree>
    <p:extLst>
      <p:ext uri="{BB962C8B-B14F-4D97-AF65-F5344CB8AC3E}">
        <p14:creationId xmlns:p14="http://schemas.microsoft.com/office/powerpoint/2010/main" val="34408407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E186A4-B726-B469-2144-041D6F615D2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876A956-011C-DAA9-2FEF-C1710980E248}"/>
              </a:ext>
            </a:extLst>
          </p:cNvPr>
          <p:cNvSpPr>
            <a:spLocks noGrp="1"/>
          </p:cNvSpPr>
          <p:nvPr>
            <p:ph type="title"/>
          </p:nvPr>
        </p:nvSpPr>
        <p:spPr/>
        <p:txBody>
          <a:bodyPr/>
          <a:lstStyle/>
          <a:p>
            <a:r>
              <a:rPr lang="en-GB" b="1" dirty="0"/>
              <a:t>Component 2: 5000 words</a:t>
            </a:r>
          </a:p>
        </p:txBody>
      </p:sp>
      <p:sp>
        <p:nvSpPr>
          <p:cNvPr id="3" name="Content Placeholder 2">
            <a:extLst>
              <a:ext uri="{FF2B5EF4-FFF2-40B4-BE49-F238E27FC236}">
                <a16:creationId xmlns:a16="http://schemas.microsoft.com/office/drawing/2014/main" id="{BB9507D9-0ADC-50FE-EF58-F5E66D0BE0D0}"/>
              </a:ext>
            </a:extLst>
          </p:cNvPr>
          <p:cNvSpPr>
            <a:spLocks noGrp="1"/>
          </p:cNvSpPr>
          <p:nvPr>
            <p:ph idx="1"/>
          </p:nvPr>
        </p:nvSpPr>
        <p:spPr>
          <a:xfrm>
            <a:off x="838200" y="1690688"/>
            <a:ext cx="10515600" cy="4351338"/>
          </a:xfrm>
        </p:spPr>
        <p:txBody>
          <a:bodyPr>
            <a:normAutofit lnSpcReduction="10000"/>
          </a:bodyPr>
          <a:lstStyle/>
          <a:p>
            <a:r>
              <a:rPr lang="en-GB" b="1" dirty="0"/>
              <a:t>Component 2: Change Catalyst and Consultation Project</a:t>
            </a:r>
            <a:endParaRPr lang="en-GB" dirty="0"/>
          </a:p>
          <a:p>
            <a:pPr lvl="0"/>
            <a:r>
              <a:rPr lang="en-GB" dirty="0"/>
              <a:t>Design and present an evidence-based proposal (2,500 words) outlining an initiative to act as a catalyst for positive change in a Youth Work organisation or community. This proposal must detail collaborative methods to engage stakeholders, consultation, lobbying, and advocacy campaigns.</a:t>
            </a:r>
          </a:p>
          <a:p>
            <a:pPr lvl="0"/>
            <a:r>
              <a:rPr lang="en-GB" dirty="0"/>
              <a:t>Compose a 2,500-word critical evaluation of current leadership and management theories as they apply to the chosen Youth Work context, including reflective consideration of their personal leadership approach. Include examples from literature and practice.</a:t>
            </a:r>
          </a:p>
          <a:p>
            <a:endParaRPr lang="en-GB" dirty="0"/>
          </a:p>
        </p:txBody>
      </p:sp>
    </p:spTree>
    <p:extLst>
      <p:ext uri="{BB962C8B-B14F-4D97-AF65-F5344CB8AC3E}">
        <p14:creationId xmlns:p14="http://schemas.microsoft.com/office/powerpoint/2010/main" val="35349186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202322-B831-74F9-5602-A65A6C663234}"/>
              </a:ext>
            </a:extLst>
          </p:cNvPr>
          <p:cNvSpPr>
            <a:spLocks noGrp="1"/>
          </p:cNvSpPr>
          <p:nvPr>
            <p:ph type="title"/>
          </p:nvPr>
        </p:nvSpPr>
        <p:spPr/>
        <p:txBody>
          <a:bodyPr/>
          <a:lstStyle/>
          <a:p>
            <a:r>
              <a:rPr lang="en-GB" b="1" dirty="0"/>
              <a:t>Any Questions?</a:t>
            </a:r>
          </a:p>
        </p:txBody>
      </p:sp>
      <p:pic>
        <p:nvPicPr>
          <p:cNvPr id="5" name="Content Placeholder 4" descr="A blue and white question mark in a chat bubble&#10;&#10;AI-generated content may be incorrect.">
            <a:extLst>
              <a:ext uri="{FF2B5EF4-FFF2-40B4-BE49-F238E27FC236}">
                <a16:creationId xmlns:a16="http://schemas.microsoft.com/office/drawing/2014/main" id="{466B08F5-AF9F-31E3-9671-FE389FEB5CC0}"/>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3956188" y="1577648"/>
            <a:ext cx="3977622" cy="3977622"/>
          </a:xfrm>
        </p:spPr>
      </p:pic>
    </p:spTree>
    <p:extLst>
      <p:ext uri="{BB962C8B-B14F-4D97-AF65-F5344CB8AC3E}">
        <p14:creationId xmlns:p14="http://schemas.microsoft.com/office/powerpoint/2010/main" val="9584675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43DB4-B441-6588-6070-B08A2EE73FEB}"/>
              </a:ext>
            </a:extLst>
          </p:cNvPr>
          <p:cNvSpPr>
            <a:spLocks noGrp="1"/>
          </p:cNvSpPr>
          <p:nvPr>
            <p:ph type="title"/>
          </p:nvPr>
        </p:nvSpPr>
        <p:spPr/>
        <p:txBody>
          <a:bodyPr/>
          <a:lstStyle/>
          <a:p>
            <a:r>
              <a:rPr lang="en-GB" dirty="0"/>
              <a:t>Session overview</a:t>
            </a:r>
          </a:p>
        </p:txBody>
      </p:sp>
      <p:sp>
        <p:nvSpPr>
          <p:cNvPr id="3" name="Content Placeholder 2">
            <a:extLst>
              <a:ext uri="{FF2B5EF4-FFF2-40B4-BE49-F238E27FC236}">
                <a16:creationId xmlns:a16="http://schemas.microsoft.com/office/drawing/2014/main" id="{6E3DB12C-0A13-EEDD-D6AE-0CBCCB8ED7BA}"/>
              </a:ext>
            </a:extLst>
          </p:cNvPr>
          <p:cNvSpPr>
            <a:spLocks noGrp="1"/>
          </p:cNvSpPr>
          <p:nvPr>
            <p:ph idx="1"/>
          </p:nvPr>
        </p:nvSpPr>
        <p:spPr>
          <a:xfrm>
            <a:off x="838200" y="1533017"/>
            <a:ext cx="10515600" cy="4351338"/>
          </a:xfrm>
        </p:spPr>
        <p:txBody>
          <a:bodyPr/>
          <a:lstStyle/>
          <a:p>
            <a:pPr marL="0" indent="0">
              <a:buNone/>
            </a:pPr>
            <a:r>
              <a:rPr lang="en-GB" dirty="0"/>
              <a:t>Address the learning outcome:</a:t>
            </a:r>
          </a:p>
          <a:p>
            <a:pPr marL="0" indent="0">
              <a:buNone/>
            </a:pPr>
            <a:endParaRPr lang="en-GB" dirty="0"/>
          </a:p>
          <a:p>
            <a:r>
              <a:rPr lang="en-GB" dirty="0"/>
              <a:t>By the end of this session you will be able to </a:t>
            </a:r>
            <a:r>
              <a:rPr lang="en-GB" b="1" dirty="0"/>
              <a:t>critically</a:t>
            </a:r>
            <a:r>
              <a:rPr lang="en-GB" dirty="0"/>
              <a:t> evaluate key leadership and management theories and apply them to complex Youth Work settings (statutory and voluntary).</a:t>
            </a:r>
          </a:p>
        </p:txBody>
      </p:sp>
    </p:spTree>
    <p:extLst>
      <p:ext uri="{BB962C8B-B14F-4D97-AF65-F5344CB8AC3E}">
        <p14:creationId xmlns:p14="http://schemas.microsoft.com/office/powerpoint/2010/main" val="40065224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2B9F5-46AB-8794-0E5F-FAB2AA865289}"/>
              </a:ext>
            </a:extLst>
          </p:cNvPr>
          <p:cNvSpPr>
            <a:spLocks noGrp="1"/>
          </p:cNvSpPr>
          <p:nvPr>
            <p:ph type="title"/>
          </p:nvPr>
        </p:nvSpPr>
        <p:spPr/>
        <p:txBody>
          <a:bodyPr/>
          <a:lstStyle/>
          <a:p>
            <a:r>
              <a:rPr lang="en-GB" dirty="0"/>
              <a:t>Perspectives on leadership and management</a:t>
            </a:r>
          </a:p>
        </p:txBody>
      </p:sp>
      <p:sp>
        <p:nvSpPr>
          <p:cNvPr id="3" name="Content Placeholder 2">
            <a:extLst>
              <a:ext uri="{FF2B5EF4-FFF2-40B4-BE49-F238E27FC236}">
                <a16:creationId xmlns:a16="http://schemas.microsoft.com/office/drawing/2014/main" id="{A1B23AD9-037E-FB7C-9A6E-F06C802B4006}"/>
              </a:ext>
            </a:extLst>
          </p:cNvPr>
          <p:cNvSpPr>
            <a:spLocks noGrp="1"/>
          </p:cNvSpPr>
          <p:nvPr>
            <p:ph idx="1"/>
          </p:nvPr>
        </p:nvSpPr>
        <p:spPr/>
        <p:txBody>
          <a:bodyPr/>
          <a:lstStyle/>
          <a:p>
            <a:pPr lvl="1"/>
            <a:r>
              <a:rPr lang="en-GB" sz="3600" dirty="0"/>
              <a:t>Transformational leadership (</a:t>
            </a:r>
            <a:r>
              <a:rPr lang="en-GB" sz="3600" dirty="0">
                <a:hlinkClick r:id="rId2"/>
              </a:rPr>
              <a:t>Bass &amp; Riggio</a:t>
            </a:r>
            <a:r>
              <a:rPr lang="en-GB" sz="3600" dirty="0"/>
              <a:t>).​</a:t>
            </a:r>
          </a:p>
          <a:p>
            <a:pPr lvl="1"/>
            <a:r>
              <a:rPr lang="en-GB" sz="3600" dirty="0">
                <a:hlinkClick r:id="rId3"/>
              </a:rPr>
              <a:t>Distributed</a:t>
            </a:r>
            <a:r>
              <a:rPr lang="en-GB" sz="3600" dirty="0"/>
              <a:t>/distributive leadership (shared, relational, often used in youth work around co-design).</a:t>
            </a:r>
          </a:p>
          <a:p>
            <a:pPr lvl="1"/>
            <a:r>
              <a:rPr lang="en-GB" sz="3600" dirty="0"/>
              <a:t>Critical management perspectives (e.g. </a:t>
            </a:r>
            <a:r>
              <a:rPr lang="en-GB" sz="3600" dirty="0">
                <a:hlinkClick r:id="rId4"/>
              </a:rPr>
              <a:t>critique of managerialism</a:t>
            </a:r>
            <a:r>
              <a:rPr lang="en-GB" sz="3600" dirty="0"/>
              <a:t>; </a:t>
            </a:r>
            <a:r>
              <a:rPr lang="en-GB" sz="3600" dirty="0">
                <a:hlinkClick r:id="rId5"/>
              </a:rPr>
              <a:t>humanist vs managerialist </a:t>
            </a:r>
            <a:r>
              <a:rPr lang="en-GB" sz="3600" dirty="0"/>
              <a:t>approaches</a:t>
            </a:r>
          </a:p>
        </p:txBody>
      </p:sp>
    </p:spTree>
    <p:extLst>
      <p:ext uri="{BB962C8B-B14F-4D97-AF65-F5344CB8AC3E}">
        <p14:creationId xmlns:p14="http://schemas.microsoft.com/office/powerpoint/2010/main" val="24376560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B3066-EA2F-CA73-373D-2F7B8AA950BC}"/>
              </a:ext>
            </a:extLst>
          </p:cNvPr>
          <p:cNvSpPr>
            <a:spLocks noGrp="1"/>
          </p:cNvSpPr>
          <p:nvPr>
            <p:ph type="title"/>
          </p:nvPr>
        </p:nvSpPr>
        <p:spPr/>
        <p:txBody>
          <a:bodyPr/>
          <a:lstStyle/>
          <a:p>
            <a:r>
              <a:rPr lang="en-GB" b="1" dirty="0"/>
              <a:t>Youth work in Wales: key context </a:t>
            </a:r>
            <a:endParaRPr lang="en-GB" dirty="0"/>
          </a:p>
        </p:txBody>
      </p:sp>
      <p:sp>
        <p:nvSpPr>
          <p:cNvPr id="3" name="Content Placeholder 2">
            <a:extLst>
              <a:ext uri="{FF2B5EF4-FFF2-40B4-BE49-F238E27FC236}">
                <a16:creationId xmlns:a16="http://schemas.microsoft.com/office/drawing/2014/main" id="{68C8648E-0417-A02A-32C3-3C3CC42ADCB9}"/>
              </a:ext>
            </a:extLst>
          </p:cNvPr>
          <p:cNvSpPr>
            <a:spLocks noGrp="1"/>
          </p:cNvSpPr>
          <p:nvPr>
            <p:ph idx="1"/>
          </p:nvPr>
        </p:nvSpPr>
        <p:spPr>
          <a:xfrm>
            <a:off x="838200" y="1889759"/>
            <a:ext cx="10515600" cy="3976307"/>
          </a:xfrm>
        </p:spPr>
        <p:txBody>
          <a:bodyPr/>
          <a:lstStyle/>
          <a:p>
            <a:r>
              <a:rPr lang="en-GB" dirty="0"/>
              <a:t>What does leadership and management look like in youth work in Wales right now?</a:t>
            </a:r>
          </a:p>
          <a:p>
            <a:endParaRPr lang="en-GB" dirty="0"/>
          </a:p>
          <a:p>
            <a:pPr lvl="1"/>
            <a:r>
              <a:rPr lang="en-GB" dirty="0"/>
              <a:t>Name one organisation (locally, regionally, nationally) or network which provides leadership in youth work..</a:t>
            </a:r>
          </a:p>
          <a:p>
            <a:pPr lvl="1"/>
            <a:endParaRPr lang="en-GB" dirty="0"/>
          </a:p>
          <a:p>
            <a:pPr lvl="1"/>
            <a:r>
              <a:rPr lang="en-GB" dirty="0"/>
              <a:t>List three characteristics of this leadership?</a:t>
            </a:r>
          </a:p>
        </p:txBody>
      </p:sp>
    </p:spTree>
    <p:extLst>
      <p:ext uri="{BB962C8B-B14F-4D97-AF65-F5344CB8AC3E}">
        <p14:creationId xmlns:p14="http://schemas.microsoft.com/office/powerpoint/2010/main" val="34036950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70F09F-C6DD-D30C-E305-0255D8A3FFBE}"/>
              </a:ext>
            </a:extLst>
          </p:cNvPr>
          <p:cNvSpPr>
            <a:spLocks noGrp="1"/>
          </p:cNvSpPr>
          <p:nvPr>
            <p:ph type="title"/>
          </p:nvPr>
        </p:nvSpPr>
        <p:spPr/>
        <p:txBody>
          <a:bodyPr/>
          <a:lstStyle/>
          <a:p>
            <a:r>
              <a:rPr lang="en-GB" dirty="0"/>
              <a:t>Leadership snapshots</a:t>
            </a:r>
          </a:p>
        </p:txBody>
      </p:sp>
      <p:sp>
        <p:nvSpPr>
          <p:cNvPr id="3" name="Content Placeholder 2">
            <a:extLst>
              <a:ext uri="{FF2B5EF4-FFF2-40B4-BE49-F238E27FC236}">
                <a16:creationId xmlns:a16="http://schemas.microsoft.com/office/drawing/2014/main" id="{15DB8DCD-D6DE-CB43-1745-D5C16ECC5C66}"/>
              </a:ext>
            </a:extLst>
          </p:cNvPr>
          <p:cNvSpPr>
            <a:spLocks noGrp="1"/>
          </p:cNvSpPr>
          <p:nvPr>
            <p:ph idx="1"/>
          </p:nvPr>
        </p:nvSpPr>
        <p:spPr/>
        <p:txBody>
          <a:bodyPr/>
          <a:lstStyle/>
          <a:p>
            <a:r>
              <a:rPr lang="en-GB" dirty="0"/>
              <a:t>Explore understandings of leadership/management and connect to youth work values.</a:t>
            </a:r>
          </a:p>
          <a:p>
            <a:pPr marL="0" indent="0">
              <a:buNone/>
            </a:pPr>
            <a:endParaRPr lang="en-GB" dirty="0"/>
          </a:p>
          <a:p>
            <a:pPr lvl="0"/>
            <a:r>
              <a:rPr lang="en-GB" dirty="0"/>
              <a:t>Jot down a brief example of:</a:t>
            </a:r>
          </a:p>
          <a:p>
            <a:pPr marL="0" lvl="0" indent="0">
              <a:buNone/>
            </a:pPr>
            <a:endParaRPr lang="en-GB" dirty="0"/>
          </a:p>
          <a:p>
            <a:pPr lvl="1"/>
            <a:r>
              <a:rPr lang="en-GB" dirty="0"/>
              <a:t>A “good” leadership experience in a youth work or allied setting.</a:t>
            </a:r>
          </a:p>
          <a:p>
            <a:pPr lvl="1"/>
            <a:r>
              <a:rPr lang="en-GB" dirty="0"/>
              <a:t>A “problematic” leadership experience.</a:t>
            </a:r>
          </a:p>
          <a:p>
            <a:endParaRPr lang="en-GB" dirty="0"/>
          </a:p>
        </p:txBody>
      </p:sp>
    </p:spTree>
    <p:extLst>
      <p:ext uri="{BB962C8B-B14F-4D97-AF65-F5344CB8AC3E}">
        <p14:creationId xmlns:p14="http://schemas.microsoft.com/office/powerpoint/2010/main" val="9404760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695F18C7-AE8C-7309-D6F6-F296F30440B4}"/>
              </a:ext>
            </a:extLst>
          </p:cNvPr>
          <p:cNvGraphicFramePr>
            <a:graphicFrameLocks noGrp="1"/>
          </p:cNvGraphicFramePr>
          <p:nvPr>
            <p:ph idx="1"/>
            <p:extLst>
              <p:ext uri="{D42A27DB-BD31-4B8C-83A1-F6EECF244321}">
                <p14:modId xmlns:p14="http://schemas.microsoft.com/office/powerpoint/2010/main" val="3580538689"/>
              </p:ext>
            </p:extLst>
          </p:nvPr>
        </p:nvGraphicFramePr>
        <p:xfrm>
          <a:off x="838200" y="1625600"/>
          <a:ext cx="10515597" cy="3344673"/>
        </p:xfrm>
        <a:graphic>
          <a:graphicData uri="http://schemas.openxmlformats.org/drawingml/2006/table">
            <a:tbl>
              <a:tblPr firstRow="1" bandRow="1">
                <a:tableStyleId>{5C22544A-7EE6-4342-B048-85BDC9FD1C3A}</a:tableStyleId>
              </a:tblPr>
              <a:tblGrid>
                <a:gridCol w="3505199">
                  <a:extLst>
                    <a:ext uri="{9D8B030D-6E8A-4147-A177-3AD203B41FA5}">
                      <a16:colId xmlns:a16="http://schemas.microsoft.com/office/drawing/2014/main" val="4081220762"/>
                    </a:ext>
                  </a:extLst>
                </a:gridCol>
                <a:gridCol w="3505199">
                  <a:extLst>
                    <a:ext uri="{9D8B030D-6E8A-4147-A177-3AD203B41FA5}">
                      <a16:colId xmlns:a16="http://schemas.microsoft.com/office/drawing/2014/main" val="513681533"/>
                    </a:ext>
                  </a:extLst>
                </a:gridCol>
                <a:gridCol w="3505199">
                  <a:extLst>
                    <a:ext uri="{9D8B030D-6E8A-4147-A177-3AD203B41FA5}">
                      <a16:colId xmlns:a16="http://schemas.microsoft.com/office/drawing/2014/main" val="3809797555"/>
                    </a:ext>
                  </a:extLst>
                </a:gridCol>
              </a:tblGrid>
              <a:tr h="758653">
                <a:tc>
                  <a:txBody>
                    <a:bodyPr/>
                    <a:lstStyle/>
                    <a:p>
                      <a:pPr algn="ctr"/>
                      <a:r>
                        <a:rPr lang="en-GB" sz="2000" dirty="0"/>
                        <a:t>Behaviours</a:t>
                      </a:r>
                    </a:p>
                  </a:txBody>
                  <a:tcPr/>
                </a:tc>
                <a:tc>
                  <a:txBody>
                    <a:bodyPr/>
                    <a:lstStyle/>
                    <a:p>
                      <a:pPr algn="ctr"/>
                      <a:r>
                        <a:rPr lang="en-GB" sz="2000" dirty="0"/>
                        <a:t>Values</a:t>
                      </a:r>
                    </a:p>
                  </a:txBody>
                  <a:tcPr/>
                </a:tc>
                <a:tc>
                  <a:txBody>
                    <a:bodyPr/>
                    <a:lstStyle/>
                    <a:p>
                      <a:pPr algn="ctr"/>
                      <a:r>
                        <a:rPr lang="en-GB" sz="2000" dirty="0"/>
                        <a:t>Outcomes for young people</a:t>
                      </a:r>
                    </a:p>
                  </a:txBody>
                  <a:tcPr/>
                </a:tc>
                <a:extLst>
                  <a:ext uri="{0D108BD9-81ED-4DB2-BD59-A6C34878D82A}">
                    <a16:rowId xmlns:a16="http://schemas.microsoft.com/office/drawing/2014/main" val="1185415877"/>
                  </a:ext>
                </a:extLst>
              </a:tr>
              <a:tr h="646505">
                <a:tc>
                  <a:txBody>
                    <a:bodyPr/>
                    <a:lstStyle/>
                    <a:p>
                      <a:endParaRPr lang="en-GB" dirty="0"/>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24648466"/>
                  </a:ext>
                </a:extLst>
              </a:tr>
              <a:tr h="646505">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2556691404"/>
                  </a:ext>
                </a:extLst>
              </a:tr>
              <a:tr h="646505">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556654714"/>
                  </a:ext>
                </a:extLst>
              </a:tr>
              <a:tr h="646505">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449737435"/>
                  </a:ext>
                </a:extLst>
              </a:tr>
            </a:tbl>
          </a:graphicData>
        </a:graphic>
      </p:graphicFrame>
      <p:sp>
        <p:nvSpPr>
          <p:cNvPr id="5" name="TextBox 4">
            <a:extLst>
              <a:ext uri="{FF2B5EF4-FFF2-40B4-BE49-F238E27FC236}">
                <a16:creationId xmlns:a16="http://schemas.microsoft.com/office/drawing/2014/main" id="{3A9D81A8-891D-12F0-915F-FBBD7EE7BD40}"/>
              </a:ext>
            </a:extLst>
          </p:cNvPr>
          <p:cNvSpPr txBox="1"/>
          <p:nvPr/>
        </p:nvSpPr>
        <p:spPr>
          <a:xfrm>
            <a:off x="838200" y="4978400"/>
            <a:ext cx="10271760" cy="923330"/>
          </a:xfrm>
          <a:prstGeom prst="rect">
            <a:avLst/>
          </a:prstGeom>
          <a:noFill/>
        </p:spPr>
        <p:txBody>
          <a:bodyPr wrap="square" rtlCol="0">
            <a:spAutoFit/>
          </a:bodyPr>
          <a:lstStyle/>
          <a:p>
            <a:pPr lvl="1"/>
            <a:r>
              <a:rPr lang="en-GB" sz="1200" dirty="0"/>
              <a:t>Note when descriptions sound transformational (vision, motivation, individual support).</a:t>
            </a:r>
          </a:p>
          <a:p>
            <a:pPr lvl="1"/>
            <a:r>
              <a:rPr lang="en-GB" sz="1200" dirty="0"/>
              <a:t>Note when they sound distributed (shared responsibility, co‑design with young people, flattened hierarchy).</a:t>
            </a:r>
          </a:p>
          <a:p>
            <a:pPr lvl="1"/>
            <a:r>
              <a:rPr lang="en-GB" sz="1200" dirty="0"/>
              <a:t>Note when they feel “managerialist” (targets, compliance, surveillance) vs “humanist” (trust, care, autonomy).​</a:t>
            </a:r>
          </a:p>
          <a:p>
            <a:endParaRPr lang="en-GB" dirty="0"/>
          </a:p>
        </p:txBody>
      </p:sp>
      <p:sp>
        <p:nvSpPr>
          <p:cNvPr id="6" name="TextBox 5">
            <a:extLst>
              <a:ext uri="{FF2B5EF4-FFF2-40B4-BE49-F238E27FC236}">
                <a16:creationId xmlns:a16="http://schemas.microsoft.com/office/drawing/2014/main" id="{6164A2EF-EF42-092D-9D79-F6CCE7E82415}"/>
              </a:ext>
            </a:extLst>
          </p:cNvPr>
          <p:cNvSpPr txBox="1"/>
          <p:nvPr/>
        </p:nvSpPr>
        <p:spPr>
          <a:xfrm>
            <a:off x="838200" y="479216"/>
            <a:ext cx="7421880" cy="954107"/>
          </a:xfrm>
          <a:prstGeom prst="rect">
            <a:avLst/>
          </a:prstGeom>
          <a:noFill/>
        </p:spPr>
        <p:txBody>
          <a:bodyPr wrap="square" rtlCol="0">
            <a:spAutoFit/>
          </a:bodyPr>
          <a:lstStyle/>
          <a:p>
            <a:r>
              <a:rPr lang="en-GB" sz="2800" dirty="0"/>
              <a:t>Take and explore 3 or 4 examples from practice and experience</a:t>
            </a:r>
          </a:p>
        </p:txBody>
      </p:sp>
    </p:spTree>
    <p:extLst>
      <p:ext uri="{BB962C8B-B14F-4D97-AF65-F5344CB8AC3E}">
        <p14:creationId xmlns:p14="http://schemas.microsoft.com/office/powerpoint/2010/main" val="4003767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4214E-3349-FC41-623C-4E3ACBD6ABB0}"/>
              </a:ext>
            </a:extLst>
          </p:cNvPr>
          <p:cNvSpPr>
            <a:spLocks noGrp="1"/>
          </p:cNvSpPr>
          <p:nvPr>
            <p:ph type="title"/>
          </p:nvPr>
        </p:nvSpPr>
        <p:spPr/>
        <p:txBody>
          <a:bodyPr>
            <a:normAutofit fontScale="90000"/>
          </a:bodyPr>
          <a:lstStyle/>
          <a:p>
            <a:r>
              <a:rPr lang="en-GB" b="1" kern="100" dirty="0">
                <a:latin typeface="Aptos" panose="020B0004020202020204" pitchFamily="34" charset="0"/>
                <a:ea typeface="DengXian" panose="02010600030101010101" pitchFamily="2" charset="-122"/>
                <a:cs typeface="Arial" panose="020B0604020202020204" pitchFamily="34" charset="0"/>
              </a:rPr>
              <a:t>Transformational leadership in youth work (5 minutes)</a:t>
            </a:r>
            <a:br>
              <a:rPr lang="en-GB" kern="100" dirty="0">
                <a:latin typeface="Aptos" panose="020B0004020202020204" pitchFamily="34" charset="0"/>
                <a:ea typeface="DengXian" panose="02010600030101010101" pitchFamily="2" charset="-122"/>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4D655442-D568-B57D-A07D-3934F4D658FC}"/>
              </a:ext>
            </a:extLst>
          </p:cNvPr>
          <p:cNvSpPr>
            <a:spLocks noGrp="1"/>
          </p:cNvSpPr>
          <p:nvPr>
            <p:ph idx="1"/>
          </p:nvPr>
        </p:nvSpPr>
        <p:spPr/>
        <p:txBody>
          <a:bodyPr>
            <a:normAutofit fontScale="92500"/>
          </a:bodyPr>
          <a:lstStyle/>
          <a:p>
            <a:pPr>
              <a:lnSpc>
                <a:spcPct val="115000"/>
              </a:lnSpc>
              <a:spcAft>
                <a:spcPts val="800"/>
              </a:spcAft>
              <a:buNone/>
            </a:pPr>
            <a:r>
              <a:rPr lang="en-GB" sz="2800" kern="100" dirty="0">
                <a:effectLst/>
                <a:latin typeface="Aptos" panose="020B0004020202020204" pitchFamily="34" charset="0"/>
                <a:ea typeface="DengXian" panose="02010600030101010101" pitchFamily="2" charset="-122"/>
                <a:cs typeface="Arial" panose="020B0604020202020204" pitchFamily="34" charset="0"/>
              </a:rPr>
              <a:t>Key elements (Bass &amp; Riggio:</a:t>
            </a:r>
          </a:p>
          <a:p>
            <a:pPr marL="342900" lvl="0" indent="-342900">
              <a:lnSpc>
                <a:spcPct val="115000"/>
              </a:lnSpc>
              <a:spcAft>
                <a:spcPts val="800"/>
              </a:spcAft>
              <a:buSzPts val="1000"/>
              <a:buFont typeface="Symbol" panose="05050102010706020507" pitchFamily="18" charset="2"/>
              <a:buChar char=""/>
              <a:tabLst>
                <a:tab pos="457200" algn="l"/>
              </a:tabLst>
            </a:pPr>
            <a:r>
              <a:rPr lang="en-GB" sz="2800" kern="100" dirty="0">
                <a:effectLst/>
                <a:latin typeface="Aptos" panose="020B0004020202020204" pitchFamily="34" charset="0"/>
                <a:ea typeface="DengXian" panose="02010600030101010101" pitchFamily="2" charset="-122"/>
                <a:cs typeface="Arial" panose="020B0604020202020204" pitchFamily="34" charset="0"/>
              </a:rPr>
              <a:t>Idealised influence: leader as ethical role model.</a:t>
            </a:r>
          </a:p>
          <a:p>
            <a:pPr marL="342900" lvl="0" indent="-342900">
              <a:lnSpc>
                <a:spcPct val="115000"/>
              </a:lnSpc>
              <a:spcAft>
                <a:spcPts val="800"/>
              </a:spcAft>
              <a:buSzPts val="1000"/>
              <a:buFont typeface="Symbol" panose="05050102010706020507" pitchFamily="18" charset="2"/>
              <a:buChar char=""/>
              <a:tabLst>
                <a:tab pos="457200" algn="l"/>
              </a:tabLst>
            </a:pPr>
            <a:r>
              <a:rPr lang="en-GB" sz="2800" kern="100" dirty="0">
                <a:effectLst/>
                <a:latin typeface="Aptos" panose="020B0004020202020204" pitchFamily="34" charset="0"/>
                <a:ea typeface="DengXian" panose="02010600030101010101" pitchFamily="2" charset="-122"/>
                <a:cs typeface="Arial" panose="020B0604020202020204" pitchFamily="34" charset="0"/>
              </a:rPr>
              <a:t>Inspirational motivation: compelling shared vision for young people.</a:t>
            </a:r>
          </a:p>
          <a:p>
            <a:pPr marL="342900" lvl="0" indent="-342900">
              <a:lnSpc>
                <a:spcPct val="115000"/>
              </a:lnSpc>
              <a:spcAft>
                <a:spcPts val="800"/>
              </a:spcAft>
              <a:buSzPts val="1000"/>
              <a:buFont typeface="Symbol" panose="05050102010706020507" pitchFamily="18" charset="2"/>
              <a:buChar char=""/>
              <a:tabLst>
                <a:tab pos="457200" algn="l"/>
              </a:tabLst>
            </a:pPr>
            <a:r>
              <a:rPr lang="en-GB" sz="2800" kern="100" dirty="0">
                <a:effectLst/>
                <a:latin typeface="Aptos" panose="020B0004020202020204" pitchFamily="34" charset="0"/>
                <a:ea typeface="DengXian" panose="02010600030101010101" pitchFamily="2" charset="-122"/>
                <a:cs typeface="Arial" panose="020B0604020202020204" pitchFamily="34" charset="0"/>
              </a:rPr>
              <a:t>Intellectual stimulation: challenging assumptions, encouraging creativity.</a:t>
            </a:r>
          </a:p>
          <a:p>
            <a:pPr marL="342900" lvl="0" indent="-342900">
              <a:lnSpc>
                <a:spcPct val="115000"/>
              </a:lnSpc>
              <a:spcAft>
                <a:spcPts val="800"/>
              </a:spcAft>
              <a:buSzPts val="1000"/>
              <a:buFont typeface="Symbol" panose="05050102010706020507" pitchFamily="18" charset="2"/>
              <a:buChar char=""/>
              <a:tabLst>
                <a:tab pos="457200" algn="l"/>
              </a:tabLst>
            </a:pPr>
            <a:r>
              <a:rPr lang="en-GB" sz="2800" kern="100" dirty="0">
                <a:effectLst/>
                <a:latin typeface="Aptos" panose="020B0004020202020204" pitchFamily="34" charset="0"/>
                <a:ea typeface="DengXian" panose="02010600030101010101" pitchFamily="2" charset="-122"/>
                <a:cs typeface="Arial" panose="020B0604020202020204" pitchFamily="34" charset="0"/>
              </a:rPr>
              <a:t>Individualised consideration: tailored support to staff and young people.</a:t>
            </a:r>
          </a:p>
          <a:p>
            <a:endParaRPr lang="en-GB" dirty="0"/>
          </a:p>
        </p:txBody>
      </p:sp>
    </p:spTree>
    <p:extLst>
      <p:ext uri="{BB962C8B-B14F-4D97-AF65-F5344CB8AC3E}">
        <p14:creationId xmlns:p14="http://schemas.microsoft.com/office/powerpoint/2010/main" val="27134299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A0511-7CCB-5750-5726-B892C41C8F6B}"/>
              </a:ext>
            </a:extLst>
          </p:cNvPr>
          <p:cNvSpPr>
            <a:spLocks noGrp="1"/>
          </p:cNvSpPr>
          <p:nvPr>
            <p:ph type="title"/>
          </p:nvPr>
        </p:nvSpPr>
        <p:spPr/>
        <p:txBody>
          <a:bodyPr/>
          <a:lstStyle/>
          <a:p>
            <a:r>
              <a:rPr lang="en-GB" dirty="0"/>
              <a:t>How is distributed leadership applied in youth work?</a:t>
            </a:r>
          </a:p>
        </p:txBody>
      </p:sp>
      <p:sp>
        <p:nvSpPr>
          <p:cNvPr id="3" name="Content Placeholder 2">
            <a:extLst>
              <a:ext uri="{FF2B5EF4-FFF2-40B4-BE49-F238E27FC236}">
                <a16:creationId xmlns:a16="http://schemas.microsoft.com/office/drawing/2014/main" id="{3F3511A5-0A27-81DC-42C3-85C5E6576DCA}"/>
              </a:ext>
            </a:extLst>
          </p:cNvPr>
          <p:cNvSpPr>
            <a:spLocks noGrp="1"/>
          </p:cNvSpPr>
          <p:nvPr>
            <p:ph idx="1"/>
          </p:nvPr>
        </p:nvSpPr>
        <p:spPr/>
        <p:txBody>
          <a:bodyPr>
            <a:normAutofit fontScale="70000" lnSpcReduction="20000"/>
          </a:bodyPr>
          <a:lstStyle/>
          <a:p>
            <a:pPr marL="342900" lvl="0" indent="-342900">
              <a:lnSpc>
                <a:spcPct val="115000"/>
              </a:lnSpc>
              <a:spcAft>
                <a:spcPts val="800"/>
              </a:spcAft>
              <a:buSzPts val="1000"/>
              <a:buFont typeface="Symbol" panose="05050102010706020507" pitchFamily="18" charset="2"/>
              <a:buChar char=""/>
              <a:tabLst>
                <a:tab pos="457200" algn="l"/>
              </a:tabLst>
            </a:pPr>
            <a:r>
              <a:rPr lang="en-GB" kern="100" dirty="0">
                <a:latin typeface="Aptos" panose="020B0004020202020204" pitchFamily="34" charset="0"/>
                <a:ea typeface="DengXian" panose="02010600030101010101" pitchFamily="2" charset="-122"/>
                <a:cs typeface="Arial" panose="020B0604020202020204" pitchFamily="34" charset="0"/>
              </a:rPr>
              <a:t>Attractive where services seek culture change, empowerment and high staff motivation.</a:t>
            </a:r>
          </a:p>
          <a:p>
            <a:pPr marL="342900" lvl="0" indent="-342900">
              <a:lnSpc>
                <a:spcPct val="115000"/>
              </a:lnSpc>
              <a:spcAft>
                <a:spcPts val="800"/>
              </a:spcAft>
              <a:buSzPts val="1000"/>
              <a:buFont typeface="Symbol" panose="05050102010706020507" pitchFamily="18" charset="2"/>
              <a:buChar char=""/>
              <a:tabLst>
                <a:tab pos="457200" algn="l"/>
              </a:tabLst>
            </a:pPr>
            <a:r>
              <a:rPr lang="en-GB" kern="100" dirty="0">
                <a:latin typeface="Aptos" panose="020B0004020202020204" pitchFamily="34" charset="0"/>
                <a:ea typeface="DengXian" panose="02010600030101010101" pitchFamily="2" charset="-122"/>
                <a:cs typeface="Arial" panose="020B0604020202020204" pitchFamily="34" charset="0"/>
              </a:rPr>
              <a:t>Common in programmes whose leaders emphasise mission, mentoring, and personal growth.</a:t>
            </a:r>
            <a:r>
              <a:rPr lang="en-GB" kern="100" dirty="0">
                <a:latin typeface="Arial" panose="020B0604020202020204" pitchFamily="34" charset="0"/>
                <a:ea typeface="DengXian" panose="02010600030101010101" pitchFamily="2" charset="-122"/>
                <a:cs typeface="Arial" panose="020B0604020202020204" pitchFamily="34" charset="0"/>
              </a:rPr>
              <a:t>​</a:t>
            </a:r>
            <a:endParaRPr lang="en-GB" kern="100" dirty="0">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kern="100" dirty="0">
                <a:latin typeface="Aptos" panose="020B0004020202020204" pitchFamily="34" charset="0"/>
                <a:ea typeface="DengXian" panose="02010600030101010101" pitchFamily="2" charset="-122"/>
                <a:cs typeface="Arial" panose="020B0604020202020204" pitchFamily="34" charset="0"/>
              </a:rPr>
              <a:t>Critical questions:</a:t>
            </a:r>
          </a:p>
          <a:p>
            <a:pPr marL="342900" lvl="0" indent="-342900">
              <a:lnSpc>
                <a:spcPct val="115000"/>
              </a:lnSpc>
              <a:spcAft>
                <a:spcPts val="800"/>
              </a:spcAft>
              <a:buSzPts val="1000"/>
              <a:buFont typeface="Symbol" panose="05050102010706020507" pitchFamily="18" charset="2"/>
              <a:buChar char=""/>
              <a:tabLst>
                <a:tab pos="457200" algn="l"/>
              </a:tabLst>
            </a:pPr>
            <a:r>
              <a:rPr lang="en-GB" kern="100" dirty="0">
                <a:latin typeface="Aptos" panose="020B0004020202020204" pitchFamily="34" charset="0"/>
                <a:ea typeface="DengXian" panose="02010600030101010101" pitchFamily="2" charset="-122"/>
                <a:cs typeface="Arial" panose="020B0604020202020204" pitchFamily="34" charset="0"/>
              </a:rPr>
              <a:t>Risk of over‑reliance on charismatic individuals; what happens when they leave?</a:t>
            </a:r>
            <a:r>
              <a:rPr lang="en-GB" kern="100" dirty="0">
                <a:latin typeface="Arial" panose="020B0604020202020204" pitchFamily="34" charset="0"/>
                <a:ea typeface="DengXian" panose="02010600030101010101" pitchFamily="2" charset="-122"/>
                <a:cs typeface="Arial" panose="020B0604020202020204" pitchFamily="34" charset="0"/>
              </a:rPr>
              <a:t>​</a:t>
            </a:r>
            <a:endParaRPr lang="en-GB" kern="100" dirty="0">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kern="100" dirty="0">
                <a:latin typeface="Aptos" panose="020B0004020202020204" pitchFamily="34" charset="0"/>
                <a:ea typeface="DengXian" panose="02010600030101010101" pitchFamily="2" charset="-122"/>
                <a:cs typeface="Arial" panose="020B0604020202020204" pitchFamily="34" charset="0"/>
              </a:rPr>
              <a:t>Potential blind spot around structural constraints (funding regimes, safeguarding protocols, performance management).</a:t>
            </a:r>
          </a:p>
          <a:p>
            <a:pPr marL="342900" lvl="0" indent="-342900">
              <a:lnSpc>
                <a:spcPct val="115000"/>
              </a:lnSpc>
              <a:spcAft>
                <a:spcPts val="800"/>
              </a:spcAft>
              <a:buSzPts val="1000"/>
              <a:buFont typeface="Symbol" panose="05050102010706020507" pitchFamily="18" charset="2"/>
              <a:buChar char=""/>
              <a:tabLst>
                <a:tab pos="457200" algn="l"/>
              </a:tabLst>
            </a:pPr>
            <a:r>
              <a:rPr lang="en-GB" kern="100" dirty="0">
                <a:latin typeface="Aptos" panose="020B0004020202020204" pitchFamily="34" charset="0"/>
                <a:ea typeface="DengXian" panose="02010600030101010101" pitchFamily="2" charset="-122"/>
                <a:cs typeface="Arial" panose="020B0604020202020204" pitchFamily="34" charset="0"/>
              </a:rPr>
              <a:t>Possibility of “mission‑driven” pressure on staff, leading to burnout or unquestioned direction.</a:t>
            </a:r>
            <a:endParaRPr lang="en-GB" dirty="0"/>
          </a:p>
        </p:txBody>
      </p:sp>
    </p:spTree>
    <p:extLst>
      <p:ext uri="{BB962C8B-B14F-4D97-AF65-F5344CB8AC3E}">
        <p14:creationId xmlns:p14="http://schemas.microsoft.com/office/powerpoint/2010/main" val="29711247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7F7B5-C189-66F8-AD47-7145AEFBA235}"/>
              </a:ext>
            </a:extLst>
          </p:cNvPr>
          <p:cNvSpPr>
            <a:spLocks noGrp="1"/>
          </p:cNvSpPr>
          <p:nvPr>
            <p:ph type="title"/>
          </p:nvPr>
        </p:nvSpPr>
        <p:spPr/>
        <p:txBody>
          <a:bodyPr/>
          <a:lstStyle/>
          <a:p>
            <a:r>
              <a:rPr lang="en-GB" dirty="0"/>
              <a:t>Case study of charismatic leadership..</a:t>
            </a:r>
          </a:p>
        </p:txBody>
      </p:sp>
      <p:sp>
        <p:nvSpPr>
          <p:cNvPr id="3" name="Content Placeholder 2">
            <a:extLst>
              <a:ext uri="{FF2B5EF4-FFF2-40B4-BE49-F238E27FC236}">
                <a16:creationId xmlns:a16="http://schemas.microsoft.com/office/drawing/2014/main" id="{97214EEF-DBF8-45E5-0AD5-D1803775D514}"/>
              </a:ext>
            </a:extLst>
          </p:cNvPr>
          <p:cNvSpPr>
            <a:spLocks noGrp="1"/>
          </p:cNvSpPr>
          <p:nvPr>
            <p:ph idx="1"/>
          </p:nvPr>
        </p:nvSpPr>
        <p:spPr/>
        <p:txBody>
          <a:bodyPr/>
          <a:lstStyle/>
          <a:p>
            <a:r>
              <a:rPr lang="en-GB" dirty="0">
                <a:hlinkClick r:id="rId2"/>
              </a:rPr>
              <a:t>Shark wrestler: Welsh tourist Paul </a:t>
            </a:r>
            <a:r>
              <a:rPr lang="en-GB" dirty="0" err="1">
                <a:hlinkClick r:id="rId2"/>
              </a:rPr>
              <a:t>Marshallsea</a:t>
            </a:r>
            <a:r>
              <a:rPr lang="en-GB" dirty="0">
                <a:hlinkClick r:id="rId2"/>
              </a:rPr>
              <a:t> to the rescue in Australia - BBC News</a:t>
            </a:r>
            <a:endParaRPr lang="en-GB" dirty="0"/>
          </a:p>
          <a:p>
            <a:endParaRPr lang="en-GB" dirty="0"/>
          </a:p>
          <a:p>
            <a:r>
              <a:rPr lang="en-GB" dirty="0">
                <a:hlinkClick r:id="rId3"/>
              </a:rPr>
              <a:t>Welsh hero holidaymaker sacked after tackling shark during sick leave - Wales Online</a:t>
            </a:r>
            <a:endParaRPr lang="en-GB" dirty="0"/>
          </a:p>
          <a:p>
            <a:endParaRPr lang="en-GB" dirty="0"/>
          </a:p>
          <a:p>
            <a:r>
              <a:rPr lang="en-GB" dirty="0">
                <a:hlinkClick r:id="rId4"/>
              </a:rPr>
              <a:t>The Dowlais Engine House | Merthyr Tydfil | Facebook</a:t>
            </a:r>
            <a:endParaRPr lang="en-GB" dirty="0"/>
          </a:p>
        </p:txBody>
      </p:sp>
    </p:spTree>
    <p:extLst>
      <p:ext uri="{BB962C8B-B14F-4D97-AF65-F5344CB8AC3E}">
        <p14:creationId xmlns:p14="http://schemas.microsoft.com/office/powerpoint/2010/main" val="39672385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28451-5219-B19B-65AD-AA4D6A1406AA}"/>
              </a:ext>
            </a:extLst>
          </p:cNvPr>
          <p:cNvSpPr>
            <a:spLocks noGrp="1"/>
          </p:cNvSpPr>
          <p:nvPr>
            <p:ph type="title"/>
          </p:nvPr>
        </p:nvSpPr>
        <p:spPr/>
        <p:txBody>
          <a:bodyPr/>
          <a:lstStyle/>
          <a:p>
            <a:r>
              <a:rPr lang="en-GB" b="1" dirty="0"/>
              <a:t>Distributed/distributive leadership and co‑design</a:t>
            </a:r>
            <a:endParaRPr lang="en-GB" dirty="0"/>
          </a:p>
        </p:txBody>
      </p:sp>
      <p:sp>
        <p:nvSpPr>
          <p:cNvPr id="3" name="Content Placeholder 2">
            <a:extLst>
              <a:ext uri="{FF2B5EF4-FFF2-40B4-BE49-F238E27FC236}">
                <a16:creationId xmlns:a16="http://schemas.microsoft.com/office/drawing/2014/main" id="{7A9B92AB-9C33-B9B9-AE83-D640AD47B610}"/>
              </a:ext>
            </a:extLst>
          </p:cNvPr>
          <p:cNvSpPr>
            <a:spLocks noGrp="1"/>
          </p:cNvSpPr>
          <p:nvPr>
            <p:ph idx="1"/>
          </p:nvPr>
        </p:nvSpPr>
        <p:spPr>
          <a:xfrm>
            <a:off x="838200" y="1825625"/>
            <a:ext cx="10515600" cy="3884295"/>
          </a:xfrm>
        </p:spPr>
        <p:txBody>
          <a:bodyPr>
            <a:normAutofit fontScale="92500"/>
          </a:bodyPr>
          <a:lstStyle/>
          <a:p>
            <a:r>
              <a:rPr lang="en-GB" dirty="0"/>
              <a:t>Core ideas (shared, relational leadership)</a:t>
            </a:r>
          </a:p>
          <a:p>
            <a:endParaRPr lang="en-GB" dirty="0"/>
          </a:p>
          <a:p>
            <a:pPr lvl="0"/>
            <a:r>
              <a:rPr lang="en-GB" dirty="0"/>
              <a:t>Leadership as a </a:t>
            </a:r>
            <a:r>
              <a:rPr lang="en-GB" b="1" dirty="0"/>
              <a:t>process</a:t>
            </a:r>
            <a:r>
              <a:rPr lang="en-GB" dirty="0"/>
              <a:t> spread across roles, not a person or post.</a:t>
            </a:r>
          </a:p>
          <a:p>
            <a:pPr marL="0" lvl="0" indent="0">
              <a:buNone/>
            </a:pPr>
            <a:endParaRPr lang="en-GB" dirty="0"/>
          </a:p>
          <a:p>
            <a:pPr lvl="0"/>
            <a:r>
              <a:rPr lang="en-GB" dirty="0"/>
              <a:t>Emphasis on collaboration, trust, and reciprocal influence.</a:t>
            </a:r>
          </a:p>
          <a:p>
            <a:pPr lvl="0"/>
            <a:endParaRPr lang="en-GB" dirty="0"/>
          </a:p>
          <a:p>
            <a:pPr lvl="0"/>
            <a:r>
              <a:rPr lang="en-GB" dirty="0"/>
              <a:t>Youth‑inclusive leadership: young people as partners in decision‑making, not just recipients.</a:t>
            </a:r>
          </a:p>
          <a:p>
            <a:endParaRPr lang="en-GB" dirty="0"/>
          </a:p>
        </p:txBody>
      </p:sp>
    </p:spTree>
    <p:extLst>
      <p:ext uri="{BB962C8B-B14F-4D97-AF65-F5344CB8AC3E}">
        <p14:creationId xmlns:p14="http://schemas.microsoft.com/office/powerpoint/2010/main" val="10293526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1ABE75-B150-7142-A1BB-0339F665E768}"/>
              </a:ext>
            </a:extLst>
          </p:cNvPr>
          <p:cNvSpPr>
            <a:spLocks noGrp="1"/>
          </p:cNvSpPr>
          <p:nvPr>
            <p:ph type="title"/>
          </p:nvPr>
        </p:nvSpPr>
        <p:spPr/>
        <p:txBody>
          <a:bodyPr/>
          <a:lstStyle/>
          <a:p>
            <a:r>
              <a:rPr lang="en-GB" dirty="0"/>
              <a:t>Approaches to exploring young people’s participation..</a:t>
            </a:r>
          </a:p>
        </p:txBody>
      </p:sp>
      <p:sp>
        <p:nvSpPr>
          <p:cNvPr id="3" name="Content Placeholder 2">
            <a:extLst>
              <a:ext uri="{FF2B5EF4-FFF2-40B4-BE49-F238E27FC236}">
                <a16:creationId xmlns:a16="http://schemas.microsoft.com/office/drawing/2014/main" id="{5CE0C937-57DD-A1DA-197A-D36190B1FF55}"/>
              </a:ext>
            </a:extLst>
          </p:cNvPr>
          <p:cNvSpPr>
            <a:spLocks noGrp="1"/>
          </p:cNvSpPr>
          <p:nvPr>
            <p:ph idx="1"/>
          </p:nvPr>
        </p:nvSpPr>
        <p:spPr/>
        <p:txBody>
          <a:bodyPr/>
          <a:lstStyle/>
          <a:p>
            <a:r>
              <a:rPr lang="en-GB" dirty="0">
                <a:hlinkClick r:id="rId2"/>
              </a:rPr>
              <a:t>Arnstein's Ladder of Citizen Participation</a:t>
            </a:r>
            <a:endParaRPr lang="en-GB" dirty="0"/>
          </a:p>
          <a:p>
            <a:endParaRPr lang="en-GB" dirty="0"/>
          </a:p>
          <a:p>
            <a:r>
              <a:rPr lang="en-GB" dirty="0">
                <a:hlinkClick r:id="rId3"/>
              </a:rPr>
              <a:t>Youth Voice and Participation Handbook.pdf</a:t>
            </a:r>
            <a:endParaRPr lang="en-GB" dirty="0"/>
          </a:p>
          <a:p>
            <a:endParaRPr lang="en-GB" dirty="0"/>
          </a:p>
          <a:p>
            <a:r>
              <a:rPr lang="en-GB" dirty="0">
                <a:hlinkClick r:id="rId4"/>
              </a:rPr>
              <a:t>English version.pdf</a:t>
            </a:r>
            <a:endParaRPr lang="en-GB" dirty="0"/>
          </a:p>
        </p:txBody>
      </p:sp>
    </p:spTree>
    <p:extLst>
      <p:ext uri="{BB962C8B-B14F-4D97-AF65-F5344CB8AC3E}">
        <p14:creationId xmlns:p14="http://schemas.microsoft.com/office/powerpoint/2010/main" val="33279219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083D23-F957-318B-0174-61A6C9BA55EB}"/>
              </a:ext>
            </a:extLst>
          </p:cNvPr>
          <p:cNvSpPr>
            <a:spLocks noGrp="1"/>
          </p:cNvSpPr>
          <p:nvPr>
            <p:ph type="title"/>
          </p:nvPr>
        </p:nvSpPr>
        <p:spPr/>
        <p:txBody>
          <a:bodyPr/>
          <a:lstStyle/>
          <a:p>
            <a:r>
              <a:rPr lang="en-GB" kern="100" dirty="0">
                <a:latin typeface="Aptos" panose="020B0004020202020204" pitchFamily="34" charset="0"/>
                <a:ea typeface="DengXian" panose="02010600030101010101" pitchFamily="2" charset="-122"/>
                <a:cs typeface="Arial" panose="020B0604020202020204" pitchFamily="34" charset="0"/>
              </a:rPr>
              <a:t>Participation application </a:t>
            </a:r>
            <a:endParaRPr lang="en-GB" dirty="0"/>
          </a:p>
        </p:txBody>
      </p:sp>
      <p:sp>
        <p:nvSpPr>
          <p:cNvPr id="3" name="Content Placeholder 2">
            <a:extLst>
              <a:ext uri="{FF2B5EF4-FFF2-40B4-BE49-F238E27FC236}">
                <a16:creationId xmlns:a16="http://schemas.microsoft.com/office/drawing/2014/main" id="{A7466A88-CA9E-C3AB-3EA4-5936A46D8CC7}"/>
              </a:ext>
            </a:extLst>
          </p:cNvPr>
          <p:cNvSpPr>
            <a:spLocks noGrp="1"/>
          </p:cNvSpPr>
          <p:nvPr>
            <p:ph idx="1"/>
          </p:nvPr>
        </p:nvSpPr>
        <p:spPr>
          <a:xfrm>
            <a:off x="838200" y="1571625"/>
            <a:ext cx="10515600" cy="4351338"/>
          </a:xfrm>
        </p:spPr>
        <p:txBody>
          <a:bodyPr>
            <a:normAutofit fontScale="77500" lnSpcReduction="20000"/>
          </a:bodyPr>
          <a:lstStyle/>
          <a:p>
            <a:pPr>
              <a:lnSpc>
                <a:spcPct val="115000"/>
              </a:lnSpc>
              <a:spcAft>
                <a:spcPts val="800"/>
              </a:spcAft>
            </a:pPr>
            <a:r>
              <a:rPr lang="en-GB" sz="2800" kern="100" dirty="0">
                <a:effectLst/>
                <a:latin typeface="Aptos" panose="020B0004020202020204" pitchFamily="34" charset="0"/>
                <a:ea typeface="DengXian" panose="02010600030101010101" pitchFamily="2" charset="-122"/>
                <a:cs typeface="Arial" panose="020B0604020202020204" pitchFamily="34" charset="0"/>
              </a:rPr>
              <a:t>Young people are involved at varying levels of decision‑making, from consultation to shared authority.</a:t>
            </a:r>
          </a:p>
          <a:p>
            <a:pPr marL="342900" lvl="0" indent="-342900">
              <a:lnSpc>
                <a:spcPct val="115000"/>
              </a:lnSpc>
              <a:spcAft>
                <a:spcPts val="800"/>
              </a:spcAft>
              <a:buSzPts val="1000"/>
              <a:buFont typeface="Symbol" panose="05050102010706020507" pitchFamily="18" charset="2"/>
              <a:buChar char=""/>
              <a:tabLst>
                <a:tab pos="457200" algn="l"/>
              </a:tabLst>
            </a:pPr>
            <a:r>
              <a:rPr lang="en-GB" sz="2800" kern="100" dirty="0">
                <a:effectLst/>
                <a:latin typeface="Aptos" panose="020B0004020202020204" pitchFamily="34" charset="0"/>
                <a:ea typeface="DengXian" panose="02010600030101010101" pitchFamily="2" charset="-122"/>
                <a:cs typeface="Arial" panose="020B0604020202020204" pitchFamily="34" charset="0"/>
              </a:rPr>
              <a:t>Meaningful participation requires time, time to build trust, low‑pressure environments for debate, and intentional structures and systems to support youth participation.</a:t>
            </a:r>
          </a:p>
          <a:p>
            <a:pPr>
              <a:lnSpc>
                <a:spcPct val="115000"/>
              </a:lnSpc>
              <a:spcAft>
                <a:spcPts val="800"/>
              </a:spcAft>
              <a:buNone/>
            </a:pPr>
            <a:r>
              <a:rPr lang="en-GB" sz="2800" kern="100" dirty="0">
                <a:effectLst/>
                <a:latin typeface="Aptos" panose="020B0004020202020204" pitchFamily="34" charset="0"/>
                <a:ea typeface="DengXian" panose="02010600030101010101" pitchFamily="2" charset="-122"/>
                <a:cs typeface="Arial" panose="020B0604020202020204" pitchFamily="34" charset="0"/>
              </a:rPr>
              <a:t>Critical questions:</a:t>
            </a:r>
          </a:p>
          <a:p>
            <a:pPr marL="342900" lvl="0" indent="-342900">
              <a:lnSpc>
                <a:spcPct val="115000"/>
              </a:lnSpc>
              <a:spcAft>
                <a:spcPts val="800"/>
              </a:spcAft>
              <a:buSzPts val="1000"/>
              <a:buFont typeface="Symbol" panose="05050102010706020507" pitchFamily="18" charset="2"/>
              <a:buChar char=""/>
              <a:tabLst>
                <a:tab pos="457200" algn="l"/>
              </a:tabLst>
            </a:pPr>
            <a:r>
              <a:rPr lang="en-GB" sz="2800" kern="100" dirty="0">
                <a:effectLst/>
                <a:latin typeface="Aptos" panose="020B0004020202020204" pitchFamily="34" charset="0"/>
                <a:ea typeface="DengXian" panose="02010600030101010101" pitchFamily="2" charset="-122"/>
                <a:cs typeface="Arial" panose="020B0604020202020204" pitchFamily="34" charset="0"/>
              </a:rPr>
              <a:t>Power is never fully equal; how genuinely is leadership shared with young people?</a:t>
            </a:r>
          </a:p>
          <a:p>
            <a:pPr marL="342900" lvl="0" indent="-342900">
              <a:lnSpc>
                <a:spcPct val="115000"/>
              </a:lnSpc>
              <a:spcAft>
                <a:spcPts val="800"/>
              </a:spcAft>
              <a:buSzPts val="1000"/>
              <a:buFont typeface="Symbol" panose="05050102010706020507" pitchFamily="18" charset="2"/>
              <a:buChar char=""/>
              <a:tabLst>
                <a:tab pos="457200" algn="l"/>
              </a:tabLst>
            </a:pPr>
            <a:r>
              <a:rPr lang="en-GB" sz="2800" kern="100" dirty="0">
                <a:effectLst/>
                <a:latin typeface="Aptos" panose="020B0004020202020204" pitchFamily="34" charset="0"/>
                <a:ea typeface="DengXian" panose="02010600030101010101" pitchFamily="2" charset="-122"/>
                <a:cs typeface="Arial" panose="020B0604020202020204" pitchFamily="34" charset="0"/>
              </a:rPr>
              <a:t>Distributed responsibility can blur accountability in safeguarding or risk contexts.</a:t>
            </a:r>
          </a:p>
          <a:p>
            <a:pPr marL="342900" lvl="0" indent="-342900">
              <a:lnSpc>
                <a:spcPct val="115000"/>
              </a:lnSpc>
              <a:spcAft>
                <a:spcPts val="800"/>
              </a:spcAft>
              <a:buSzPts val="1000"/>
              <a:buFont typeface="Symbol" panose="05050102010706020507" pitchFamily="18" charset="2"/>
              <a:buChar char=""/>
              <a:tabLst>
                <a:tab pos="457200" algn="l"/>
              </a:tabLst>
            </a:pPr>
            <a:r>
              <a:rPr lang="en-GB" sz="2800" kern="100" dirty="0">
                <a:effectLst/>
                <a:latin typeface="Aptos" panose="020B0004020202020204" pitchFamily="34" charset="0"/>
                <a:ea typeface="DengXian" panose="02010600030101010101" pitchFamily="2" charset="-122"/>
                <a:cs typeface="Arial" panose="020B0604020202020204" pitchFamily="34" charset="0"/>
              </a:rPr>
              <a:t>Time and resource intensive; may conflict with short‑term output‑driven funding.</a:t>
            </a:r>
          </a:p>
          <a:p>
            <a:endParaRPr lang="en-GB" dirty="0"/>
          </a:p>
        </p:txBody>
      </p:sp>
    </p:spTree>
    <p:extLst>
      <p:ext uri="{BB962C8B-B14F-4D97-AF65-F5344CB8AC3E}">
        <p14:creationId xmlns:p14="http://schemas.microsoft.com/office/powerpoint/2010/main" val="40273513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2E6835-5030-0A1F-D5A2-9EE3EB77E502}"/>
              </a:ext>
            </a:extLst>
          </p:cNvPr>
          <p:cNvSpPr>
            <a:spLocks noGrp="1"/>
          </p:cNvSpPr>
          <p:nvPr>
            <p:ph type="title"/>
          </p:nvPr>
        </p:nvSpPr>
        <p:spPr/>
        <p:txBody>
          <a:bodyPr>
            <a:normAutofit/>
          </a:bodyPr>
          <a:lstStyle/>
          <a:p>
            <a:r>
              <a:rPr lang="en-GB" sz="3600" b="1" kern="100" dirty="0">
                <a:latin typeface="Aptos" panose="020B0004020202020204" pitchFamily="34" charset="0"/>
                <a:ea typeface="DengXian" panose="02010600030101010101" pitchFamily="2" charset="-122"/>
                <a:cs typeface="Arial" panose="020B0604020202020204" pitchFamily="34" charset="0"/>
              </a:rPr>
              <a:t>Youth work management perspectives and managerialism </a:t>
            </a:r>
            <a:endParaRPr lang="en-GB" sz="3600" dirty="0"/>
          </a:p>
        </p:txBody>
      </p:sp>
      <p:sp>
        <p:nvSpPr>
          <p:cNvPr id="3" name="Content Placeholder 2">
            <a:extLst>
              <a:ext uri="{FF2B5EF4-FFF2-40B4-BE49-F238E27FC236}">
                <a16:creationId xmlns:a16="http://schemas.microsoft.com/office/drawing/2014/main" id="{B3A8727D-7442-27C5-F3C8-E473E3C0900A}"/>
              </a:ext>
            </a:extLst>
          </p:cNvPr>
          <p:cNvSpPr>
            <a:spLocks noGrp="1"/>
          </p:cNvSpPr>
          <p:nvPr>
            <p:ph idx="1"/>
          </p:nvPr>
        </p:nvSpPr>
        <p:spPr>
          <a:xfrm>
            <a:off x="838200" y="1825625"/>
            <a:ext cx="10515600" cy="4077335"/>
          </a:xfrm>
        </p:spPr>
        <p:txBody>
          <a:bodyPr>
            <a:normAutofit fontScale="92500" lnSpcReduction="10000"/>
          </a:bodyPr>
          <a:lstStyle/>
          <a:p>
            <a:pPr>
              <a:lnSpc>
                <a:spcPct val="115000"/>
              </a:lnSpc>
              <a:spcAft>
                <a:spcPts val="800"/>
              </a:spcAft>
              <a:buNone/>
            </a:pPr>
            <a:r>
              <a:rPr lang="en-GB" sz="2800" kern="100" dirty="0">
                <a:effectLst/>
                <a:latin typeface="Aptos" panose="020B0004020202020204" pitchFamily="34" charset="0"/>
                <a:ea typeface="DengXian" panose="02010600030101010101" pitchFamily="2" charset="-122"/>
                <a:cs typeface="Arial" panose="020B0604020202020204" pitchFamily="34" charset="0"/>
              </a:rPr>
              <a:t>Draw on youth work‑specific management theory:</a:t>
            </a:r>
          </a:p>
          <a:p>
            <a:pPr marL="0" indent="0">
              <a:lnSpc>
                <a:spcPct val="115000"/>
              </a:lnSpc>
              <a:spcAft>
                <a:spcPts val="800"/>
              </a:spcAft>
              <a:buSzPts val="1000"/>
              <a:buNone/>
              <a:tabLst>
                <a:tab pos="457200" algn="l"/>
              </a:tabLst>
            </a:pPr>
            <a:r>
              <a:rPr lang="en-GB" sz="2800" kern="100" dirty="0">
                <a:effectLst/>
                <a:latin typeface="Aptos" panose="020B0004020202020204" pitchFamily="34" charset="0"/>
                <a:ea typeface="DengXian" panose="02010600030101010101" pitchFamily="2" charset="-122"/>
                <a:cs typeface="Arial" panose="020B0604020202020204" pitchFamily="34" charset="0"/>
                <a:hlinkClick r:id="rId2"/>
              </a:rPr>
              <a:t>Harrison &amp; Ord </a:t>
            </a:r>
            <a:r>
              <a:rPr lang="en-GB" sz="2800" kern="100" dirty="0">
                <a:effectLst/>
                <a:latin typeface="Aptos" panose="020B0004020202020204" pitchFamily="34" charset="0"/>
                <a:ea typeface="DengXian" panose="02010600030101010101" pitchFamily="2" charset="-122"/>
                <a:cs typeface="Arial" panose="020B0604020202020204" pitchFamily="34" charset="0"/>
              </a:rPr>
              <a:t>highlight how “strengthening leadership and management” is used as a lever for raising standards, but can import managerialist logics (targets, KPIs, audit culture) into relational youth work.</a:t>
            </a:r>
            <a:r>
              <a:rPr lang="en-GB" sz="2800" kern="100" dirty="0">
                <a:effectLst/>
                <a:latin typeface="Arial" panose="020B0604020202020204" pitchFamily="34" charset="0"/>
                <a:ea typeface="DengXian" panose="02010600030101010101" pitchFamily="2" charset="-122"/>
                <a:cs typeface="Arial" panose="020B0604020202020204" pitchFamily="34" charset="0"/>
              </a:rPr>
              <a:t>​</a:t>
            </a:r>
            <a:endParaRPr lang="en-GB" sz="2800" kern="100" dirty="0">
              <a:effectLst/>
              <a:latin typeface="Aptos" panose="020B0004020202020204" pitchFamily="34" charset="0"/>
              <a:ea typeface="DengXian" panose="02010600030101010101" pitchFamily="2" charset="-122"/>
              <a:cs typeface="Arial" panose="020B0604020202020204" pitchFamily="34" charset="0"/>
            </a:endParaRPr>
          </a:p>
          <a:p>
            <a:pPr marL="0" indent="0">
              <a:lnSpc>
                <a:spcPct val="115000"/>
              </a:lnSpc>
              <a:spcAft>
                <a:spcPts val="800"/>
              </a:spcAft>
              <a:buSzPts val="1000"/>
              <a:buNone/>
              <a:tabLst>
                <a:tab pos="457200" algn="l"/>
              </a:tabLst>
            </a:pPr>
            <a:r>
              <a:rPr lang="en-GB" sz="2800" kern="100" dirty="0">
                <a:effectLst/>
                <a:latin typeface="Aptos" panose="020B0004020202020204" pitchFamily="34" charset="0"/>
                <a:ea typeface="DengXian" panose="02010600030101010101" pitchFamily="2" charset="-122"/>
                <a:cs typeface="Arial" panose="020B0604020202020204" pitchFamily="34" charset="0"/>
                <a:hlinkClick r:id="rId3"/>
              </a:rPr>
              <a:t>Humanist</a:t>
            </a:r>
            <a:r>
              <a:rPr lang="en-GB" sz="2800" kern="100" dirty="0">
                <a:effectLst/>
                <a:latin typeface="Aptos" panose="020B0004020202020204" pitchFamily="34" charset="0"/>
                <a:ea typeface="DengXian" panose="02010600030101010101" pitchFamily="2" charset="-122"/>
                <a:cs typeface="Arial" panose="020B0604020202020204" pitchFamily="34" charset="0"/>
              </a:rPr>
              <a:t> management emphasises values, relationships, informal learning and participation, often clashing with narrow performance regimes.</a:t>
            </a:r>
            <a:r>
              <a:rPr lang="en-GB" sz="2800" kern="100" dirty="0">
                <a:effectLst/>
                <a:latin typeface="Arial" panose="020B0604020202020204" pitchFamily="34" charset="0"/>
                <a:ea typeface="DengXian" panose="02010600030101010101" pitchFamily="2" charset="-122"/>
                <a:cs typeface="Arial" panose="020B0604020202020204" pitchFamily="34" charset="0"/>
              </a:rPr>
              <a:t>​</a:t>
            </a:r>
            <a:endParaRPr lang="en-GB" sz="2800" kern="100" dirty="0">
              <a:effectLst/>
              <a:latin typeface="Aptos" panose="020B000402020202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396353069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C93B45-6CD9-7F49-57FE-7D57FEB736B0}"/>
              </a:ext>
            </a:extLst>
          </p:cNvPr>
          <p:cNvSpPr>
            <a:spLocks noGrp="1"/>
          </p:cNvSpPr>
          <p:nvPr>
            <p:ph type="title"/>
          </p:nvPr>
        </p:nvSpPr>
        <p:spPr/>
        <p:txBody>
          <a:bodyPr/>
          <a:lstStyle/>
          <a:p>
            <a:r>
              <a:rPr lang="en-GB" dirty="0"/>
              <a:t>Critical questions:</a:t>
            </a:r>
            <a:br>
              <a:rPr lang="en-GB" dirty="0"/>
            </a:br>
            <a:endParaRPr lang="en-GB" dirty="0"/>
          </a:p>
        </p:txBody>
      </p:sp>
      <p:sp>
        <p:nvSpPr>
          <p:cNvPr id="3" name="Content Placeholder 2">
            <a:extLst>
              <a:ext uri="{FF2B5EF4-FFF2-40B4-BE49-F238E27FC236}">
                <a16:creationId xmlns:a16="http://schemas.microsoft.com/office/drawing/2014/main" id="{778AFC6F-D198-2195-EFDD-33E54DB93405}"/>
              </a:ext>
            </a:extLst>
          </p:cNvPr>
          <p:cNvSpPr>
            <a:spLocks noGrp="1"/>
          </p:cNvSpPr>
          <p:nvPr>
            <p:ph idx="1"/>
          </p:nvPr>
        </p:nvSpPr>
        <p:spPr/>
        <p:txBody>
          <a:bodyPr/>
          <a:lstStyle/>
          <a:p>
            <a:pPr lvl="0"/>
            <a:r>
              <a:rPr lang="en-GB" dirty="0"/>
              <a:t>How do youth work leaders navigate tensions between values‑based practice (voluntary participation, empowerment) and managerialist demands (throughput, measurable outputs)?</a:t>
            </a:r>
          </a:p>
          <a:p>
            <a:pPr lvl="0"/>
            <a:endParaRPr lang="en-GB" dirty="0"/>
          </a:p>
          <a:p>
            <a:pPr lvl="0"/>
            <a:r>
              <a:rPr lang="en-GB" dirty="0"/>
              <a:t>Where do transformational and distributed models reproduce or resist managerialist pressures?</a:t>
            </a:r>
          </a:p>
          <a:p>
            <a:endParaRPr lang="en-GB" dirty="0"/>
          </a:p>
        </p:txBody>
      </p:sp>
    </p:spTree>
    <p:extLst>
      <p:ext uri="{BB962C8B-B14F-4D97-AF65-F5344CB8AC3E}">
        <p14:creationId xmlns:p14="http://schemas.microsoft.com/office/powerpoint/2010/main" val="24635124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52B002-70C1-C879-BD97-AEBC437E15A0}"/>
              </a:ext>
            </a:extLst>
          </p:cNvPr>
          <p:cNvSpPr>
            <a:spLocks noGrp="1"/>
          </p:cNvSpPr>
          <p:nvPr>
            <p:ph type="title"/>
          </p:nvPr>
        </p:nvSpPr>
        <p:spPr/>
        <p:txBody>
          <a:bodyPr/>
          <a:lstStyle/>
          <a:p>
            <a:r>
              <a:rPr lang="en-GB" dirty="0"/>
              <a:t>Tensions in leadership styles..</a:t>
            </a:r>
          </a:p>
        </p:txBody>
      </p:sp>
      <p:graphicFrame>
        <p:nvGraphicFramePr>
          <p:cNvPr id="4" name="Content Placeholder 3">
            <a:extLst>
              <a:ext uri="{FF2B5EF4-FFF2-40B4-BE49-F238E27FC236}">
                <a16:creationId xmlns:a16="http://schemas.microsoft.com/office/drawing/2014/main" id="{5CD92FA6-7F9A-004D-49E4-05FB6BFCDA05}"/>
              </a:ext>
            </a:extLst>
          </p:cNvPr>
          <p:cNvGraphicFramePr>
            <a:graphicFrameLocks noGrp="1"/>
          </p:cNvGraphicFramePr>
          <p:nvPr>
            <p:ph idx="1"/>
            <p:extLst>
              <p:ext uri="{D42A27DB-BD31-4B8C-83A1-F6EECF244321}">
                <p14:modId xmlns:p14="http://schemas.microsoft.com/office/powerpoint/2010/main" val="3252688259"/>
              </p:ext>
            </p:extLst>
          </p:nvPr>
        </p:nvGraphicFramePr>
        <p:xfrm>
          <a:off x="1178560" y="1544320"/>
          <a:ext cx="8346440" cy="3823240"/>
        </p:xfrm>
        <a:graphic>
          <a:graphicData uri="http://schemas.openxmlformats.org/drawingml/2006/table">
            <a:tbl>
              <a:tblPr firstRow="1" firstCol="1" bandRow="1"/>
              <a:tblGrid>
                <a:gridCol w="2086610">
                  <a:extLst>
                    <a:ext uri="{9D8B030D-6E8A-4147-A177-3AD203B41FA5}">
                      <a16:colId xmlns:a16="http://schemas.microsoft.com/office/drawing/2014/main" val="2054758045"/>
                    </a:ext>
                  </a:extLst>
                </a:gridCol>
                <a:gridCol w="2086610">
                  <a:extLst>
                    <a:ext uri="{9D8B030D-6E8A-4147-A177-3AD203B41FA5}">
                      <a16:colId xmlns:a16="http://schemas.microsoft.com/office/drawing/2014/main" val="313541309"/>
                    </a:ext>
                  </a:extLst>
                </a:gridCol>
                <a:gridCol w="2086610">
                  <a:extLst>
                    <a:ext uri="{9D8B030D-6E8A-4147-A177-3AD203B41FA5}">
                      <a16:colId xmlns:a16="http://schemas.microsoft.com/office/drawing/2014/main" val="2834371738"/>
                    </a:ext>
                  </a:extLst>
                </a:gridCol>
                <a:gridCol w="2086610">
                  <a:extLst>
                    <a:ext uri="{9D8B030D-6E8A-4147-A177-3AD203B41FA5}">
                      <a16:colId xmlns:a16="http://schemas.microsoft.com/office/drawing/2014/main" val="1795595426"/>
                    </a:ext>
                  </a:extLst>
                </a:gridCol>
              </a:tblGrid>
              <a:tr h="787179">
                <a:tc>
                  <a:txBody>
                    <a:bodyPr/>
                    <a:lstStyle/>
                    <a:p>
                      <a:pPr>
                        <a:lnSpc>
                          <a:spcPct val="115000"/>
                        </a:lnSpc>
                        <a:spcAft>
                          <a:spcPts val="800"/>
                        </a:spcAft>
                        <a:buNone/>
                      </a:pPr>
                      <a:r>
                        <a:rPr lang="en-GB" sz="1200" b="1" kern="100" dirty="0">
                          <a:effectLst/>
                          <a:latin typeface="Aptos" panose="020B0004020202020204" pitchFamily="34" charset="0"/>
                          <a:ea typeface="DengXian" panose="02010600030101010101" pitchFamily="2" charset="-122"/>
                          <a:cs typeface="Arial" panose="020B0604020202020204" pitchFamily="34" charset="0"/>
                        </a:rPr>
                        <a:t>Aspect</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txBody>
                  <a:tcPr marL="76200" marR="76200" marT="76200" marB="7620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200" b="1" kern="100">
                          <a:effectLst/>
                          <a:latin typeface="Aptos" panose="020B0004020202020204" pitchFamily="34" charset="0"/>
                          <a:ea typeface="DengXian" panose="02010600030101010101" pitchFamily="2" charset="-122"/>
                          <a:cs typeface="Arial" panose="020B0604020202020204" pitchFamily="34" charset="0"/>
                        </a:rPr>
                        <a:t>Transformational leadership</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76200" marR="76200" marT="76200" marB="7620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200" b="1" kern="100">
                          <a:effectLst/>
                          <a:latin typeface="Aptos" panose="020B0004020202020204" pitchFamily="34" charset="0"/>
                          <a:ea typeface="DengXian" panose="02010600030101010101" pitchFamily="2" charset="-122"/>
                          <a:cs typeface="Arial" panose="020B0604020202020204" pitchFamily="34" charset="0"/>
                        </a:rPr>
                        <a:t>Distributed leadership</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76200" marR="76200" marT="76200" marB="7620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200" b="1" kern="100">
                          <a:effectLst/>
                          <a:latin typeface="Aptos" panose="020B0004020202020204" pitchFamily="34" charset="0"/>
                          <a:ea typeface="DengXian" panose="02010600030101010101" pitchFamily="2" charset="-122"/>
                          <a:cs typeface="Arial" panose="020B0604020202020204" pitchFamily="34" charset="0"/>
                        </a:rPr>
                        <a:t>Humanist youth work management</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76200" marR="76200" marT="76200" marB="7620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044605921"/>
                  </a:ext>
                </a:extLst>
              </a:tr>
              <a:tr h="815077">
                <a:tc>
                  <a:txBody>
                    <a:bodyPr/>
                    <a:lstStyle/>
                    <a:p>
                      <a:pPr>
                        <a:lnSpc>
                          <a:spcPct val="115000"/>
                        </a:lnSpc>
                        <a:spcAft>
                          <a:spcPts val="800"/>
                        </a:spcAft>
                        <a:buNone/>
                      </a:pPr>
                      <a:r>
                        <a:rPr lang="en-GB" sz="1200" b="1" kern="100" dirty="0">
                          <a:effectLst/>
                          <a:latin typeface="Aptos" panose="020B0004020202020204" pitchFamily="34" charset="0"/>
                          <a:ea typeface="DengXian" panose="02010600030101010101" pitchFamily="2" charset="-122"/>
                          <a:cs typeface="Arial" panose="020B0604020202020204" pitchFamily="34" charset="0"/>
                        </a:rPr>
                        <a:t>Focus</a:t>
                      </a:r>
                    </a:p>
                  </a:txBody>
                  <a:tcPr marL="76200" marR="76200" marT="86995" marB="86995"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200" kern="100">
                          <a:effectLst/>
                          <a:latin typeface="Aptos" panose="020B0004020202020204" pitchFamily="34" charset="0"/>
                          <a:ea typeface="DengXian" panose="02010600030101010101" pitchFamily="2" charset="-122"/>
                          <a:cs typeface="Arial" panose="020B0604020202020204" pitchFamily="34" charset="0"/>
                        </a:rPr>
                        <a:t>Visionary individual leading change </a:t>
                      </a:r>
                      <a:r>
                        <a:rPr lang="en-GB" sz="1200" kern="100">
                          <a:effectLst/>
                          <a:latin typeface="Arial" panose="020B0604020202020204" pitchFamily="34" charset="0"/>
                          <a:ea typeface="DengXian" panose="02010600030101010101" pitchFamily="2" charset="-122"/>
                          <a:cs typeface="Arial" panose="020B0604020202020204" pitchFamily="34" charset="0"/>
                        </a:rPr>
                        <a:t>​</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76200" marR="76200" marT="86995" marB="86995"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200" kern="100">
                          <a:effectLst/>
                          <a:latin typeface="Aptos" panose="020B0004020202020204" pitchFamily="34" charset="0"/>
                          <a:ea typeface="DengXian" panose="02010600030101010101" pitchFamily="2" charset="-122"/>
                          <a:cs typeface="Arial" panose="020B0604020202020204" pitchFamily="34" charset="0"/>
                        </a:rPr>
                        <a:t>Shared process and relationships </a:t>
                      </a:r>
                      <a:r>
                        <a:rPr lang="en-GB" sz="1200" kern="100">
                          <a:effectLst/>
                          <a:latin typeface="Arial" panose="020B0604020202020204" pitchFamily="34" charset="0"/>
                          <a:ea typeface="DengXian" panose="02010600030101010101" pitchFamily="2" charset="-122"/>
                          <a:cs typeface="Arial" panose="020B0604020202020204" pitchFamily="34" charset="0"/>
                        </a:rPr>
                        <a:t>​</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76200" marR="76200" marT="86995" marB="86995"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200" kern="100">
                          <a:effectLst/>
                          <a:latin typeface="Aptos" panose="020B0004020202020204" pitchFamily="34" charset="0"/>
                          <a:ea typeface="DengXian" panose="02010600030101010101" pitchFamily="2" charset="-122"/>
                          <a:cs typeface="Arial" panose="020B0604020202020204" pitchFamily="34" charset="0"/>
                        </a:rPr>
                        <a:t>Values‑driven support for practice </a:t>
                      </a:r>
                      <a:r>
                        <a:rPr lang="en-GB" sz="1200" kern="100">
                          <a:effectLst/>
                          <a:latin typeface="Arial" panose="020B0604020202020204" pitchFamily="34" charset="0"/>
                          <a:ea typeface="DengXian" panose="02010600030101010101" pitchFamily="2" charset="-122"/>
                          <a:cs typeface="Arial" panose="020B0604020202020204" pitchFamily="34" charset="0"/>
                        </a:rPr>
                        <a:t>​</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76200" marR="76200" marT="86995" marB="86995"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923353151"/>
                  </a:ext>
                </a:extLst>
              </a:tr>
              <a:tr h="1111647">
                <a:tc>
                  <a:txBody>
                    <a:bodyPr/>
                    <a:lstStyle/>
                    <a:p>
                      <a:pPr>
                        <a:lnSpc>
                          <a:spcPct val="115000"/>
                        </a:lnSpc>
                        <a:spcAft>
                          <a:spcPts val="800"/>
                        </a:spcAft>
                        <a:buNone/>
                      </a:pPr>
                      <a:r>
                        <a:rPr lang="en-GB" sz="1200" b="1" kern="100" dirty="0">
                          <a:effectLst/>
                          <a:latin typeface="Aptos" panose="020B0004020202020204" pitchFamily="34" charset="0"/>
                          <a:ea typeface="DengXian" panose="02010600030101010101" pitchFamily="2" charset="-122"/>
                          <a:cs typeface="Arial" panose="020B0604020202020204" pitchFamily="34" charset="0"/>
                        </a:rPr>
                        <a:t>Strengths in youth work</a:t>
                      </a:r>
                    </a:p>
                  </a:txBody>
                  <a:tcPr marL="76200" marR="76200" marT="86995" marB="86995"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200" kern="100">
                          <a:effectLst/>
                          <a:latin typeface="Aptos" panose="020B0004020202020204" pitchFamily="34" charset="0"/>
                          <a:ea typeface="DengXian" panose="02010600030101010101" pitchFamily="2" charset="-122"/>
                          <a:cs typeface="Arial" panose="020B0604020202020204" pitchFamily="34" charset="0"/>
                        </a:rPr>
                        <a:t>Inspires staff, aligns around mission </a:t>
                      </a:r>
                      <a:r>
                        <a:rPr lang="en-GB" sz="1200" kern="100">
                          <a:effectLst/>
                          <a:latin typeface="Arial" panose="020B0604020202020204" pitchFamily="34" charset="0"/>
                          <a:ea typeface="DengXian" panose="02010600030101010101" pitchFamily="2" charset="-122"/>
                          <a:cs typeface="Arial" panose="020B0604020202020204" pitchFamily="34" charset="0"/>
                        </a:rPr>
                        <a:t>​</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76200" marR="76200" marT="86995" marB="86995"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200" kern="100">
                          <a:effectLst/>
                          <a:latin typeface="Aptos" panose="020B0004020202020204" pitchFamily="34" charset="0"/>
                          <a:ea typeface="DengXian" panose="02010600030101010101" pitchFamily="2" charset="-122"/>
                          <a:cs typeface="Arial" panose="020B0604020202020204" pitchFamily="34" charset="0"/>
                        </a:rPr>
                        <a:t>Embeds youth participation, collaboration </a:t>
                      </a:r>
                    </a:p>
                  </a:txBody>
                  <a:tcPr marL="76200" marR="76200" marT="86995" marB="86995"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200" kern="100">
                          <a:effectLst/>
                          <a:latin typeface="Aptos" panose="020B0004020202020204" pitchFamily="34" charset="0"/>
                          <a:ea typeface="DengXian" panose="02010600030101010101" pitchFamily="2" charset="-122"/>
                          <a:cs typeface="Arial" panose="020B0604020202020204" pitchFamily="34" charset="0"/>
                        </a:rPr>
                        <a:t>Protects youth work ethos, autonomy </a:t>
                      </a:r>
                      <a:r>
                        <a:rPr lang="en-GB" sz="1200" kern="100">
                          <a:effectLst/>
                          <a:latin typeface="Arial" panose="020B0604020202020204" pitchFamily="34" charset="0"/>
                          <a:ea typeface="DengXian" panose="02010600030101010101" pitchFamily="2" charset="-122"/>
                          <a:cs typeface="Arial" panose="020B0604020202020204" pitchFamily="34" charset="0"/>
                        </a:rPr>
                        <a:t>​</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76200" marR="76200" marT="86995" marB="86995"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781669723"/>
                  </a:ext>
                </a:extLst>
              </a:tr>
              <a:tr h="1109337">
                <a:tc>
                  <a:txBody>
                    <a:bodyPr/>
                    <a:lstStyle/>
                    <a:p>
                      <a:pPr>
                        <a:lnSpc>
                          <a:spcPct val="115000"/>
                        </a:lnSpc>
                        <a:spcAft>
                          <a:spcPts val="800"/>
                        </a:spcAft>
                        <a:buNone/>
                      </a:pPr>
                      <a:r>
                        <a:rPr lang="en-GB" sz="1200" b="1" kern="100" dirty="0">
                          <a:effectLst/>
                          <a:latin typeface="Aptos" panose="020B0004020202020204" pitchFamily="34" charset="0"/>
                          <a:ea typeface="DengXian" panose="02010600030101010101" pitchFamily="2" charset="-122"/>
                          <a:cs typeface="Arial" panose="020B0604020202020204" pitchFamily="34" charset="0"/>
                        </a:rPr>
                        <a:t>Risks</a:t>
                      </a:r>
                    </a:p>
                  </a:txBody>
                  <a:tcPr marL="76200" marR="76200" marT="86995" marB="86995"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200" kern="100">
                          <a:effectLst/>
                          <a:latin typeface="Aptos" panose="020B0004020202020204" pitchFamily="34" charset="0"/>
                          <a:ea typeface="DengXian" panose="02010600030101010101" pitchFamily="2" charset="-122"/>
                          <a:cs typeface="Arial" panose="020B0604020202020204" pitchFamily="34" charset="0"/>
                        </a:rPr>
                        <a:t>Charisma dependency, neglects structures </a:t>
                      </a:r>
                      <a:r>
                        <a:rPr lang="en-GB" sz="1200" kern="100">
                          <a:effectLst/>
                          <a:latin typeface="Arial" panose="020B0604020202020204" pitchFamily="34" charset="0"/>
                          <a:ea typeface="DengXian" panose="02010600030101010101" pitchFamily="2" charset="-122"/>
                          <a:cs typeface="Arial" panose="020B0604020202020204" pitchFamily="34" charset="0"/>
                        </a:rPr>
                        <a:t>​</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76200" marR="76200" marT="86995" marB="86995"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200" kern="100">
                          <a:effectLst/>
                          <a:latin typeface="Aptos" panose="020B0004020202020204" pitchFamily="34" charset="0"/>
                          <a:ea typeface="DengXian" panose="02010600030101010101" pitchFamily="2" charset="-122"/>
                          <a:cs typeface="Arial" panose="020B0604020202020204" pitchFamily="34" charset="0"/>
                        </a:rPr>
                        <a:t>Blurred accountability, time‑intensive </a:t>
                      </a:r>
                    </a:p>
                  </a:txBody>
                  <a:tcPr marL="76200" marR="76200" marT="86995" marB="86995"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200" kern="100" dirty="0">
                          <a:effectLst/>
                          <a:latin typeface="Aptos" panose="020B0004020202020204" pitchFamily="34" charset="0"/>
                          <a:ea typeface="DengXian" panose="02010600030101010101" pitchFamily="2" charset="-122"/>
                          <a:cs typeface="Arial" panose="020B0604020202020204" pitchFamily="34" charset="0"/>
                        </a:rPr>
                        <a:t>May be squeezed by targets, funding regimes </a:t>
                      </a:r>
                      <a:r>
                        <a:rPr lang="en-GB" sz="1200" kern="100" dirty="0">
                          <a:effectLst/>
                          <a:latin typeface="Arial" panose="020B0604020202020204" pitchFamily="34" charset="0"/>
                          <a:ea typeface="DengXian" panose="02010600030101010101" pitchFamily="2" charset="-122"/>
                          <a:cs typeface="Arial" panose="020B0604020202020204" pitchFamily="34" charset="0"/>
                        </a:rPr>
                        <a:t>​</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txBody>
                  <a:tcPr marL="76200" marR="76200" marT="86995" marB="86995"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269993035"/>
                  </a:ext>
                </a:extLst>
              </a:tr>
            </a:tbl>
          </a:graphicData>
        </a:graphic>
      </p:graphicFrame>
    </p:spTree>
    <p:extLst>
      <p:ext uri="{BB962C8B-B14F-4D97-AF65-F5344CB8AC3E}">
        <p14:creationId xmlns:p14="http://schemas.microsoft.com/office/powerpoint/2010/main" val="323747066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35DA93-68CD-5B71-A91C-B36C6157A95A}"/>
              </a:ext>
            </a:extLst>
          </p:cNvPr>
          <p:cNvSpPr>
            <a:spLocks noGrp="1"/>
          </p:cNvSpPr>
          <p:nvPr>
            <p:ph type="title"/>
          </p:nvPr>
        </p:nvSpPr>
        <p:spPr/>
        <p:txBody>
          <a:bodyPr>
            <a:normAutofit/>
          </a:bodyPr>
          <a:lstStyle/>
          <a:p>
            <a:r>
              <a:rPr lang="en-GB" sz="4000" b="1" kern="100" dirty="0">
                <a:latin typeface="Aptos" panose="020B0004020202020204" pitchFamily="34" charset="0"/>
                <a:ea typeface="DengXian" panose="02010600030101010101" pitchFamily="2" charset="-122"/>
                <a:cs typeface="Arial" panose="020B0604020202020204" pitchFamily="34" charset="0"/>
              </a:rPr>
              <a:t>Application: theory to practice case work </a:t>
            </a:r>
            <a:endParaRPr lang="en-GB" sz="4000" dirty="0"/>
          </a:p>
        </p:txBody>
      </p:sp>
      <p:sp>
        <p:nvSpPr>
          <p:cNvPr id="3" name="Content Placeholder 2">
            <a:extLst>
              <a:ext uri="{FF2B5EF4-FFF2-40B4-BE49-F238E27FC236}">
                <a16:creationId xmlns:a16="http://schemas.microsoft.com/office/drawing/2014/main" id="{958008A1-1A3F-2C3A-DB8E-8442FB480FDB}"/>
              </a:ext>
            </a:extLst>
          </p:cNvPr>
          <p:cNvSpPr>
            <a:spLocks noGrp="1"/>
          </p:cNvSpPr>
          <p:nvPr>
            <p:ph idx="1"/>
          </p:nvPr>
        </p:nvSpPr>
        <p:spPr>
          <a:xfrm>
            <a:off x="838200" y="1561465"/>
            <a:ext cx="10515600" cy="4351338"/>
          </a:xfrm>
        </p:spPr>
        <p:txBody>
          <a:bodyPr>
            <a:normAutofit fontScale="92500" lnSpcReduction="10000"/>
          </a:bodyPr>
          <a:lstStyle/>
          <a:p>
            <a:pPr>
              <a:lnSpc>
                <a:spcPct val="115000"/>
              </a:lnSpc>
              <a:spcAft>
                <a:spcPts val="800"/>
              </a:spcAft>
              <a:buNone/>
            </a:pPr>
            <a:r>
              <a:rPr lang="en-GB" kern="100" dirty="0">
                <a:latin typeface="Aptos" panose="020B0004020202020204" pitchFamily="34" charset="0"/>
                <a:ea typeface="DengXian" panose="02010600030101010101" pitchFamily="2" charset="-122"/>
                <a:cs typeface="Arial" panose="020B0604020202020204" pitchFamily="34" charset="0"/>
              </a:rPr>
              <a:t>Think about m</a:t>
            </a:r>
            <a:r>
              <a:rPr lang="en-GB" sz="2800" kern="100" dirty="0">
                <a:effectLst/>
                <a:latin typeface="Aptos" panose="020B0004020202020204" pitchFamily="34" charset="0"/>
                <a:ea typeface="DengXian" panose="02010600030101010101" pitchFamily="2" charset="-122"/>
                <a:cs typeface="Arial" panose="020B0604020202020204" pitchFamily="34" charset="0"/>
              </a:rPr>
              <a:t>oving from description to critical evaluation and application in authentic youth work scenarios.</a:t>
            </a:r>
          </a:p>
          <a:p>
            <a:pPr>
              <a:lnSpc>
                <a:spcPct val="115000"/>
              </a:lnSpc>
              <a:spcAft>
                <a:spcPts val="800"/>
              </a:spcAft>
              <a:buNone/>
            </a:pPr>
            <a:r>
              <a:rPr lang="en-GB" sz="2800" kern="100" dirty="0">
                <a:effectLst/>
                <a:latin typeface="Aptos" panose="020B0004020202020204" pitchFamily="34" charset="0"/>
                <a:ea typeface="DengXian" panose="02010600030101010101" pitchFamily="2" charset="-122"/>
                <a:cs typeface="Arial" panose="020B0604020202020204" pitchFamily="34" charset="0"/>
              </a:rPr>
              <a:t>Preparation: bring a short written case (½–1 page) of a youth work organisation in Wales or UK (e.g. local authority youth service, voluntary sector youth project, integrated youth hub), including:</a:t>
            </a:r>
          </a:p>
          <a:p>
            <a:pPr marL="342900" lvl="0" indent="-342900">
              <a:lnSpc>
                <a:spcPct val="115000"/>
              </a:lnSpc>
              <a:spcAft>
                <a:spcPts val="800"/>
              </a:spcAft>
              <a:buSzPts val="1000"/>
              <a:buFont typeface="Symbol" panose="05050102010706020507" pitchFamily="18" charset="2"/>
              <a:buChar char=""/>
              <a:tabLst>
                <a:tab pos="457200" algn="l"/>
              </a:tabLst>
            </a:pPr>
            <a:r>
              <a:rPr lang="en-GB" sz="2800" kern="100" dirty="0">
                <a:effectLst/>
                <a:latin typeface="Aptos" panose="020B0004020202020204" pitchFamily="34" charset="0"/>
                <a:ea typeface="DengXian" panose="02010600030101010101" pitchFamily="2" charset="-122"/>
                <a:cs typeface="Arial" panose="020B0604020202020204" pitchFamily="34" charset="0"/>
              </a:rPr>
              <a:t>Context (policy/funding pressures, partnerships).</a:t>
            </a:r>
          </a:p>
          <a:p>
            <a:pPr marL="342900" lvl="0" indent="-342900">
              <a:lnSpc>
                <a:spcPct val="115000"/>
              </a:lnSpc>
              <a:spcAft>
                <a:spcPts val="800"/>
              </a:spcAft>
              <a:buSzPts val="1000"/>
              <a:buFont typeface="Symbol" panose="05050102010706020507" pitchFamily="18" charset="2"/>
              <a:buChar char=""/>
              <a:tabLst>
                <a:tab pos="457200" algn="l"/>
              </a:tabLst>
            </a:pPr>
            <a:r>
              <a:rPr lang="en-GB" sz="2800" kern="100" dirty="0">
                <a:effectLst/>
                <a:latin typeface="Aptos" panose="020B0004020202020204" pitchFamily="34" charset="0"/>
                <a:ea typeface="DengXian" panose="02010600030101010101" pitchFamily="2" charset="-122"/>
                <a:cs typeface="Arial" panose="020B0604020202020204" pitchFamily="34" charset="0"/>
              </a:rPr>
              <a:t>A leadership challenge (e.g. service restructure, co‑locating with other services, demand to evidence impact, introducing youth co‑design).</a:t>
            </a:r>
          </a:p>
          <a:p>
            <a:endParaRPr lang="en-GB" dirty="0"/>
          </a:p>
        </p:txBody>
      </p:sp>
    </p:spTree>
    <p:extLst>
      <p:ext uri="{BB962C8B-B14F-4D97-AF65-F5344CB8AC3E}">
        <p14:creationId xmlns:p14="http://schemas.microsoft.com/office/powerpoint/2010/main" val="31532706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825F24-F690-699C-5BFA-6209A5FA8CE2}"/>
              </a:ext>
            </a:extLst>
          </p:cNvPr>
          <p:cNvSpPr>
            <a:spLocks noGrp="1"/>
          </p:cNvSpPr>
          <p:nvPr>
            <p:ph type="title"/>
          </p:nvPr>
        </p:nvSpPr>
        <p:spPr/>
        <p:txBody>
          <a:bodyPr/>
          <a:lstStyle/>
          <a:p>
            <a:r>
              <a:rPr lang="en-GB" dirty="0"/>
              <a:t>Exploring theory in action..</a:t>
            </a:r>
          </a:p>
        </p:txBody>
      </p:sp>
      <p:sp>
        <p:nvSpPr>
          <p:cNvPr id="3" name="Content Placeholder 2">
            <a:extLst>
              <a:ext uri="{FF2B5EF4-FFF2-40B4-BE49-F238E27FC236}">
                <a16:creationId xmlns:a16="http://schemas.microsoft.com/office/drawing/2014/main" id="{FEBB686C-C3E1-1E32-F25A-61D7719EC3AB}"/>
              </a:ext>
            </a:extLst>
          </p:cNvPr>
          <p:cNvSpPr>
            <a:spLocks noGrp="1"/>
          </p:cNvSpPr>
          <p:nvPr>
            <p:ph idx="1"/>
          </p:nvPr>
        </p:nvSpPr>
        <p:spPr>
          <a:xfrm>
            <a:off x="838200" y="1378585"/>
            <a:ext cx="10515600" cy="4351338"/>
          </a:xfrm>
        </p:spPr>
        <p:txBody>
          <a:bodyPr>
            <a:normAutofit lnSpcReduction="10000"/>
          </a:bodyPr>
          <a:lstStyle/>
          <a:p>
            <a:r>
              <a:rPr lang="en-GB" dirty="0"/>
              <a:t>How would a leader operating understand the problem using different theoretical perspectives?</a:t>
            </a:r>
          </a:p>
          <a:p>
            <a:r>
              <a:rPr lang="en-GB" dirty="0"/>
              <a:t>What concrete actions might they take, from different perspectives?</a:t>
            </a:r>
          </a:p>
          <a:p>
            <a:r>
              <a:rPr lang="en-GB" dirty="0"/>
              <a:t>What are the likely benefits and risks for:</a:t>
            </a:r>
          </a:p>
          <a:p>
            <a:pPr lvl="1"/>
            <a:r>
              <a:rPr lang="en-GB" dirty="0"/>
              <a:t>Staff and volunteers.</a:t>
            </a:r>
          </a:p>
          <a:p>
            <a:pPr lvl="1"/>
            <a:r>
              <a:rPr lang="en-GB" dirty="0"/>
              <a:t>Young people, particularly marginalised groups.</a:t>
            </a:r>
          </a:p>
          <a:p>
            <a:pPr lvl="1"/>
            <a:r>
              <a:rPr lang="en-GB" dirty="0"/>
              <a:t>Partnership working and funders.</a:t>
            </a:r>
          </a:p>
          <a:p>
            <a:r>
              <a:rPr lang="en-GB" dirty="0"/>
              <a:t>Where do these approaches clash with or uphold youth work principles (e.g. voluntary participation, empowerment, universality)?</a:t>
            </a:r>
          </a:p>
          <a:p>
            <a:endParaRPr lang="en-GB" dirty="0"/>
          </a:p>
        </p:txBody>
      </p:sp>
    </p:spTree>
    <p:extLst>
      <p:ext uri="{BB962C8B-B14F-4D97-AF65-F5344CB8AC3E}">
        <p14:creationId xmlns:p14="http://schemas.microsoft.com/office/powerpoint/2010/main" val="129653577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0B4300-ECF4-F524-8E64-A7FD1AA1F23C}"/>
              </a:ext>
            </a:extLst>
          </p:cNvPr>
          <p:cNvSpPr>
            <a:spLocks noGrp="1"/>
          </p:cNvSpPr>
          <p:nvPr>
            <p:ph type="title"/>
          </p:nvPr>
        </p:nvSpPr>
        <p:spPr/>
        <p:txBody>
          <a:bodyPr/>
          <a:lstStyle/>
          <a:p>
            <a:r>
              <a:rPr lang="en-GB" b="1" kern="100" dirty="0">
                <a:latin typeface="Aptos" panose="020B0004020202020204" pitchFamily="34" charset="0"/>
                <a:ea typeface="DengXian" panose="02010600030101010101" pitchFamily="2" charset="-122"/>
                <a:cs typeface="Arial" panose="020B0604020202020204" pitchFamily="34" charset="0"/>
              </a:rPr>
              <a:t>Discussing assessment and practice </a:t>
            </a:r>
            <a:endParaRPr lang="en-GB" dirty="0"/>
          </a:p>
        </p:txBody>
      </p:sp>
      <p:sp>
        <p:nvSpPr>
          <p:cNvPr id="3" name="Content Placeholder 2">
            <a:extLst>
              <a:ext uri="{FF2B5EF4-FFF2-40B4-BE49-F238E27FC236}">
                <a16:creationId xmlns:a16="http://schemas.microsoft.com/office/drawing/2014/main" id="{BE41557A-1438-94F2-F83E-60F1BE91C177}"/>
              </a:ext>
            </a:extLst>
          </p:cNvPr>
          <p:cNvSpPr>
            <a:spLocks noGrp="1"/>
          </p:cNvSpPr>
          <p:nvPr>
            <p:ph idx="1"/>
          </p:nvPr>
        </p:nvSpPr>
        <p:spPr>
          <a:xfrm>
            <a:off x="838200" y="1612265"/>
            <a:ext cx="10515600" cy="4351338"/>
          </a:xfrm>
        </p:spPr>
        <p:txBody>
          <a:bodyPr>
            <a:normAutofit fontScale="92500" lnSpcReduction="20000"/>
          </a:bodyPr>
          <a:lstStyle/>
          <a:p>
            <a:pPr>
              <a:lnSpc>
                <a:spcPct val="115000"/>
              </a:lnSpc>
              <a:spcAft>
                <a:spcPts val="800"/>
              </a:spcAft>
              <a:buNone/>
            </a:pPr>
            <a:r>
              <a:rPr lang="en-GB" sz="2800" kern="100" dirty="0">
                <a:effectLst/>
                <a:latin typeface="Aptos" panose="020B0004020202020204" pitchFamily="34" charset="0"/>
                <a:ea typeface="DengXian" panose="02010600030101010101" pitchFamily="2" charset="-122"/>
                <a:cs typeface="Arial" panose="020B0604020202020204" pitchFamily="34" charset="0"/>
              </a:rPr>
              <a:t>Personal leadership stance</a:t>
            </a:r>
          </a:p>
          <a:p>
            <a:pPr>
              <a:lnSpc>
                <a:spcPct val="115000"/>
              </a:lnSpc>
              <a:spcAft>
                <a:spcPts val="800"/>
              </a:spcAft>
              <a:buNone/>
            </a:pPr>
            <a:r>
              <a:rPr lang="en-GB" kern="100" dirty="0">
                <a:latin typeface="Aptos" panose="020B0004020202020204" pitchFamily="34" charset="0"/>
                <a:ea typeface="DengXian" panose="02010600030101010101" pitchFamily="2" charset="-122"/>
                <a:cs typeface="Arial" panose="020B0604020202020204" pitchFamily="34" charset="0"/>
              </a:rPr>
              <a:t>Encourage </a:t>
            </a:r>
            <a:r>
              <a:rPr lang="en-GB" sz="2800" kern="100" dirty="0">
                <a:effectLst/>
                <a:latin typeface="Aptos" panose="020B0004020202020204" pitchFamily="34" charset="0"/>
                <a:ea typeface="DengXian" panose="02010600030101010101" pitchFamily="2" charset="-122"/>
                <a:cs typeface="Arial" panose="020B0604020202020204" pitchFamily="34" charset="0"/>
              </a:rPr>
              <a:t>students to draft a short reflective paragraph..</a:t>
            </a:r>
          </a:p>
          <a:p>
            <a:pPr marL="342900" lvl="0" indent="-342900">
              <a:lnSpc>
                <a:spcPct val="115000"/>
              </a:lnSpc>
              <a:spcAft>
                <a:spcPts val="800"/>
              </a:spcAft>
              <a:buSzPts val="1000"/>
              <a:buFont typeface="Symbol" panose="05050102010706020507" pitchFamily="18" charset="2"/>
              <a:buChar char=""/>
              <a:tabLst>
                <a:tab pos="457200" algn="l"/>
              </a:tabLst>
            </a:pPr>
            <a:r>
              <a:rPr lang="en-GB" sz="2800" kern="100" dirty="0">
                <a:effectLst/>
                <a:latin typeface="Aptos" panose="020B0004020202020204" pitchFamily="34" charset="0"/>
                <a:ea typeface="DengXian" panose="02010600030101010101" pitchFamily="2" charset="-122"/>
                <a:cs typeface="Arial" panose="020B0604020202020204" pitchFamily="34" charset="0"/>
              </a:rPr>
              <a:t>Prompt 1: In my current or aspired youth work role, the leadership approach I tend to favour is …</a:t>
            </a:r>
          </a:p>
          <a:p>
            <a:pPr marL="342900" lvl="0" indent="-342900">
              <a:lnSpc>
                <a:spcPct val="115000"/>
              </a:lnSpc>
              <a:spcAft>
                <a:spcPts val="800"/>
              </a:spcAft>
              <a:buSzPts val="1000"/>
              <a:buFont typeface="Symbol" panose="05050102010706020507" pitchFamily="18" charset="2"/>
              <a:buChar char=""/>
              <a:tabLst>
                <a:tab pos="457200" algn="l"/>
              </a:tabLst>
            </a:pPr>
            <a:r>
              <a:rPr lang="en-GB" sz="2800" kern="100" dirty="0">
                <a:effectLst/>
                <a:latin typeface="Aptos" panose="020B0004020202020204" pitchFamily="34" charset="0"/>
                <a:ea typeface="DengXian" panose="02010600030101010101" pitchFamily="2" charset="-122"/>
                <a:cs typeface="Arial" panose="020B0604020202020204" pitchFamily="34" charset="0"/>
              </a:rPr>
              <a:t>Prompt 2: Drawing on today’s theories, I now recognise the need to </a:t>
            </a:r>
            <a:r>
              <a:rPr lang="en-GB" sz="2800" b="1" kern="100" dirty="0">
                <a:effectLst/>
                <a:latin typeface="Aptos" panose="020B0004020202020204" pitchFamily="34" charset="0"/>
                <a:ea typeface="DengXian" panose="02010600030101010101" pitchFamily="2" charset="-122"/>
                <a:cs typeface="Arial" panose="020B0604020202020204" pitchFamily="34" charset="0"/>
              </a:rPr>
              <a:t>critically</a:t>
            </a:r>
            <a:r>
              <a:rPr lang="en-GB" sz="2800" kern="100" dirty="0">
                <a:effectLst/>
                <a:latin typeface="Aptos" panose="020B0004020202020204" pitchFamily="34" charset="0"/>
                <a:ea typeface="DengXian" panose="02010600030101010101" pitchFamily="2" charset="-122"/>
                <a:cs typeface="Arial" panose="020B0604020202020204" pitchFamily="34" charset="0"/>
              </a:rPr>
              <a:t> question the following assumptions in my own practice…</a:t>
            </a:r>
          </a:p>
          <a:p>
            <a:pPr marL="342900" lvl="0" indent="-342900">
              <a:lnSpc>
                <a:spcPct val="115000"/>
              </a:lnSpc>
              <a:spcAft>
                <a:spcPts val="800"/>
              </a:spcAft>
              <a:buSzPts val="1000"/>
              <a:buFont typeface="Symbol" panose="05050102010706020507" pitchFamily="18" charset="2"/>
              <a:buChar char=""/>
              <a:tabLst>
                <a:tab pos="457200" algn="l"/>
              </a:tabLst>
            </a:pPr>
            <a:r>
              <a:rPr lang="en-GB" sz="2800" kern="100" dirty="0">
                <a:effectLst/>
                <a:latin typeface="Aptos" panose="020B0004020202020204" pitchFamily="34" charset="0"/>
                <a:ea typeface="DengXian" panose="02010600030101010101" pitchFamily="2" charset="-122"/>
                <a:cs typeface="Arial" panose="020B0604020202020204" pitchFamily="34" charset="0"/>
              </a:rPr>
              <a:t>Prompt 3: In my context, I will experiment with combining elements of theories by… </a:t>
            </a:r>
          </a:p>
          <a:p>
            <a:endParaRPr lang="en-GB" dirty="0"/>
          </a:p>
        </p:txBody>
      </p:sp>
    </p:spTree>
    <p:extLst>
      <p:ext uri="{BB962C8B-B14F-4D97-AF65-F5344CB8AC3E}">
        <p14:creationId xmlns:p14="http://schemas.microsoft.com/office/powerpoint/2010/main" val="37821444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570AD0-64A0-4520-52FB-DA5A24C00975}"/>
              </a:ext>
            </a:extLst>
          </p:cNvPr>
          <p:cNvSpPr>
            <a:spLocks noGrp="1"/>
          </p:cNvSpPr>
          <p:nvPr>
            <p:ph type="title"/>
          </p:nvPr>
        </p:nvSpPr>
        <p:spPr/>
        <p:txBody>
          <a:bodyPr/>
          <a:lstStyle/>
          <a:p>
            <a:r>
              <a:rPr lang="en-GB" dirty="0"/>
              <a:t>Reviewing the module and exploring practice and assessment..</a:t>
            </a:r>
          </a:p>
        </p:txBody>
      </p:sp>
      <p:sp>
        <p:nvSpPr>
          <p:cNvPr id="3" name="Content Placeholder 2">
            <a:extLst>
              <a:ext uri="{FF2B5EF4-FFF2-40B4-BE49-F238E27FC236}">
                <a16:creationId xmlns:a16="http://schemas.microsoft.com/office/drawing/2014/main" id="{B1526F01-4AE9-A123-1C46-7619ECC60C45}"/>
              </a:ext>
            </a:extLst>
          </p:cNvPr>
          <p:cNvSpPr>
            <a:spLocks noGrp="1"/>
          </p:cNvSpPr>
          <p:nvPr>
            <p:ph idx="1"/>
          </p:nvPr>
        </p:nvSpPr>
        <p:spPr/>
        <p:txBody>
          <a:bodyPr>
            <a:normAutofit fontScale="92500"/>
          </a:bodyPr>
          <a:lstStyle/>
          <a:p>
            <a:pPr lvl="0"/>
            <a:r>
              <a:rPr lang="en-GB" dirty="0"/>
              <a:t>Define and briefly explain a theory, citing core scholars (e.g. Bass &amp; Riggio for transformational leadership).​</a:t>
            </a:r>
          </a:p>
          <a:p>
            <a:pPr lvl="0"/>
            <a:r>
              <a:rPr lang="en-GB" dirty="0"/>
              <a:t>Critically evaluate assumptions and evidence base </a:t>
            </a:r>
            <a:r>
              <a:rPr lang="en-GB" b="1" dirty="0"/>
              <a:t>in relation to youth work</a:t>
            </a:r>
            <a:r>
              <a:rPr lang="en-GB" dirty="0"/>
              <a:t> (values, policy context, managerialism approaches).</a:t>
            </a:r>
          </a:p>
          <a:p>
            <a:pPr lvl="0"/>
            <a:r>
              <a:rPr lang="en-GB" dirty="0"/>
              <a:t>Apply to a specific youth work setting/challenge, showing both what it illuminates and what remains problematic (e.g. youth co‑design, integrated services, principles and purposes, safeguarding).</a:t>
            </a:r>
          </a:p>
          <a:p>
            <a:pPr lvl="0"/>
            <a:r>
              <a:rPr lang="en-GB" dirty="0"/>
              <a:t>Conclude with a justified, nuanced stance (e.g. a hybrid approach, conditions under which the theory is most appropriate).</a:t>
            </a:r>
          </a:p>
          <a:p>
            <a:endParaRPr lang="en-GB" dirty="0"/>
          </a:p>
        </p:txBody>
      </p:sp>
    </p:spTree>
    <p:extLst>
      <p:ext uri="{BB962C8B-B14F-4D97-AF65-F5344CB8AC3E}">
        <p14:creationId xmlns:p14="http://schemas.microsoft.com/office/powerpoint/2010/main" val="78422871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E134BC-6220-7E3F-4887-3B73B18D22B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A933D36-5195-7A57-3E48-E1ADB5D43050}"/>
              </a:ext>
            </a:extLst>
          </p:cNvPr>
          <p:cNvSpPr>
            <a:spLocks noGrp="1"/>
          </p:cNvSpPr>
          <p:nvPr>
            <p:ph type="title"/>
          </p:nvPr>
        </p:nvSpPr>
        <p:spPr/>
        <p:txBody>
          <a:bodyPr/>
          <a:lstStyle/>
          <a:p>
            <a:r>
              <a:rPr lang="en-GB" b="1" dirty="0"/>
              <a:t>Any Questions?</a:t>
            </a:r>
          </a:p>
        </p:txBody>
      </p:sp>
      <p:pic>
        <p:nvPicPr>
          <p:cNvPr id="5" name="Content Placeholder 4" descr="A blue and white question mark in a chat bubble&#10;&#10;AI-generated content may be incorrect.">
            <a:extLst>
              <a:ext uri="{FF2B5EF4-FFF2-40B4-BE49-F238E27FC236}">
                <a16:creationId xmlns:a16="http://schemas.microsoft.com/office/drawing/2014/main" id="{03B57F39-ACB3-5623-9A01-E92ECE7F8161}"/>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3956188" y="1577648"/>
            <a:ext cx="3977622" cy="3977622"/>
          </a:xfrm>
        </p:spPr>
      </p:pic>
    </p:spTree>
    <p:extLst>
      <p:ext uri="{BB962C8B-B14F-4D97-AF65-F5344CB8AC3E}">
        <p14:creationId xmlns:p14="http://schemas.microsoft.com/office/powerpoint/2010/main" val="3678384402"/>
      </p:ext>
    </p:extLst>
  </p:cSld>
  <p:clrMapOvr>
    <a:masterClrMapping/>
  </p:clrMapOvr>
</p:sld>
</file>

<file path=ppt/theme/theme1.xml><?xml version="1.0" encoding="utf-8"?>
<a:theme xmlns:a="http://schemas.openxmlformats.org/drawingml/2006/main" name="1_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BB6076B2-FF1D-4709-92A1-792264D08139}" vid="{8F806C6F-5FC8-492D-A124-9E21A69900A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1805</Words>
  <Application>Microsoft Office PowerPoint</Application>
  <PresentationFormat>Widescreen</PresentationFormat>
  <Paragraphs>173</Paragraphs>
  <Slides>28</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Aptos</vt:lpstr>
      <vt:lpstr>Arial</vt:lpstr>
      <vt:lpstr>Calibri</vt:lpstr>
      <vt:lpstr>Symbol</vt:lpstr>
      <vt:lpstr>1_Office Theme</vt:lpstr>
      <vt:lpstr>   Collaborative Leadership and Management</vt:lpstr>
      <vt:lpstr>Module Aims</vt:lpstr>
      <vt:lpstr>Learning Outcomes</vt:lpstr>
      <vt:lpstr> Indicative Content </vt:lpstr>
      <vt:lpstr>Indicative Content</vt:lpstr>
      <vt:lpstr>Assessment</vt:lpstr>
      <vt:lpstr>Component 1: 2500 words</vt:lpstr>
      <vt:lpstr>Component 2: 5000 words</vt:lpstr>
      <vt:lpstr>Any Questions?</vt:lpstr>
      <vt:lpstr>Session overview</vt:lpstr>
      <vt:lpstr>Perspectives on leadership and management</vt:lpstr>
      <vt:lpstr>Youth work in Wales: key context </vt:lpstr>
      <vt:lpstr>Leadership snapshots</vt:lpstr>
      <vt:lpstr>PowerPoint Presentation</vt:lpstr>
      <vt:lpstr>Transformational leadership in youth work (5 minutes) </vt:lpstr>
      <vt:lpstr>How is distributed leadership applied in youth work?</vt:lpstr>
      <vt:lpstr>Case study of charismatic leadership..</vt:lpstr>
      <vt:lpstr>Distributed/distributive leadership and co‑design</vt:lpstr>
      <vt:lpstr>Approaches to exploring young people’s participation..</vt:lpstr>
      <vt:lpstr>Participation application </vt:lpstr>
      <vt:lpstr>Youth work management perspectives and managerialism </vt:lpstr>
      <vt:lpstr>Critical questions: </vt:lpstr>
      <vt:lpstr>Tensions in leadership styles..</vt:lpstr>
      <vt:lpstr>Application: theory to practice case work </vt:lpstr>
      <vt:lpstr>Exploring theory in action..</vt:lpstr>
      <vt:lpstr>Discussing assessment and practice </vt:lpstr>
      <vt:lpstr>Reviewing the module and exploring practice and assessment..</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Darrel Williams</dc:creator>
  <cp:lastModifiedBy>Darrel Williams</cp:lastModifiedBy>
  <cp:revision>1</cp:revision>
  <dcterms:created xsi:type="dcterms:W3CDTF">2026-02-24T09:56:06Z</dcterms:created>
  <dcterms:modified xsi:type="dcterms:W3CDTF">2026-02-24T10:54:12Z</dcterms:modified>
</cp:coreProperties>
</file>