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2" r:id="rId4"/>
    <p:sldId id="258" r:id="rId5"/>
    <p:sldId id="259" r:id="rId6"/>
    <p:sldId id="260" r:id="rId7"/>
    <p:sldId id="261" r:id="rId8"/>
    <p:sldId id="263" r:id="rId9"/>
    <p:sldId id="264" r:id="rId10"/>
    <p:sldId id="271" r:id="rId11"/>
    <p:sldId id="265" r:id="rId12"/>
    <p:sldId id="266" r:id="rId13"/>
    <p:sldId id="275" r:id="rId14"/>
    <p:sldId id="272" r:id="rId15"/>
    <p:sldId id="276" r:id="rId16"/>
    <p:sldId id="277" r:id="rId17"/>
    <p:sldId id="278" r:id="rId18"/>
    <p:sldId id="274" r:id="rId19"/>
    <p:sldId id="267" r:id="rId20"/>
    <p:sldId id="268" r:id="rId21"/>
    <p:sldId id="269" r:id="rId22"/>
    <p:sldId id="270" r:id="rId23"/>
  </p:sldIdLst>
  <p:sldSz cx="9144000" cy="6858000" type="screen4x3"/>
  <p:notesSz cx="6858000" cy="9144000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8000"/>
    <a:srgbClr val="408000"/>
    <a:srgbClr val="EFFEE8"/>
    <a:srgbClr val="D0FDB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224" autoAdjust="0"/>
    <p:restoredTop sz="94660"/>
  </p:normalViewPr>
  <p:slideViewPr>
    <p:cSldViewPr>
      <p:cViewPr varScale="1">
        <p:scale>
          <a:sx n="106" d="100"/>
          <a:sy n="106" d="100"/>
        </p:scale>
        <p:origin x="-90" y="-14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image" Target="../media/image9.wmf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4213" y="2133600"/>
            <a:ext cx="7772400" cy="1470025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403350" y="3860800"/>
            <a:ext cx="6400800" cy="1752600"/>
          </a:xfrm>
        </p:spPr>
        <p:txBody>
          <a:bodyPr/>
          <a:lstStyle>
            <a:lvl1pPr marL="0" indent="0" algn="ctr">
              <a:buFontTx/>
              <a:buNone/>
              <a:defRPr sz="3200" b="1"/>
            </a:lvl1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3076" name="Rectangle 4"/>
          <p:cNvSpPr>
            <a:spLocks noGrp="1" noChangeArrowheads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 sz="1400"/>
            </a:lvl1pPr>
          </a:lstStyle>
          <a:p>
            <a:endParaRPr lang="en-GB"/>
          </a:p>
        </p:txBody>
      </p:sp>
      <p:sp>
        <p:nvSpPr>
          <p:cNvPr id="3077" name="Rectangle 5"/>
          <p:cNvSpPr>
            <a:spLocks noGrp="1" noChangeArrowheads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 sz="1400"/>
            </a:lvl1pPr>
          </a:lstStyle>
          <a:p>
            <a:endParaRPr lang="en-GB"/>
          </a:p>
        </p:txBody>
      </p:sp>
      <p:sp>
        <p:nvSpPr>
          <p:cNvPr id="3078" name="Rectangle 6"/>
          <p:cNvSpPr>
            <a:spLocks noGrp="1" noChangeArrowheads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 sz="1400"/>
            </a:lvl1pPr>
          </a:lstStyle>
          <a:p>
            <a:fld id="{022379C4-B884-4D15-A1BA-6A72B04D6EEB}" type="slidenum">
              <a:rPr lang="en-GB"/>
              <a:pPr/>
              <a:t>‹#›</a:t>
            </a:fld>
            <a:endParaRPr lang="en-GB"/>
          </a:p>
        </p:txBody>
      </p:sp>
      <p:sp>
        <p:nvSpPr>
          <p:cNvPr id="3079" name="Rectangle 7"/>
          <p:cNvSpPr>
            <a:spLocks noChangeArrowheads="1"/>
          </p:cNvSpPr>
          <p:nvPr/>
        </p:nvSpPr>
        <p:spPr bwMode="auto">
          <a:xfrm>
            <a:off x="684213" y="260350"/>
            <a:ext cx="7772400" cy="1470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ctr"/>
            <a:endParaRPr lang="en-US" sz="4000" b="1">
              <a:solidFill>
                <a:schemeClr val="tx2"/>
              </a:solidFill>
            </a:endParaRPr>
          </a:p>
        </p:txBody>
      </p:sp>
      <p:sp>
        <p:nvSpPr>
          <p:cNvPr id="3081" name="Text Box 9"/>
          <p:cNvSpPr txBox="1">
            <a:spLocks noChangeArrowheads="1"/>
          </p:cNvSpPr>
          <p:nvPr/>
        </p:nvSpPr>
        <p:spPr bwMode="auto">
          <a:xfrm>
            <a:off x="684213" y="404813"/>
            <a:ext cx="7704137" cy="76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US" sz="4400"/>
          </a:p>
        </p:txBody>
      </p:sp>
      <p:pic>
        <p:nvPicPr>
          <p:cNvPr id="2" name="Picture 1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260350"/>
            <a:ext cx="2192600" cy="899741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A6FABB0-A7AA-4193-848B-4BF84C301163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1F4BE76-E958-4695-B0DF-66D14568E867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68313" y="1628775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59313" y="1628775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14EE862-6ED4-4DE6-956F-36DBFC8ACCB0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C3E20D2-83BF-42E3-9DC2-9E67648C62B2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67A1C08-094C-4DBD-AAB4-BC5FB20F0701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AD89E4B-31B9-4A5D-B4F2-5AA453B4055E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69FC5E9-94E8-44B3-BE68-2AEAA9436A8C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D051A91-7B57-4ECE-8C7D-63F27AC90D4F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27E8AB0-B64F-491C-A943-857BC86F21EB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40513" y="260350"/>
            <a:ext cx="2057400" cy="589438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68313" y="260350"/>
            <a:ext cx="6019800" cy="589438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3F1C684-6150-4AAE-9C6E-4D6336527D31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chemeClr val="bg1"/>
            </a:gs>
            <a:gs pos="100000">
              <a:schemeClr val="bg1"/>
            </a:gs>
          </a:gsLst>
          <a:path path="rect">
            <a:fillToRect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68313" y="260350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  <a:endParaRPr lang="en-GB" smtClean="0"/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68313" y="1628775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68313" y="6237288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32138" y="6237288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200"/>
            </a:lvl1pPr>
          </a:lstStyle>
          <a:p>
            <a:endParaRPr lang="en-GB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88125" y="6237288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8826E118-BB69-4A5C-B791-EB800E545E4F}" type="slidenum">
              <a:rPr lang="en-GB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Arial" charset="0"/>
          <a:cs typeface="Arial" charset="0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Arial" charset="0"/>
          <a:cs typeface="Arial" charset="0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Arial" charset="0"/>
          <a:cs typeface="Arial" charset="0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Arial" charset="0"/>
          <a:cs typeface="Arial" charset="0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Arial" charset="0"/>
          <a:cs typeface="Arial" charset="0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Arial" charset="0"/>
          <a:cs typeface="Arial" charset="0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Arial" charset="0"/>
          <a:cs typeface="Arial" charset="0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Arial" charset="0"/>
          <a:cs typeface="Arial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Char char="•"/>
        <a:defRPr sz="20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Char char="•"/>
        <a:defRPr sz="2000">
          <a:solidFill>
            <a:schemeClr val="tx1"/>
          </a:solidFill>
          <a:latin typeface="+mn-lt"/>
          <a:cs typeface="+mn-cs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Char char="•"/>
        <a:defRPr sz="2000">
          <a:solidFill>
            <a:schemeClr val="tx1"/>
          </a:solidFill>
          <a:latin typeface="+mn-lt"/>
          <a:cs typeface="+mn-cs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Char char="•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jpeg"/><Relationship Id="rId3" Type="http://schemas.openxmlformats.org/officeDocument/2006/relationships/image" Target="../media/image11.png"/><Relationship Id="rId7" Type="http://schemas.openxmlformats.org/officeDocument/2006/relationships/image" Target="../media/image10.wmf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6" Type="http://schemas.openxmlformats.org/officeDocument/2006/relationships/oleObject" Target="../embeddings/oleObject2.bin"/><Relationship Id="rId5" Type="http://schemas.openxmlformats.org/officeDocument/2006/relationships/image" Target="../media/image9.wmf"/><Relationship Id="rId4" Type="http://schemas.openxmlformats.org/officeDocument/2006/relationships/oleObject" Target="../embeddings/oleObject1.bin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jpeg"/><Relationship Id="rId4" Type="http://schemas.openxmlformats.org/officeDocument/2006/relationships/image" Target="../media/image16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jpeg"/><Relationship Id="rId4" Type="http://schemas.openxmlformats.org/officeDocument/2006/relationships/image" Target="../media/image24.jpe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928794" y="4929198"/>
            <a:ext cx="5168914" cy="1327144"/>
          </a:xfrm>
        </p:spPr>
        <p:txBody>
          <a:bodyPr/>
          <a:lstStyle/>
          <a:p>
            <a:r>
              <a:rPr lang="en-US" sz="1800" dirty="0" smtClean="0">
                <a:solidFill>
                  <a:srgbClr val="0070C0"/>
                </a:solidFill>
              </a:rPr>
              <a:t>Level : </a:t>
            </a:r>
            <a:r>
              <a:rPr lang="en-US" sz="1800" dirty="0" err="1" smtClean="0">
                <a:solidFill>
                  <a:srgbClr val="0070C0"/>
                </a:solidFill>
              </a:rPr>
              <a:t>Bsc</a:t>
            </a:r>
            <a:r>
              <a:rPr lang="en-US" sz="1800" dirty="0" smtClean="0">
                <a:solidFill>
                  <a:srgbClr val="0070C0"/>
                </a:solidFill>
              </a:rPr>
              <a:t> Level 3</a:t>
            </a:r>
          </a:p>
          <a:p>
            <a:r>
              <a:rPr lang="en-US" sz="1800" dirty="0" smtClean="0">
                <a:solidFill>
                  <a:srgbClr val="0070C0"/>
                </a:solidFill>
              </a:rPr>
              <a:t>Lecturer :Tim Tudor</a:t>
            </a:r>
          </a:p>
          <a:p>
            <a:r>
              <a:rPr lang="en-US" sz="1800" dirty="0" smtClean="0">
                <a:solidFill>
                  <a:srgbClr val="0070C0"/>
                </a:solidFill>
              </a:rPr>
              <a:t>Email : </a:t>
            </a:r>
            <a:r>
              <a:rPr lang="en-US" sz="1800" dirty="0" smtClean="0">
                <a:solidFill>
                  <a:srgbClr val="0070C0"/>
                </a:solidFill>
              </a:rPr>
              <a:t>timothy.tudor@sm.uwtsd.ac.uk</a:t>
            </a:r>
            <a:endParaRPr lang="en-US" sz="1800" dirty="0" smtClean="0">
              <a:solidFill>
                <a:srgbClr val="0070C0"/>
              </a:solidFill>
            </a:endParaRPr>
          </a:p>
        </p:txBody>
      </p:sp>
      <p:sp>
        <p:nvSpPr>
          <p:cNvPr id="2052" name="Rectangle 4"/>
          <p:cNvSpPr>
            <a:spLocks noGrp="1" noChangeArrowheads="1"/>
          </p:cNvSpPr>
          <p:nvPr>
            <p:ph type="ctrTitle"/>
          </p:nvPr>
        </p:nvSpPr>
        <p:spPr>
          <a:xfrm>
            <a:off x="657252" y="857232"/>
            <a:ext cx="7772400" cy="1470025"/>
          </a:xfrm>
          <a:noFill/>
          <a:ln/>
        </p:spPr>
        <p:txBody>
          <a:bodyPr/>
          <a:lstStyle/>
          <a:p>
            <a:r>
              <a:rPr lang="en-US" sz="4400" dirty="0" smtClean="0">
                <a:solidFill>
                  <a:srgbClr val="0070C0"/>
                </a:solidFill>
              </a:rPr>
              <a:t>Data Acquisition Hardware</a:t>
            </a:r>
            <a:endParaRPr lang="en-US" sz="4400" dirty="0">
              <a:solidFill>
                <a:srgbClr val="0070C0"/>
              </a:solidFill>
            </a:endParaRPr>
          </a:p>
        </p:txBody>
      </p:sp>
      <p:pic>
        <p:nvPicPr>
          <p:cNvPr id="5122" name="Picture 2" descr="http://www.openroadmotorsports.com/images/Tech/Data/DL1Graph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00364" y="2786058"/>
            <a:ext cx="3000396" cy="1893583"/>
          </a:xfrm>
          <a:prstGeom prst="rect">
            <a:avLst/>
          </a:prstGeom>
          <a:noFill/>
        </p:spPr>
      </p:pic>
      <p:pic>
        <p:nvPicPr>
          <p:cNvPr id="5124" name="Picture 4" descr="http://www.lpiracing.com/catalog/dl1_300_2229_general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43174" y="2357430"/>
            <a:ext cx="2143125" cy="104775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solidFill>
                  <a:srgbClr val="0070C0"/>
                </a:solidFill>
              </a:rPr>
              <a:t>Topics</a:t>
            </a:r>
            <a:endParaRPr lang="en-US" dirty="0">
              <a:solidFill>
                <a:srgbClr val="0070C0"/>
              </a:solidFill>
            </a:endParaRP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buNone/>
            </a:pPr>
            <a:r>
              <a:rPr lang="en-US" b="1" dirty="0" smtClean="0">
                <a:solidFill>
                  <a:srgbClr val="0070C0"/>
                </a:solidFill>
              </a:rPr>
              <a:t>Hardware Topics</a:t>
            </a:r>
            <a:endParaRPr lang="en-US" dirty="0" smtClean="0">
              <a:solidFill>
                <a:srgbClr val="0070C0"/>
              </a:solidFill>
            </a:endParaRPr>
          </a:p>
          <a:p>
            <a:pPr lvl="3"/>
            <a:endParaRPr lang="en-US" sz="1400" dirty="0" smtClean="0"/>
          </a:p>
          <a:p>
            <a:pPr lvl="3"/>
            <a:r>
              <a:rPr lang="en-US" sz="1600" dirty="0" smtClean="0"/>
              <a:t>Data Logger Hardware</a:t>
            </a:r>
          </a:p>
          <a:p>
            <a:pPr lvl="3"/>
            <a:endParaRPr lang="en-US" sz="1600" dirty="0" smtClean="0"/>
          </a:p>
          <a:p>
            <a:pPr lvl="3"/>
            <a:r>
              <a:rPr lang="en-US" sz="1600" dirty="0" smtClean="0"/>
              <a:t>Channels</a:t>
            </a:r>
          </a:p>
          <a:p>
            <a:pPr lvl="3"/>
            <a:endParaRPr lang="en-US" sz="1600" dirty="0" smtClean="0"/>
          </a:p>
          <a:p>
            <a:pPr lvl="3"/>
            <a:r>
              <a:rPr lang="en-US" sz="1600" dirty="0" smtClean="0"/>
              <a:t>Frequencies</a:t>
            </a:r>
          </a:p>
          <a:p>
            <a:pPr lvl="3"/>
            <a:endParaRPr lang="en-US" sz="1600" dirty="0" smtClean="0"/>
          </a:p>
          <a:p>
            <a:pPr lvl="3"/>
            <a:r>
              <a:rPr lang="en-US" sz="1600" dirty="0" smtClean="0"/>
              <a:t>Analogue / Digital</a:t>
            </a:r>
          </a:p>
          <a:p>
            <a:pPr lvl="3"/>
            <a:endParaRPr lang="en-US" sz="1600" dirty="0" smtClean="0"/>
          </a:p>
          <a:p>
            <a:pPr lvl="3"/>
            <a:r>
              <a:rPr lang="en-US" sz="1600" dirty="0" smtClean="0"/>
              <a:t>Voltage Levels</a:t>
            </a:r>
          </a:p>
          <a:p>
            <a:pPr lvl="3"/>
            <a:endParaRPr lang="en-US" sz="1600" dirty="0" smtClean="0"/>
          </a:p>
          <a:p>
            <a:pPr lvl="3"/>
            <a:r>
              <a:rPr lang="en-US" sz="1600" dirty="0" smtClean="0"/>
              <a:t>GPS</a:t>
            </a:r>
          </a:p>
          <a:p>
            <a:pPr lvl="3"/>
            <a:endParaRPr lang="en-US" sz="1600" dirty="0" smtClean="0"/>
          </a:p>
          <a:p>
            <a:pPr lvl="3"/>
            <a:r>
              <a:rPr lang="en-US" sz="1600" dirty="0" smtClean="0"/>
              <a:t>Video</a:t>
            </a:r>
          </a:p>
          <a:p>
            <a:pPr lvl="1">
              <a:buNone/>
            </a:pPr>
            <a:endParaRPr lang="en-US" dirty="0" smtClean="0"/>
          </a:p>
          <a:p>
            <a:pPr lvl="1">
              <a:buNone/>
            </a:pPr>
            <a:r>
              <a:rPr lang="en-GB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	</a:t>
            </a:r>
            <a:endParaRPr lang="en-GB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lvl="2">
              <a:buNone/>
            </a:pP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116631"/>
            <a:ext cx="1080120" cy="43354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solidFill>
                  <a:srgbClr val="0070C0"/>
                </a:solidFill>
              </a:rPr>
              <a:t>Hardware</a:t>
            </a:r>
            <a:endParaRPr lang="en-US" dirty="0">
              <a:solidFill>
                <a:srgbClr val="0070C0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 l="43945" t="47813" r="29687" b="28749"/>
          <a:stretch>
            <a:fillRect/>
          </a:stretch>
        </p:blipFill>
        <p:spPr bwMode="auto">
          <a:xfrm>
            <a:off x="5643570" y="2857496"/>
            <a:ext cx="3214710" cy="1785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8313" y="1628775"/>
            <a:ext cx="6032513" cy="4525963"/>
          </a:xfrm>
        </p:spPr>
        <p:txBody>
          <a:bodyPr/>
          <a:lstStyle/>
          <a:p>
            <a:pPr>
              <a:buNone/>
            </a:pPr>
            <a:r>
              <a:rPr lang="en-US" b="1" dirty="0" smtClean="0">
                <a:solidFill>
                  <a:srgbClr val="0070C0"/>
                </a:solidFill>
              </a:rPr>
              <a:t>Data Logger Hardware</a:t>
            </a:r>
            <a:endParaRPr lang="en-US" dirty="0" smtClean="0">
              <a:solidFill>
                <a:srgbClr val="0070C0"/>
              </a:solidFill>
            </a:endParaRPr>
          </a:p>
          <a:p>
            <a:pPr lvl="3"/>
            <a:endParaRPr lang="en-US" sz="1400" dirty="0" smtClean="0"/>
          </a:p>
          <a:p>
            <a:r>
              <a:rPr lang="en-US" sz="1600" dirty="0" smtClean="0"/>
              <a:t>Data acquisition systems are required to</a:t>
            </a:r>
          </a:p>
          <a:p>
            <a:pPr lvl="3"/>
            <a:endParaRPr lang="en-US" sz="1600" dirty="0" smtClean="0"/>
          </a:p>
          <a:p>
            <a:pPr lvl="1"/>
            <a:r>
              <a:rPr lang="en-US" sz="1600" dirty="0" smtClean="0"/>
              <a:t>Monitor a number of signals (Usually as voltages)</a:t>
            </a:r>
          </a:p>
          <a:p>
            <a:pPr lvl="1"/>
            <a:endParaRPr lang="en-US" sz="1600" dirty="0" smtClean="0"/>
          </a:p>
          <a:p>
            <a:pPr lvl="1"/>
            <a:r>
              <a:rPr lang="en-US" sz="1600" dirty="0" smtClean="0"/>
              <a:t>Digitize the signal</a:t>
            </a:r>
          </a:p>
          <a:p>
            <a:pPr lvl="1"/>
            <a:endParaRPr lang="en-US" sz="1600" dirty="0" smtClean="0"/>
          </a:p>
          <a:p>
            <a:pPr lvl="1"/>
            <a:r>
              <a:rPr lang="en-US" sz="1600" dirty="0" smtClean="0"/>
              <a:t>Store the signal in memory reliably</a:t>
            </a:r>
          </a:p>
          <a:p>
            <a:pPr lvl="1"/>
            <a:endParaRPr lang="en-US" sz="1600" dirty="0" smtClean="0"/>
          </a:p>
          <a:p>
            <a:pPr lvl="1"/>
            <a:r>
              <a:rPr lang="en-US" sz="1600" dirty="0" smtClean="0"/>
              <a:t>Allow connection to a PC to download the data for analysis using suitable software</a:t>
            </a:r>
          </a:p>
          <a:p>
            <a:pPr lvl="1"/>
            <a:endParaRPr lang="en-US" sz="1600" dirty="0" smtClean="0"/>
          </a:p>
          <a:p>
            <a:pPr lvl="1"/>
            <a:r>
              <a:rPr lang="en-US" sz="1600" dirty="0" smtClean="0"/>
              <a:t>The logger must also be manufactured to endure the harsh conditions in a race car e.g. Heat, vibration, electrical noise.</a:t>
            </a:r>
          </a:p>
          <a:p>
            <a:pPr lvl="4"/>
            <a:endParaRPr lang="en-US" sz="1800" dirty="0" smtClean="0"/>
          </a:p>
          <a:p>
            <a:pPr lvl="4"/>
            <a:endParaRPr lang="en-US" sz="1800" dirty="0" smtClean="0"/>
          </a:p>
          <a:p>
            <a:pPr lvl="1">
              <a:buNone/>
            </a:pPr>
            <a:endParaRPr lang="en-US" dirty="0" smtClean="0"/>
          </a:p>
          <a:p>
            <a:pPr lvl="1">
              <a:buNone/>
            </a:pPr>
            <a:r>
              <a:rPr lang="en-GB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	</a:t>
            </a:r>
            <a:endParaRPr lang="en-GB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lvl="2">
              <a:buNone/>
            </a:pPr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116631"/>
            <a:ext cx="1080120" cy="43354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solidFill>
                  <a:srgbClr val="0070C0"/>
                </a:solidFill>
              </a:rPr>
              <a:t>Hardware</a:t>
            </a:r>
            <a:endParaRPr lang="en-US" dirty="0">
              <a:solidFill>
                <a:srgbClr val="0070C0"/>
              </a:solidFill>
            </a:endParaRP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buNone/>
            </a:pPr>
            <a:r>
              <a:rPr lang="en-US" b="1" dirty="0" smtClean="0">
                <a:solidFill>
                  <a:srgbClr val="0070C0"/>
                </a:solidFill>
              </a:rPr>
              <a:t>Data Logger Hardware</a:t>
            </a:r>
            <a:endParaRPr lang="en-US" dirty="0" smtClean="0">
              <a:solidFill>
                <a:srgbClr val="0070C0"/>
              </a:solidFill>
            </a:endParaRPr>
          </a:p>
          <a:p>
            <a:pPr lvl="3"/>
            <a:endParaRPr lang="en-US" sz="1400" dirty="0" smtClean="0"/>
          </a:p>
          <a:p>
            <a:pPr lvl="3"/>
            <a:r>
              <a:rPr lang="en-US" sz="1800" dirty="0" smtClean="0"/>
              <a:t>Data acquisition systems may be</a:t>
            </a:r>
          </a:p>
          <a:p>
            <a:pPr lvl="3"/>
            <a:endParaRPr lang="en-US" sz="1800" dirty="0" smtClean="0"/>
          </a:p>
          <a:p>
            <a:pPr lvl="4"/>
            <a:r>
              <a:rPr lang="en-US" sz="1800" dirty="0" smtClean="0"/>
              <a:t>Stand Alone</a:t>
            </a:r>
          </a:p>
          <a:p>
            <a:pPr lvl="4"/>
            <a:endParaRPr lang="en-US" sz="1800" dirty="0" smtClean="0"/>
          </a:p>
          <a:p>
            <a:pPr lvl="4"/>
            <a:r>
              <a:rPr lang="en-US" sz="1800" dirty="0" smtClean="0"/>
              <a:t>Stand Alone with optional dashboard</a:t>
            </a:r>
          </a:p>
          <a:p>
            <a:pPr lvl="4"/>
            <a:endParaRPr lang="en-US" sz="1800" dirty="0" smtClean="0"/>
          </a:p>
          <a:p>
            <a:pPr lvl="4"/>
            <a:r>
              <a:rPr lang="en-US" sz="1800" dirty="0" smtClean="0"/>
              <a:t>Integrated into a dashboard (Usually limited)</a:t>
            </a:r>
          </a:p>
          <a:p>
            <a:pPr lvl="4"/>
            <a:endParaRPr lang="en-US" sz="1800" dirty="0" smtClean="0"/>
          </a:p>
          <a:p>
            <a:pPr lvl="4"/>
            <a:r>
              <a:rPr lang="en-US" sz="1800" dirty="0" smtClean="0"/>
              <a:t>Integrated into an ECU (Electronic Control Unit)</a:t>
            </a:r>
          </a:p>
          <a:p>
            <a:pPr lvl="4"/>
            <a:endParaRPr lang="en-US" sz="1800" dirty="0" smtClean="0"/>
          </a:p>
          <a:p>
            <a:pPr lvl="4"/>
            <a:endParaRPr lang="en-US" sz="1800" dirty="0" smtClean="0"/>
          </a:p>
          <a:p>
            <a:pPr lvl="1">
              <a:buNone/>
            </a:pPr>
            <a:endParaRPr lang="en-US" dirty="0" smtClean="0"/>
          </a:p>
          <a:p>
            <a:pPr lvl="1">
              <a:buNone/>
            </a:pPr>
            <a:r>
              <a:rPr lang="en-GB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	</a:t>
            </a:r>
            <a:endParaRPr lang="en-GB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lvl="2">
              <a:buNone/>
            </a:pP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116631"/>
            <a:ext cx="1080120" cy="43354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solidFill>
                  <a:srgbClr val="0070C0"/>
                </a:solidFill>
              </a:rPr>
              <a:t>Hardware</a:t>
            </a:r>
            <a:endParaRPr lang="en-US" dirty="0">
              <a:solidFill>
                <a:srgbClr val="0070C0"/>
              </a:solidFill>
            </a:endParaRP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buNone/>
            </a:pPr>
            <a:r>
              <a:rPr lang="en-US" b="1" dirty="0" smtClean="0">
                <a:solidFill>
                  <a:srgbClr val="0070C0"/>
                </a:solidFill>
              </a:rPr>
              <a:t>Stand alone loggers</a:t>
            </a:r>
            <a:endParaRPr lang="en-US" dirty="0" smtClean="0">
              <a:solidFill>
                <a:srgbClr val="0070C0"/>
              </a:solidFill>
            </a:endParaRPr>
          </a:p>
          <a:p>
            <a:pPr lvl="3"/>
            <a:endParaRPr lang="en-US" sz="1400" dirty="0" smtClean="0"/>
          </a:p>
          <a:p>
            <a:pPr lvl="3"/>
            <a:r>
              <a:rPr lang="en-US" sz="1400" dirty="0" smtClean="0"/>
              <a:t>Usually a stand alone data acquisition system will be the most capable as they are purpose built solely to gather and store as many signals as possible</a:t>
            </a:r>
          </a:p>
          <a:p>
            <a:pPr lvl="3"/>
            <a:endParaRPr lang="en-US" sz="1400" dirty="0" smtClean="0"/>
          </a:p>
          <a:p>
            <a:pPr lvl="3"/>
            <a:r>
              <a:rPr lang="en-US" sz="1400" dirty="0" smtClean="0"/>
              <a:t>Logger units can vary greatly in terms of cost and more expensive units generally allow you to monitor</a:t>
            </a:r>
          </a:p>
          <a:p>
            <a:pPr lvl="4"/>
            <a:r>
              <a:rPr lang="en-US" sz="1400" dirty="0" smtClean="0"/>
              <a:t>More signals</a:t>
            </a:r>
          </a:p>
          <a:p>
            <a:pPr lvl="4"/>
            <a:r>
              <a:rPr lang="en-US" sz="1400" dirty="0" smtClean="0"/>
              <a:t>At smaller time intervals </a:t>
            </a:r>
          </a:p>
          <a:p>
            <a:pPr lvl="4"/>
            <a:r>
              <a:rPr lang="en-US" sz="1400" dirty="0" smtClean="0"/>
              <a:t>Over a longer period</a:t>
            </a:r>
          </a:p>
          <a:p>
            <a:pPr lvl="4"/>
            <a:endParaRPr lang="en-US" sz="1400" dirty="0" smtClean="0"/>
          </a:p>
          <a:p>
            <a:pPr lvl="3"/>
            <a:r>
              <a:rPr lang="en-US" sz="1400" dirty="0" smtClean="0"/>
              <a:t>More expensive units also tend to have a better build quality and are more reliable within the harsh race car environment</a:t>
            </a:r>
          </a:p>
          <a:p>
            <a:pPr lvl="4"/>
            <a:endParaRPr lang="en-US" sz="1400" dirty="0" smtClean="0"/>
          </a:p>
          <a:p>
            <a:pPr lvl="3"/>
            <a:r>
              <a:rPr lang="en-US" sz="1400" dirty="0" smtClean="0"/>
              <a:t>Examples include</a:t>
            </a:r>
          </a:p>
          <a:p>
            <a:pPr lvl="4"/>
            <a:r>
              <a:rPr lang="en-US" sz="1400" dirty="0" smtClean="0"/>
              <a:t>PI Research </a:t>
            </a:r>
          </a:p>
          <a:p>
            <a:pPr lvl="4"/>
            <a:r>
              <a:rPr lang="en-US" sz="1400" dirty="0" smtClean="0"/>
              <a:t>2D</a:t>
            </a:r>
          </a:p>
          <a:p>
            <a:pPr lvl="4"/>
            <a:r>
              <a:rPr lang="en-US" sz="1400" dirty="0" smtClean="0"/>
              <a:t>Race Technology</a:t>
            </a:r>
          </a:p>
          <a:p>
            <a:pPr lvl="4"/>
            <a:r>
              <a:rPr lang="en-US" sz="1400" dirty="0" err="1" smtClean="0"/>
              <a:t>Motec</a:t>
            </a:r>
            <a:endParaRPr lang="en-US" sz="1400" dirty="0" smtClean="0"/>
          </a:p>
          <a:p>
            <a:pPr lvl="4">
              <a:buNone/>
            </a:pPr>
            <a:endParaRPr lang="en-US" sz="1800" dirty="0" smtClean="0"/>
          </a:p>
          <a:p>
            <a:pPr lvl="1">
              <a:buNone/>
            </a:pPr>
            <a:endParaRPr lang="en-US" dirty="0" smtClean="0"/>
          </a:p>
          <a:p>
            <a:pPr lvl="1">
              <a:buNone/>
            </a:pPr>
            <a:r>
              <a:rPr lang="en-GB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	</a:t>
            </a:r>
            <a:endParaRPr lang="en-GB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lvl="2">
              <a:buNone/>
            </a:pP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116631"/>
            <a:ext cx="1080120" cy="43354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solidFill>
                  <a:srgbClr val="0070C0"/>
                </a:solidFill>
              </a:rPr>
              <a:t>Hardware</a:t>
            </a:r>
            <a:endParaRPr lang="en-US" dirty="0">
              <a:solidFill>
                <a:srgbClr val="0070C0"/>
              </a:solidFill>
            </a:endParaRP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0" y="1357298"/>
            <a:ext cx="6572296" cy="4525963"/>
          </a:xfrm>
        </p:spPr>
        <p:txBody>
          <a:bodyPr lIns="0" rIns="72000"/>
          <a:lstStyle/>
          <a:p>
            <a:pPr>
              <a:buNone/>
            </a:pPr>
            <a:r>
              <a:rPr lang="en-US" b="1" dirty="0" smtClean="0">
                <a:solidFill>
                  <a:srgbClr val="0070C0"/>
                </a:solidFill>
              </a:rPr>
              <a:t>	Stand alone loggers with dashboard</a:t>
            </a:r>
            <a:endParaRPr lang="en-US" dirty="0" smtClean="0">
              <a:solidFill>
                <a:srgbClr val="0070C0"/>
              </a:solidFill>
            </a:endParaRPr>
          </a:p>
          <a:p>
            <a:pPr lvl="3"/>
            <a:endParaRPr lang="en-US" sz="1400" dirty="0" smtClean="0"/>
          </a:p>
          <a:p>
            <a:pPr lvl="3"/>
            <a:r>
              <a:rPr lang="en-US" sz="1600" dirty="0" smtClean="0"/>
              <a:t>Most stand alone loggers now allow an option to connect a purpose built dashboard to the stand alone unit</a:t>
            </a:r>
          </a:p>
          <a:p>
            <a:pPr lvl="3"/>
            <a:endParaRPr lang="en-US" sz="1600" dirty="0" smtClean="0"/>
          </a:p>
          <a:p>
            <a:pPr lvl="3"/>
            <a:r>
              <a:rPr lang="en-US" sz="1600" dirty="0" smtClean="0"/>
              <a:t>This allows the user to program the dash display to show any of the variables monitored by the acquisition system such as</a:t>
            </a:r>
          </a:p>
          <a:p>
            <a:pPr lvl="4"/>
            <a:r>
              <a:rPr lang="en-US" sz="1600" dirty="0" smtClean="0"/>
              <a:t>Speed</a:t>
            </a:r>
          </a:p>
          <a:p>
            <a:pPr lvl="4"/>
            <a:r>
              <a:rPr lang="en-US" sz="1600" dirty="0" smtClean="0"/>
              <a:t>RPM</a:t>
            </a:r>
          </a:p>
          <a:p>
            <a:pPr lvl="4"/>
            <a:r>
              <a:rPr lang="en-US" sz="1600" dirty="0" smtClean="0"/>
              <a:t>Fuel Level</a:t>
            </a:r>
          </a:p>
          <a:p>
            <a:pPr lvl="4"/>
            <a:r>
              <a:rPr lang="en-US" sz="1600" dirty="0" smtClean="0"/>
              <a:t>Water Temp</a:t>
            </a:r>
          </a:p>
          <a:p>
            <a:pPr lvl="4"/>
            <a:r>
              <a:rPr lang="en-US" sz="1600" dirty="0" smtClean="0"/>
              <a:t>Number of laps</a:t>
            </a:r>
          </a:p>
          <a:p>
            <a:pPr lvl="4"/>
            <a:endParaRPr lang="en-US" sz="1600" dirty="0" smtClean="0"/>
          </a:p>
          <a:p>
            <a:pPr lvl="3"/>
            <a:r>
              <a:rPr lang="en-US" sz="1600" dirty="0" smtClean="0"/>
              <a:t>Some dashboards also act as expansions to the logger and allow the logger to monitor an increased number of channels for a longer period (More memory)</a:t>
            </a:r>
          </a:p>
          <a:p>
            <a:pPr lvl="4"/>
            <a:endParaRPr lang="en-US" sz="1800" dirty="0" smtClean="0"/>
          </a:p>
          <a:p>
            <a:pPr lvl="4"/>
            <a:endParaRPr lang="en-US" sz="1800" dirty="0" smtClean="0"/>
          </a:p>
          <a:p>
            <a:pPr lvl="1">
              <a:buNone/>
            </a:pPr>
            <a:endParaRPr lang="en-US" dirty="0" smtClean="0"/>
          </a:p>
          <a:p>
            <a:pPr lvl="1">
              <a:buNone/>
            </a:pPr>
            <a:r>
              <a:rPr lang="en-GB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	</a:t>
            </a:r>
            <a:endParaRPr lang="en-GB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lvl="2">
              <a:buNone/>
            </a:pP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116631"/>
            <a:ext cx="1080120" cy="43354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solidFill>
                  <a:srgbClr val="0070C0"/>
                </a:solidFill>
              </a:rPr>
              <a:t>Hardware</a:t>
            </a:r>
            <a:endParaRPr lang="en-US" dirty="0">
              <a:solidFill>
                <a:srgbClr val="0070C0"/>
              </a:solidFill>
            </a:endParaRP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14282" y="1357298"/>
            <a:ext cx="5286380" cy="4525963"/>
          </a:xfrm>
        </p:spPr>
        <p:txBody>
          <a:bodyPr lIns="0" rIns="72000"/>
          <a:lstStyle/>
          <a:p>
            <a:pPr>
              <a:buNone/>
            </a:pPr>
            <a:r>
              <a:rPr lang="en-US" b="1" dirty="0" smtClean="0">
                <a:solidFill>
                  <a:srgbClr val="0070C0"/>
                </a:solidFill>
              </a:rPr>
              <a:t>	Integrated into dashboard</a:t>
            </a:r>
            <a:endParaRPr lang="en-US" dirty="0" smtClean="0">
              <a:solidFill>
                <a:srgbClr val="0070C0"/>
              </a:solidFill>
            </a:endParaRPr>
          </a:p>
          <a:p>
            <a:pPr lvl="3"/>
            <a:endParaRPr lang="en-US" sz="1400" dirty="0" smtClean="0"/>
          </a:p>
          <a:p>
            <a:pPr lvl="1"/>
            <a:r>
              <a:rPr lang="en-US" sz="1600" dirty="0" smtClean="0"/>
              <a:t>Usually data acquisition systems which are integrated into standalone dashboards are limited as they</a:t>
            </a:r>
          </a:p>
          <a:p>
            <a:pPr lvl="3"/>
            <a:endParaRPr lang="en-US" sz="1600" dirty="0" smtClean="0"/>
          </a:p>
          <a:p>
            <a:pPr lvl="2"/>
            <a:r>
              <a:rPr lang="en-US" sz="1600" dirty="0" smtClean="0"/>
              <a:t>Have a relatively small amount of memory</a:t>
            </a:r>
          </a:p>
          <a:p>
            <a:pPr lvl="4"/>
            <a:endParaRPr lang="en-US" sz="1600" dirty="0" smtClean="0"/>
          </a:p>
          <a:p>
            <a:pPr lvl="2"/>
            <a:r>
              <a:rPr lang="en-US" sz="1600" dirty="0" smtClean="0"/>
              <a:t>Can only monitor a small number of signals although they are improving all the time</a:t>
            </a:r>
          </a:p>
          <a:p>
            <a:pPr lvl="4"/>
            <a:endParaRPr lang="en-US" sz="1600" dirty="0" smtClean="0"/>
          </a:p>
          <a:p>
            <a:pPr lvl="2"/>
            <a:r>
              <a:rPr lang="en-US" sz="1600" dirty="0" smtClean="0"/>
              <a:t>They are however usually useful and affordable for the amateur racer</a:t>
            </a:r>
            <a:endParaRPr lang="en-US" sz="1800" dirty="0" smtClean="0"/>
          </a:p>
          <a:p>
            <a:pPr lvl="4"/>
            <a:endParaRPr lang="en-US" sz="1800" dirty="0" smtClean="0"/>
          </a:p>
          <a:p>
            <a:pPr lvl="1">
              <a:buNone/>
            </a:pPr>
            <a:endParaRPr lang="en-US" dirty="0" smtClean="0"/>
          </a:p>
          <a:p>
            <a:pPr lvl="1">
              <a:buNone/>
            </a:pPr>
            <a:r>
              <a:rPr lang="en-GB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	</a:t>
            </a:r>
            <a:endParaRPr lang="en-GB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lvl="2">
              <a:buNone/>
            </a:pPr>
            <a:endParaRPr lang="en-US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rcRect l="30469" t="12187" r="46093" b="58750"/>
          <a:stretch>
            <a:fillRect/>
          </a:stretch>
        </p:blipFill>
        <p:spPr bwMode="auto">
          <a:xfrm>
            <a:off x="5715008" y="2285992"/>
            <a:ext cx="2857520" cy="221457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116631"/>
            <a:ext cx="1080120" cy="43354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solidFill>
                  <a:srgbClr val="0070C0"/>
                </a:solidFill>
              </a:rPr>
              <a:t>Hardware</a:t>
            </a:r>
            <a:endParaRPr lang="en-US" dirty="0">
              <a:solidFill>
                <a:srgbClr val="0070C0"/>
              </a:solidFill>
            </a:endParaRP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0" y="1357298"/>
            <a:ext cx="6572296" cy="4525963"/>
          </a:xfrm>
        </p:spPr>
        <p:txBody>
          <a:bodyPr lIns="0" rIns="72000"/>
          <a:lstStyle/>
          <a:p>
            <a:pPr>
              <a:buNone/>
            </a:pPr>
            <a:r>
              <a:rPr lang="en-US" b="1" dirty="0" smtClean="0">
                <a:solidFill>
                  <a:srgbClr val="0070C0"/>
                </a:solidFill>
              </a:rPr>
              <a:t>	Integrated into ECUs</a:t>
            </a:r>
            <a:endParaRPr lang="en-US" dirty="0" smtClean="0">
              <a:solidFill>
                <a:srgbClr val="0070C0"/>
              </a:solidFill>
            </a:endParaRPr>
          </a:p>
          <a:p>
            <a:pPr lvl="3"/>
            <a:endParaRPr lang="en-US" sz="1400" dirty="0" smtClean="0"/>
          </a:p>
          <a:p>
            <a:pPr lvl="3"/>
            <a:r>
              <a:rPr lang="en-US" sz="1600" dirty="0" smtClean="0"/>
              <a:t>Some ECUs now have the ability to act as data acquisition systems</a:t>
            </a:r>
          </a:p>
          <a:p>
            <a:pPr lvl="3"/>
            <a:endParaRPr lang="en-US" sz="1600" dirty="0" smtClean="0"/>
          </a:p>
          <a:p>
            <a:pPr lvl="3"/>
            <a:r>
              <a:rPr lang="en-US" sz="1600" dirty="0" smtClean="0"/>
              <a:t>However most ECUs only monitor, and therefore acquire data from, signals which are being monitored specifically for whatever that ECU is controlling </a:t>
            </a:r>
          </a:p>
          <a:p>
            <a:pPr lvl="3"/>
            <a:endParaRPr lang="en-US" sz="1600" dirty="0" smtClean="0"/>
          </a:p>
          <a:p>
            <a:pPr lvl="4"/>
            <a:r>
              <a:rPr lang="en-US" sz="1600" dirty="0" smtClean="0"/>
              <a:t>e.g. Most ECUs which have a data acquisition function are engine control units. These monitor signals like air flow, engine speed etc but do not allow you to input your own signals such as steering position.</a:t>
            </a:r>
          </a:p>
          <a:p>
            <a:pPr lvl="3"/>
            <a:endParaRPr lang="en-US" sz="1400" dirty="0" smtClean="0"/>
          </a:p>
          <a:p>
            <a:pPr lvl="3"/>
            <a:r>
              <a:rPr lang="en-US" sz="1600" dirty="0" smtClean="0"/>
              <a:t>ECU loggers generally have limited memory (data capture time) ,and cannot monitor signals at very short intervals</a:t>
            </a:r>
          </a:p>
          <a:p>
            <a:pPr lvl="4"/>
            <a:endParaRPr lang="en-US" sz="1600" dirty="0" smtClean="0"/>
          </a:p>
          <a:p>
            <a:pPr lvl="4">
              <a:buNone/>
            </a:pPr>
            <a:endParaRPr lang="en-US" sz="1600" dirty="0" smtClean="0"/>
          </a:p>
          <a:p>
            <a:pPr lvl="4">
              <a:buNone/>
            </a:pPr>
            <a:endParaRPr lang="en-US" sz="1600" dirty="0" smtClean="0"/>
          </a:p>
          <a:p>
            <a:pPr lvl="4">
              <a:buNone/>
            </a:pPr>
            <a:endParaRPr lang="en-US" sz="1600" dirty="0" smtClean="0"/>
          </a:p>
          <a:p>
            <a:pPr lvl="3"/>
            <a:endParaRPr lang="en-US" sz="1600" dirty="0" smtClean="0"/>
          </a:p>
          <a:p>
            <a:pPr lvl="4"/>
            <a:endParaRPr lang="en-US" sz="1800" dirty="0" smtClean="0"/>
          </a:p>
          <a:p>
            <a:pPr lvl="4"/>
            <a:endParaRPr lang="en-US" sz="1800" dirty="0" smtClean="0"/>
          </a:p>
          <a:p>
            <a:pPr lvl="1">
              <a:buNone/>
            </a:pPr>
            <a:endParaRPr lang="en-US" dirty="0" smtClean="0"/>
          </a:p>
          <a:p>
            <a:pPr lvl="1">
              <a:buNone/>
            </a:pPr>
            <a:r>
              <a:rPr lang="en-GB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	</a:t>
            </a:r>
            <a:endParaRPr lang="en-GB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lvl="2">
              <a:buNone/>
            </a:pP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116631"/>
            <a:ext cx="1080120" cy="43354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solidFill>
                  <a:srgbClr val="0070C0"/>
                </a:solidFill>
              </a:rPr>
              <a:t>Hardware</a:t>
            </a:r>
            <a:endParaRPr lang="en-US" dirty="0">
              <a:solidFill>
                <a:srgbClr val="0070C0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US" b="1" dirty="0" smtClean="0">
                <a:solidFill>
                  <a:srgbClr val="0070C0"/>
                </a:solidFill>
              </a:rPr>
              <a:t>Channels</a:t>
            </a:r>
          </a:p>
          <a:p>
            <a:pPr>
              <a:buNone/>
            </a:pPr>
            <a:endParaRPr lang="en-US" b="1" dirty="0" smtClean="0">
              <a:solidFill>
                <a:srgbClr val="008000"/>
              </a:solidFill>
            </a:endParaRPr>
          </a:p>
          <a:p>
            <a:r>
              <a:rPr lang="en-US" sz="1600" dirty="0" smtClean="0"/>
              <a:t>For each variable we wish to measure, e.g. speed, RPM, steering angle, we have a sensor.</a:t>
            </a:r>
          </a:p>
          <a:p>
            <a:endParaRPr lang="en-US" sz="1600" dirty="0" smtClean="0"/>
          </a:p>
          <a:p>
            <a:r>
              <a:rPr lang="en-US" sz="1600" dirty="0" smtClean="0"/>
              <a:t>Each sensor turns the physical variable its measuring into a signal (usually a voltage)</a:t>
            </a:r>
          </a:p>
          <a:p>
            <a:endParaRPr lang="en-US" sz="1600" dirty="0" smtClean="0"/>
          </a:p>
          <a:p>
            <a:r>
              <a:rPr lang="en-US" sz="1600" dirty="0" smtClean="0"/>
              <a:t>This signal is transmitted to the logger via wires and fed into the DAQ unit</a:t>
            </a:r>
            <a:endParaRPr lang="en-US" sz="1600" b="1" dirty="0" smtClean="0"/>
          </a:p>
          <a:p>
            <a:endParaRPr lang="en-US" sz="1600" b="1" dirty="0" smtClean="0"/>
          </a:p>
          <a:p>
            <a:r>
              <a:rPr lang="en-US" sz="1600" dirty="0" smtClean="0"/>
              <a:t>A channel is nothing more than the input for a single signal/variable to the data logger which is then recorded</a:t>
            </a:r>
          </a:p>
          <a:p>
            <a:endParaRPr lang="en-US" sz="1600" dirty="0" smtClean="0"/>
          </a:p>
          <a:p>
            <a:r>
              <a:rPr lang="en-US" sz="1600" dirty="0" smtClean="0"/>
              <a:t>E.g. A logger may have 5 channels and could therefore record a maximum of 5 individual external signals</a:t>
            </a:r>
          </a:p>
          <a:p>
            <a:endParaRPr lang="en-US" sz="1600" dirty="0" smtClean="0"/>
          </a:p>
          <a:p>
            <a:endParaRPr lang="en-US" sz="1600" dirty="0" smtClean="0"/>
          </a:p>
          <a:p>
            <a:endParaRPr lang="en-US" sz="1600" dirty="0" smtClean="0"/>
          </a:p>
          <a:p>
            <a:endParaRPr lang="en-US" sz="1600" dirty="0" smtClean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116631"/>
            <a:ext cx="1080120" cy="43354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solidFill>
                  <a:srgbClr val="0070C0"/>
                </a:solidFill>
              </a:rPr>
              <a:t>Hardware</a:t>
            </a:r>
            <a:endParaRPr lang="en-US" dirty="0">
              <a:solidFill>
                <a:srgbClr val="0070C0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468313" y="1628775"/>
            <a:ext cx="3960811" cy="4525963"/>
          </a:xfrm>
        </p:spPr>
        <p:txBody>
          <a:bodyPr/>
          <a:lstStyle/>
          <a:p>
            <a:pPr>
              <a:buNone/>
            </a:pPr>
            <a:r>
              <a:rPr lang="en-US" b="1" dirty="0" smtClean="0">
                <a:solidFill>
                  <a:srgbClr val="0070C0"/>
                </a:solidFill>
              </a:rPr>
              <a:t>Analogue / Digital</a:t>
            </a:r>
          </a:p>
          <a:p>
            <a:pPr>
              <a:buNone/>
            </a:pPr>
            <a:endParaRPr lang="en-US" b="1" dirty="0" smtClean="0">
              <a:solidFill>
                <a:srgbClr val="008000"/>
              </a:solidFill>
            </a:endParaRPr>
          </a:p>
          <a:p>
            <a:r>
              <a:rPr lang="en-US" sz="1600" dirty="0" smtClean="0"/>
              <a:t>Analogue inputs sample a signal which varies with time. Can be any value </a:t>
            </a:r>
            <a:r>
              <a:rPr lang="en-US" sz="1600" dirty="0" err="1" smtClean="0"/>
              <a:t>wrt</a:t>
            </a:r>
            <a:r>
              <a:rPr lang="en-US" sz="1600" dirty="0" smtClean="0"/>
              <a:t>.</a:t>
            </a:r>
          </a:p>
          <a:p>
            <a:pPr lvl="1"/>
            <a:r>
              <a:rPr lang="en-US" sz="1600" dirty="0" smtClean="0"/>
              <a:t>E.g. Voltage changing as steering wheel is moved</a:t>
            </a:r>
          </a:p>
          <a:p>
            <a:endParaRPr lang="en-US" sz="1600" dirty="0" smtClean="0"/>
          </a:p>
          <a:p>
            <a:r>
              <a:rPr lang="en-US" sz="1600" dirty="0" smtClean="0"/>
              <a:t>Digital channels – two possible levels high (</a:t>
            </a:r>
            <a:r>
              <a:rPr lang="en-GB" sz="1600" dirty="0" smtClean="0"/>
              <a:t>2 – 5 V</a:t>
            </a:r>
            <a:r>
              <a:rPr lang="en-US" sz="1600" dirty="0" smtClean="0"/>
              <a:t>) or low (</a:t>
            </a:r>
            <a:r>
              <a:rPr lang="en-GB" sz="1600" dirty="0" smtClean="0"/>
              <a:t>0 – 0.8 V</a:t>
            </a:r>
            <a:r>
              <a:rPr lang="en-US" sz="1600" dirty="0" smtClean="0"/>
              <a:t>) </a:t>
            </a:r>
          </a:p>
          <a:p>
            <a:pPr lvl="1"/>
            <a:r>
              <a:rPr lang="en-US" sz="1600" dirty="0" smtClean="0"/>
              <a:t>Count pulses </a:t>
            </a:r>
          </a:p>
          <a:p>
            <a:pPr lvl="1"/>
            <a:r>
              <a:rPr lang="en-US" sz="1600" dirty="0" smtClean="0"/>
              <a:t>E.g. Count revolutions of crank – 1 revolution = 1 pulse</a:t>
            </a:r>
          </a:p>
          <a:p>
            <a:pPr lvl="1"/>
            <a:r>
              <a:rPr lang="en-US" sz="1600" dirty="0" smtClean="0"/>
              <a:t>E.g. 1 Beacon pulse = +1 lap</a:t>
            </a:r>
          </a:p>
          <a:p>
            <a:endParaRPr lang="en-US" sz="1600" dirty="0" smtClean="0"/>
          </a:p>
          <a:p>
            <a:endParaRPr lang="en-US" sz="1600" dirty="0" smtClean="0"/>
          </a:p>
          <a:p>
            <a:endParaRPr lang="en-US" sz="1600" dirty="0" smtClean="0"/>
          </a:p>
          <a:p>
            <a:endParaRPr lang="en-US" sz="1600" dirty="0" smtClean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/>
          <a:srcRect l="43945" t="13125" r="30273" b="69062"/>
          <a:stretch>
            <a:fillRect/>
          </a:stretch>
        </p:blipFill>
        <p:spPr bwMode="auto">
          <a:xfrm>
            <a:off x="5500694" y="1500174"/>
            <a:ext cx="2977837" cy="12858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Picture 4" descr="DIGITAL SIGNALS.jpg"/>
          <p:cNvPicPr>
            <a:picLocks noChangeAspect="1"/>
          </p:cNvPicPr>
          <p:nvPr/>
        </p:nvPicPr>
        <p:blipFill>
          <a:blip r:embed="rId3" cstate="print"/>
          <a:srcRect l="9559" t="14583" r="9558" b="46875"/>
          <a:stretch>
            <a:fillRect/>
          </a:stretch>
        </p:blipFill>
        <p:spPr>
          <a:xfrm rot="10800000">
            <a:off x="4500562" y="3643314"/>
            <a:ext cx="4214842" cy="2599152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116631"/>
            <a:ext cx="1080120" cy="43354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solidFill>
                  <a:srgbClr val="0070C0"/>
                </a:solidFill>
              </a:rPr>
              <a:t>Hardware</a:t>
            </a:r>
            <a:endParaRPr lang="en-US" dirty="0">
              <a:solidFill>
                <a:srgbClr val="0070C0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468313" y="1628775"/>
            <a:ext cx="5175257" cy="4525963"/>
          </a:xfrm>
        </p:spPr>
        <p:txBody>
          <a:bodyPr/>
          <a:lstStyle/>
          <a:p>
            <a:pPr>
              <a:buNone/>
            </a:pPr>
            <a:r>
              <a:rPr lang="en-US" b="1" dirty="0" smtClean="0">
                <a:solidFill>
                  <a:srgbClr val="0070C0"/>
                </a:solidFill>
              </a:rPr>
              <a:t>Frequencies</a:t>
            </a:r>
            <a:endParaRPr lang="en-US" dirty="0" smtClean="0">
              <a:solidFill>
                <a:srgbClr val="0070C0"/>
              </a:solidFill>
            </a:endParaRPr>
          </a:p>
          <a:p>
            <a:pPr>
              <a:buNone/>
            </a:pPr>
            <a:endParaRPr lang="en-US" b="1" dirty="0" smtClean="0">
              <a:solidFill>
                <a:srgbClr val="008000"/>
              </a:solidFill>
            </a:endParaRPr>
          </a:p>
          <a:p>
            <a:r>
              <a:rPr lang="en-US" sz="1400" dirty="0" smtClean="0"/>
              <a:t>Generally for each channel of a data acquisition system, the user may specify how often the logger looks at the associated signal and saves the value to memory.</a:t>
            </a:r>
          </a:p>
          <a:p>
            <a:endParaRPr lang="en-US" sz="1400" dirty="0" smtClean="0"/>
          </a:p>
          <a:p>
            <a:r>
              <a:rPr lang="en-US" sz="1400" dirty="0" smtClean="0"/>
              <a:t>This is called the logging frequency or sampling rate.</a:t>
            </a:r>
          </a:p>
          <a:p>
            <a:endParaRPr lang="en-US" sz="1400" dirty="0" smtClean="0"/>
          </a:p>
          <a:p>
            <a:endParaRPr lang="en-US" sz="1400" dirty="0" smtClean="0"/>
          </a:p>
          <a:p>
            <a:r>
              <a:rPr lang="en-US" sz="1400" dirty="0" smtClean="0"/>
              <a:t>If you have a logging frequency of 100Hz this means that the signal value is monitored and saved 100 times a second or every 0.01 seconds.</a:t>
            </a:r>
          </a:p>
          <a:p>
            <a:endParaRPr lang="en-US" sz="1400" dirty="0" smtClean="0"/>
          </a:p>
          <a:p>
            <a:endParaRPr lang="en-US" sz="1400" dirty="0" smtClean="0"/>
          </a:p>
          <a:p>
            <a:r>
              <a:rPr lang="en-US" sz="1400" dirty="0" smtClean="0"/>
              <a:t>Some channels will require a high logging frequencies to capture important data e.g. damper position where as other variables will only require lower frequencies e.g. battery voltage</a:t>
            </a:r>
          </a:p>
          <a:p>
            <a:endParaRPr lang="en-US" sz="1600" dirty="0" smtClean="0"/>
          </a:p>
          <a:p>
            <a:endParaRPr lang="en-US" sz="1600" dirty="0" smtClean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/>
          <a:srcRect l="50977" t="15937" r="30273" b="38125"/>
          <a:stretch>
            <a:fillRect/>
          </a:stretch>
        </p:blipFill>
        <p:spPr bwMode="auto">
          <a:xfrm>
            <a:off x="5857884" y="2214554"/>
            <a:ext cx="2286016" cy="3500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6" name="Object 5"/>
          <p:cNvGraphicFramePr>
            <a:graphicFrameLocks noChangeAspect="1"/>
          </p:cNvGraphicFramePr>
          <p:nvPr/>
        </p:nvGraphicFramePr>
        <p:xfrm>
          <a:off x="2285984" y="3643314"/>
          <a:ext cx="1612900" cy="4318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57" name="Equation" r:id="rId4" imgW="1612800" imgH="431640" progId="Equation.3">
                  <p:embed/>
                </p:oleObj>
              </mc:Choice>
              <mc:Fallback>
                <p:oleObj name="Equation" r:id="rId4" imgW="1612800" imgH="431640" progId="Equation.3">
                  <p:embed/>
                  <p:pic>
                    <p:nvPicPr>
                      <p:cNvPr id="0" name="Picture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285984" y="3643314"/>
                        <a:ext cx="1612900" cy="4318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052" name="Object 4"/>
          <p:cNvGraphicFramePr>
            <a:graphicFrameLocks noChangeAspect="1"/>
          </p:cNvGraphicFramePr>
          <p:nvPr/>
        </p:nvGraphicFramePr>
        <p:xfrm>
          <a:off x="2357422" y="4821250"/>
          <a:ext cx="1689100" cy="3937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58" name="Equation" r:id="rId6" imgW="1688760" imgH="393480" progId="Equation.3">
                  <p:embed/>
                </p:oleObj>
              </mc:Choice>
              <mc:Fallback>
                <p:oleObj name="Equation" r:id="rId6" imgW="1688760" imgH="393480" progId="Equation.3">
                  <p:embed/>
                  <p:pic>
                    <p:nvPicPr>
                      <p:cNvPr id="0" name="Picture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357422" y="4821250"/>
                        <a:ext cx="1689100" cy="3937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7" name="Picture 6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116631"/>
            <a:ext cx="1080120" cy="43354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solidFill>
                  <a:srgbClr val="0070C0"/>
                </a:solidFill>
              </a:rPr>
              <a:t>Hardware</a:t>
            </a:r>
            <a:endParaRPr lang="en-US" dirty="0">
              <a:solidFill>
                <a:srgbClr val="0070C0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US" b="1" dirty="0" smtClean="0">
                <a:solidFill>
                  <a:srgbClr val="0070C0"/>
                </a:solidFill>
              </a:rPr>
              <a:t>Voltage Levels</a:t>
            </a:r>
          </a:p>
          <a:p>
            <a:pPr>
              <a:buNone/>
            </a:pPr>
            <a:endParaRPr lang="en-US" dirty="0" smtClean="0">
              <a:solidFill>
                <a:srgbClr val="008000"/>
              </a:solidFill>
            </a:endParaRPr>
          </a:p>
          <a:p>
            <a:r>
              <a:rPr lang="en-US" sz="1800" dirty="0" smtClean="0"/>
              <a:t>The channels of a data acquisition system may also have an input voltage range associated with them.</a:t>
            </a:r>
          </a:p>
          <a:p>
            <a:endParaRPr lang="en-US" sz="1800" dirty="0" smtClean="0"/>
          </a:p>
          <a:p>
            <a:r>
              <a:rPr lang="en-US" sz="1800" dirty="0" smtClean="0"/>
              <a:t>For example some channels may accept a 0-5V input, others a 0-12V input, or even a 0-20mV inputs</a:t>
            </a:r>
          </a:p>
          <a:p>
            <a:endParaRPr lang="en-US" sz="1800" dirty="0" smtClean="0"/>
          </a:p>
          <a:p>
            <a:r>
              <a:rPr lang="en-US" sz="1800" dirty="0" smtClean="0"/>
              <a:t>Channels should be matched to signal voltage</a:t>
            </a:r>
          </a:p>
          <a:p>
            <a:pPr lvl="1"/>
            <a:endParaRPr lang="en-US" sz="1800" dirty="0" smtClean="0"/>
          </a:p>
          <a:p>
            <a:pPr lvl="1"/>
            <a:r>
              <a:rPr lang="en-US" sz="1800" dirty="0" smtClean="0"/>
              <a:t>12V channel with 0-5V input means you are only using part of the available resolution </a:t>
            </a:r>
          </a:p>
          <a:p>
            <a:pPr lvl="1"/>
            <a:r>
              <a:rPr lang="en-US" sz="1800" dirty="0" smtClean="0"/>
              <a:t>Strain gauges without amplification give very low signals so either require amplification to 0-5/12V or suitable level channels</a:t>
            </a:r>
          </a:p>
          <a:p>
            <a:endParaRPr lang="en-US" sz="1400" dirty="0" smtClean="0"/>
          </a:p>
          <a:p>
            <a:pPr>
              <a:buNone/>
            </a:pPr>
            <a:endParaRPr lang="en-US" sz="1400" dirty="0" smtClean="0"/>
          </a:p>
          <a:p>
            <a:endParaRPr lang="en-US" sz="1400" dirty="0" smtClean="0"/>
          </a:p>
          <a:p>
            <a:endParaRPr lang="en-US" sz="1400" dirty="0" smtClean="0"/>
          </a:p>
          <a:p>
            <a:endParaRPr lang="en-US" sz="1400" dirty="0" smtClean="0"/>
          </a:p>
          <a:p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116631"/>
            <a:ext cx="1080120" cy="43354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solidFill>
                  <a:srgbClr val="0070C0"/>
                </a:solidFill>
              </a:rPr>
              <a:t>Hardware</a:t>
            </a:r>
            <a:endParaRPr lang="en-US" dirty="0">
              <a:solidFill>
                <a:srgbClr val="0070C0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468313" y="1628775"/>
            <a:ext cx="8104215" cy="4525963"/>
          </a:xfrm>
        </p:spPr>
        <p:txBody>
          <a:bodyPr/>
          <a:lstStyle/>
          <a:p>
            <a:pPr>
              <a:buNone/>
            </a:pPr>
            <a:r>
              <a:rPr lang="en-US" b="1" dirty="0" smtClean="0">
                <a:solidFill>
                  <a:srgbClr val="0070C0"/>
                </a:solidFill>
              </a:rPr>
              <a:t>Signal Conditioning</a:t>
            </a:r>
          </a:p>
          <a:p>
            <a:pPr>
              <a:buNone/>
            </a:pPr>
            <a:endParaRPr lang="en-US" b="1" dirty="0" smtClean="0">
              <a:solidFill>
                <a:srgbClr val="008000"/>
              </a:solidFill>
            </a:endParaRPr>
          </a:p>
          <a:p>
            <a:r>
              <a:rPr lang="en-US" sz="1600" b="1" dirty="0" smtClean="0"/>
              <a:t>A</a:t>
            </a:r>
            <a:r>
              <a:rPr lang="en-GB" sz="1600" b="1" dirty="0" err="1" smtClean="0"/>
              <a:t>mplification</a:t>
            </a:r>
            <a:r>
              <a:rPr lang="en-GB" sz="1600" dirty="0" smtClean="0"/>
              <a:t/>
            </a:r>
            <a:br>
              <a:rPr lang="en-GB" sz="1600" dirty="0" smtClean="0"/>
            </a:br>
            <a:r>
              <a:rPr lang="en-GB" sz="1600" dirty="0" smtClean="0"/>
              <a:t>Amplifiers increase voltage level to better match the </a:t>
            </a:r>
            <a:r>
              <a:rPr lang="en-GB" sz="1600" dirty="0" err="1" smtClean="0"/>
              <a:t>analog</a:t>
            </a:r>
            <a:r>
              <a:rPr lang="en-GB" sz="1600" dirty="0" smtClean="0"/>
              <a:t>-to-digital converter (ADC) range, thus increasing the measurement resolution and sensitivity. </a:t>
            </a:r>
          </a:p>
          <a:p>
            <a:pPr>
              <a:buNone/>
            </a:pPr>
            <a:r>
              <a:rPr lang="en-GB" sz="1600" dirty="0" smtClean="0"/>
              <a:t>	</a:t>
            </a:r>
          </a:p>
          <a:p>
            <a:pPr>
              <a:buNone/>
            </a:pPr>
            <a:r>
              <a:rPr lang="en-GB" sz="1600" dirty="0" smtClean="0"/>
              <a:t>	Improves signal-to-noise ratio by magnifying the signal level before it is affected by environmental noise.</a:t>
            </a:r>
          </a:p>
          <a:p>
            <a:endParaRPr lang="en-GB" sz="1600" dirty="0" smtClean="0"/>
          </a:p>
          <a:p>
            <a:r>
              <a:rPr lang="en-GB" sz="1600" b="1" dirty="0" smtClean="0"/>
              <a:t>Attenuation</a:t>
            </a:r>
            <a:r>
              <a:rPr lang="en-GB" sz="1600" dirty="0" smtClean="0"/>
              <a:t/>
            </a:r>
            <a:br>
              <a:rPr lang="en-GB" sz="1600" dirty="0" smtClean="0"/>
            </a:br>
            <a:r>
              <a:rPr lang="en-GB" sz="1600" dirty="0" smtClean="0"/>
              <a:t>Attenuation, the opposite of amplification, is necessary when voltages to be digitized are beyond the ADC range. </a:t>
            </a:r>
          </a:p>
          <a:p>
            <a:endParaRPr lang="en-US" sz="1600" dirty="0" smtClean="0"/>
          </a:p>
          <a:p>
            <a:endParaRPr lang="en-US" sz="1600" dirty="0" smtClean="0"/>
          </a:p>
          <a:p>
            <a:endParaRPr lang="en-US" sz="1600" dirty="0" smtClean="0"/>
          </a:p>
          <a:p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116631"/>
            <a:ext cx="1080120" cy="43354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solidFill>
                  <a:srgbClr val="0070C0"/>
                </a:solidFill>
              </a:rPr>
              <a:t>Hardware</a:t>
            </a:r>
            <a:endParaRPr lang="en-US" dirty="0">
              <a:solidFill>
                <a:srgbClr val="0070C0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468313" y="1628775"/>
            <a:ext cx="8104215" cy="4525963"/>
          </a:xfrm>
        </p:spPr>
        <p:txBody>
          <a:bodyPr/>
          <a:lstStyle/>
          <a:p>
            <a:pPr>
              <a:buNone/>
            </a:pPr>
            <a:r>
              <a:rPr lang="en-US" b="1" dirty="0" smtClean="0">
                <a:solidFill>
                  <a:srgbClr val="0070C0"/>
                </a:solidFill>
              </a:rPr>
              <a:t>Signal Conditioning</a:t>
            </a:r>
          </a:p>
          <a:p>
            <a:endParaRPr lang="en-GB" sz="1600" b="1" dirty="0" smtClean="0"/>
          </a:p>
          <a:p>
            <a:pPr>
              <a:buNone/>
            </a:pPr>
            <a:endParaRPr lang="en-GB" sz="1600" b="1" dirty="0" smtClean="0"/>
          </a:p>
          <a:p>
            <a:r>
              <a:rPr lang="en-GB" sz="1600" b="1" dirty="0" smtClean="0"/>
              <a:t>Excitation</a:t>
            </a:r>
          </a:p>
          <a:p>
            <a:r>
              <a:rPr lang="en-GB" sz="1600" dirty="0" smtClean="0"/>
              <a:t/>
            </a:r>
            <a:br>
              <a:rPr lang="en-GB" sz="1600" dirty="0" smtClean="0"/>
            </a:br>
            <a:r>
              <a:rPr lang="en-GB" sz="1600" dirty="0" smtClean="0"/>
              <a:t>Excitation is required for many types of transducers. For example, strain gages, accelerometers. This is where an excitation current is supplied to the sensor so that the output is of a level suitable for measurement</a:t>
            </a:r>
          </a:p>
          <a:p>
            <a:pPr>
              <a:buNone/>
            </a:pPr>
            <a:endParaRPr lang="en-GB" sz="1600" dirty="0" smtClean="0"/>
          </a:p>
          <a:p>
            <a:r>
              <a:rPr lang="en-GB" sz="1600" b="1" dirty="0" smtClean="0"/>
              <a:t>Linearization</a:t>
            </a:r>
          </a:p>
          <a:p>
            <a:r>
              <a:rPr lang="en-GB" sz="1600" dirty="0" smtClean="0"/>
              <a:t/>
            </a:r>
            <a:br>
              <a:rPr lang="en-GB" sz="1600" dirty="0" smtClean="0"/>
            </a:br>
            <a:r>
              <a:rPr lang="en-GB" sz="1600" dirty="0" smtClean="0"/>
              <a:t>Linearization is necessary when sensors produce voltage signals that are not linearly related to the physical measurement.  E.g. thermocouples</a:t>
            </a:r>
          </a:p>
          <a:p>
            <a:endParaRPr lang="en-US" sz="1400" dirty="0" smtClean="0"/>
          </a:p>
          <a:p>
            <a:endParaRPr lang="en-US" sz="1400" dirty="0" smtClean="0"/>
          </a:p>
          <a:p>
            <a:endParaRPr lang="en-US" sz="1400" dirty="0" smtClean="0"/>
          </a:p>
          <a:p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116631"/>
            <a:ext cx="1080120" cy="43354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solidFill>
                  <a:srgbClr val="0070C0"/>
                </a:solidFill>
              </a:rPr>
              <a:t>Hardware</a:t>
            </a:r>
            <a:endParaRPr lang="en-US" dirty="0">
              <a:solidFill>
                <a:srgbClr val="0070C0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468313" y="1628775"/>
            <a:ext cx="8104215" cy="4525963"/>
          </a:xfrm>
        </p:spPr>
        <p:txBody>
          <a:bodyPr/>
          <a:lstStyle/>
          <a:p>
            <a:pPr>
              <a:buNone/>
            </a:pPr>
            <a:r>
              <a:rPr lang="en-US" b="1" dirty="0" smtClean="0">
                <a:solidFill>
                  <a:srgbClr val="0070C0"/>
                </a:solidFill>
              </a:rPr>
              <a:t>Signal Conditioning</a:t>
            </a:r>
          </a:p>
          <a:p>
            <a:endParaRPr lang="en-GB" sz="1600" b="1" dirty="0" smtClean="0"/>
          </a:p>
          <a:p>
            <a:r>
              <a:rPr lang="en-GB" sz="1600" b="1" dirty="0" smtClean="0"/>
              <a:t>Filtering</a:t>
            </a:r>
            <a:r>
              <a:rPr lang="en-GB" sz="1600" dirty="0" smtClean="0"/>
              <a:t/>
            </a:r>
            <a:br>
              <a:rPr lang="en-GB" sz="1600" dirty="0" smtClean="0"/>
            </a:br>
            <a:r>
              <a:rPr lang="en-GB" sz="1600" dirty="0" smtClean="0"/>
              <a:t>Filters reject unwanted noise within a certain frequency range. Oftentimes, </a:t>
            </a:r>
            <a:r>
              <a:rPr lang="en-GB" sz="1600" dirty="0" err="1" smtClean="0"/>
              <a:t>lowpass</a:t>
            </a:r>
            <a:r>
              <a:rPr lang="en-GB" sz="1600" dirty="0" smtClean="0"/>
              <a:t> filters are used to block out high-frequency noise in electrical measurements, such as 60 Hz power. </a:t>
            </a:r>
          </a:p>
          <a:p>
            <a:endParaRPr lang="en-US" sz="1400" dirty="0" smtClean="0"/>
          </a:p>
          <a:p>
            <a:pPr>
              <a:buNone/>
            </a:pPr>
            <a:r>
              <a:rPr lang="en-US" sz="1400" dirty="0" smtClean="0"/>
              <a:t>	Moving Average</a:t>
            </a:r>
          </a:p>
          <a:p>
            <a:endParaRPr lang="en-GB" dirty="0"/>
          </a:p>
        </p:txBody>
      </p:sp>
      <p:pic>
        <p:nvPicPr>
          <p:cNvPr id="25602" name="Picture 2"/>
          <p:cNvPicPr>
            <a:picLocks noChangeAspect="1" noChangeArrowheads="1"/>
          </p:cNvPicPr>
          <p:nvPr/>
        </p:nvPicPr>
        <p:blipFill>
          <a:blip r:embed="rId2" cstate="print"/>
          <a:srcRect l="29051" t="24235" r="27781" b="46234"/>
          <a:stretch>
            <a:fillRect/>
          </a:stretch>
        </p:blipFill>
        <p:spPr bwMode="auto">
          <a:xfrm>
            <a:off x="395536" y="4437112"/>
            <a:ext cx="5616624" cy="21602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5603" name="Picture 3"/>
          <p:cNvPicPr>
            <a:picLocks noChangeAspect="1" noChangeArrowheads="1"/>
          </p:cNvPicPr>
          <p:nvPr/>
        </p:nvPicPr>
        <p:blipFill>
          <a:blip r:embed="rId2" cstate="print"/>
          <a:srcRect l="50553" t="52953" r="28970" b="18500"/>
          <a:stretch>
            <a:fillRect/>
          </a:stretch>
        </p:blipFill>
        <p:spPr bwMode="auto">
          <a:xfrm>
            <a:off x="5868144" y="4509120"/>
            <a:ext cx="2664296" cy="20882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5604" name="Picture 4"/>
          <p:cNvPicPr>
            <a:picLocks noChangeAspect="1" noChangeArrowheads="1"/>
          </p:cNvPicPr>
          <p:nvPr/>
        </p:nvPicPr>
        <p:blipFill>
          <a:blip r:embed="rId3" cstate="print"/>
          <a:srcRect l="47786" t="17516" r="38378" b="74609"/>
          <a:stretch>
            <a:fillRect/>
          </a:stretch>
        </p:blipFill>
        <p:spPr bwMode="auto">
          <a:xfrm>
            <a:off x="2483768" y="3429000"/>
            <a:ext cx="1800200" cy="5760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5605" name="Picture 5"/>
          <p:cNvPicPr>
            <a:picLocks noChangeAspect="1" noChangeArrowheads="1"/>
          </p:cNvPicPr>
          <p:nvPr/>
        </p:nvPicPr>
        <p:blipFill>
          <a:blip r:embed="rId3" cstate="print"/>
          <a:srcRect l="42805" t="42125" r="34504" b="50984"/>
          <a:stretch>
            <a:fillRect/>
          </a:stretch>
        </p:blipFill>
        <p:spPr bwMode="auto">
          <a:xfrm>
            <a:off x="2483768" y="3933056"/>
            <a:ext cx="2952328" cy="5040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5606" name="Picture 6"/>
          <p:cNvPicPr>
            <a:picLocks noChangeAspect="1" noChangeArrowheads="1"/>
          </p:cNvPicPr>
          <p:nvPr/>
        </p:nvPicPr>
        <p:blipFill>
          <a:blip r:embed="rId3" cstate="print"/>
          <a:srcRect l="41699" t="76578" r="36164" b="15547"/>
          <a:stretch>
            <a:fillRect/>
          </a:stretch>
        </p:blipFill>
        <p:spPr bwMode="auto">
          <a:xfrm>
            <a:off x="5868144" y="3789040"/>
            <a:ext cx="2880320" cy="5760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116631"/>
            <a:ext cx="1080120" cy="43354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solidFill>
                  <a:srgbClr val="0070C0"/>
                </a:solidFill>
              </a:rPr>
              <a:t>Hardware</a:t>
            </a:r>
            <a:endParaRPr lang="en-US" dirty="0">
              <a:solidFill>
                <a:srgbClr val="0070C0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395536" y="1196752"/>
            <a:ext cx="8104215" cy="4525963"/>
          </a:xfrm>
        </p:spPr>
        <p:txBody>
          <a:bodyPr/>
          <a:lstStyle/>
          <a:p>
            <a:pPr>
              <a:buNone/>
            </a:pPr>
            <a:r>
              <a:rPr lang="en-US" b="1" dirty="0" smtClean="0">
                <a:solidFill>
                  <a:srgbClr val="0070C0"/>
                </a:solidFill>
              </a:rPr>
              <a:t>Signal Conditioning</a:t>
            </a:r>
          </a:p>
          <a:p>
            <a:endParaRPr lang="en-GB" sz="1600" b="1" dirty="0" smtClean="0"/>
          </a:p>
          <a:p>
            <a:r>
              <a:rPr lang="en-GB" sz="1600" b="1" dirty="0" smtClean="0"/>
              <a:t>Band Pass Filter</a:t>
            </a:r>
            <a:r>
              <a:rPr lang="en-GB" sz="1600" dirty="0" smtClean="0"/>
              <a:t/>
            </a:r>
            <a:br>
              <a:rPr lang="en-GB" sz="1600" dirty="0" smtClean="0"/>
            </a:br>
            <a:endParaRPr lang="en-GB" sz="1600" dirty="0" smtClean="0"/>
          </a:p>
          <a:p>
            <a:pPr>
              <a:buNone/>
            </a:pPr>
            <a:r>
              <a:rPr lang="en-GB" sz="1600" dirty="0" smtClean="0"/>
              <a:t>	Filter out frequencies in signals above or below a specified threshold.</a:t>
            </a:r>
            <a:endParaRPr lang="en-GB" dirty="0"/>
          </a:p>
        </p:txBody>
      </p:sp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/>
          <a:srcRect l="17983" t="12422" r="60987" b="9813"/>
          <a:stretch>
            <a:fillRect/>
          </a:stretch>
        </p:blipFill>
        <p:spPr bwMode="auto">
          <a:xfrm>
            <a:off x="251520" y="3356992"/>
            <a:ext cx="2484784" cy="30243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" name="Picture 3"/>
          <p:cNvPicPr>
            <a:picLocks noChangeAspect="1" noChangeArrowheads="1"/>
          </p:cNvPicPr>
          <p:nvPr/>
        </p:nvPicPr>
        <p:blipFill>
          <a:blip r:embed="rId3" cstate="print"/>
          <a:srcRect l="18263" t="12766" r="60706" b="11438"/>
          <a:stretch>
            <a:fillRect/>
          </a:stretch>
        </p:blipFill>
        <p:spPr bwMode="auto">
          <a:xfrm>
            <a:off x="3131840" y="3356992"/>
            <a:ext cx="2664296" cy="29523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4" cstate="print"/>
          <a:srcRect l="17901" t="11610" r="62729" b="13579"/>
          <a:stretch>
            <a:fillRect/>
          </a:stretch>
        </p:blipFill>
        <p:spPr bwMode="auto">
          <a:xfrm>
            <a:off x="6084168" y="3212976"/>
            <a:ext cx="2520280" cy="28803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116631"/>
            <a:ext cx="1080120" cy="43354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solidFill>
                  <a:srgbClr val="0070C0"/>
                </a:solidFill>
              </a:rPr>
              <a:t>Hardware</a:t>
            </a:r>
            <a:endParaRPr lang="en-US" dirty="0">
              <a:solidFill>
                <a:srgbClr val="0070C0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395536" y="1196752"/>
            <a:ext cx="8104215" cy="4525963"/>
          </a:xfrm>
        </p:spPr>
        <p:txBody>
          <a:bodyPr/>
          <a:lstStyle/>
          <a:p>
            <a:pPr>
              <a:buNone/>
            </a:pPr>
            <a:r>
              <a:rPr lang="en-US" b="1" dirty="0" smtClean="0">
                <a:solidFill>
                  <a:srgbClr val="0070C0"/>
                </a:solidFill>
              </a:rPr>
              <a:t>Signal Conditioning</a:t>
            </a:r>
          </a:p>
          <a:p>
            <a:endParaRPr lang="en-GB" sz="1600" b="1" dirty="0" smtClean="0"/>
          </a:p>
          <a:p>
            <a:r>
              <a:rPr lang="en-GB" sz="1600" b="1" dirty="0" smtClean="0"/>
              <a:t>Gating Filter</a:t>
            </a:r>
            <a:r>
              <a:rPr lang="en-GB" sz="1600" dirty="0" smtClean="0"/>
              <a:t/>
            </a:r>
            <a:br>
              <a:rPr lang="en-GB" sz="1600" dirty="0" smtClean="0"/>
            </a:br>
            <a:endParaRPr lang="en-GB" sz="1600" dirty="0" smtClean="0"/>
          </a:p>
          <a:p>
            <a:pPr>
              <a:buNone/>
            </a:pPr>
            <a:r>
              <a:rPr lang="en-GB" sz="1600" dirty="0" smtClean="0"/>
              <a:t>	Filter out all signals above and below a set threshold.</a:t>
            </a:r>
            <a:endParaRPr lang="en-GB" dirty="0"/>
          </a:p>
        </p:txBody>
      </p:sp>
      <p:pic>
        <p:nvPicPr>
          <p:cNvPr id="26626" name="Picture 2"/>
          <p:cNvPicPr>
            <a:picLocks noChangeAspect="1" noChangeArrowheads="1"/>
          </p:cNvPicPr>
          <p:nvPr/>
        </p:nvPicPr>
        <p:blipFill>
          <a:blip r:embed="rId2" cstate="print"/>
          <a:srcRect l="17983" t="16360" r="54345" b="13751"/>
          <a:stretch>
            <a:fillRect/>
          </a:stretch>
        </p:blipFill>
        <p:spPr bwMode="auto">
          <a:xfrm>
            <a:off x="1043608" y="3068960"/>
            <a:ext cx="2434073" cy="34563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6627" name="Picture 3"/>
          <p:cNvPicPr>
            <a:picLocks noChangeAspect="1" noChangeArrowheads="1"/>
          </p:cNvPicPr>
          <p:nvPr/>
        </p:nvPicPr>
        <p:blipFill>
          <a:blip r:embed="rId3" cstate="print"/>
          <a:srcRect l="17901" t="13579" r="53956" b="12969"/>
          <a:stretch>
            <a:fillRect/>
          </a:stretch>
        </p:blipFill>
        <p:spPr bwMode="auto">
          <a:xfrm>
            <a:off x="4932040" y="3068960"/>
            <a:ext cx="2376264" cy="34868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116631"/>
            <a:ext cx="1080120" cy="43354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solidFill>
                  <a:srgbClr val="0070C0"/>
                </a:solidFill>
              </a:rPr>
              <a:t>Hardware</a:t>
            </a:r>
            <a:endParaRPr lang="en-US" dirty="0">
              <a:solidFill>
                <a:srgbClr val="0070C0"/>
              </a:solidFill>
            </a:endParaRP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0" y="1357298"/>
            <a:ext cx="6572296" cy="4525963"/>
          </a:xfrm>
        </p:spPr>
        <p:txBody>
          <a:bodyPr lIns="0" rIns="72000"/>
          <a:lstStyle/>
          <a:p>
            <a:pPr>
              <a:buNone/>
            </a:pPr>
            <a:r>
              <a:rPr lang="en-US" b="1" dirty="0" smtClean="0">
                <a:solidFill>
                  <a:srgbClr val="0070C0"/>
                </a:solidFill>
              </a:rPr>
              <a:t>	Stand alone loggers and ECUs</a:t>
            </a:r>
            <a:endParaRPr lang="en-US" dirty="0" smtClean="0">
              <a:solidFill>
                <a:srgbClr val="0070C0"/>
              </a:solidFill>
            </a:endParaRPr>
          </a:p>
          <a:p>
            <a:pPr lvl="3"/>
            <a:endParaRPr lang="en-US" sz="1400" dirty="0" smtClean="0"/>
          </a:p>
          <a:p>
            <a:pPr lvl="3"/>
            <a:r>
              <a:rPr lang="en-US" sz="1600" dirty="0" smtClean="0"/>
              <a:t>Some stand alone loggers often offer the ability to connect to ECU and log variables ECU is already logging</a:t>
            </a:r>
          </a:p>
          <a:p>
            <a:pPr lvl="3"/>
            <a:endParaRPr lang="en-US" sz="1600" dirty="0" smtClean="0"/>
          </a:p>
          <a:p>
            <a:pPr lvl="4"/>
            <a:r>
              <a:rPr lang="en-US" sz="1600" dirty="0" smtClean="0"/>
              <a:t>No need for 2 water temp sensors etc!</a:t>
            </a:r>
          </a:p>
          <a:p>
            <a:pPr lvl="4"/>
            <a:r>
              <a:rPr lang="en-US" sz="1600" dirty="0" smtClean="0"/>
              <a:t>Reduces number of dedicated analogue channels required</a:t>
            </a:r>
          </a:p>
          <a:p>
            <a:pPr lvl="4">
              <a:buNone/>
            </a:pPr>
            <a:endParaRPr lang="en-US" sz="1600" dirty="0" smtClean="0"/>
          </a:p>
          <a:p>
            <a:pPr lvl="4"/>
            <a:endParaRPr lang="en-US" sz="1600" dirty="0" smtClean="0"/>
          </a:p>
          <a:p>
            <a:pPr lvl="3"/>
            <a:r>
              <a:rPr lang="en-US" sz="1600" dirty="0" smtClean="0"/>
              <a:t>Usually via CAN (Controller Area Network) Bus</a:t>
            </a:r>
          </a:p>
          <a:p>
            <a:pPr lvl="4">
              <a:buNone/>
            </a:pPr>
            <a:endParaRPr lang="en-US" sz="1600" dirty="0" smtClean="0"/>
          </a:p>
          <a:p>
            <a:pPr lvl="4">
              <a:buNone/>
            </a:pPr>
            <a:endParaRPr lang="en-US" sz="1600" dirty="0" smtClean="0"/>
          </a:p>
          <a:p>
            <a:pPr lvl="3"/>
            <a:endParaRPr lang="en-US" sz="1600" dirty="0" smtClean="0"/>
          </a:p>
          <a:p>
            <a:pPr lvl="4"/>
            <a:endParaRPr lang="en-US" sz="1800" dirty="0" smtClean="0"/>
          </a:p>
          <a:p>
            <a:pPr lvl="4"/>
            <a:endParaRPr lang="en-US" sz="1800" dirty="0" smtClean="0"/>
          </a:p>
          <a:p>
            <a:pPr lvl="1">
              <a:buNone/>
            </a:pPr>
            <a:endParaRPr lang="en-US" dirty="0" smtClean="0"/>
          </a:p>
          <a:p>
            <a:pPr lvl="1">
              <a:buNone/>
            </a:pPr>
            <a:r>
              <a:rPr lang="en-GB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	</a:t>
            </a:r>
            <a:endParaRPr lang="en-GB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lvl="2">
              <a:buNone/>
            </a:pPr>
            <a:endParaRPr lang="en-US" dirty="0"/>
          </a:p>
        </p:txBody>
      </p:sp>
      <p:pic>
        <p:nvPicPr>
          <p:cNvPr id="31746" name="Picture 2"/>
          <p:cNvPicPr>
            <a:picLocks noChangeAspect="1" noChangeArrowheads="1"/>
          </p:cNvPicPr>
          <p:nvPr/>
        </p:nvPicPr>
        <p:blipFill>
          <a:blip r:embed="rId2" cstate="print"/>
          <a:srcRect l="24740" t="11285" r="41406" b="78298"/>
          <a:stretch>
            <a:fillRect/>
          </a:stretch>
        </p:blipFill>
        <p:spPr bwMode="auto">
          <a:xfrm>
            <a:off x="1928794" y="5000636"/>
            <a:ext cx="4952992" cy="11430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116631"/>
            <a:ext cx="1080120" cy="43354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solidFill>
                  <a:srgbClr val="0070C0"/>
                </a:solidFill>
              </a:rPr>
              <a:t>Hardware</a:t>
            </a:r>
            <a:endParaRPr lang="en-US" dirty="0">
              <a:solidFill>
                <a:srgbClr val="0070C0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468313" y="1628775"/>
            <a:ext cx="4389439" cy="4525963"/>
          </a:xfrm>
        </p:spPr>
        <p:txBody>
          <a:bodyPr/>
          <a:lstStyle/>
          <a:p>
            <a:pPr>
              <a:buNone/>
            </a:pPr>
            <a:r>
              <a:rPr lang="en-US" b="1" dirty="0" smtClean="0">
                <a:solidFill>
                  <a:srgbClr val="0070C0"/>
                </a:solidFill>
              </a:rPr>
              <a:t>GPS Based Systems</a:t>
            </a:r>
            <a:endParaRPr lang="en-US" dirty="0" smtClean="0">
              <a:solidFill>
                <a:srgbClr val="0070C0"/>
              </a:solidFill>
            </a:endParaRPr>
          </a:p>
          <a:p>
            <a:endParaRPr lang="en-GB" dirty="0" smtClean="0"/>
          </a:p>
          <a:p>
            <a:r>
              <a:rPr lang="en-GB" sz="1400" dirty="0" smtClean="0"/>
              <a:t>GPS (Global Positioning System) based loggers becoming more common. </a:t>
            </a:r>
          </a:p>
          <a:p>
            <a:endParaRPr lang="en-GB" sz="1400" dirty="0" smtClean="0"/>
          </a:p>
          <a:p>
            <a:r>
              <a:rPr lang="en-GB" sz="1400" dirty="0" smtClean="0"/>
              <a:t>Various update frequencies 10Hz – Can be too slow – Miss information – Be wary!</a:t>
            </a:r>
          </a:p>
          <a:p>
            <a:endParaRPr lang="en-GB" sz="1400" dirty="0" smtClean="0"/>
          </a:p>
          <a:p>
            <a:r>
              <a:rPr lang="en-GB" sz="1400" dirty="0" smtClean="0"/>
              <a:t>Good approximate measurement of vehicle speed when used in collaboration with accelerometers</a:t>
            </a:r>
          </a:p>
          <a:p>
            <a:pPr lvl="1"/>
            <a:r>
              <a:rPr lang="en-GB" sz="1400" dirty="0" smtClean="0"/>
              <a:t>No tyre distortion issues</a:t>
            </a:r>
          </a:p>
          <a:p>
            <a:pPr lvl="1"/>
            <a:r>
              <a:rPr lang="en-GB" sz="1400" dirty="0" smtClean="0"/>
              <a:t>Wheel spin/lock eliminated</a:t>
            </a:r>
          </a:p>
          <a:p>
            <a:endParaRPr lang="en-GB" sz="1400" dirty="0" smtClean="0"/>
          </a:p>
          <a:p>
            <a:r>
              <a:rPr lang="en-GB" sz="1400" dirty="0" smtClean="0"/>
              <a:t>Draws track maps with ease – No beacon required</a:t>
            </a:r>
            <a:endParaRPr lang="en-GB" sz="1400" dirty="0"/>
          </a:p>
        </p:txBody>
      </p:sp>
      <p:pic>
        <p:nvPicPr>
          <p:cNvPr id="5" name="Picture 4" descr="slalom.jpg"/>
          <p:cNvPicPr>
            <a:picLocks noChangeAspect="1"/>
          </p:cNvPicPr>
          <p:nvPr/>
        </p:nvPicPr>
        <p:blipFill>
          <a:blip r:embed="rId2" cstate="print"/>
          <a:srcRect l="7031" t="5966" r="65625"/>
          <a:stretch>
            <a:fillRect/>
          </a:stretch>
        </p:blipFill>
        <p:spPr>
          <a:xfrm>
            <a:off x="6143636" y="1428737"/>
            <a:ext cx="2000264" cy="3603442"/>
          </a:xfrm>
          <a:prstGeom prst="rect">
            <a:avLst/>
          </a:prstGeom>
        </p:spPr>
      </p:pic>
      <p:pic>
        <p:nvPicPr>
          <p:cNvPr id="7" name="Picture 6" descr="P2183667.JPG"/>
          <p:cNvPicPr>
            <a:picLocks noChangeAspect="1"/>
          </p:cNvPicPr>
          <p:nvPr/>
        </p:nvPicPr>
        <p:blipFill>
          <a:blip r:embed="rId3" cstate="print"/>
          <a:srcRect l="20312"/>
          <a:stretch>
            <a:fillRect/>
          </a:stretch>
        </p:blipFill>
        <p:spPr>
          <a:xfrm>
            <a:off x="5572132" y="4786322"/>
            <a:ext cx="3143272" cy="1450896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116631"/>
            <a:ext cx="1080120" cy="43354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solidFill>
                  <a:srgbClr val="0070C0"/>
                </a:solidFill>
              </a:rPr>
              <a:t>Hardware</a:t>
            </a:r>
            <a:endParaRPr lang="en-US" dirty="0">
              <a:solidFill>
                <a:srgbClr val="0070C0"/>
              </a:solidFill>
            </a:endParaRPr>
          </a:p>
        </p:txBody>
      </p:sp>
      <p:pic>
        <p:nvPicPr>
          <p:cNvPr id="5" name="Picture 4" descr="video4_example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500694" y="1857364"/>
            <a:ext cx="2551552" cy="2062148"/>
          </a:xfrm>
          <a:prstGeom prst="rect">
            <a:avLst/>
          </a:prstGeom>
        </p:spPr>
      </p:pic>
      <p:pic>
        <p:nvPicPr>
          <p:cNvPr id="27649" name="Picture 1"/>
          <p:cNvPicPr>
            <a:picLocks noChangeAspect="1" noChangeArrowheads="1"/>
          </p:cNvPicPr>
          <p:nvPr/>
        </p:nvPicPr>
        <p:blipFill>
          <a:blip r:embed="rId3" cstate="print"/>
          <a:srcRect l="10417" t="28646" r="40755" b="32291"/>
          <a:stretch>
            <a:fillRect/>
          </a:stretch>
        </p:blipFill>
        <p:spPr bwMode="auto">
          <a:xfrm>
            <a:off x="4714876" y="4000504"/>
            <a:ext cx="3810015" cy="22859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Picture 5" descr="VIDEO4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4357686" y="1714488"/>
            <a:ext cx="3046151" cy="890588"/>
          </a:xfrm>
          <a:prstGeom prst="rect">
            <a:avLst/>
          </a:prstGeom>
        </p:spPr>
      </p:pic>
      <p:sp>
        <p:nvSpPr>
          <p:cNvPr id="8" name="Content Placeholder 3"/>
          <p:cNvSpPr txBox="1">
            <a:spLocks/>
          </p:cNvSpPr>
          <p:nvPr/>
        </p:nvSpPr>
        <p:spPr bwMode="auto">
          <a:xfrm>
            <a:off x="468313" y="1628775"/>
            <a:ext cx="4032249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0" cap="none" spc="0" normalizeH="0" baseline="0" noProof="0" dirty="0" smtClean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Video</a:t>
            </a:r>
            <a:endParaRPr kumimoji="0" lang="en-US" sz="2000" b="0" i="0" u="none" strike="noStrike" kern="0" cap="none" spc="0" normalizeH="0" baseline="0" noProof="0" dirty="0" smtClean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endParaRPr kumimoji="0" lang="en-GB" sz="2000" b="0" i="0" u="none" strike="noStrike" kern="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r>
              <a:rPr kumimoji="0" lang="en-GB" sz="1400" b="0" i="0" u="none" strike="noStrike" kern="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It is now possible to sync video</a:t>
            </a:r>
            <a:r>
              <a:rPr kumimoji="0" lang="en-GB" sz="1400" b="0" i="0" u="none" strike="noStrike" kern="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frames to recorded data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endParaRPr lang="en-GB" sz="1400" kern="0" baseline="0" dirty="0" smtClean="0">
              <a:latin typeface="+mn-lt"/>
              <a:cs typeface="+mn-cs"/>
            </a:endParaRP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r>
              <a:rPr lang="en-GB" sz="1400" kern="0" dirty="0" smtClean="0">
                <a:latin typeface="+mn-lt"/>
                <a:cs typeface="+mn-cs"/>
              </a:rPr>
              <a:t>Can be automatic with dedicated video-logger boxes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endParaRPr kumimoji="0" lang="en-GB" sz="1400" b="0" i="0" u="none" strike="noStrike" kern="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r>
              <a:rPr lang="en-GB" sz="1400" kern="0" dirty="0" smtClean="0">
                <a:latin typeface="+mn-lt"/>
                <a:cs typeface="+mn-cs"/>
              </a:rPr>
              <a:t>Or manual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endParaRPr kumimoji="0" lang="en-GB" sz="1400" b="0" i="0" u="none" strike="noStrike" kern="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tabLst/>
              <a:defRPr/>
            </a:pPr>
            <a:r>
              <a:rPr lang="en-GB" sz="1400" kern="0" dirty="0" smtClean="0">
                <a:latin typeface="+mn-lt"/>
                <a:cs typeface="+mn-cs"/>
              </a:rPr>
              <a:t>Can help with data analysis</a:t>
            </a:r>
          </a:p>
          <a:p>
            <a:pPr marL="800100" lvl="1" indent="-342900">
              <a:spcBef>
                <a:spcPct val="20000"/>
              </a:spcBef>
              <a:buFontTx/>
              <a:buChar char="•"/>
            </a:pPr>
            <a:r>
              <a:rPr kumimoji="0" lang="en-GB" sz="1400" b="0" i="0" u="none" strike="noStrike" kern="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Visually see</a:t>
            </a:r>
            <a:r>
              <a:rPr kumimoji="0" lang="en-GB" sz="1400" b="0" i="0" u="none" strike="noStrike" kern="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outside influences not obvious from data – e.g. Taking lots of kerb,  different line.</a:t>
            </a:r>
            <a:endParaRPr kumimoji="0" lang="en-GB" sz="1400" b="0" i="0" u="none" strike="noStrike" kern="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116631"/>
            <a:ext cx="1080120" cy="43354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solidFill>
                  <a:srgbClr val="0070C0"/>
                </a:solidFill>
              </a:rPr>
              <a:t>Hardware</a:t>
            </a:r>
            <a:endParaRPr lang="en-US" dirty="0">
              <a:solidFill>
                <a:srgbClr val="0070C0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US" b="1" dirty="0" smtClean="0">
                <a:solidFill>
                  <a:srgbClr val="0070C0"/>
                </a:solidFill>
              </a:rPr>
              <a:t>Case Study : Race Technology DL1 Specifications – Circa £500</a:t>
            </a:r>
          </a:p>
          <a:p>
            <a:pPr>
              <a:buNone/>
            </a:pPr>
            <a:endParaRPr lang="en-US" dirty="0" smtClean="0">
              <a:solidFill>
                <a:srgbClr val="008000"/>
              </a:solidFill>
            </a:endParaRPr>
          </a:p>
          <a:p>
            <a:endParaRPr lang="en-US" sz="1400" dirty="0" smtClean="0"/>
          </a:p>
          <a:p>
            <a:pPr>
              <a:buNone/>
            </a:pPr>
            <a:endParaRPr lang="en-US" sz="1400" dirty="0" smtClean="0"/>
          </a:p>
          <a:p>
            <a:endParaRPr lang="en-US" sz="1400" dirty="0" smtClean="0"/>
          </a:p>
          <a:p>
            <a:endParaRPr lang="en-US" sz="1400" dirty="0" smtClean="0"/>
          </a:p>
          <a:p>
            <a:endParaRPr lang="en-US" sz="1400" dirty="0" smtClean="0"/>
          </a:p>
          <a:p>
            <a:endParaRPr lang="en-GB" dirty="0"/>
          </a:p>
        </p:txBody>
      </p:sp>
      <p:graphicFrame>
        <p:nvGraphicFramePr>
          <p:cNvPr id="5" name="Table 4"/>
          <p:cNvGraphicFramePr>
            <a:graphicFrameLocks noGrp="1"/>
          </p:cNvGraphicFramePr>
          <p:nvPr/>
        </p:nvGraphicFramePr>
        <p:xfrm>
          <a:off x="285720" y="2201398"/>
          <a:ext cx="8215370" cy="4002686"/>
        </p:xfrm>
        <a:graphic>
          <a:graphicData uri="http://schemas.openxmlformats.org/drawingml/2006/table">
            <a:tbl>
              <a:tblPr/>
              <a:tblGrid>
                <a:gridCol w="4107685"/>
                <a:gridCol w="4107685"/>
              </a:tblGrid>
              <a:tr h="188792">
                <a:tc>
                  <a:txBody>
                    <a:bodyPr/>
                    <a:lstStyle/>
                    <a:p>
                      <a:pPr algn="r"/>
                      <a:r>
                        <a:rPr lang="en-GB" sz="800" dirty="0"/>
                        <a:t>Memory</a:t>
                      </a:r>
                    </a:p>
                  </a:txBody>
                  <a:tcPr marL="9936" marR="9936" marT="4968" marB="496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800"/>
                        <a:t>Compact flash type I. Data in FAT16 PC format. Minimum card size 32MB, maximum card size 2GB (limited by FAT16).</a:t>
                      </a:r>
                    </a:p>
                  </a:txBody>
                  <a:tcPr marL="9936" marR="9936" marT="4968" marB="496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37839">
                <a:tc>
                  <a:txBody>
                    <a:bodyPr/>
                    <a:lstStyle/>
                    <a:p>
                      <a:pPr algn="r"/>
                      <a:r>
                        <a:rPr lang="en-GB" sz="800"/>
                        <a:t>GPS</a:t>
                      </a:r>
                    </a:p>
                  </a:txBody>
                  <a:tcPr marL="9936" marR="9936" marT="4968" marB="496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800"/>
                        <a:t>Outputs position, speed, position accuracy and speed accuracy every 200ms with no interpolation. GPS tracking loops optimised for applications up to about 4g. tracking of all satellites in view.</a:t>
                      </a:r>
                    </a:p>
                  </a:txBody>
                  <a:tcPr marL="9936" marR="9936" marT="4968" marB="496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99364">
                <a:tc>
                  <a:txBody>
                    <a:bodyPr/>
                    <a:lstStyle/>
                    <a:p>
                      <a:pPr algn="r"/>
                      <a:r>
                        <a:rPr lang="en-GB" sz="800"/>
                        <a:t>GPS Antenna</a:t>
                      </a:r>
                    </a:p>
                  </a:txBody>
                  <a:tcPr marL="9936" marR="9936" marT="4968" marB="496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800"/>
                        <a:t>Magnetic base, 3.3v active antenna with SMA connector.</a:t>
                      </a:r>
                    </a:p>
                  </a:txBody>
                  <a:tcPr marL="9936" marR="9936" marT="4968" marB="496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88792">
                <a:tc>
                  <a:txBody>
                    <a:bodyPr/>
                    <a:lstStyle/>
                    <a:p>
                      <a:pPr algn="r"/>
                      <a:r>
                        <a:rPr lang="en-GB" sz="800"/>
                        <a:t>Analogue Inputs</a:t>
                      </a:r>
                    </a:p>
                  </a:txBody>
                  <a:tcPr marL="9936" marR="9936" marT="4968" marB="496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800" dirty="0"/>
                        <a:t>8 external inputs, all 12 bit resolution and 0-12v. All inputs are protected to twice maximum input voltage</a:t>
                      </a:r>
                      <a:r>
                        <a:rPr lang="en-GB" sz="800" dirty="0" smtClean="0"/>
                        <a:t>.</a:t>
                      </a:r>
                      <a:endParaRPr lang="en-GB" sz="800" dirty="0"/>
                    </a:p>
                  </a:txBody>
                  <a:tcPr marL="9936" marR="9936" marT="4968" marB="496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67648">
                <a:tc>
                  <a:txBody>
                    <a:bodyPr/>
                    <a:lstStyle/>
                    <a:p>
                      <a:pPr algn="r"/>
                      <a:r>
                        <a:rPr lang="en-GB" sz="800"/>
                        <a:t>Frequency Inputs</a:t>
                      </a:r>
                    </a:p>
                  </a:txBody>
                  <a:tcPr marL="9936" marR="9936" marT="4968" marB="496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800" dirty="0"/>
                        <a:t>4 external frequency inputs with a maximum input frequency &gt;2kHz. Hardware dividers of 4 or 16 to average readings if required. Triggering voltage requires a low input of &lt;1v and a high input of &gt;4v and 15v maximum.</a:t>
                      </a:r>
                    </a:p>
                  </a:txBody>
                  <a:tcPr marL="9936" marR="9936" marT="4968" marB="496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58983">
                <a:tc>
                  <a:txBody>
                    <a:bodyPr/>
                    <a:lstStyle/>
                    <a:p>
                      <a:pPr algn="r"/>
                      <a:r>
                        <a:rPr lang="en-GB" sz="800"/>
                        <a:t>Lap Beacon Input</a:t>
                      </a:r>
                    </a:p>
                  </a:txBody>
                  <a:tcPr marL="9936" marR="9936" marT="4968" marB="496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800"/>
                        <a:t>Triggering voltage requires a low input of &lt;1v and a high input of &gt;4v and 15v maximum.</a:t>
                      </a:r>
                    </a:p>
                  </a:txBody>
                  <a:tcPr marL="9936" marR="9936" marT="4968" marB="496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29174">
                <a:tc>
                  <a:txBody>
                    <a:bodyPr/>
                    <a:lstStyle/>
                    <a:p>
                      <a:pPr algn="r"/>
                      <a:r>
                        <a:rPr lang="en-GB" sz="800"/>
                        <a:t>Start Sample Input</a:t>
                      </a:r>
                    </a:p>
                  </a:txBody>
                  <a:tcPr marL="9936" marR="9936" marT="4968" marB="496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800"/>
                        <a:t>Input requires grounding to start sampling and again to stop sampling.</a:t>
                      </a:r>
                    </a:p>
                  </a:txBody>
                  <a:tcPr marL="9936" marR="9936" marT="4968" marB="496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99364">
                <a:tc>
                  <a:txBody>
                    <a:bodyPr/>
                    <a:lstStyle/>
                    <a:p>
                      <a:pPr algn="r"/>
                      <a:r>
                        <a:rPr lang="en-GB" sz="800"/>
                        <a:t>Sample Status Output</a:t>
                      </a:r>
                    </a:p>
                  </a:txBody>
                  <a:tcPr marL="9936" marR="9936" marT="4968" marB="496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800"/>
                        <a:t>Open collector output with a maximum current of 50mA.</a:t>
                      </a:r>
                    </a:p>
                  </a:txBody>
                  <a:tcPr marL="9936" marR="9936" marT="4968" marB="496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67648">
                <a:tc>
                  <a:txBody>
                    <a:bodyPr/>
                    <a:lstStyle/>
                    <a:p>
                      <a:pPr algn="r"/>
                      <a:r>
                        <a:rPr lang="en-GB" sz="800"/>
                        <a:t>Power Supply Requirements</a:t>
                      </a:r>
                    </a:p>
                  </a:txBody>
                  <a:tcPr marL="9936" marR="9936" marT="4968" marB="496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800" dirty="0"/>
                        <a:t>12v nominal input, minimum of 10v, maximum of 15v. Current consumption of about 180mA including GPS, dependant on compact flash card size +5v Reference Out Maximum current draw 100mA, tolerance 1%.</a:t>
                      </a:r>
                    </a:p>
                  </a:txBody>
                  <a:tcPr marL="9936" marR="9936" marT="4968" marB="496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88792">
                <a:tc>
                  <a:txBody>
                    <a:bodyPr/>
                    <a:lstStyle/>
                    <a:p>
                      <a:pPr algn="r"/>
                      <a:r>
                        <a:rPr lang="en-GB" sz="800" dirty="0"/>
                        <a:t>Case Construction</a:t>
                      </a:r>
                    </a:p>
                  </a:txBody>
                  <a:tcPr marL="9936" marR="9936" marT="4968" marB="496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800" dirty="0"/>
                        <a:t>Extruded aluminium anodised black, nominal case thickness 2mm. End panels CNC cut carbon fibre.</a:t>
                      </a:r>
                    </a:p>
                  </a:txBody>
                  <a:tcPr marL="9936" marR="9936" marT="4968" marB="496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69555">
                <a:tc>
                  <a:txBody>
                    <a:bodyPr/>
                    <a:lstStyle/>
                    <a:p>
                      <a:pPr algn="r"/>
                      <a:r>
                        <a:rPr lang="en-GB" sz="800"/>
                        <a:t>Connector Type</a:t>
                      </a:r>
                    </a:p>
                  </a:txBody>
                  <a:tcPr marL="9936" marR="9936" marT="4968" marB="496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800"/>
                        <a:t>3.5mm pitch screw connectors</a:t>
                      </a:r>
                    </a:p>
                  </a:txBody>
                  <a:tcPr marL="9936" marR="9936" marT="4968" marB="496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99364">
                <a:tc>
                  <a:txBody>
                    <a:bodyPr/>
                    <a:lstStyle/>
                    <a:p>
                      <a:pPr algn="r"/>
                      <a:r>
                        <a:rPr lang="en-GB" sz="800"/>
                        <a:t>Main Processor</a:t>
                      </a:r>
                    </a:p>
                  </a:txBody>
                  <a:tcPr marL="9936" marR="9936" marT="4968" marB="496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800" dirty="0"/>
                        <a:t>24MHz RISC with embedded flash program memory</a:t>
                      </a:r>
                    </a:p>
                  </a:txBody>
                  <a:tcPr marL="9936" marR="9936" marT="4968" marB="496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48411">
                <a:tc>
                  <a:txBody>
                    <a:bodyPr/>
                    <a:lstStyle/>
                    <a:p>
                      <a:pPr algn="r"/>
                      <a:r>
                        <a:rPr lang="en-GB" sz="800"/>
                        <a:t>GPS Serial Port</a:t>
                      </a:r>
                    </a:p>
                  </a:txBody>
                  <a:tcPr marL="9936" marR="9936" marT="4968" marB="496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800" dirty="0"/>
                        <a:t>User configurable for baud rate and messages. Factory set at 4800 baud and outputting NMEA messages of $GPRMC and $GPGGA,</a:t>
                      </a:r>
                    </a:p>
                  </a:txBody>
                  <a:tcPr marL="9936" marR="9936" marT="4968" marB="496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57076">
                <a:tc>
                  <a:txBody>
                    <a:bodyPr/>
                    <a:lstStyle/>
                    <a:p>
                      <a:pPr algn="r"/>
                      <a:r>
                        <a:rPr lang="en-GB" sz="800"/>
                        <a:t>DL1 Serial Ports</a:t>
                      </a:r>
                    </a:p>
                  </a:txBody>
                  <a:tcPr marL="9936" marR="9936" marT="4968" marB="496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800" dirty="0"/>
                        <a:t>Port 1 fixed at a baud rate of 115200 baud. Whilst logging outputs all data from all channels at </a:t>
                      </a:r>
                      <a:r>
                        <a:rPr lang="en-GB" sz="800" b="1" dirty="0"/>
                        <a:t>100Hz</a:t>
                      </a:r>
                      <a:r>
                        <a:rPr lang="en-GB" sz="800" dirty="0"/>
                        <a:t>. Also used for re flashing, diagnostics and configuration. Port 2 used for inputting RS232 data for storage during a run, from an ECU, OBDII adapter or any other compatible device.</a:t>
                      </a:r>
                    </a:p>
                  </a:txBody>
                  <a:tcPr marL="9936" marR="9936" marT="4968" marB="496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48411">
                <a:tc>
                  <a:txBody>
                    <a:bodyPr/>
                    <a:lstStyle/>
                    <a:p>
                      <a:pPr algn="r"/>
                      <a:r>
                        <a:rPr lang="en-GB" sz="800"/>
                        <a:t>Accelerometers</a:t>
                      </a:r>
                    </a:p>
                  </a:txBody>
                  <a:tcPr marL="9936" marR="9936" marT="4968" marB="496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800" dirty="0"/>
                        <a:t>3 axis, precision digital output. Guaranteed 2g minimum full scale on both axes. Resolution of 0.005g. Optional 6g sensor available as a factory option.</a:t>
                      </a:r>
                    </a:p>
                  </a:txBody>
                  <a:tcPr marL="9936" marR="9936" marT="4968" marB="496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58983">
                <a:tc>
                  <a:txBody>
                    <a:bodyPr/>
                    <a:lstStyle/>
                    <a:p>
                      <a:pPr algn="r"/>
                      <a:r>
                        <a:rPr lang="en-GB" sz="800"/>
                        <a:t>Vibration</a:t>
                      </a:r>
                    </a:p>
                  </a:txBody>
                  <a:tcPr marL="9936" marR="9936" marT="4968" marB="496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800" dirty="0"/>
                        <a:t>Factory tested at 25g, 50Hz sinusoid for 5 minutes (without compact flash card inserted).</a:t>
                      </a:r>
                    </a:p>
                  </a:txBody>
                  <a:tcPr marL="9936" marR="9936" marT="4968" marB="496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69555">
                <a:tc>
                  <a:txBody>
                    <a:bodyPr/>
                    <a:lstStyle/>
                    <a:p>
                      <a:pPr algn="r"/>
                      <a:r>
                        <a:rPr lang="en-GB" sz="800"/>
                        <a:t>Temperature</a:t>
                      </a:r>
                    </a:p>
                  </a:txBody>
                  <a:tcPr marL="9936" marR="9936" marT="4968" marB="496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800" dirty="0"/>
                        <a:t>Factory tested from -20oC to 70oC</a:t>
                      </a:r>
                    </a:p>
                  </a:txBody>
                  <a:tcPr marL="9936" marR="9936" marT="4968" marB="4968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26625" name="Rectangle 1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pic>
        <p:nvPicPr>
          <p:cNvPr id="26627" name="Picture 3" descr="http://www.race-technology.com/wiki/uploads/Hardware/dl1.jpg"/>
          <p:cNvPicPr>
            <a:picLocks noChangeAspect="1" noChangeArrowheads="1"/>
          </p:cNvPicPr>
          <p:nvPr/>
        </p:nvPicPr>
        <p:blipFill>
          <a:blip r:embed="rId2" cstate="print"/>
          <a:srcRect l="65765"/>
          <a:stretch>
            <a:fillRect/>
          </a:stretch>
        </p:blipFill>
        <p:spPr bwMode="auto">
          <a:xfrm>
            <a:off x="1000100" y="4286256"/>
            <a:ext cx="1747814" cy="1657351"/>
          </a:xfrm>
          <a:prstGeom prst="rect">
            <a:avLst/>
          </a:prstGeom>
          <a:noFill/>
        </p:spPr>
      </p:pic>
      <p:pic>
        <p:nvPicPr>
          <p:cNvPr id="7" name="Picture 3" descr="http://www.race-technology.com/wiki/uploads/Hardware/dl1.jpg"/>
          <p:cNvPicPr>
            <a:picLocks noChangeAspect="1" noChangeArrowheads="1"/>
          </p:cNvPicPr>
          <p:nvPr/>
        </p:nvPicPr>
        <p:blipFill>
          <a:blip r:embed="rId2" cstate="print"/>
          <a:srcRect r="32836"/>
          <a:stretch>
            <a:fillRect/>
          </a:stretch>
        </p:blipFill>
        <p:spPr bwMode="auto">
          <a:xfrm>
            <a:off x="482798" y="2357430"/>
            <a:ext cx="2660442" cy="1285884"/>
          </a:xfrm>
          <a:prstGeom prst="rect">
            <a:avLst/>
          </a:prstGeom>
          <a:noFill/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116631"/>
            <a:ext cx="1080120" cy="43354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solidFill>
                  <a:srgbClr val="0070C0"/>
                </a:solidFill>
              </a:rPr>
              <a:t>Hardware</a:t>
            </a:r>
            <a:endParaRPr lang="en-US" dirty="0">
              <a:solidFill>
                <a:srgbClr val="0070C0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US" b="1" dirty="0" smtClean="0">
                <a:solidFill>
                  <a:srgbClr val="0070C0"/>
                </a:solidFill>
              </a:rPr>
              <a:t>Case Study : PI Delta Specifications – Circa £10,000</a:t>
            </a:r>
          </a:p>
          <a:p>
            <a:pPr>
              <a:buNone/>
            </a:pPr>
            <a:endParaRPr lang="en-US" dirty="0" smtClean="0">
              <a:solidFill>
                <a:srgbClr val="008000"/>
              </a:solidFill>
            </a:endParaRPr>
          </a:p>
          <a:p>
            <a:r>
              <a:rPr lang="en-US" sz="1400" dirty="0" smtClean="0"/>
              <a:t>34 Analogue Channels</a:t>
            </a:r>
          </a:p>
          <a:p>
            <a:r>
              <a:rPr lang="en-US" sz="1400" dirty="0" smtClean="0"/>
              <a:t>4 Wheel Speed (Digital)</a:t>
            </a:r>
          </a:p>
          <a:p>
            <a:r>
              <a:rPr lang="en-US" sz="1400" dirty="0" smtClean="0"/>
              <a:t>ECU input</a:t>
            </a:r>
          </a:p>
          <a:p>
            <a:r>
              <a:rPr lang="en-US" sz="1400" dirty="0" smtClean="0"/>
              <a:t>300Hz Sampling rate</a:t>
            </a:r>
          </a:p>
          <a:p>
            <a:r>
              <a:rPr lang="en-US" sz="1400" dirty="0" smtClean="0"/>
              <a:t>Internal Lat/Long G</a:t>
            </a:r>
          </a:p>
          <a:p>
            <a:endParaRPr lang="en-US" sz="1400" dirty="0" smtClean="0"/>
          </a:p>
          <a:p>
            <a:r>
              <a:rPr lang="en-US" sz="1400" dirty="0" smtClean="0"/>
              <a:t>More rugged unit</a:t>
            </a:r>
          </a:p>
          <a:p>
            <a:r>
              <a:rPr lang="en-US" sz="1400" dirty="0" smtClean="0"/>
              <a:t>Internal memory</a:t>
            </a:r>
          </a:p>
          <a:p>
            <a:r>
              <a:rPr lang="en-US" sz="1400" dirty="0" smtClean="0"/>
              <a:t>Better connectors etc</a:t>
            </a:r>
          </a:p>
          <a:p>
            <a:pPr>
              <a:buNone/>
            </a:pPr>
            <a:endParaRPr lang="en-US" sz="1400" dirty="0" smtClean="0"/>
          </a:p>
          <a:p>
            <a:pPr>
              <a:buNone/>
            </a:pPr>
            <a:endParaRPr lang="en-US" sz="1400" dirty="0" smtClean="0"/>
          </a:p>
          <a:p>
            <a:endParaRPr lang="en-US" sz="1400" dirty="0" smtClean="0"/>
          </a:p>
          <a:p>
            <a:endParaRPr lang="en-US" sz="1400" dirty="0" smtClean="0"/>
          </a:p>
          <a:p>
            <a:endParaRPr lang="en-US" sz="1400" dirty="0" smtClean="0"/>
          </a:p>
          <a:p>
            <a:endParaRPr lang="en-GB" dirty="0"/>
          </a:p>
        </p:txBody>
      </p:sp>
      <p:pic>
        <p:nvPicPr>
          <p:cNvPr id="25602" name="Picture 2"/>
          <p:cNvPicPr>
            <a:picLocks noChangeAspect="1" noChangeArrowheads="1"/>
          </p:cNvPicPr>
          <p:nvPr/>
        </p:nvPicPr>
        <p:blipFill>
          <a:blip r:embed="rId2" cstate="print"/>
          <a:srcRect l="22136" t="18229" r="16666" b="12239"/>
          <a:stretch>
            <a:fillRect/>
          </a:stretch>
        </p:blipFill>
        <p:spPr bwMode="auto">
          <a:xfrm>
            <a:off x="2852846" y="2285992"/>
            <a:ext cx="4862426" cy="41434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5" y="116631"/>
            <a:ext cx="1080120" cy="43354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MU POWERPOINT TEMPLATE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SMU POWERPOINT TEMPLATE</Template>
  <TotalTime>532</TotalTime>
  <Words>1117</Words>
  <Application>Microsoft Office PowerPoint</Application>
  <PresentationFormat>On-screen Show (4:3)</PresentationFormat>
  <Paragraphs>312</Paragraphs>
  <Slides>22</Slides>
  <Notes>0</Notes>
  <HiddenSlides>0</HiddenSlides>
  <MMClips>0</MMClips>
  <ScaleCrop>false</ScaleCrop>
  <HeadingPairs>
    <vt:vector size="6" baseType="variant"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4" baseType="lpstr">
      <vt:lpstr>SMU POWERPOINT TEMPLATE</vt:lpstr>
      <vt:lpstr>Equation</vt:lpstr>
      <vt:lpstr>Data Acquisition Hardware</vt:lpstr>
      <vt:lpstr>Topics</vt:lpstr>
      <vt:lpstr>Hardware</vt:lpstr>
      <vt:lpstr>Hardware</vt:lpstr>
      <vt:lpstr>Hardware</vt:lpstr>
      <vt:lpstr>Hardware</vt:lpstr>
      <vt:lpstr>Hardware</vt:lpstr>
      <vt:lpstr>Hardware</vt:lpstr>
      <vt:lpstr>Hardware</vt:lpstr>
      <vt:lpstr>Hardware</vt:lpstr>
      <vt:lpstr>Hardware</vt:lpstr>
      <vt:lpstr>Hardware</vt:lpstr>
      <vt:lpstr>Hardware</vt:lpstr>
      <vt:lpstr>Hardware</vt:lpstr>
      <vt:lpstr>Hardware</vt:lpstr>
      <vt:lpstr>Hardware</vt:lpstr>
      <vt:lpstr>Hardware</vt:lpstr>
      <vt:lpstr>Hardware</vt:lpstr>
      <vt:lpstr>Hardware</vt:lpstr>
      <vt:lpstr>Hardware</vt:lpstr>
      <vt:lpstr>Hardware</vt:lpstr>
      <vt:lpstr>Hardware</vt:lpstr>
    </vt:vector>
  </TitlesOfParts>
  <Company>SMU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Aerodynamics</dc:title>
  <dc:creator>fad-tt</dc:creator>
  <cp:lastModifiedBy>Tudor, Timothy</cp:lastModifiedBy>
  <cp:revision>56</cp:revision>
  <dcterms:created xsi:type="dcterms:W3CDTF">2010-09-22T08:44:59Z</dcterms:created>
  <dcterms:modified xsi:type="dcterms:W3CDTF">2014-10-01T10:00:43Z</dcterms:modified>
</cp:coreProperties>
</file>