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58" r:id="rId4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C5BE28-B508-4903-B445-E3A55FBB04AE}" v="24" dt="2026-03-09T12:14:48.037"/>
    <p1510:client id="{9E6F35C8-FD04-8B98-6A61-EDE7BDCCE55F}" v="165" dt="2026-03-09T12:06:38.356"/>
    <p1510:client id="{CBC49B2D-06F2-4E75-3A7B-A997B1C9F369}" v="2105" dt="2026-03-09T02:25:12.972"/>
    <p1510:client id="{EFDFECA9-35AB-3A66-8339-1C6C57464264}" v="205" dt="2026-03-09T13:02:53.8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1995312"/>
            <a:ext cx="51435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5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6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82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82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2"/>
            <a:ext cx="5915025" cy="2356556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3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6" y="649111"/>
            <a:ext cx="1478756" cy="10332156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7" y="649111"/>
            <a:ext cx="4350544" cy="1033215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2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79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ikidoc.org/index.php/Schizoid_personality_disorder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audie_l._murphy_va_hospital,_san_antonio,_tx_img_7759.jpg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allscometumblingdown.wordpress.com/2010/03/24/new-publication-a-guide-to-the-equalities-bill-for-muslim-communities/" TargetMode="External"/><Relationship Id="rId3" Type="http://schemas.openxmlformats.org/officeDocument/2006/relationships/hyperlink" Target="https://www.wikidoc.org/index.php/Psychiatry" TargetMode="External"/><Relationship Id="rId7" Type="http://schemas.openxmlformats.org/officeDocument/2006/relationships/image" Target="../media/image9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hyperlink" Target="https://subjectguides.york.ac.uk/health-sciences/resources" TargetMode="External"/><Relationship Id="rId10" Type="http://schemas.openxmlformats.org/officeDocument/2006/relationships/hyperlink" Target="https://voicesofglass.wordpress.com/category/mental-illness-stigma/" TargetMode="External"/><Relationship Id="rId4" Type="http://schemas.openxmlformats.org/officeDocument/2006/relationships/image" Target="../media/image7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0DED133-AC31-577C-8DF4-233BB9C82150}"/>
              </a:ext>
            </a:extLst>
          </p:cNvPr>
          <p:cNvSpPr txBox="1"/>
          <p:nvPr/>
        </p:nvSpPr>
        <p:spPr>
          <a:xfrm>
            <a:off x="-6445" y="-6941"/>
            <a:ext cx="3690023" cy="160043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Schizophrenia: Historical Development,</a:t>
            </a:r>
          </a:p>
          <a:p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      Treatment, Stigma, and Inequality</a:t>
            </a:r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E73653-4715-719A-5234-6CF6861F4EE3}"/>
              </a:ext>
            </a:extLst>
          </p:cNvPr>
          <p:cNvSpPr txBox="1"/>
          <p:nvPr/>
        </p:nvSpPr>
        <p:spPr>
          <a:xfrm>
            <a:off x="3470" y="1995976"/>
            <a:ext cx="4443596" cy="338554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latin typeface="Arial"/>
                <a:cs typeface="Arial"/>
              </a:rPr>
              <a:t> </a:t>
            </a:r>
            <a:r>
              <a:rPr lang="en-GB" sz="1600" b="1">
                <a:solidFill>
                  <a:schemeClr val="bg1"/>
                </a:solidFill>
                <a:latin typeface="Arial"/>
                <a:cs typeface="Arial"/>
              </a:rPr>
              <a:t>An ICD11 (6A20) First Episode Perspective</a:t>
            </a:r>
            <a:endParaRPr lang="en-GB" sz="1600" err="1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927CC82-8241-A43B-9781-FBE9F6157F20}"/>
              </a:ext>
            </a:extLst>
          </p:cNvPr>
          <p:cNvSpPr txBox="1"/>
          <p:nvPr/>
        </p:nvSpPr>
        <p:spPr>
          <a:xfrm>
            <a:off x="-20328" y="2326157"/>
            <a:ext cx="2976112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>
                <a:latin typeface="Arial"/>
                <a:cs typeface="Arial"/>
              </a:rPr>
              <a:t>Introduction</a:t>
            </a:r>
            <a:r>
              <a:rPr lang="en-GB" sz="1400" b="1"/>
              <a:t> </a:t>
            </a:r>
          </a:p>
          <a:p>
            <a:r>
              <a:rPr lang="en-GB" sz="1400">
                <a:latin typeface="Arial"/>
                <a:cs typeface="Arial"/>
              </a:rPr>
              <a:t>Schizophrenia is a severe mental disorder characterised by disturbance in perception, thinking, behaviour and  emotional regulation .</a:t>
            </a:r>
          </a:p>
          <a:p>
            <a:r>
              <a:rPr lang="en-GB" sz="1400">
                <a:solidFill>
                  <a:srgbClr val="000000"/>
                </a:solidFill>
                <a:latin typeface="Arial"/>
                <a:cs typeface="Arial"/>
              </a:rPr>
              <a:t>According to the world  Health Organization 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8B7F8A-9DE0-CD25-2327-F5289EA76F9B}"/>
              </a:ext>
            </a:extLst>
          </p:cNvPr>
          <p:cNvSpPr txBox="1"/>
          <p:nvPr/>
        </p:nvSpPr>
        <p:spPr>
          <a:xfrm>
            <a:off x="-19707" y="4151586"/>
            <a:ext cx="3034863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 </a:t>
            </a:r>
            <a:r>
              <a:rPr lang="en-US" sz="12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International Classification of </a:t>
            </a:r>
            <a:r>
              <a:rPr lang="en-US" sz="1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Diseases (ICD-11)</a:t>
            </a:r>
            <a:r>
              <a:rPr lang="en-US" sz="14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identifies: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6A20 – Schizophrenia, First Episode</a:t>
            </a:r>
            <a:endParaRPr lang="en-US" sz="1400">
              <a:solidFill>
                <a:srgbClr val="242424"/>
              </a:solidFill>
              <a:latin typeface="Arial"/>
              <a:ea typeface="Segoe UI"/>
              <a:cs typeface="Arial"/>
            </a:endParaRPr>
          </a:p>
          <a:p>
            <a:r>
              <a:rPr lang="en-US" sz="140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This diagnosis is applied when an </a:t>
            </a:r>
            <a:r>
              <a:rPr lang="en-US" sz="1400" err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individu</a:t>
            </a:r>
            <a:r>
              <a:rPr lang="en-US" sz="140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al experiences their </a:t>
            </a:r>
            <a:r>
              <a:rPr lang="en-US" sz="14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first episode of psychosis lasting at least one month</a:t>
            </a:r>
            <a:r>
              <a:rPr lang="en-US" sz="140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 with characteristic symptoms such as hallucinations, delusions, and </a:t>
            </a:r>
            <a:r>
              <a:rPr lang="en-US" sz="1400" err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disorganised</a:t>
            </a:r>
            <a:r>
              <a:rPr lang="en-US" sz="140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 thinking (WHO, 2022) </a:t>
            </a:r>
            <a:r>
              <a:rPr lang="en-US" sz="1400">
                <a:solidFill>
                  <a:srgbClr val="242424"/>
                </a:solidFill>
                <a:highlight>
                  <a:srgbClr val="FFFFFF"/>
                </a:highlight>
                <a:latin typeface="Arial"/>
                <a:ea typeface="Segoe UI"/>
                <a:cs typeface="Arial"/>
              </a:rPr>
              <a:t>Schizophrenia affects approximately </a:t>
            </a:r>
            <a:r>
              <a:rPr lang="en-US" sz="1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ea typeface="Segoe UI"/>
                <a:cs typeface="Arial"/>
              </a:rPr>
              <a:t>1% of the global population</a:t>
            </a:r>
            <a:r>
              <a:rPr lang="en-US" sz="1400">
                <a:solidFill>
                  <a:srgbClr val="242424"/>
                </a:solidFill>
                <a:highlight>
                  <a:srgbClr val="FFFFFF"/>
                </a:highlight>
                <a:latin typeface="Arial"/>
                <a:ea typeface="Segoe UI"/>
                <a:cs typeface="Arial"/>
              </a:rPr>
              <a:t> and is associated with significant social, occupational and health inequalities (NHS, 2023).</a:t>
            </a:r>
            <a:endParaRPr lang="en-US" sz="1400">
              <a:solidFill>
                <a:srgbClr val="242424"/>
              </a:solidFill>
              <a:latin typeface="Arial"/>
              <a:ea typeface="Segoe UI"/>
              <a:cs typeface="Arial"/>
            </a:endParaRPr>
          </a:p>
          <a:p>
            <a:endParaRPr lang="en-US" sz="1400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sz="14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Early identification</a:t>
            </a:r>
            <a:r>
              <a:rPr lang="en-US" sz="1400">
                <a:solidFill>
                  <a:srgbClr val="242424"/>
                </a:solidFill>
                <a:highlight>
                  <a:srgbClr val="FFFFFF"/>
                </a:highlight>
                <a:latin typeface="Arial"/>
                <a:ea typeface="Segoe UI"/>
                <a:cs typeface="Arial"/>
              </a:rPr>
              <a:t> and treatment are essential to improving </a:t>
            </a:r>
            <a:r>
              <a:rPr lang="en-US" sz="1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ea typeface="Segoe UI"/>
                <a:cs typeface="Arial"/>
              </a:rPr>
              <a:t>long-term recovery outcomes</a:t>
            </a:r>
            <a:r>
              <a:rPr lang="en-US" sz="1400">
                <a:solidFill>
                  <a:srgbClr val="242424"/>
                </a:solidFill>
                <a:highlight>
                  <a:srgbClr val="FFFFFF"/>
                </a:highlight>
                <a:latin typeface="Arial"/>
                <a:ea typeface="Segoe UI"/>
                <a:cs typeface="Arial"/>
              </a:rPr>
              <a:t>.</a:t>
            </a:r>
            <a:endParaRPr lang="en-US" sz="1400">
              <a:latin typeface="Arial"/>
              <a:cs typeface="Arial"/>
            </a:endParaRPr>
          </a:p>
          <a:p>
            <a:endParaRPr lang="en-US" sz="1600">
              <a:solidFill>
                <a:srgbClr val="242424"/>
              </a:solidFill>
              <a:latin typeface="Arial"/>
              <a:cs typeface="Arial"/>
            </a:endParaRPr>
          </a:p>
          <a:p>
            <a:pPr algn="ctr"/>
            <a:endParaRPr lang="en-GB"/>
          </a:p>
        </p:txBody>
      </p:sp>
      <p:pic>
        <p:nvPicPr>
          <p:cNvPr id="4" name="Picture 3" descr="Picture 109346342, Picture, Picture, Picture, Picture, Picture">
            <a:extLst>
              <a:ext uri="{FF2B5EF4-FFF2-40B4-BE49-F238E27FC236}">
                <a16:creationId xmlns:a16="http://schemas.microsoft.com/office/drawing/2014/main" id="{C67F40A6-6F85-521F-D2F2-CAC27B95CE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105" y="2300"/>
            <a:ext cx="2889031" cy="15982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C5357B-703B-5F63-33AB-11FA75F3877E}"/>
              </a:ext>
            </a:extLst>
          </p:cNvPr>
          <p:cNvSpPr txBox="1"/>
          <p:nvPr/>
        </p:nvSpPr>
        <p:spPr>
          <a:xfrm>
            <a:off x="191367" y="1605801"/>
            <a:ext cx="6455433" cy="36933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Simon Haylett 2321018 BMHP6029 Lecture: Neale Haddon </a:t>
            </a:r>
          </a:p>
        </p:txBody>
      </p:sp>
      <p:pic>
        <p:nvPicPr>
          <p:cNvPr id="9" name="Picture 8" descr="A doctor looking at x-ray images&#10;&#10;AI-generated content may be incorrect.">
            <a:extLst>
              <a:ext uri="{FF2B5EF4-FFF2-40B4-BE49-F238E27FC236}">
                <a16:creationId xmlns:a16="http://schemas.microsoft.com/office/drawing/2014/main" id="{7951355E-AC81-AEC1-E8E7-4F6597AFD9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33" y="2519690"/>
            <a:ext cx="3415861" cy="181861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44BA877-C838-9537-2773-84822F9F8D60}"/>
              </a:ext>
            </a:extLst>
          </p:cNvPr>
          <p:cNvSpPr txBox="1"/>
          <p:nvPr/>
        </p:nvSpPr>
        <p:spPr>
          <a:xfrm>
            <a:off x="-1984" y="8546595"/>
            <a:ext cx="3059898" cy="38779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1. Historical Context</a:t>
            </a:r>
            <a:br>
              <a:rPr lang="en-GB" sz="1400" b="1">
                <a:highlight>
                  <a:srgbClr val="FFFFFF"/>
                </a:highlight>
                <a:latin typeface="Arial"/>
                <a:cs typeface="Arial"/>
              </a:rPr>
            </a:br>
            <a:endParaRPr lang="en-GB" sz="1400" b="1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Early Conceptualisation    </a:t>
            </a:r>
            <a:br>
              <a:rPr lang="en-GB" sz="1400" b="1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concept of schizophrenia evolved from </a:t>
            </a:r>
            <a:r>
              <a:rPr lang="en-GB" sz="1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“dementia praecox,”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a term used by Emil Kraepelin to describe early-onset psychosis.</a:t>
            </a:r>
            <a:endParaRPr lang="en-GB" sz="1400">
              <a:latin typeface="Arial"/>
              <a:cs typeface="Arial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term </a:t>
            </a:r>
            <a:r>
              <a:rPr lang="en-GB" sz="1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“schizophrenia”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was later introduced by </a:t>
            </a:r>
            <a:r>
              <a:rPr lang="en-GB" sz="14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Eugen Bleuler in 1911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, emphasising disturbances in thought and emotional process (Bleuler, 1911).</a:t>
            </a:r>
            <a:endParaRPr lang="en-GB"/>
          </a:p>
          <a:p>
            <a:br>
              <a:rPr lang="en-US"/>
            </a:br>
            <a:endParaRPr lang="en-US" sz="1400">
              <a:latin typeface="Arial"/>
              <a:cs typeface="Arial"/>
            </a:endParaRPr>
          </a:p>
          <a:p>
            <a:endParaRPr lang="en-GB" sz="1400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BC32324-DC52-F7FF-D8FD-64A8EBF0ABC5}"/>
              </a:ext>
            </a:extLst>
          </p:cNvPr>
          <p:cNvSpPr txBox="1"/>
          <p:nvPr/>
        </p:nvSpPr>
        <p:spPr>
          <a:xfrm>
            <a:off x="3238500" y="3731172"/>
            <a:ext cx="3429000" cy="79406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latin typeface="Arial"/>
              <a:cs typeface="Arial"/>
            </a:endParaRPr>
          </a:p>
          <a:p>
            <a:br>
              <a:rPr lang="en-US">
                <a:latin typeface="Arial"/>
                <a:cs typeface="Arial"/>
              </a:rPr>
            </a:br>
            <a:endParaRPr lang="en-US" sz="1400" b="1">
              <a:latin typeface="Arial"/>
              <a:cs typeface="Arial"/>
            </a:endParaRPr>
          </a:p>
          <a:p>
            <a:endParaRPr lang="en-US" sz="1400">
              <a:latin typeface="Aptos" panose="020B0004020202020204"/>
              <a:cs typeface="Arial"/>
            </a:endParaRPr>
          </a:p>
          <a:p>
            <a:r>
              <a:rPr lang="en-US" sz="1400" b="1">
                <a:latin typeface="Arial"/>
                <a:cs typeface="Arial"/>
              </a:rPr>
              <a:t>2. Contemporary Treatment (UK Context)</a:t>
            </a:r>
            <a:endParaRPr lang="en-US" sz="1400">
              <a:latin typeface="Arial"/>
              <a:cs typeface="Arial"/>
            </a:endParaRPr>
          </a:p>
          <a:p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Schizophrenia treatment in the UK follows evidence-based guidelines produced by </a:t>
            </a:r>
            <a:r>
              <a:rPr lang="en-US" sz="1400" b="1">
                <a:latin typeface="Arial"/>
                <a:cs typeface="Arial"/>
              </a:rPr>
              <a:t>NICE</a:t>
            </a:r>
            <a:r>
              <a:rPr lang="en-US" sz="1400">
                <a:latin typeface="Arial"/>
                <a:cs typeface="Arial"/>
              </a:rPr>
              <a:t>.</a:t>
            </a:r>
          </a:p>
          <a:p>
            <a:endParaRPr lang="en-US" sz="1400">
              <a:latin typeface="Arial"/>
              <a:cs typeface="Arial"/>
            </a:endParaRPr>
          </a:p>
          <a:p>
            <a:r>
              <a:rPr lang="en-US" sz="1400" b="1">
                <a:latin typeface="Arial"/>
                <a:cs typeface="Arial"/>
              </a:rPr>
              <a:t>Pharmacological Treatment</a:t>
            </a:r>
            <a:endParaRPr lang="en-US" sz="1400">
              <a:latin typeface="Arial"/>
              <a:cs typeface="Arial"/>
            </a:endParaRPr>
          </a:p>
          <a:p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Second-generation </a:t>
            </a:r>
            <a:r>
              <a:rPr lang="en-US" sz="1400" b="1">
                <a:latin typeface="Arial"/>
                <a:cs typeface="Arial"/>
              </a:rPr>
              <a:t>antipsychotic medication</a:t>
            </a:r>
            <a:r>
              <a:rPr lang="en-US" sz="1400">
                <a:latin typeface="Arial"/>
                <a:cs typeface="Arial"/>
              </a:rPr>
              <a:t> is typically first-line treatment.</a:t>
            </a:r>
          </a:p>
          <a:p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Examples include:</a:t>
            </a:r>
          </a:p>
          <a:p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• Risperidone</a:t>
            </a:r>
          </a:p>
          <a:p>
            <a:r>
              <a:rPr lang="en-US" sz="1400">
                <a:latin typeface="Arial"/>
                <a:cs typeface="Arial"/>
              </a:rPr>
              <a:t>• Olanzapine</a:t>
            </a:r>
          </a:p>
          <a:p>
            <a:r>
              <a:rPr lang="en-US" sz="1400">
                <a:latin typeface="Arial"/>
                <a:cs typeface="Arial"/>
              </a:rPr>
              <a:t>• Aripiprazole</a:t>
            </a:r>
          </a:p>
          <a:p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For individuals with </a:t>
            </a:r>
            <a:r>
              <a:rPr lang="en-US" sz="1400" b="1">
                <a:latin typeface="Arial"/>
                <a:cs typeface="Arial"/>
              </a:rPr>
              <a:t>treatment-resistant schizophrenia</a:t>
            </a:r>
            <a:r>
              <a:rPr lang="en-US" sz="1400">
                <a:latin typeface="Arial"/>
                <a:cs typeface="Arial"/>
              </a:rPr>
              <a:t>, </a:t>
            </a:r>
            <a:r>
              <a:rPr lang="en-US" sz="1400" b="1">
                <a:latin typeface="Arial"/>
                <a:cs typeface="Arial"/>
              </a:rPr>
              <a:t>clozapine</a:t>
            </a:r>
            <a:r>
              <a:rPr lang="en-US" sz="1400">
                <a:latin typeface="Arial"/>
                <a:cs typeface="Arial"/>
              </a:rPr>
              <a:t> is recommended (NICE, 2014).</a:t>
            </a:r>
          </a:p>
          <a:p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Medication requires monitoring for </a:t>
            </a:r>
            <a:r>
              <a:rPr lang="en-US" sz="1400" b="1">
                <a:latin typeface="Arial"/>
                <a:cs typeface="Arial"/>
              </a:rPr>
              <a:t>metabolic side effects</a:t>
            </a:r>
            <a:r>
              <a:rPr lang="en-US" sz="1400">
                <a:latin typeface="Arial"/>
                <a:cs typeface="Arial"/>
              </a:rPr>
              <a:t>, including weight gain and cardiovascular risk.</a:t>
            </a:r>
          </a:p>
          <a:p>
            <a:endParaRPr lang="en-US" sz="1400">
              <a:latin typeface="Arial"/>
              <a:cs typeface="Arial"/>
            </a:endParaRPr>
          </a:p>
          <a:p>
            <a:endParaRPr lang="en-US" sz="1400" b="1">
              <a:latin typeface="Arial"/>
              <a:cs typeface="Arial"/>
            </a:endParaRPr>
          </a:p>
          <a:p>
            <a:endParaRPr lang="en-US"/>
          </a:p>
          <a:p>
            <a:endParaRPr lang="en-US"/>
          </a:p>
          <a:p>
            <a:pPr algn="ctr"/>
            <a:endParaRPr lang="en-GB"/>
          </a:p>
        </p:txBody>
      </p:sp>
      <p:pic>
        <p:nvPicPr>
          <p:cNvPr id="14" name="Picture 13" descr="A person holding a box in front of a shelf&#10;&#10;AI-generated content may be incorrect.">
            <a:extLst>
              <a:ext uri="{FF2B5EF4-FFF2-40B4-BE49-F238E27FC236}">
                <a16:creationId xmlns:a16="http://schemas.microsoft.com/office/drawing/2014/main" id="{0ACE34AF-8CDA-2391-8DE4-4ED3CC2216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9862" y="7252137"/>
            <a:ext cx="1734207" cy="1602828"/>
          </a:xfrm>
          <a:prstGeom prst="rect">
            <a:avLst/>
          </a:prstGeom>
        </p:spPr>
      </p:pic>
      <p:pic>
        <p:nvPicPr>
          <p:cNvPr id="15" name="Picture 14" descr="A building with a sign on it&#10;&#10;AI-generated content may be incorrect.">
            <a:extLst>
              <a:ext uri="{FF2B5EF4-FFF2-40B4-BE49-F238E27FC236}">
                <a16:creationId xmlns:a16="http://schemas.microsoft.com/office/drawing/2014/main" id="{7A1B6FFA-0831-ED46-283C-EA931B1EC1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038146" y="10499669"/>
            <a:ext cx="3540673" cy="154535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BEE11E6-1932-8076-7F4D-1348A128CC89}"/>
              </a:ext>
            </a:extLst>
          </p:cNvPr>
          <p:cNvSpPr txBox="1"/>
          <p:nvPr/>
        </p:nvSpPr>
        <p:spPr>
          <a:xfrm>
            <a:off x="3143249" y="12018745"/>
            <a:ext cx="3540673" cy="186120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2" name="Picture 1" descr="A person with a beard&#10;&#10;AI-generated content may be incorrect.">
            <a:extLst>
              <a:ext uri="{FF2B5EF4-FFF2-40B4-BE49-F238E27FC236}">
                <a16:creationId xmlns:a16="http://schemas.microsoft.com/office/drawing/2014/main" id="{F37CF3FB-51D1-785C-1B32-9780E54426E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91383" y="11301740"/>
            <a:ext cx="929510" cy="8345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F258600-BEF5-0DC9-CAB9-3B3D03ADDA1D}"/>
              </a:ext>
            </a:extLst>
          </p:cNvPr>
          <p:cNvSpPr txBox="1"/>
          <p:nvPr/>
        </p:nvSpPr>
        <p:spPr>
          <a:xfrm>
            <a:off x="192142" y="11978672"/>
            <a:ext cx="1035708" cy="159846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 err="1"/>
              <a:t>ThePhoto</a:t>
            </a:r>
            <a:r>
              <a:rPr lang="en-US"/>
              <a:t> by </a:t>
            </a:r>
            <a:r>
              <a:rPr lang="en-US" err="1"/>
              <a:t>PhotoAuthor</a:t>
            </a:r>
            <a:r>
              <a:rPr lang="en-US"/>
              <a:t>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642333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DBEC99-CBF0-3C17-EA37-868E9D823C5C}"/>
              </a:ext>
            </a:extLst>
          </p:cNvPr>
          <p:cNvSpPr txBox="1"/>
          <p:nvPr/>
        </p:nvSpPr>
        <p:spPr>
          <a:xfrm>
            <a:off x="321879" y="183932"/>
            <a:ext cx="3402725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400" b="1" baseline="0">
                <a:latin typeface="Arial"/>
                <a:ea typeface="Segoe UI"/>
                <a:cs typeface="Segoe UI"/>
              </a:rPr>
              <a:t>Psychological Interventions</a:t>
            </a:r>
            <a:r>
              <a:rPr lang="en-US" sz="12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2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200" baseline="0">
                <a:latin typeface="Arial"/>
                <a:ea typeface="Segoe UI"/>
                <a:cs typeface="Segoe UI"/>
              </a:rPr>
              <a:t>NICE recommends combining medication with psychological therapy.</a:t>
            </a:r>
            <a:r>
              <a:rPr lang="en-US" sz="12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2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200" b="1" baseline="0">
                <a:latin typeface="Arial"/>
                <a:ea typeface="Segoe UI"/>
                <a:cs typeface="Segoe UI"/>
              </a:rPr>
              <a:t>Key interventions include:</a:t>
            </a:r>
            <a:r>
              <a:rPr lang="en-US" sz="12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endParaRPr lang="en-US" sz="1200">
              <a:latin typeface="Arial"/>
              <a:ea typeface="Segoe UI"/>
              <a:cs typeface="Segoe UI"/>
            </a:endParaRPr>
          </a:p>
          <a:p>
            <a:pPr rtl="0"/>
            <a:r>
              <a:rPr lang="en-US" sz="1200" baseline="0">
                <a:latin typeface="Arial"/>
                <a:ea typeface="Segoe UI"/>
                <a:cs typeface="Segoe UI"/>
              </a:rPr>
              <a:t>• Cognitive </a:t>
            </a:r>
            <a:r>
              <a:rPr lang="en-US" sz="1200" baseline="0" err="1">
                <a:latin typeface="Arial"/>
                <a:ea typeface="Segoe UI"/>
                <a:cs typeface="Segoe UI"/>
              </a:rPr>
              <a:t>Behavioural</a:t>
            </a:r>
            <a:r>
              <a:rPr lang="en-US" sz="1200" baseline="0">
                <a:latin typeface="Arial"/>
                <a:ea typeface="Segoe UI"/>
                <a:cs typeface="Segoe UI"/>
              </a:rPr>
              <a:t> Therapy for Psychosis (</a:t>
            </a:r>
            <a:r>
              <a:rPr lang="en-US" sz="1200" baseline="0" err="1">
                <a:latin typeface="Arial"/>
                <a:ea typeface="Segoe UI"/>
                <a:cs typeface="Segoe UI"/>
              </a:rPr>
              <a:t>CBTp</a:t>
            </a:r>
            <a:r>
              <a:rPr lang="en-US" sz="1200" baseline="0">
                <a:latin typeface="Arial"/>
                <a:ea typeface="Segoe UI"/>
                <a:cs typeface="Segoe UI"/>
              </a:rPr>
              <a:t>)</a:t>
            </a:r>
            <a:r>
              <a:rPr lang="en-US" sz="12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200" baseline="0">
                <a:latin typeface="Arial"/>
                <a:ea typeface="Segoe UI"/>
                <a:cs typeface="Segoe UI"/>
              </a:rPr>
              <a:t>• Family therapy</a:t>
            </a:r>
            <a:r>
              <a:rPr lang="en-US" sz="12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200" baseline="0">
                <a:latin typeface="Arial"/>
                <a:ea typeface="Segoe UI"/>
                <a:cs typeface="Segoe UI"/>
              </a:rPr>
              <a:t>• Early Intervention in Psychosis (EIP) services</a:t>
            </a:r>
            <a:r>
              <a:rPr lang="en-US" sz="12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endParaRPr lang="en-US" sz="1200">
              <a:latin typeface="Arial"/>
              <a:ea typeface="Segoe UI"/>
              <a:cs typeface="Segoe UI"/>
            </a:endParaRPr>
          </a:p>
          <a:p>
            <a:pPr rtl="0"/>
            <a:r>
              <a:rPr lang="en-US" sz="1200" baseline="0">
                <a:latin typeface="Arial"/>
                <a:ea typeface="Segoe UI"/>
                <a:cs typeface="Segoe UI"/>
              </a:rPr>
              <a:t>These approaches improve symptom management, relapse prevention and recovery outcomes (</a:t>
            </a:r>
            <a:r>
              <a:rPr lang="en-US" sz="1200" baseline="0" err="1">
                <a:latin typeface="Arial"/>
                <a:ea typeface="Segoe UI"/>
                <a:cs typeface="Segoe UI"/>
              </a:rPr>
              <a:t>Mueser</a:t>
            </a:r>
            <a:r>
              <a:rPr lang="en-US" sz="1200" baseline="0">
                <a:latin typeface="Arial"/>
                <a:ea typeface="Segoe UI"/>
                <a:cs typeface="Segoe UI"/>
              </a:rPr>
              <a:t> and </a:t>
            </a:r>
            <a:r>
              <a:rPr lang="en-US" sz="1200" baseline="0" err="1">
                <a:latin typeface="Arial"/>
                <a:ea typeface="Segoe UI"/>
                <a:cs typeface="Segoe UI"/>
              </a:rPr>
              <a:t>Jeste</a:t>
            </a:r>
            <a:r>
              <a:rPr lang="en-US" sz="1200" baseline="0">
                <a:latin typeface="Arial"/>
                <a:ea typeface="Segoe UI"/>
                <a:cs typeface="Segoe UI"/>
              </a:rPr>
              <a:t>, 2008).</a:t>
            </a:r>
          </a:p>
          <a:p>
            <a:pPr algn="ctr"/>
            <a:endParaRPr lang="en-GB"/>
          </a:p>
        </p:txBody>
      </p:sp>
      <p:pic>
        <p:nvPicPr>
          <p:cNvPr id="4" name="Picture 3" descr="A hospital room with a bed and a medical equipment&#10;&#10;AI-generated content may be incorrect.">
            <a:extLst>
              <a:ext uri="{FF2B5EF4-FFF2-40B4-BE49-F238E27FC236}">
                <a16:creationId xmlns:a16="http://schemas.microsoft.com/office/drawing/2014/main" id="{82926C37-9E61-6698-1B5C-140ABD0E06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36054" y="188137"/>
            <a:ext cx="2791547" cy="25929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CDFEF77-C0D0-95D0-8424-9EF2309F48CB}"/>
              </a:ext>
            </a:extLst>
          </p:cNvPr>
          <p:cNvSpPr txBox="1"/>
          <p:nvPr/>
        </p:nvSpPr>
        <p:spPr>
          <a:xfrm>
            <a:off x="3636689" y="180044"/>
            <a:ext cx="194945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F9AE67-7117-171A-4036-C4904528D818}"/>
              </a:ext>
            </a:extLst>
          </p:cNvPr>
          <p:cNvSpPr txBox="1"/>
          <p:nvPr/>
        </p:nvSpPr>
        <p:spPr>
          <a:xfrm>
            <a:off x="3107120" y="3494690"/>
            <a:ext cx="3744310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>
                <a:latin typeface="Arial"/>
                <a:cs typeface="Arial"/>
              </a:rPr>
              <a:t>3. </a:t>
            </a:r>
            <a:r>
              <a:rPr lang="en-US" sz="1400" b="1">
                <a:latin typeface="Arial"/>
                <a:cs typeface="Arial"/>
              </a:rPr>
              <a:t>NHS Mental Health Services</a:t>
            </a:r>
            <a:endParaRPr lang="en-US" sz="1400">
              <a:latin typeface="Arial"/>
              <a:cs typeface="Arial"/>
            </a:endParaRPr>
          </a:p>
          <a:p>
            <a:endParaRPr lang="en-US" sz="1200">
              <a:latin typeface="Arial"/>
              <a:cs typeface="Arial"/>
            </a:endParaRPr>
          </a:p>
          <a:p>
            <a:r>
              <a:rPr lang="en-US" sz="1200">
                <a:latin typeface="Arial"/>
                <a:cs typeface="Arial"/>
              </a:rPr>
              <a:t>The </a:t>
            </a:r>
            <a:r>
              <a:rPr lang="en-US" sz="1200" b="1">
                <a:latin typeface="Arial"/>
                <a:cs typeface="Arial"/>
              </a:rPr>
              <a:t>National Health Service (NHS)</a:t>
            </a:r>
            <a:r>
              <a:rPr lang="en-US" sz="1200">
                <a:latin typeface="Arial"/>
                <a:cs typeface="Arial"/>
              </a:rPr>
              <a:t> provides integrated mental health support.</a:t>
            </a:r>
          </a:p>
          <a:p>
            <a:endParaRPr lang="en-US" sz="1200">
              <a:latin typeface="Arial"/>
              <a:cs typeface="Arial"/>
            </a:endParaRPr>
          </a:p>
          <a:p>
            <a:r>
              <a:rPr lang="en-US" sz="1200" b="1">
                <a:latin typeface="Arial"/>
                <a:cs typeface="Arial"/>
              </a:rPr>
              <a:t>    Key service  :                                                            Community Mental Health Teams (CMHTs)</a:t>
            </a:r>
            <a:endParaRPr lang="en-US" sz="1200">
              <a:latin typeface="Arial"/>
              <a:cs typeface="Arial"/>
            </a:endParaRPr>
          </a:p>
          <a:p>
            <a:r>
              <a:rPr lang="en-US" sz="1200">
                <a:latin typeface="Arial"/>
                <a:cs typeface="Arial"/>
              </a:rPr>
              <a:t>• </a:t>
            </a:r>
            <a:r>
              <a:rPr lang="en-US" sz="1200" b="1">
                <a:latin typeface="Arial"/>
                <a:cs typeface="Arial"/>
              </a:rPr>
              <a:t>Early Intervention in Psychosis Teams</a:t>
            </a:r>
            <a:endParaRPr lang="en-US" sz="1200">
              <a:latin typeface="Arial"/>
              <a:cs typeface="Arial"/>
            </a:endParaRPr>
          </a:p>
          <a:p>
            <a:r>
              <a:rPr lang="en-US" sz="1200">
                <a:latin typeface="Arial"/>
                <a:cs typeface="Arial"/>
              </a:rPr>
              <a:t>• </a:t>
            </a:r>
            <a:r>
              <a:rPr lang="en-US" sz="1200" b="1">
                <a:latin typeface="Arial"/>
                <a:cs typeface="Arial"/>
              </a:rPr>
              <a:t>Crisis Resolution and Home Treatment Teams</a:t>
            </a:r>
            <a:endParaRPr lang="en-US" sz="1200">
              <a:latin typeface="Arial"/>
              <a:cs typeface="Arial"/>
            </a:endParaRPr>
          </a:p>
          <a:p>
            <a:r>
              <a:rPr lang="en-US" sz="1200">
                <a:latin typeface="Arial"/>
                <a:cs typeface="Arial"/>
              </a:rPr>
              <a:t>• </a:t>
            </a:r>
            <a:r>
              <a:rPr lang="en-US" sz="1200" b="1">
                <a:latin typeface="Arial"/>
                <a:cs typeface="Arial"/>
              </a:rPr>
              <a:t>Inpatient psychiatric care</a:t>
            </a:r>
            <a:endParaRPr lang="en-US" sz="1200">
              <a:latin typeface="Arial"/>
              <a:cs typeface="Arial"/>
            </a:endParaRPr>
          </a:p>
          <a:p>
            <a:r>
              <a:rPr lang="en-US" sz="1200">
                <a:latin typeface="Arial"/>
                <a:cs typeface="Arial"/>
              </a:rPr>
              <a:t>These services aim to deliver </a:t>
            </a:r>
            <a:r>
              <a:rPr lang="en-US" sz="1200" b="1">
                <a:latin typeface="Arial"/>
                <a:cs typeface="Arial"/>
              </a:rPr>
              <a:t>coordinated, community-based care</a:t>
            </a:r>
            <a:r>
              <a:rPr lang="en-US" sz="1200">
                <a:latin typeface="Arial"/>
                <a:cs typeface="Arial"/>
              </a:rPr>
              <a:t> (NHS, 2023).</a:t>
            </a:r>
          </a:p>
          <a:p>
            <a:endParaRPr lang="en-US"/>
          </a:p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A846F60-2912-B95C-6EAC-C5BEEAB4A98D}"/>
              </a:ext>
            </a:extLst>
          </p:cNvPr>
          <p:cNvSpPr txBox="1"/>
          <p:nvPr/>
        </p:nvSpPr>
        <p:spPr>
          <a:xfrm>
            <a:off x="321879" y="5806964"/>
            <a:ext cx="1589692" cy="50340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>
              <a:latin typeface="Arial"/>
              <a:cs typeface="Arial"/>
            </a:endParaRPr>
          </a:p>
          <a:p>
            <a:endParaRPr lang="en-US" sz="1200" b="1">
              <a:solidFill>
                <a:srgbClr val="242424"/>
              </a:solidFill>
              <a:latin typeface="Arial"/>
              <a:ea typeface="Segoe UI"/>
              <a:cs typeface="Arial"/>
            </a:endParaRPr>
          </a:p>
          <a:p>
            <a:r>
              <a:rPr lang="en-US" sz="12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4</a:t>
            </a:r>
            <a:r>
              <a:rPr lang="en-US" sz="14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. Stigma and Discrimination</a:t>
            </a:r>
          </a:p>
          <a:p>
            <a:endParaRPr lang="en-US" sz="1200" b="1">
              <a:solidFill>
                <a:srgbClr val="242424"/>
              </a:solidFill>
              <a:latin typeface="Arial"/>
              <a:ea typeface="Segoe UI"/>
              <a:cs typeface="Arial"/>
            </a:endParaRPr>
          </a:p>
          <a:p>
            <a:r>
              <a:rPr lang="en-US" sz="12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Public stigma is influenced by:</a:t>
            </a:r>
          </a:p>
          <a:p>
            <a:endParaRPr lang="en-US" sz="1200" b="1">
              <a:solidFill>
                <a:srgbClr val="242424"/>
              </a:solidFill>
              <a:latin typeface="Arial"/>
              <a:ea typeface="Segoe UI"/>
              <a:cs typeface="Arial"/>
            </a:endParaRPr>
          </a:p>
          <a:p>
            <a:r>
              <a:rPr lang="en-US" sz="12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• Media misrepresentation</a:t>
            </a:r>
          </a:p>
          <a:p>
            <a:r>
              <a:rPr lang="en-US" sz="12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• Fear of violence stereotypes</a:t>
            </a:r>
          </a:p>
          <a:p>
            <a:r>
              <a:rPr lang="en-US" sz="12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• Lack of mental health literacy</a:t>
            </a:r>
            <a:endParaRPr lang="en-US" sz="1200" b="1">
              <a:solidFill>
                <a:srgbClr val="242424"/>
              </a:solidFill>
              <a:latin typeface="Arial"/>
              <a:cs typeface="Arial"/>
            </a:endParaRPr>
          </a:p>
          <a:p>
            <a:endParaRPr lang="en-US" sz="1200" b="1">
              <a:solidFill>
                <a:srgbClr val="242424"/>
              </a:solidFill>
              <a:latin typeface="Arial"/>
              <a:ea typeface="Segoe UI"/>
              <a:cs typeface="Arial"/>
            </a:endParaRPr>
          </a:p>
          <a:p>
            <a:r>
              <a:rPr lang="en-US" sz="12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Stigma can lead to:</a:t>
            </a:r>
          </a:p>
          <a:p>
            <a:endParaRPr lang="en-US" sz="1200" b="1">
              <a:solidFill>
                <a:srgbClr val="242424"/>
              </a:solidFill>
              <a:latin typeface="Arial"/>
              <a:ea typeface="Segoe UI"/>
              <a:cs typeface="Arial"/>
            </a:endParaRPr>
          </a:p>
          <a:p>
            <a:r>
              <a:rPr lang="en-US" sz="12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• Social exclusion</a:t>
            </a:r>
          </a:p>
          <a:p>
            <a:r>
              <a:rPr lang="en-US" sz="1200" b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• Employment discrimination</a:t>
            </a:r>
          </a:p>
          <a:p>
            <a:r>
              <a:rPr lang="en-US" sz="12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• Reduced help-seeking </a:t>
            </a:r>
            <a:r>
              <a:rPr lang="en-US" sz="1200" b="1" dirty="0" err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behaviour</a:t>
            </a:r>
            <a:r>
              <a:rPr lang="en-US" sz="12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 (</a:t>
            </a:r>
            <a:r>
              <a:rPr lang="en-US" sz="1200" b="1" dirty="0" err="1">
                <a:solidFill>
                  <a:srgbClr val="242424"/>
                </a:solidFill>
                <a:latin typeface="Arial"/>
                <a:ea typeface="Segoe UI"/>
                <a:cs typeface="Arial"/>
              </a:rPr>
              <a:t>Rüsch</a:t>
            </a:r>
            <a:r>
              <a:rPr lang="en-US" sz="1200" b="1" dirty="0">
                <a:solidFill>
                  <a:srgbClr val="242424"/>
                </a:solidFill>
                <a:latin typeface="Arial"/>
                <a:ea typeface="Segoe UI"/>
                <a:cs typeface="Arial"/>
              </a:rPr>
              <a:t> et al., 2014)</a:t>
            </a:r>
          </a:p>
          <a:p>
            <a:endParaRPr lang="en-US">
              <a:solidFill>
                <a:srgbClr val="000000"/>
              </a:solidFill>
              <a:latin typeface="Aptos" panose="020B0004020202020204"/>
              <a:ea typeface="Segoe UI"/>
              <a:cs typeface="Arial"/>
            </a:endParaRPr>
          </a:p>
          <a:p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8CA10A8-C370-EBD9-3E4F-0E2F4E054A07}"/>
              </a:ext>
            </a:extLst>
          </p:cNvPr>
          <p:cNvSpPr txBox="1"/>
          <p:nvPr/>
        </p:nvSpPr>
        <p:spPr>
          <a:xfrm>
            <a:off x="-4792060" y="7034267"/>
            <a:ext cx="51435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/>
              <a:t>.</a:t>
            </a:r>
          </a:p>
        </p:txBody>
      </p:sp>
      <p:pic>
        <p:nvPicPr>
          <p:cNvPr id="2" name="Picture 1" descr="A blue and white logo&#10;&#10;AI-generated content may be incorrect.">
            <a:extLst>
              <a:ext uri="{FF2B5EF4-FFF2-40B4-BE49-F238E27FC236}">
                <a16:creationId xmlns:a16="http://schemas.microsoft.com/office/drawing/2014/main" id="{B724C7B3-8061-46F2-ABB4-F6A6FF0566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466954" y="2909684"/>
            <a:ext cx="1047882" cy="591940"/>
          </a:xfrm>
          <a:prstGeom prst="rect">
            <a:avLst/>
          </a:prstGeom>
        </p:spPr>
      </p:pic>
      <p:pic>
        <p:nvPicPr>
          <p:cNvPr id="6" name="Picture 5" descr="Illustration of a human brain | Free stock vector - 411234">
            <a:extLst>
              <a:ext uri="{FF2B5EF4-FFF2-40B4-BE49-F238E27FC236}">
                <a16:creationId xmlns:a16="http://schemas.microsoft.com/office/drawing/2014/main" id="{0BD986DA-598D-382F-BDDE-8574FA32F2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733" y="3366595"/>
            <a:ext cx="2542190" cy="243708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BA20350-1DBD-1742-B86D-B35C1BB05E64}"/>
              </a:ext>
            </a:extLst>
          </p:cNvPr>
          <p:cNvSpPr txBox="1"/>
          <p:nvPr/>
        </p:nvSpPr>
        <p:spPr>
          <a:xfrm>
            <a:off x="4198404" y="6102211"/>
            <a:ext cx="2650518" cy="56938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6.Conclusion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Schizophrenia (ICD-11 6A20 First </a:t>
            </a:r>
            <a:r>
              <a:rPr lang="en-US" sz="14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Episode) is  a </a:t>
            </a:r>
            <a:r>
              <a:rPr lang="en-US" sz="1400" b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serious but </a:t>
            </a:r>
            <a:r>
              <a:rPr lang="en-US" sz="1400" b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treatable mental disorder</a:t>
            </a:r>
            <a:r>
              <a:rPr lang="en-US" sz="14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requiring integrated care.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Modern treatment combines: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• Pharmacological therapy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• Psychological interventions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• Community support services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However, </a:t>
            </a:r>
            <a:r>
              <a:rPr lang="en-US" sz="1400" b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stigma and structural inequalities</a:t>
            </a:r>
            <a:r>
              <a:rPr lang="en-US" sz="14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continue to affect access to care.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Future priorities include: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• Early detection of psychosis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• Anti-stigma public health initiatives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• Culturally competent services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r>
              <a:rPr lang="en-US" sz="14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• Equitable access to NHS mental health care</a:t>
            </a:r>
            <a:endParaRPr lang="en-GB" sz="14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4D88C60-A957-4983-8F80-21498CFA11CD}"/>
              </a:ext>
            </a:extLst>
          </p:cNvPr>
          <p:cNvSpPr txBox="1"/>
          <p:nvPr/>
        </p:nvSpPr>
        <p:spPr>
          <a:xfrm>
            <a:off x="1953491" y="9244325"/>
            <a:ext cx="2221981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5.Equality Act 2010</a:t>
            </a:r>
            <a:endParaRPr lang="en-GB" sz="140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endParaRPr lang="en-GB" sz="1400" dirty="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  <a:p>
            <a:r>
              <a:rPr lang="en-GB" sz="14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Protects individuals with mental illness from </a:t>
            </a:r>
            <a:r>
              <a:rPr lang="en-GB" sz="1400" b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discrimination in employment, </a:t>
            </a:r>
            <a:r>
              <a:rPr lang="en-GB" sz="1400" b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education,</a:t>
            </a:r>
            <a:r>
              <a:rPr lang="en-GB" sz="1400" b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and services</a:t>
            </a:r>
            <a:r>
              <a:rPr lang="en-GB" sz="14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</a:t>
            </a:r>
            <a:endParaRPr lang="en-GB" sz="1400">
              <a:latin typeface="Calibri"/>
              <a:ea typeface="Calibri"/>
              <a:cs typeface="Calibri"/>
            </a:endParaRPr>
          </a:p>
        </p:txBody>
      </p:sp>
      <p:pic>
        <p:nvPicPr>
          <p:cNvPr id="13" name="Picture 12" descr="A close-up of words&#10;&#10;AI-generated content may be incorrect.">
            <a:extLst>
              <a:ext uri="{FF2B5EF4-FFF2-40B4-BE49-F238E27FC236}">
                <a16:creationId xmlns:a16="http://schemas.microsoft.com/office/drawing/2014/main" id="{22E8A966-6D3D-15D9-8D5D-91FDA3A305E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934561" y="6395250"/>
            <a:ext cx="2279430" cy="2659706"/>
          </a:xfrm>
          <a:prstGeom prst="rect">
            <a:avLst/>
          </a:prstGeom>
        </p:spPr>
      </p:pic>
      <p:pic>
        <p:nvPicPr>
          <p:cNvPr id="20" name="Picture 19" descr="A red and white sign with white text&#10;&#10;AI-generated content may be incorrect.">
            <a:extLst>
              <a:ext uri="{FF2B5EF4-FFF2-40B4-BE49-F238E27FC236}">
                <a16:creationId xmlns:a16="http://schemas.microsoft.com/office/drawing/2014/main" id="{EF375E9C-1AD5-16F1-6F42-D3270B34FAA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6258" y="11057539"/>
            <a:ext cx="3908864" cy="127043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C53F47A-6FE2-33D1-AF42-EDFE50EE3BFB}"/>
              </a:ext>
            </a:extLst>
          </p:cNvPr>
          <p:cNvSpPr txBox="1"/>
          <p:nvPr/>
        </p:nvSpPr>
        <p:spPr>
          <a:xfrm>
            <a:off x="16259" y="12406804"/>
            <a:ext cx="3619829" cy="238674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283934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6ED89B0-A7D9-062B-5B99-4BD515DDBE61}"/>
              </a:ext>
            </a:extLst>
          </p:cNvPr>
          <p:cNvSpPr txBox="1"/>
          <p:nvPr/>
        </p:nvSpPr>
        <p:spPr>
          <a:xfrm>
            <a:off x="1241534" y="1340068"/>
            <a:ext cx="4374931" cy="95410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pPr marL="342900" indent="-342900">
              <a:buAutoNum type="arabicPeriod"/>
            </a:pPr>
            <a:r>
              <a:rPr lang="en-US" sz="1400">
                <a:latin typeface="Arial"/>
                <a:cs typeface="Arial"/>
              </a:rPr>
              <a:t>Bleuler, E. (1911) Dementia praecox or the group of schizophrenias. New York: International Universities Press.</a:t>
            </a: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 sz="1400">
                <a:latin typeface="Arial"/>
                <a:cs typeface="Arial"/>
              </a:rPr>
              <a:t>Department of Health and Social Care (2007) Mental Health Act 1983 (amended 2007). London: HMSO.</a:t>
            </a: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 sz="1400">
                <a:latin typeface="Arial"/>
                <a:cs typeface="Arial"/>
              </a:rPr>
              <a:t>Equality Act (2010) Equality Act 2010. London: UK Government.</a:t>
            </a: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 sz="1400">
                <a:latin typeface="Arial"/>
                <a:cs typeface="Arial"/>
              </a:rPr>
              <a:t>Kahn, R.S. et al. (2015) ‘Schizophrenia’, The Lancet, 386(9996), pp.1089–1101.</a:t>
            </a: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 sz="1400">
                <a:latin typeface="Arial"/>
                <a:cs typeface="Arial"/>
              </a:rPr>
              <a:t>McManus, S. et al. (2016) Mental health and wellbeing in England: Adult Psychiatric Morbidity Survey 2014. Leeds: NHS Digital.</a:t>
            </a: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 sz="1400" dirty="0" err="1">
                <a:latin typeface="Arial"/>
                <a:cs typeface="Arial"/>
              </a:rPr>
              <a:t>Mueser</a:t>
            </a:r>
            <a:r>
              <a:rPr lang="en-US" sz="1400" dirty="0">
                <a:latin typeface="Arial"/>
                <a:cs typeface="Arial"/>
              </a:rPr>
              <a:t>, K.T. and </a:t>
            </a:r>
            <a:r>
              <a:rPr lang="en-US" sz="1400" dirty="0" err="1">
                <a:latin typeface="Arial"/>
                <a:cs typeface="Arial"/>
              </a:rPr>
              <a:t>Jeste</a:t>
            </a:r>
            <a:r>
              <a:rPr lang="en-US" sz="1400" dirty="0">
                <a:latin typeface="Arial"/>
                <a:cs typeface="Arial"/>
              </a:rPr>
              <a:t>, D.V. (2008) ‘The evolution of psychosocial interventions for schizophrenia’, Schizophrenia Bulletin, 34(5), pp.757–765.</a:t>
            </a:r>
          </a:p>
          <a:p>
            <a:pPr marL="342900" indent="-342900">
              <a:buAutoNum type="arabicPeriod"/>
            </a:pP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 sz="1400">
                <a:latin typeface="Arial"/>
                <a:cs typeface="Arial"/>
              </a:rPr>
              <a:t>National Health Service (2023) Schizophrenia. Available at: </a:t>
            </a:r>
            <a:r>
              <a:rPr lang="en-US" sz="1400" dirty="0">
                <a:latin typeface="Arial"/>
                <a:cs typeface="Arial"/>
              </a:rPr>
              <a:t>https://www.nhs.uk</a:t>
            </a:r>
          </a:p>
          <a:p>
            <a:pPr marL="342900" indent="-342900">
              <a:buAutoNum type="arabicPeriod"/>
            </a:pP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 sz="1400">
                <a:latin typeface="Arial"/>
                <a:cs typeface="Arial"/>
              </a:rPr>
              <a:t>National Institute for Health and Care Excellence (2014; updated 2019) Psychosis and schizophrenia in adults: prevention and management (CG178). London: NICE.</a:t>
            </a: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 sz="1400" dirty="0" err="1">
                <a:latin typeface="Arial"/>
                <a:cs typeface="Arial"/>
              </a:rPr>
              <a:t>Rüsch</a:t>
            </a:r>
            <a:r>
              <a:rPr lang="en-US" sz="1400" dirty="0">
                <a:latin typeface="Arial"/>
                <a:cs typeface="Arial"/>
              </a:rPr>
              <a:t>, N., </a:t>
            </a:r>
            <a:r>
              <a:rPr lang="en-US" sz="1400" dirty="0" err="1">
                <a:latin typeface="Arial"/>
                <a:cs typeface="Arial"/>
              </a:rPr>
              <a:t>Angermeyer</a:t>
            </a:r>
            <a:r>
              <a:rPr lang="en-US" sz="1400" dirty="0">
                <a:latin typeface="Arial"/>
                <a:cs typeface="Arial"/>
              </a:rPr>
              <a:t>, M.C. and Corrigan, P.W. (2014) ‘The impact of stigma on mental health service use’, Psychological Medicine, 44(10), pp.2159–2169.</a:t>
            </a:r>
          </a:p>
          <a:p>
            <a:pPr marL="342900" indent="-342900">
              <a:buAutoNum type="arabicPeriod"/>
            </a:pP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 sz="1400">
                <a:latin typeface="Arial"/>
                <a:cs typeface="Arial"/>
              </a:rPr>
              <a:t>World Health Organization (2022) International classification of diseases for mortality and morbidity statistics (11th Revision). Geneva: WHO.</a:t>
            </a:r>
            <a:endParaRPr lang="en-US" sz="1400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endParaRPr lang="en-US"/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FB88E6-4C78-3668-FEC8-FCEF5A707F70}"/>
              </a:ext>
            </a:extLst>
          </p:cNvPr>
          <p:cNvSpPr txBox="1"/>
          <p:nvPr/>
        </p:nvSpPr>
        <p:spPr>
          <a:xfrm>
            <a:off x="595745" y="637308"/>
            <a:ext cx="23829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>
                <a:latin typeface="Arial"/>
                <a:cs typeface="Arial"/>
              </a:rPr>
              <a:t>Refe</a:t>
            </a:r>
            <a:r>
              <a:rPr lang="en-GB" b="1">
                <a:latin typeface="Arial"/>
                <a:cs typeface="Arial"/>
              </a:rPr>
              <a:t>nces</a:t>
            </a:r>
          </a:p>
        </p:txBody>
      </p:sp>
    </p:spTree>
    <p:extLst>
      <p:ext uri="{BB962C8B-B14F-4D97-AF65-F5344CB8AC3E}">
        <p14:creationId xmlns:p14="http://schemas.microsoft.com/office/powerpoint/2010/main" val="2667262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117</cp:revision>
  <dcterms:created xsi:type="dcterms:W3CDTF">2026-03-08T20:44:12Z</dcterms:created>
  <dcterms:modified xsi:type="dcterms:W3CDTF">2026-03-09T13:04:36Z</dcterms:modified>
</cp:coreProperties>
</file>