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15119350" cy="1069181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99FF66"/>
    <a:srgbClr val="FFFF79"/>
    <a:srgbClr val="B6DF89"/>
    <a:srgbClr val="47CFFF"/>
    <a:srgbClr val="7DFF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02" autoAdjust="0"/>
    <p:restoredTop sz="94660"/>
  </p:normalViewPr>
  <p:slideViewPr>
    <p:cSldViewPr snapToGrid="0">
      <p:cViewPr varScale="1">
        <p:scale>
          <a:sx n="52" d="100"/>
          <a:sy n="52" d="100"/>
        </p:scale>
        <p:origin x="1618"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642AC01A-5CF7-4151-A019-C30196C86DEB}" type="datetimeFigureOut">
              <a:rPr lang="en-IN" smtClean="0"/>
              <a:t>08-03-2026</a:t>
            </a:fld>
            <a:endParaRPr lang="en-IN"/>
          </a:p>
        </p:txBody>
      </p:sp>
      <p:sp>
        <p:nvSpPr>
          <p:cNvPr id="4" name="Slide Image Placeholder 3"/>
          <p:cNvSpPr>
            <a:spLocks noGrp="1" noRot="1" noChangeAspect="1"/>
          </p:cNvSpPr>
          <p:nvPr>
            <p:ph type="sldImg" idx="2"/>
          </p:nvPr>
        </p:nvSpPr>
        <p:spPr>
          <a:xfrm>
            <a:off x="2935288" y="857250"/>
            <a:ext cx="3273425" cy="2314575"/>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2374BB1A-472B-43E3-BEE4-6897BFE6303A}" type="slidenum">
              <a:rPr lang="en-IN" smtClean="0"/>
              <a:t>‹#›</a:t>
            </a:fld>
            <a:endParaRPr lang="en-IN"/>
          </a:p>
        </p:txBody>
      </p:sp>
    </p:spTree>
    <p:extLst>
      <p:ext uri="{BB962C8B-B14F-4D97-AF65-F5344CB8AC3E}">
        <p14:creationId xmlns:p14="http://schemas.microsoft.com/office/powerpoint/2010/main" val="3744610078"/>
      </p:ext>
    </p:extLst>
  </p:cSld>
  <p:clrMap bg1="lt1" tx1="dk1" bg2="lt2" tx2="dk2" accent1="accent1" accent2="accent2" accent3="accent3" accent4="accent4" accent5="accent5" accent6="accent6" hlink="hlink" folHlink="folHlink"/>
  <p:notesStyle>
    <a:lvl1pPr marL="0" algn="l" defTabSz="1238921" rtl="0" eaLnBrk="1" latinLnBrk="0" hangingPunct="1">
      <a:defRPr sz="1626" kern="1200">
        <a:solidFill>
          <a:schemeClr val="tx1"/>
        </a:solidFill>
        <a:latin typeface="+mn-lt"/>
        <a:ea typeface="+mn-ea"/>
        <a:cs typeface="+mn-cs"/>
      </a:defRPr>
    </a:lvl1pPr>
    <a:lvl2pPr marL="619460" algn="l" defTabSz="1238921" rtl="0" eaLnBrk="1" latinLnBrk="0" hangingPunct="1">
      <a:defRPr sz="1626" kern="1200">
        <a:solidFill>
          <a:schemeClr val="tx1"/>
        </a:solidFill>
        <a:latin typeface="+mn-lt"/>
        <a:ea typeface="+mn-ea"/>
        <a:cs typeface="+mn-cs"/>
      </a:defRPr>
    </a:lvl2pPr>
    <a:lvl3pPr marL="1238921" algn="l" defTabSz="1238921" rtl="0" eaLnBrk="1" latinLnBrk="0" hangingPunct="1">
      <a:defRPr sz="1626" kern="1200">
        <a:solidFill>
          <a:schemeClr val="tx1"/>
        </a:solidFill>
        <a:latin typeface="+mn-lt"/>
        <a:ea typeface="+mn-ea"/>
        <a:cs typeface="+mn-cs"/>
      </a:defRPr>
    </a:lvl3pPr>
    <a:lvl4pPr marL="1858381" algn="l" defTabSz="1238921" rtl="0" eaLnBrk="1" latinLnBrk="0" hangingPunct="1">
      <a:defRPr sz="1626" kern="1200">
        <a:solidFill>
          <a:schemeClr val="tx1"/>
        </a:solidFill>
        <a:latin typeface="+mn-lt"/>
        <a:ea typeface="+mn-ea"/>
        <a:cs typeface="+mn-cs"/>
      </a:defRPr>
    </a:lvl4pPr>
    <a:lvl5pPr marL="2477841" algn="l" defTabSz="1238921" rtl="0" eaLnBrk="1" latinLnBrk="0" hangingPunct="1">
      <a:defRPr sz="1626" kern="1200">
        <a:solidFill>
          <a:schemeClr val="tx1"/>
        </a:solidFill>
        <a:latin typeface="+mn-lt"/>
        <a:ea typeface="+mn-ea"/>
        <a:cs typeface="+mn-cs"/>
      </a:defRPr>
    </a:lvl5pPr>
    <a:lvl6pPr marL="3097301" algn="l" defTabSz="1238921" rtl="0" eaLnBrk="1" latinLnBrk="0" hangingPunct="1">
      <a:defRPr sz="1626" kern="1200">
        <a:solidFill>
          <a:schemeClr val="tx1"/>
        </a:solidFill>
        <a:latin typeface="+mn-lt"/>
        <a:ea typeface="+mn-ea"/>
        <a:cs typeface="+mn-cs"/>
      </a:defRPr>
    </a:lvl6pPr>
    <a:lvl7pPr marL="3716762" algn="l" defTabSz="1238921" rtl="0" eaLnBrk="1" latinLnBrk="0" hangingPunct="1">
      <a:defRPr sz="1626" kern="1200">
        <a:solidFill>
          <a:schemeClr val="tx1"/>
        </a:solidFill>
        <a:latin typeface="+mn-lt"/>
        <a:ea typeface="+mn-ea"/>
        <a:cs typeface="+mn-cs"/>
      </a:defRPr>
    </a:lvl7pPr>
    <a:lvl8pPr marL="4336222" algn="l" defTabSz="1238921" rtl="0" eaLnBrk="1" latinLnBrk="0" hangingPunct="1">
      <a:defRPr sz="1626" kern="1200">
        <a:solidFill>
          <a:schemeClr val="tx1"/>
        </a:solidFill>
        <a:latin typeface="+mn-lt"/>
        <a:ea typeface="+mn-ea"/>
        <a:cs typeface="+mn-cs"/>
      </a:defRPr>
    </a:lvl8pPr>
    <a:lvl9pPr marL="4955682" algn="l" defTabSz="1238921" rtl="0" eaLnBrk="1" latinLnBrk="0" hangingPunct="1">
      <a:defRPr sz="162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2374BB1A-472B-43E3-BEE4-6897BFE6303A}" type="slidenum">
              <a:rPr lang="en-IN" smtClean="0"/>
              <a:t>1</a:t>
            </a:fld>
            <a:endParaRPr lang="en-IN"/>
          </a:p>
        </p:txBody>
      </p:sp>
    </p:spTree>
    <p:extLst>
      <p:ext uri="{BB962C8B-B14F-4D97-AF65-F5344CB8AC3E}">
        <p14:creationId xmlns:p14="http://schemas.microsoft.com/office/powerpoint/2010/main" val="2317944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3951" y="1749795"/>
            <a:ext cx="12851448" cy="3722335"/>
          </a:xfrm>
        </p:spPr>
        <p:txBody>
          <a:bodyPr anchor="b"/>
          <a:lstStyle>
            <a:lvl1pPr algn="ctr">
              <a:defRPr sz="9354"/>
            </a:lvl1pPr>
          </a:lstStyle>
          <a:p>
            <a:r>
              <a:rPr lang="en-US"/>
              <a:t>Click to edit Master title style</a:t>
            </a:r>
            <a:endParaRPr lang="en-US" dirty="0"/>
          </a:p>
        </p:txBody>
      </p:sp>
      <p:sp>
        <p:nvSpPr>
          <p:cNvPr id="3" name="Subtitle 2"/>
          <p:cNvSpPr>
            <a:spLocks noGrp="1"/>
          </p:cNvSpPr>
          <p:nvPr>
            <p:ph type="subTitle" idx="1"/>
          </p:nvPr>
        </p:nvSpPr>
        <p:spPr>
          <a:xfrm>
            <a:off x="1889919" y="5615678"/>
            <a:ext cx="11339513" cy="2581379"/>
          </a:xfrm>
        </p:spPr>
        <p:txBody>
          <a:bodyPr/>
          <a:lstStyle>
            <a:lvl1pPr marL="0" indent="0" algn="ctr">
              <a:buNone/>
              <a:defRPr sz="3742"/>
            </a:lvl1pPr>
            <a:lvl2pPr marL="712775" indent="0" algn="ctr">
              <a:buNone/>
              <a:defRPr sz="3118"/>
            </a:lvl2pPr>
            <a:lvl3pPr marL="1425550" indent="0" algn="ctr">
              <a:buNone/>
              <a:defRPr sz="2806"/>
            </a:lvl3pPr>
            <a:lvl4pPr marL="2138324" indent="0" algn="ctr">
              <a:buNone/>
              <a:defRPr sz="2494"/>
            </a:lvl4pPr>
            <a:lvl5pPr marL="2851099" indent="0" algn="ctr">
              <a:buNone/>
              <a:defRPr sz="2494"/>
            </a:lvl5pPr>
            <a:lvl6pPr marL="3563874" indent="0" algn="ctr">
              <a:buNone/>
              <a:defRPr sz="2494"/>
            </a:lvl6pPr>
            <a:lvl7pPr marL="4276649" indent="0" algn="ctr">
              <a:buNone/>
              <a:defRPr sz="2494"/>
            </a:lvl7pPr>
            <a:lvl8pPr marL="4989424" indent="0" algn="ctr">
              <a:buNone/>
              <a:defRPr sz="2494"/>
            </a:lvl8pPr>
            <a:lvl9pPr marL="5702198" indent="0" algn="ctr">
              <a:buNone/>
              <a:defRPr sz="249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38F3F28-92BD-4C7D-837A-71E38451D1EF}" type="datetimeFigureOut">
              <a:rPr lang="en-IN" smtClean="0"/>
              <a:t>08-03-2026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1989063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8F3F28-92BD-4C7D-837A-71E38451D1EF}" type="datetimeFigureOut">
              <a:rPr lang="en-IN" smtClean="0"/>
              <a:t>08-03-2026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3964775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31582" y="2665532"/>
            <a:ext cx="13040439" cy="4447496"/>
          </a:xfrm>
        </p:spPr>
        <p:txBody>
          <a:bodyPr anchor="b"/>
          <a:lstStyle>
            <a:lvl1pPr>
              <a:defRPr sz="9354"/>
            </a:lvl1pPr>
          </a:lstStyle>
          <a:p>
            <a:r>
              <a:rPr lang="en-US"/>
              <a:t>Click to edit Master title style</a:t>
            </a:r>
            <a:endParaRPr lang="en-US" dirty="0"/>
          </a:p>
        </p:txBody>
      </p:sp>
      <p:sp>
        <p:nvSpPr>
          <p:cNvPr id="3" name="Text Placeholder 2"/>
          <p:cNvSpPr>
            <a:spLocks noGrp="1"/>
          </p:cNvSpPr>
          <p:nvPr>
            <p:ph type="body" idx="1"/>
          </p:nvPr>
        </p:nvSpPr>
        <p:spPr>
          <a:xfrm>
            <a:off x="1031582" y="7155103"/>
            <a:ext cx="13040439" cy="2338833"/>
          </a:xfrm>
        </p:spPr>
        <p:txBody>
          <a:bodyPr/>
          <a:lstStyle>
            <a:lvl1pPr marL="0" indent="0">
              <a:buNone/>
              <a:defRPr sz="3742">
                <a:solidFill>
                  <a:schemeClr val="tx1"/>
                </a:solidFill>
              </a:defRPr>
            </a:lvl1pPr>
            <a:lvl2pPr marL="712775" indent="0">
              <a:buNone/>
              <a:defRPr sz="3118">
                <a:solidFill>
                  <a:schemeClr val="tx1">
                    <a:tint val="75000"/>
                  </a:schemeClr>
                </a:solidFill>
              </a:defRPr>
            </a:lvl2pPr>
            <a:lvl3pPr marL="1425550" indent="0">
              <a:buNone/>
              <a:defRPr sz="2806">
                <a:solidFill>
                  <a:schemeClr val="tx1">
                    <a:tint val="75000"/>
                  </a:schemeClr>
                </a:solidFill>
              </a:defRPr>
            </a:lvl3pPr>
            <a:lvl4pPr marL="2138324" indent="0">
              <a:buNone/>
              <a:defRPr sz="2494">
                <a:solidFill>
                  <a:schemeClr val="tx1">
                    <a:tint val="75000"/>
                  </a:schemeClr>
                </a:solidFill>
              </a:defRPr>
            </a:lvl4pPr>
            <a:lvl5pPr marL="2851099" indent="0">
              <a:buNone/>
              <a:defRPr sz="2494">
                <a:solidFill>
                  <a:schemeClr val="tx1">
                    <a:tint val="75000"/>
                  </a:schemeClr>
                </a:solidFill>
              </a:defRPr>
            </a:lvl5pPr>
            <a:lvl6pPr marL="3563874" indent="0">
              <a:buNone/>
              <a:defRPr sz="2494">
                <a:solidFill>
                  <a:schemeClr val="tx1">
                    <a:tint val="75000"/>
                  </a:schemeClr>
                </a:solidFill>
              </a:defRPr>
            </a:lvl6pPr>
            <a:lvl7pPr marL="4276649" indent="0">
              <a:buNone/>
              <a:defRPr sz="2494">
                <a:solidFill>
                  <a:schemeClr val="tx1">
                    <a:tint val="75000"/>
                  </a:schemeClr>
                </a:solidFill>
              </a:defRPr>
            </a:lvl7pPr>
            <a:lvl8pPr marL="4989424" indent="0">
              <a:buNone/>
              <a:defRPr sz="2494">
                <a:solidFill>
                  <a:schemeClr val="tx1">
                    <a:tint val="75000"/>
                  </a:schemeClr>
                </a:solidFill>
              </a:defRPr>
            </a:lvl8pPr>
            <a:lvl9pPr marL="5702198" indent="0">
              <a:buNone/>
              <a:defRPr sz="249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8F3F28-92BD-4C7D-837A-71E38451D1EF}" type="datetimeFigureOut">
              <a:rPr lang="en-IN" smtClean="0"/>
              <a:t>08-03-2026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4022299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39455" y="2846200"/>
            <a:ext cx="6425724"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54171" y="2846200"/>
            <a:ext cx="6425724"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8F3F28-92BD-4C7D-837A-71E38451D1EF}" type="datetimeFigureOut">
              <a:rPr lang="en-IN" smtClean="0"/>
              <a:t>08-03-2026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3110210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41425" y="569242"/>
            <a:ext cx="13040439"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41426" y="2620980"/>
            <a:ext cx="63961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US"/>
              <a:t>Click to edit Master text styles</a:t>
            </a:r>
          </a:p>
        </p:txBody>
      </p:sp>
      <p:sp>
        <p:nvSpPr>
          <p:cNvPr id="4" name="Content Placeholder 3"/>
          <p:cNvSpPr>
            <a:spLocks noGrp="1"/>
          </p:cNvSpPr>
          <p:nvPr>
            <p:ph sz="half" idx="2"/>
          </p:nvPr>
        </p:nvSpPr>
        <p:spPr>
          <a:xfrm>
            <a:off x="1041426" y="3905482"/>
            <a:ext cx="6396193"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654172" y="2620980"/>
            <a:ext cx="64276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US"/>
              <a:t>Click to edit Master text styles</a:t>
            </a:r>
          </a:p>
        </p:txBody>
      </p:sp>
      <p:sp>
        <p:nvSpPr>
          <p:cNvPr id="6" name="Content Placeholder 5"/>
          <p:cNvSpPr>
            <a:spLocks noGrp="1"/>
          </p:cNvSpPr>
          <p:nvPr>
            <p:ph sz="quarter" idx="4"/>
          </p:nvPr>
        </p:nvSpPr>
        <p:spPr>
          <a:xfrm>
            <a:off x="7654172" y="3905482"/>
            <a:ext cx="6427693"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8F3F28-92BD-4C7D-837A-71E38451D1EF}" type="datetimeFigureOut">
              <a:rPr lang="en-IN" smtClean="0"/>
              <a:t>08-03-2026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86062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38F3F28-92BD-4C7D-837A-71E38451D1EF}" type="datetimeFigureOut">
              <a:rPr lang="en-IN" smtClean="0"/>
              <a:t>08-03-2026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4221227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8F3F28-92BD-4C7D-837A-71E38451D1EF}" type="datetimeFigureOut">
              <a:rPr lang="en-IN" smtClean="0"/>
              <a:t>08-03-2026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18326521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US"/>
              <a:t>Click to edit Master title style</a:t>
            </a:r>
            <a:endParaRPr lang="en-US" dirty="0"/>
          </a:p>
        </p:txBody>
      </p:sp>
      <p:sp>
        <p:nvSpPr>
          <p:cNvPr id="3" name="Content Placeholder 2"/>
          <p:cNvSpPr>
            <a:spLocks noGrp="1"/>
          </p:cNvSpPr>
          <p:nvPr>
            <p:ph idx="1"/>
          </p:nvPr>
        </p:nvSpPr>
        <p:spPr>
          <a:xfrm>
            <a:off x="6427693" y="1539425"/>
            <a:ext cx="7654171" cy="7598117"/>
          </a:xfrm>
        </p:spPr>
        <p:txBody>
          <a:bodyPr/>
          <a:lstStyle>
            <a:lvl1pPr>
              <a:defRPr sz="4989"/>
            </a:lvl1pPr>
            <a:lvl2pPr>
              <a:defRPr sz="4365"/>
            </a:lvl2pPr>
            <a:lvl3pPr>
              <a:defRPr sz="3742"/>
            </a:lvl3pPr>
            <a:lvl4pPr>
              <a:defRPr sz="3118"/>
            </a:lvl4pPr>
            <a:lvl5pPr>
              <a:defRPr sz="3118"/>
            </a:lvl5pPr>
            <a:lvl6pPr>
              <a:defRPr sz="3118"/>
            </a:lvl6pPr>
            <a:lvl7pPr>
              <a:defRPr sz="3118"/>
            </a:lvl7pPr>
            <a:lvl8pPr>
              <a:defRPr sz="3118"/>
            </a:lvl8pPr>
            <a:lvl9pPr>
              <a:defRPr sz="311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138F3F28-92BD-4C7D-837A-71E38451D1EF}" type="datetimeFigureOut">
              <a:rPr lang="en-IN" smtClean="0"/>
              <a:t>08-03-2026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3628696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US"/>
              <a:t>Click to edit Master title style</a:t>
            </a:r>
            <a:endParaRPr lang="en-US" dirty="0"/>
          </a:p>
        </p:txBody>
      </p:sp>
      <p:sp>
        <p:nvSpPr>
          <p:cNvPr id="3" name="Picture Placeholder 2"/>
          <p:cNvSpPr>
            <a:spLocks noGrp="1" noChangeAspect="1"/>
          </p:cNvSpPr>
          <p:nvPr>
            <p:ph type="pic" idx="1"/>
          </p:nvPr>
        </p:nvSpPr>
        <p:spPr>
          <a:xfrm>
            <a:off x="6427693" y="1539425"/>
            <a:ext cx="7654171" cy="7598117"/>
          </a:xfrm>
        </p:spPr>
        <p:txBody>
          <a:bodyPr anchor="t"/>
          <a:lstStyle>
            <a:lvl1pPr marL="0" indent="0">
              <a:buNone/>
              <a:defRPr sz="4989"/>
            </a:lvl1pPr>
            <a:lvl2pPr marL="712775" indent="0">
              <a:buNone/>
              <a:defRPr sz="4365"/>
            </a:lvl2pPr>
            <a:lvl3pPr marL="1425550" indent="0">
              <a:buNone/>
              <a:defRPr sz="3742"/>
            </a:lvl3pPr>
            <a:lvl4pPr marL="2138324" indent="0">
              <a:buNone/>
              <a:defRPr sz="3118"/>
            </a:lvl4pPr>
            <a:lvl5pPr marL="2851099" indent="0">
              <a:buNone/>
              <a:defRPr sz="3118"/>
            </a:lvl5pPr>
            <a:lvl6pPr marL="3563874" indent="0">
              <a:buNone/>
              <a:defRPr sz="3118"/>
            </a:lvl6pPr>
            <a:lvl7pPr marL="4276649" indent="0">
              <a:buNone/>
              <a:defRPr sz="3118"/>
            </a:lvl7pPr>
            <a:lvl8pPr marL="4989424" indent="0">
              <a:buNone/>
              <a:defRPr sz="3118"/>
            </a:lvl8pPr>
            <a:lvl9pPr marL="5702198" indent="0">
              <a:buNone/>
              <a:defRPr sz="3118"/>
            </a:lvl9pPr>
          </a:lstStyle>
          <a:p>
            <a:r>
              <a:rPr lang="en-US"/>
              <a:t>Click icon to add picture</a:t>
            </a:r>
            <a:endParaRPr lang="en-US" dirty="0"/>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138F3F28-92BD-4C7D-837A-71E38451D1EF}" type="datetimeFigureOut">
              <a:rPr lang="en-IN" smtClean="0"/>
              <a:t>08-03-2026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2278161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8F3F28-92BD-4C7D-837A-71E38451D1EF}" type="datetimeFigureOut">
              <a:rPr lang="en-IN" smtClean="0"/>
              <a:t>08-03-2026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3676396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19786" y="569240"/>
            <a:ext cx="3260110"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39456" y="569240"/>
            <a:ext cx="9591338"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8F3F28-92BD-4C7D-837A-71E38451D1EF}" type="datetimeFigureOut">
              <a:rPr lang="en-IN" smtClean="0"/>
              <a:t>08-03-2026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9D817A4-C9B1-47FD-AD08-60BA5800F58E}" type="slidenum">
              <a:rPr lang="en-IN" smtClean="0"/>
              <a:t>‹#›</a:t>
            </a:fld>
            <a:endParaRPr lang="en-IN"/>
          </a:p>
        </p:txBody>
      </p:sp>
    </p:spTree>
    <p:extLst>
      <p:ext uri="{BB962C8B-B14F-4D97-AF65-F5344CB8AC3E}">
        <p14:creationId xmlns:p14="http://schemas.microsoft.com/office/powerpoint/2010/main" val="2423260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9456" y="569242"/>
            <a:ext cx="13040439"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39456" y="2846200"/>
            <a:ext cx="13040439"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9455" y="9909729"/>
            <a:ext cx="3401854" cy="569240"/>
          </a:xfrm>
          <a:prstGeom prst="rect">
            <a:avLst/>
          </a:prstGeom>
        </p:spPr>
        <p:txBody>
          <a:bodyPr vert="horz" lIns="91440" tIns="45720" rIns="91440" bIns="45720" rtlCol="0" anchor="ctr"/>
          <a:lstStyle>
            <a:lvl1pPr algn="l">
              <a:defRPr sz="1871">
                <a:solidFill>
                  <a:schemeClr val="tx1">
                    <a:tint val="75000"/>
                  </a:schemeClr>
                </a:solidFill>
              </a:defRPr>
            </a:lvl1pPr>
          </a:lstStyle>
          <a:p>
            <a:fld id="{138F3F28-92BD-4C7D-837A-71E38451D1EF}" type="datetimeFigureOut">
              <a:rPr lang="en-IN" smtClean="0"/>
              <a:t>08-03-2026</a:t>
            </a:fld>
            <a:endParaRPr lang="en-IN"/>
          </a:p>
        </p:txBody>
      </p:sp>
      <p:sp>
        <p:nvSpPr>
          <p:cNvPr id="5" name="Footer Placeholder 4"/>
          <p:cNvSpPr>
            <a:spLocks noGrp="1"/>
          </p:cNvSpPr>
          <p:nvPr>
            <p:ph type="ftr" sz="quarter" idx="3"/>
          </p:nvPr>
        </p:nvSpPr>
        <p:spPr>
          <a:xfrm>
            <a:off x="5008285" y="9909729"/>
            <a:ext cx="5102781" cy="569240"/>
          </a:xfrm>
          <a:prstGeom prst="rect">
            <a:avLst/>
          </a:prstGeom>
        </p:spPr>
        <p:txBody>
          <a:bodyPr vert="horz" lIns="91440" tIns="45720" rIns="91440" bIns="45720" rtlCol="0" anchor="ctr"/>
          <a:lstStyle>
            <a:lvl1pPr algn="ctr">
              <a:defRPr sz="1871">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678041" y="9909729"/>
            <a:ext cx="3401854" cy="569240"/>
          </a:xfrm>
          <a:prstGeom prst="rect">
            <a:avLst/>
          </a:prstGeom>
        </p:spPr>
        <p:txBody>
          <a:bodyPr vert="horz" lIns="91440" tIns="45720" rIns="91440" bIns="45720" rtlCol="0" anchor="ctr"/>
          <a:lstStyle>
            <a:lvl1pPr algn="r">
              <a:defRPr sz="1871">
                <a:solidFill>
                  <a:schemeClr val="tx1">
                    <a:tint val="75000"/>
                  </a:schemeClr>
                </a:solidFill>
              </a:defRPr>
            </a:lvl1pPr>
          </a:lstStyle>
          <a:p>
            <a:fld id="{09D817A4-C9B1-47FD-AD08-60BA5800F58E}" type="slidenum">
              <a:rPr lang="en-IN" smtClean="0"/>
              <a:t>‹#›</a:t>
            </a:fld>
            <a:endParaRPr lang="en-IN"/>
          </a:p>
        </p:txBody>
      </p:sp>
    </p:spTree>
    <p:extLst>
      <p:ext uri="{BB962C8B-B14F-4D97-AF65-F5344CB8AC3E}">
        <p14:creationId xmlns:p14="http://schemas.microsoft.com/office/powerpoint/2010/main" val="14202440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425550" rtl="0" eaLnBrk="1" latinLnBrk="0" hangingPunct="1">
        <a:lnSpc>
          <a:spcPct val="90000"/>
        </a:lnSpc>
        <a:spcBef>
          <a:spcPct val="0"/>
        </a:spcBef>
        <a:buNone/>
        <a:defRPr sz="6860" kern="1200">
          <a:solidFill>
            <a:schemeClr val="tx1"/>
          </a:solidFill>
          <a:latin typeface="+mj-lt"/>
          <a:ea typeface="+mj-ea"/>
          <a:cs typeface="+mj-cs"/>
        </a:defRPr>
      </a:lvl1pPr>
    </p:titleStyle>
    <p:bodyStyle>
      <a:lvl1pPr marL="356387" indent="-356387" algn="l" defTabSz="1425550" rtl="0" eaLnBrk="1" latinLnBrk="0" hangingPunct="1">
        <a:lnSpc>
          <a:spcPct val="90000"/>
        </a:lnSpc>
        <a:spcBef>
          <a:spcPts val="1559"/>
        </a:spcBef>
        <a:buFont typeface="Arial" panose="020B0604020202020204" pitchFamily="34" charset="0"/>
        <a:buChar char="•"/>
        <a:defRPr sz="4365" kern="1200">
          <a:solidFill>
            <a:schemeClr val="tx1"/>
          </a:solidFill>
          <a:latin typeface="+mn-lt"/>
          <a:ea typeface="+mn-ea"/>
          <a:cs typeface="+mn-cs"/>
        </a:defRPr>
      </a:lvl1pPr>
      <a:lvl2pPr marL="1069162" indent="-356387" algn="l" defTabSz="1425550" rtl="0" eaLnBrk="1" latinLnBrk="0" hangingPunct="1">
        <a:lnSpc>
          <a:spcPct val="90000"/>
        </a:lnSpc>
        <a:spcBef>
          <a:spcPts val="780"/>
        </a:spcBef>
        <a:buFont typeface="Arial" panose="020B0604020202020204" pitchFamily="34" charset="0"/>
        <a:buChar char="•"/>
        <a:defRPr sz="3742" kern="1200">
          <a:solidFill>
            <a:schemeClr val="tx1"/>
          </a:solidFill>
          <a:latin typeface="+mn-lt"/>
          <a:ea typeface="+mn-ea"/>
          <a:cs typeface="+mn-cs"/>
        </a:defRPr>
      </a:lvl2pPr>
      <a:lvl3pPr marL="1781937" indent="-356387" algn="l" defTabSz="1425550" rtl="0" eaLnBrk="1" latinLnBrk="0" hangingPunct="1">
        <a:lnSpc>
          <a:spcPct val="90000"/>
        </a:lnSpc>
        <a:spcBef>
          <a:spcPts val="780"/>
        </a:spcBef>
        <a:buFont typeface="Arial" panose="020B0604020202020204" pitchFamily="34" charset="0"/>
        <a:buChar char="•"/>
        <a:defRPr sz="3118" kern="1200">
          <a:solidFill>
            <a:schemeClr val="tx1"/>
          </a:solidFill>
          <a:latin typeface="+mn-lt"/>
          <a:ea typeface="+mn-ea"/>
          <a:cs typeface="+mn-cs"/>
        </a:defRPr>
      </a:lvl3pPr>
      <a:lvl4pPr marL="2494712"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4pPr>
      <a:lvl5pPr marL="3207487"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5pPr>
      <a:lvl6pPr marL="392026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6pPr>
      <a:lvl7pPr marL="463303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7pPr>
      <a:lvl8pPr marL="534581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8pPr>
      <a:lvl9pPr marL="605858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9pPr>
    </p:bodyStyle>
    <p:otherStyle>
      <a:defPPr>
        <a:defRPr lang="en-US"/>
      </a:defPPr>
      <a:lvl1pPr marL="0" algn="l" defTabSz="1425550" rtl="0" eaLnBrk="1" latinLnBrk="0" hangingPunct="1">
        <a:defRPr sz="2806" kern="1200">
          <a:solidFill>
            <a:schemeClr val="tx1"/>
          </a:solidFill>
          <a:latin typeface="+mn-lt"/>
          <a:ea typeface="+mn-ea"/>
          <a:cs typeface="+mn-cs"/>
        </a:defRPr>
      </a:lvl1pPr>
      <a:lvl2pPr marL="712775" algn="l" defTabSz="1425550" rtl="0" eaLnBrk="1" latinLnBrk="0" hangingPunct="1">
        <a:defRPr sz="2806" kern="1200">
          <a:solidFill>
            <a:schemeClr val="tx1"/>
          </a:solidFill>
          <a:latin typeface="+mn-lt"/>
          <a:ea typeface="+mn-ea"/>
          <a:cs typeface="+mn-cs"/>
        </a:defRPr>
      </a:lvl2pPr>
      <a:lvl3pPr marL="1425550" algn="l" defTabSz="1425550" rtl="0" eaLnBrk="1" latinLnBrk="0" hangingPunct="1">
        <a:defRPr sz="2806" kern="1200">
          <a:solidFill>
            <a:schemeClr val="tx1"/>
          </a:solidFill>
          <a:latin typeface="+mn-lt"/>
          <a:ea typeface="+mn-ea"/>
          <a:cs typeface="+mn-cs"/>
        </a:defRPr>
      </a:lvl3pPr>
      <a:lvl4pPr marL="2138324" algn="l" defTabSz="1425550" rtl="0" eaLnBrk="1" latinLnBrk="0" hangingPunct="1">
        <a:defRPr sz="2806" kern="1200">
          <a:solidFill>
            <a:schemeClr val="tx1"/>
          </a:solidFill>
          <a:latin typeface="+mn-lt"/>
          <a:ea typeface="+mn-ea"/>
          <a:cs typeface="+mn-cs"/>
        </a:defRPr>
      </a:lvl4pPr>
      <a:lvl5pPr marL="2851099" algn="l" defTabSz="1425550" rtl="0" eaLnBrk="1" latinLnBrk="0" hangingPunct="1">
        <a:defRPr sz="2806" kern="1200">
          <a:solidFill>
            <a:schemeClr val="tx1"/>
          </a:solidFill>
          <a:latin typeface="+mn-lt"/>
          <a:ea typeface="+mn-ea"/>
          <a:cs typeface="+mn-cs"/>
        </a:defRPr>
      </a:lvl5pPr>
      <a:lvl6pPr marL="3563874" algn="l" defTabSz="1425550" rtl="0" eaLnBrk="1" latinLnBrk="0" hangingPunct="1">
        <a:defRPr sz="2806" kern="1200">
          <a:solidFill>
            <a:schemeClr val="tx1"/>
          </a:solidFill>
          <a:latin typeface="+mn-lt"/>
          <a:ea typeface="+mn-ea"/>
          <a:cs typeface="+mn-cs"/>
        </a:defRPr>
      </a:lvl6pPr>
      <a:lvl7pPr marL="4276649" algn="l" defTabSz="1425550" rtl="0" eaLnBrk="1" latinLnBrk="0" hangingPunct="1">
        <a:defRPr sz="2806" kern="1200">
          <a:solidFill>
            <a:schemeClr val="tx1"/>
          </a:solidFill>
          <a:latin typeface="+mn-lt"/>
          <a:ea typeface="+mn-ea"/>
          <a:cs typeface="+mn-cs"/>
        </a:defRPr>
      </a:lvl7pPr>
      <a:lvl8pPr marL="4989424" algn="l" defTabSz="1425550" rtl="0" eaLnBrk="1" latinLnBrk="0" hangingPunct="1">
        <a:defRPr sz="2806" kern="1200">
          <a:solidFill>
            <a:schemeClr val="tx1"/>
          </a:solidFill>
          <a:latin typeface="+mn-lt"/>
          <a:ea typeface="+mn-ea"/>
          <a:cs typeface="+mn-cs"/>
        </a:defRPr>
      </a:lvl8pPr>
      <a:lvl9pPr marL="5702198" algn="l" defTabSz="1425550" rtl="0" eaLnBrk="1" latinLnBrk="0" hangingPunct="1">
        <a:defRPr sz="280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2506595@student.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8C43F-762E-2284-9137-A3D62E51B693}"/>
              </a:ext>
            </a:extLst>
          </p:cNvPr>
          <p:cNvSpPr>
            <a:spLocks noGrp="1"/>
          </p:cNvSpPr>
          <p:nvPr>
            <p:ph type="ctrTitle"/>
          </p:nvPr>
        </p:nvSpPr>
        <p:spPr>
          <a:xfrm>
            <a:off x="127321" y="104173"/>
            <a:ext cx="14896617" cy="1339616"/>
          </a:xfrm>
          <a:solidFill>
            <a:srgbClr val="7DFFC4"/>
          </a:solidFill>
        </p:spPr>
        <p:txBody>
          <a:bodyPr anchor="t" anchorCtr="0">
            <a:noAutofit/>
          </a:bodyPr>
          <a:lstStyle/>
          <a:p>
            <a:r>
              <a:rPr lang="en-US" sz="2000" b="1" dirty="0">
                <a:latin typeface="Times New Roman" panose="02020603050405020304" pitchFamily="18" charset="0"/>
                <a:cs typeface="Times New Roman" panose="02020603050405020304" pitchFamily="18" charset="0"/>
              </a:rPr>
              <a:t>Title of the proposed research: Impact of Electronic Medication Administration Records (</a:t>
            </a:r>
            <a:r>
              <a:rPr lang="en-US" sz="2000" b="1" dirty="0" err="1">
                <a:latin typeface="Times New Roman" panose="02020603050405020304" pitchFamily="18" charset="0"/>
                <a:cs typeface="Times New Roman" panose="02020603050405020304" pitchFamily="18" charset="0"/>
              </a:rPr>
              <a:t>eMAR</a:t>
            </a:r>
            <a:r>
              <a:rPr lang="en-US" sz="2000" b="1" dirty="0">
                <a:latin typeface="Times New Roman" panose="02020603050405020304" pitchFamily="18" charset="0"/>
                <a:cs typeface="Times New Roman" panose="02020603050405020304" pitchFamily="18" charset="0"/>
              </a:rPr>
              <a:t>) Systems implementation on Quality of Care in UK Residential Social Care</a:t>
            </a:r>
            <a:br>
              <a:rPr lang="en-US" sz="1800" b="1" dirty="0">
                <a:latin typeface="Times New Roman" panose="02020603050405020304" pitchFamily="18" charset="0"/>
                <a:cs typeface="Times New Roman" panose="02020603050405020304" pitchFamily="18" charset="0"/>
              </a:rPr>
            </a:br>
            <a:r>
              <a:rPr lang="en-US" sz="1800" b="1" dirty="0">
                <a:latin typeface="Times New Roman" panose="02020603050405020304" pitchFamily="18" charset="0"/>
                <a:cs typeface="Times New Roman" panose="02020603050405020304" pitchFamily="18" charset="0"/>
              </a:rPr>
              <a:t>Student Name:Krutiben </a:t>
            </a:r>
            <a:r>
              <a:rPr lang="en-US" sz="1800" b="1" dirty="0" err="1">
                <a:latin typeface="Times New Roman" panose="02020603050405020304" pitchFamily="18" charset="0"/>
                <a:cs typeface="Times New Roman" panose="02020603050405020304" pitchFamily="18" charset="0"/>
              </a:rPr>
              <a:t>RajeshBhai</a:t>
            </a:r>
            <a:r>
              <a:rPr lang="en-US" sz="1800" b="1" dirty="0">
                <a:latin typeface="Times New Roman" panose="02020603050405020304" pitchFamily="18" charset="0"/>
                <a:cs typeface="Times New Roman" panose="02020603050405020304" pitchFamily="18" charset="0"/>
              </a:rPr>
              <a:t> Patel  Student I’D:2506595</a:t>
            </a:r>
            <a:br>
              <a:rPr lang="en-US" sz="1800" b="1" dirty="0">
                <a:latin typeface="Times New Roman" panose="02020603050405020304" pitchFamily="18" charset="0"/>
                <a:cs typeface="Times New Roman" panose="02020603050405020304" pitchFamily="18" charset="0"/>
              </a:rPr>
            </a:br>
            <a:r>
              <a:rPr lang="en-US" sz="1800" b="1" dirty="0">
                <a:latin typeface="Times New Roman" panose="02020603050405020304" pitchFamily="18" charset="0"/>
                <a:cs typeface="Times New Roman" panose="02020603050405020304" pitchFamily="18" charset="0"/>
              </a:rPr>
              <a:t>Student Email I’D: </a:t>
            </a:r>
            <a:r>
              <a:rPr lang="en-US" sz="1800" b="1" dirty="0">
                <a:latin typeface="Times New Roman" panose="02020603050405020304" pitchFamily="18" charset="0"/>
                <a:cs typeface="Times New Roman" panose="02020603050405020304" pitchFamily="18" charset="0"/>
                <a:hlinkClick r:id="rId3"/>
              </a:rPr>
              <a:t>2506595@student.uwtsd.ac.uk</a:t>
            </a:r>
            <a:r>
              <a:rPr lang="en-US" sz="1800" b="1" dirty="0">
                <a:latin typeface="Times New Roman" panose="02020603050405020304" pitchFamily="18" charset="0"/>
                <a:cs typeface="Times New Roman" panose="02020603050405020304" pitchFamily="18" charset="0"/>
              </a:rPr>
              <a:t> Supervisor: Soban Sadiq</a:t>
            </a:r>
            <a:br>
              <a:rPr lang="en-US" sz="1800" b="1" dirty="0">
                <a:latin typeface="Times New Roman" panose="02020603050405020304" pitchFamily="18" charset="0"/>
                <a:cs typeface="Times New Roman" panose="02020603050405020304" pitchFamily="18" charset="0"/>
              </a:rPr>
            </a:br>
            <a:endParaRPr lang="en-IN" sz="1800" b="1" dirty="0">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D6ADFDAD-F2EE-270D-D995-90EB3B3A2F2C}"/>
              </a:ext>
            </a:extLst>
          </p:cNvPr>
          <p:cNvSpPr/>
          <p:nvPr/>
        </p:nvSpPr>
        <p:spPr>
          <a:xfrm>
            <a:off x="104172" y="1572125"/>
            <a:ext cx="4768770" cy="1784533"/>
          </a:xfrm>
          <a:prstGeom prst="roundRect">
            <a:avLst>
              <a:gd name="adj" fmla="val 6958"/>
            </a:avLst>
          </a:prstGeom>
          <a:solidFill>
            <a:srgbClr val="FFFF79"/>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just">
              <a:spcAft>
                <a:spcPts val="800"/>
              </a:spcAft>
              <a:buNone/>
            </a:pPr>
            <a:r>
              <a:rPr lang="en-IN"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Prevalence of the problem </a:t>
            </a:r>
            <a:endPar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About 16566 care homes are there across the UK and among these care homes 70% of care homes offer residential social care (</a:t>
            </a:r>
            <a:r>
              <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Care Home UK, 2025</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Around 85.7% of beds in care homes were occupied (</a:t>
            </a:r>
            <a:r>
              <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Government of the UK, 2025</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About 16% of adult social care have been rated poor and 1% remarked as inadequate (</a:t>
            </a:r>
            <a:r>
              <a:rPr lang="en-US"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King’s fund, 2025</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Medication error is </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an important issue in care homes (</a:t>
            </a:r>
            <a:r>
              <a:rPr lang="en-IN" sz="1200" dirty="0">
                <a:solidFill>
                  <a:schemeClr val="tx1"/>
                </a:solidFill>
                <a:latin typeface="Times New Roman" panose="02020603050405020304" pitchFamily="18" charset="0"/>
                <a:cs typeface="Times New Roman" panose="02020603050405020304" pitchFamily="18" charset="0"/>
              </a:rPr>
              <a:t>Irons et al., 2022, Gilmartin-Thomas et al., 2017</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IN" sz="1200" dirty="0">
              <a:solidFill>
                <a:schemeClr val="tx1"/>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74BE4A3-1D62-A7D4-F874-75469D0AABA3}"/>
              </a:ext>
            </a:extLst>
          </p:cNvPr>
          <p:cNvSpPr/>
          <p:nvPr/>
        </p:nvSpPr>
        <p:spPr>
          <a:xfrm>
            <a:off x="4965539" y="1572125"/>
            <a:ext cx="5150733" cy="3867976"/>
          </a:xfrm>
          <a:prstGeom prst="roundRect">
            <a:avLst>
              <a:gd name="adj" fmla="val 6555"/>
            </a:avLst>
          </a:prstGeom>
          <a:solidFill>
            <a:srgbClr val="47CFFF"/>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just">
              <a:spcAft>
                <a:spcPts val="800"/>
              </a:spcAft>
              <a:buNone/>
            </a:pPr>
            <a:r>
              <a:rPr lang="en-IN"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Research question </a:t>
            </a:r>
            <a:endPar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What is the impact of implementing Electronic Medication Administration Records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on quality of care in residential social care in the UK? </a:t>
            </a:r>
          </a:p>
          <a:p>
            <a:pPr algn="just">
              <a:spcAft>
                <a:spcPts val="800"/>
              </a:spcAft>
              <a:buNone/>
            </a:pPr>
            <a:r>
              <a:rPr lang="en-IN"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Aim and objectives</a:t>
            </a:r>
            <a:endPar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research aims to evaluate the impact of Electronic Medication Administration Records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implementation on quality of care in UK residential social care. </a:t>
            </a:r>
          </a:p>
          <a:p>
            <a:pPr algn="just">
              <a:spcAft>
                <a:spcPts val="800"/>
              </a:spcAft>
              <a:buNone/>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Objectives are, </a:t>
            </a:r>
          </a:p>
          <a:p>
            <a:pPr marL="342900" lvl="0" indent="-342900" algn="just">
              <a:buFont typeface="Symbol" panose="05050102010706020507" pitchFamily="18" charset="2"/>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critically analyse the impact of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implementation on quality of care in UK residential social care </a:t>
            </a:r>
          </a:p>
          <a:p>
            <a:pPr marL="342900" lvl="0" indent="-342900" algn="just">
              <a:buFont typeface="Symbol" panose="05050102010706020507" pitchFamily="18" charset="2"/>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assess potential challenges of implementing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in the UK social care field </a:t>
            </a:r>
          </a:p>
          <a:p>
            <a:pPr marL="342900" lvl="0" indent="-342900" algn="just">
              <a:buFont typeface="Symbol" panose="05050102010706020507" pitchFamily="18" charset="2"/>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examine the influence of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on medication safety and error reduction in UK residential social care.</a:t>
            </a:r>
          </a:p>
          <a:p>
            <a:pPr marL="342900" lvl="0" indent="-342900" algn="just">
              <a:spcAft>
                <a:spcPts val="800"/>
              </a:spcAft>
              <a:buFont typeface="Symbol" panose="05050102010706020507" pitchFamily="18" charset="2"/>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To recommend strategies of optimising use of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systems in the UK to ensure maximum benefits for residential social care </a:t>
            </a:r>
          </a:p>
          <a:p>
            <a:pPr algn="ctr"/>
            <a:endParaRPr lang="en-IN" sz="1200" dirty="0">
              <a:solidFill>
                <a:schemeClr val="tx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CFA059D7-71A3-0A20-F79B-0204F82CA5DA}"/>
              </a:ext>
            </a:extLst>
          </p:cNvPr>
          <p:cNvSpPr/>
          <p:nvPr/>
        </p:nvSpPr>
        <p:spPr>
          <a:xfrm>
            <a:off x="10246408" y="1572126"/>
            <a:ext cx="4768770" cy="3609474"/>
          </a:xfrm>
          <a:prstGeom prst="roundRect">
            <a:avLst>
              <a:gd name="adj" fmla="val 5017"/>
            </a:avLst>
          </a:prstGeom>
          <a:solidFill>
            <a:srgbClr val="B6DF89"/>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just">
              <a:spcAft>
                <a:spcPts val="800"/>
              </a:spcAft>
              <a:buNone/>
            </a:pPr>
            <a:r>
              <a:rPr lang="en-IN" sz="12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Research impact </a:t>
            </a:r>
            <a:endPar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171450" indent="-171450" algn="just">
              <a:spcAft>
                <a:spcPts val="800"/>
              </a:spcAft>
              <a:buFont typeface="Arial" panose="020B0604020202020204" pitchFamily="34" charset="0"/>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research is going to inform healthcare professionals about the benefits associated with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in terms of ensuring medication safety and error reduction so that patient satisfaction can be maximised.</a:t>
            </a:r>
          </a:p>
          <a:p>
            <a:pPr marL="171450" indent="-171450" algn="just">
              <a:spcAft>
                <a:spcPts val="800"/>
              </a:spcAft>
              <a:buFont typeface="Arial" panose="020B0604020202020204" pitchFamily="34" charset="0"/>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 findings can highlight the way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can impact quality of care in residential social care which can improve experiences of care home residents and patients (</a:t>
            </a:r>
            <a:r>
              <a:rPr lang="en-IN" sz="1200" dirty="0">
                <a:solidFill>
                  <a:schemeClr val="tx1"/>
                </a:solidFill>
                <a:latin typeface="Times New Roman" panose="02020603050405020304" pitchFamily="18" charset="0"/>
                <a:cs typeface="Times New Roman" panose="02020603050405020304" pitchFamily="18" charset="0"/>
              </a:rPr>
              <a:t>Achmad et al., 2017, Garratt et al., 2025</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171450" indent="-171450" algn="just">
              <a:spcAft>
                <a:spcPts val="800"/>
              </a:spcAft>
              <a:buFont typeface="Arial" panose="020B0604020202020204" pitchFamily="34" charset="0"/>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study can also highlight the need for health and social care programs to educate healthcare professionals to ensure patient safety while implementing </a:t>
            </a:r>
            <a:r>
              <a:rPr lang="en-IN" sz="12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in the UK (</a:t>
            </a:r>
            <a:r>
              <a:rPr lang="en-IN" sz="1200" dirty="0">
                <a:solidFill>
                  <a:schemeClr val="tx1"/>
                </a:solidFill>
                <a:latin typeface="Times New Roman" panose="02020603050405020304" pitchFamily="18" charset="0"/>
                <a:cs typeface="Times New Roman" panose="02020603050405020304" pitchFamily="18" charset="0"/>
              </a:rPr>
              <a:t>Pruitt et al., 2023, Westbrook et al.,2020</a:t>
            </a: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171450" indent="-171450" algn="just">
              <a:spcAft>
                <a:spcPts val="800"/>
              </a:spcAft>
              <a:buFont typeface="Arial" panose="020B0604020202020204" pitchFamily="34" charset="0"/>
              <a:buChar char="•"/>
            </a:pPr>
            <a:r>
              <a:rPr lang="en-IN" sz="12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It can also guide policy makers to reform policies related to data safety and security while providing residential care to UK people.  </a:t>
            </a:r>
          </a:p>
          <a:p>
            <a:pPr algn="ctr"/>
            <a:endParaRPr lang="en-IN" sz="1200" dirty="0">
              <a:solidFill>
                <a:schemeClr val="tx1"/>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E52EAE40-4AF5-86B1-0569-EE504B7BE6E4}"/>
              </a:ext>
            </a:extLst>
          </p:cNvPr>
          <p:cNvSpPr/>
          <p:nvPr/>
        </p:nvSpPr>
        <p:spPr>
          <a:xfrm>
            <a:off x="10208869" y="5409984"/>
            <a:ext cx="4768770" cy="5177655"/>
          </a:xfrm>
          <a:prstGeom prst="roundRect">
            <a:avLst>
              <a:gd name="adj" fmla="val 5902"/>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just">
              <a:buNone/>
            </a:pPr>
            <a:r>
              <a:rPr lang="en-US" sz="6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Reference list </a:t>
            </a:r>
          </a:p>
          <a:p>
            <a:pPr algn="just">
              <a:buNone/>
            </a:pPr>
            <a:endPar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Achmad, G.N.V.,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Nugraheni</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 Utami, W.,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Hardiyanti</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Danutri</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Lestari, D.K. and Mahardika, A.T. (2017) ‘Medication management system in several care homes in Surabaya’, In Unity in Diversity and the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Standardisation</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of Clinical Pharmacy Services (pp. 1-6). CRC Press. Available at: http://ndl.ethernet.edu.et/bitstream/123456789/46067/1/3269.pdf#page=24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Alebachew, W. (2021) The guideline cluster then voted their ranking and patients prioritized their importance. Journal of Nursing &amp; Patient Care. Available at: https://www.scitechnol.com/peer-review/the-guideline-cluster-then-voted-their-ranking-and-patients-prioritized-their-importance-iOcZ.php?article_id=16468 (Accessed: 8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Au-Doung, P.L.W., Chau, H.C., Wong, C.H., Lau, K.C., Chan, Y.Q., Yip, H.L., Hung, C.N., Tai, B.W.B., Lam, T.T.N., Lee, C.P. and Chiang, S.C. (2025) ‘Implementation of an Electronic Medication Management System in 41 Residential Care Homes in Hong Kong: Pre–Post Interventional Study’, JMIR aging, 8(1), p.e79262. Available at: https://aging.jmir.org/2025/1/e79262/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Care Home UK (2025) Care home facts &amp; stats | Settings, population &amp; workforce. Available at: https://www.carehome.co.uk/advice/care-home-stats-number-of-settings-population-workforce (Accessed 25 February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Elliott, R.A., Lee, C.Y. and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Hussainy</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S.Y. (2016) ‘Electronic prescribing and medication management at a residential aged care facility’, Applied clinical informatics, 7(01), pp.116-127. Available at: https://www.thieme-connect.com/products/ejournals/pdf/10.4338/ACI-2015-08-RA-0098.pdf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Garratt, S., Dowling, A. and Manias, E. (2025) ‘Medication administration in aged care facilities: A mixed‐methods systematic review’, Journal of advanced nursing, 81(2), pp.621-640. Available at:  https://onlinelibrary.wiley.com/doi/pdf/10.1111/jan.16318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Gates, P.J., Hardie, R.A., Raban, M.Z., Li, L. and Westbrook, J.I. (2021) ‘How effective are electronic medication systems in reducing medication error rates and associated harm among hospital inpatients? A systematic review and meta-analysis’, Journal of the American Medical Informatics Association, 28(1), pp.167-176. Available at:  https://academic.oup.com/jamia/article-pdf/28/1/167/35885535/ocaa230.pdf (Accessed 25 February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Gilmartin-Thomas, J.F.M., Smith, F., Wolfe, R. and Jani, Y. (2017) ‘A comparison of medication administration errors from original medication packaging and multi-compartment compliance aids in care homes: a prospective observational study’, International Journal of Nursing Studies, 72, pp.15-23. Available at:   https://discovery.ucl.ac.uk/id/eprint/1553312/1/Gilmartin_a%20comparison_care%20homes.pdf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Government of the UK (2025) Adult social care in England, monthly statistics: May 2025 Available at: https://www.gov.uk/government/statistics/adult-social-care-in-england-monthly-statistics-may-2025/adult-social-care-in-england-monthly-statistics-may-2025 (Accessed 25 February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Irons, M. W., Auta, A., Portlock, J. C., &amp;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Manfrin</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(2022). ‘Medication errors and processes to reduce them in care homes in the United Kingdom: a scoping review’, Home Health Care Services Quarterly, 41(2), 91-123. Available at:   https://www.tandfonline.com/doi/pdf/10.1080/01621424.2021.2007196 (Accessed 3rd March 2026)</a:t>
            </a:r>
          </a:p>
          <a:p>
            <a:pPr algn="just">
              <a:buNone/>
            </a:pP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Karnehed</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 Erlandsson, L.K. and Norell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Pejner</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(2022) ‘Nurses’ perspectives on an electronic medication administration record in home health care: qualitative interview study’, JMIR nursing, 5(1), p.e35363. Available at:  https://nursing.jmir.org/2022/1/e35363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McGrath, B. and Carroll, D. (2025) ‘Use of technology to improve medication safety in residential child care’, Scottish Journal of Residential Child Care, 24(2). Available at: https://strathprints.strath.ac.uk/94522/1/McGrath-Carroll-SJRCC-2025-Use-of-technology-to-improve-safety-in-residential.pdf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Pruitt, Z.M., Kazi, S., Weir, C., Taft, T.,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Busog</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D.N.,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Ratwani</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and Hettinger, A.Z. (2023) ‘A systematic review of quantitative methods for evaluating electronic medication administration record and bar-coded medication administration usability’, Applied Clinical Informatics, 14(01), pp.185-198. Available at:  https://www.thieme-connect.com/products/ejournals/pdf/10.1055/s-0043-1761435.pdf (Accessed 3rd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Qian, S., Yu, P., Hailey, D., Wang, N. and </a:t>
            </a: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Bhattacherjee</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(2018) ‘Medication administration process in a residential aged care home: An observational study’, Journal of Nursing Management, 26(8), pp.1033-1043. Available at: https://ro.uow.edu.au/articles/journal_contribution/Medication_administration_process_in_a_residential_aged_care_home_An_observational_study/27755667/1/files/50518338.pdf (Accessed 3rd March 2026)</a:t>
            </a:r>
          </a:p>
          <a:p>
            <a:pPr algn="just">
              <a:buNone/>
            </a:pPr>
            <a:r>
              <a:rPr lang="en-US" sz="600"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Specialdocs</a:t>
            </a: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Consultants (n.d.) Concierge urgent care. Available at: https://specialdocs.com/concierge-physicians/emergency-urgent-care/ (Accessed: 8 March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King’s fund (2025) Social care 360: quality. Available at: https://www.kingsfund.org.uk/insight-and-analysis/long-reads/social-care-360-quality#:~:text=What%20was%20the%20annual%20change,to%2082.4%25%20in%20April%202024. (Accessed 25 February 2026)</a:t>
            </a:r>
          </a:p>
          <a:p>
            <a:pPr algn="just">
              <a:buNone/>
            </a:pPr>
            <a:r>
              <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Westbrook, J.I., Sunderland, N.S., Woods, A., Raban, M.Z., Gates, P. and Li, L. (2020) ‘Changes in medication administration error rates associated with the introduction of electronic medication systems in hospitals: a multisite controlled before and after study’, BMJ health &amp; care informatics, 27(3), p.e100170. </a:t>
            </a:r>
            <a:r>
              <a:rPr lang="en-US" sz="600" kern="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Available at:  https://pmc.ncbi.nlm.nih.gov/articles/PMC7430327/pdf/bmjhci-2020-100170.pdf (Accessed 3rd March 2026)</a:t>
            </a:r>
          </a:p>
          <a:p>
            <a:pPr algn="just">
              <a:buNone/>
            </a:pPr>
            <a:endParaRPr lang="en-US" sz="600"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endParaRPr lang="en-IN" sz="600" dirty="0">
              <a:latin typeface="Times New Roman" panose="02020603050405020304" pitchFamily="18" charset="0"/>
              <a:cs typeface="Times New Roman" panose="02020603050405020304" pitchFamily="18" charset="0"/>
            </a:endParaRPr>
          </a:p>
        </p:txBody>
      </p:sp>
      <p:sp>
        <p:nvSpPr>
          <p:cNvPr id="14" name="Rectangle: Rounded Corners 13">
            <a:extLst>
              <a:ext uri="{FF2B5EF4-FFF2-40B4-BE49-F238E27FC236}">
                <a16:creationId xmlns:a16="http://schemas.microsoft.com/office/drawing/2014/main" id="{1FE0E441-4CCC-18DF-287A-2F2FE64A366C}"/>
              </a:ext>
            </a:extLst>
          </p:cNvPr>
          <p:cNvSpPr/>
          <p:nvPr/>
        </p:nvSpPr>
        <p:spPr>
          <a:xfrm>
            <a:off x="127321" y="7893934"/>
            <a:ext cx="4708082" cy="2797880"/>
          </a:xfrm>
          <a:prstGeom prst="roundRect">
            <a:avLst>
              <a:gd name="adj" fmla="val 9554"/>
            </a:avLst>
          </a:prstGeom>
          <a:solidFill>
            <a:schemeClr val="accent5">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just">
              <a:spcAft>
                <a:spcPts val="800"/>
              </a:spcAft>
              <a:buNone/>
            </a:pPr>
            <a:r>
              <a:rPr lang="en-IN" sz="12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Rationale</a:t>
            </a:r>
            <a:endPar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buNone/>
            </a:pP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Conducting this research is important as implementation of Electronic Medication Administration Records (</a:t>
            </a:r>
            <a:r>
              <a:rPr lang="en-IN" sz="1200" kern="1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eMAR</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Systems may impact quality of residential social care in a positive way (</a:t>
            </a:r>
            <a:r>
              <a:rPr lang="en-IN" sz="1200" dirty="0">
                <a:solidFill>
                  <a:schemeClr val="tx1"/>
                </a:solidFill>
                <a:latin typeface="Times New Roman" panose="02020603050405020304" pitchFamily="18" charset="0"/>
                <a:cs typeface="Times New Roman" panose="02020603050405020304" pitchFamily="18" charset="0"/>
              </a:rPr>
              <a:t>Elliott </a:t>
            </a:r>
            <a:r>
              <a:rPr lang="en-IN" sz="1200" i="1" dirty="0">
                <a:solidFill>
                  <a:schemeClr val="tx1"/>
                </a:solidFill>
                <a:latin typeface="Times New Roman" panose="02020603050405020304" pitchFamily="18" charset="0"/>
                <a:cs typeface="Times New Roman" panose="02020603050405020304" pitchFamily="18" charset="0"/>
              </a:rPr>
              <a:t>et al., </a:t>
            </a:r>
            <a:r>
              <a:rPr lang="en-IN" sz="1200" dirty="0">
                <a:solidFill>
                  <a:schemeClr val="tx1"/>
                </a:solidFill>
                <a:latin typeface="Times New Roman" panose="02020603050405020304" pitchFamily="18" charset="0"/>
                <a:cs typeface="Times New Roman" panose="02020603050405020304" pitchFamily="18" charset="0"/>
              </a:rPr>
              <a:t>2016. </a:t>
            </a:r>
            <a:r>
              <a:rPr lang="en-IN" sz="1200" dirty="0" err="1">
                <a:solidFill>
                  <a:schemeClr val="tx1"/>
                </a:solidFill>
                <a:latin typeface="Times New Roman" panose="02020603050405020304" pitchFamily="18" charset="0"/>
                <a:cs typeface="Times New Roman" panose="02020603050405020304" pitchFamily="18" charset="0"/>
              </a:rPr>
              <a:t>Karnehed</a:t>
            </a:r>
            <a:r>
              <a:rPr lang="en-IN" sz="1200" dirty="0">
                <a:solidFill>
                  <a:schemeClr val="tx1"/>
                </a:solidFill>
                <a:latin typeface="Times New Roman" panose="02020603050405020304" pitchFamily="18" charset="0"/>
                <a:cs typeface="Times New Roman" panose="02020603050405020304" pitchFamily="18" charset="0"/>
              </a:rPr>
              <a:t> </a:t>
            </a:r>
            <a:r>
              <a:rPr lang="en-IN" sz="1200" i="1" dirty="0">
                <a:solidFill>
                  <a:schemeClr val="tx1"/>
                </a:solidFill>
                <a:latin typeface="Times New Roman" panose="02020603050405020304" pitchFamily="18" charset="0"/>
                <a:cs typeface="Times New Roman" panose="02020603050405020304" pitchFamily="18" charset="0"/>
              </a:rPr>
              <a:t>et al., </a:t>
            </a:r>
            <a:r>
              <a:rPr lang="en-IN" sz="1200" dirty="0">
                <a:solidFill>
                  <a:schemeClr val="tx1"/>
                </a:solidFill>
                <a:latin typeface="Times New Roman" panose="02020603050405020304" pitchFamily="18" charset="0"/>
                <a:cs typeface="Times New Roman" panose="02020603050405020304" pitchFamily="18" charset="0"/>
              </a:rPr>
              <a:t>2022)</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This system can improve patient satisfaction by improving efficacy of healthcare professionals (</a:t>
            </a:r>
            <a:r>
              <a:rPr lang="en-IN" sz="1200" dirty="0">
                <a:solidFill>
                  <a:schemeClr val="tx1"/>
                </a:solidFill>
                <a:latin typeface="Times New Roman" panose="02020603050405020304" pitchFamily="18" charset="0"/>
                <a:cs typeface="Times New Roman" panose="02020603050405020304" pitchFamily="18" charset="0"/>
              </a:rPr>
              <a:t>Gates</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1200" i="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et al.,</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2021, </a:t>
            </a:r>
            <a:r>
              <a:rPr lang="en-IN" sz="1200" dirty="0">
                <a:solidFill>
                  <a:schemeClr val="tx1"/>
                </a:solidFill>
                <a:latin typeface="Times New Roman" panose="02020603050405020304" pitchFamily="18" charset="0"/>
                <a:cs typeface="Times New Roman" panose="02020603050405020304" pitchFamily="18" charset="0"/>
              </a:rPr>
              <a:t>Qian et al., 2018</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Implementing this method can help to ensure medication safety (</a:t>
            </a:r>
            <a:r>
              <a:rPr lang="en-IN" sz="1200" dirty="0">
                <a:solidFill>
                  <a:schemeClr val="tx1"/>
                </a:solidFill>
                <a:latin typeface="Times New Roman" panose="02020603050405020304" pitchFamily="18" charset="0"/>
                <a:cs typeface="Times New Roman" panose="02020603050405020304" pitchFamily="18" charset="0"/>
              </a:rPr>
              <a:t>McGrath, B. and Carroll, 2025, Au-Doung et al., 2025</a:t>
            </a:r>
            <a:r>
              <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Based on the dissatisfaction rate mentioned above, it is clear that residential social care needs improvement in the UK which makes the research justified. This research is original as it is going to analyse the use based on collected data without copying information from other’s content. </a:t>
            </a:r>
            <a:r>
              <a:rPr lang="en-IN" sz="1200" b="1"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endParaRPr lang="en-IN" sz="12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endParaRPr lang="en-IN" sz="1200" dirty="0">
              <a:solidFill>
                <a:schemeClr val="tx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AB7D629D-5D50-2062-0C95-04A013CF4256}"/>
              </a:ext>
            </a:extLst>
          </p:cNvPr>
          <p:cNvPicPr>
            <a:picLocks noChangeAspect="1"/>
          </p:cNvPicPr>
          <p:nvPr/>
        </p:nvPicPr>
        <p:blipFill>
          <a:blip r:embed="rId4"/>
          <a:stretch>
            <a:fillRect/>
          </a:stretch>
        </p:blipFill>
        <p:spPr>
          <a:xfrm>
            <a:off x="234706" y="4082842"/>
            <a:ext cx="4665765" cy="3252313"/>
          </a:xfrm>
          <a:prstGeom prst="rect">
            <a:avLst/>
          </a:prstGeom>
        </p:spPr>
      </p:pic>
      <p:pic>
        <p:nvPicPr>
          <p:cNvPr id="18" name="Picture 17">
            <a:extLst>
              <a:ext uri="{FF2B5EF4-FFF2-40B4-BE49-F238E27FC236}">
                <a16:creationId xmlns:a16="http://schemas.microsoft.com/office/drawing/2014/main" id="{B860CEE3-ADA9-1CF5-5DE7-B6622CCBA6AA}"/>
              </a:ext>
            </a:extLst>
          </p:cNvPr>
          <p:cNvPicPr>
            <a:picLocks noChangeAspect="1"/>
          </p:cNvPicPr>
          <p:nvPr/>
        </p:nvPicPr>
        <p:blipFill>
          <a:blip r:embed="rId5"/>
          <a:stretch>
            <a:fillRect/>
          </a:stretch>
        </p:blipFill>
        <p:spPr>
          <a:xfrm>
            <a:off x="5366964" y="5568437"/>
            <a:ext cx="4385422" cy="30648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 name="Picture 19">
            <a:extLst>
              <a:ext uri="{FF2B5EF4-FFF2-40B4-BE49-F238E27FC236}">
                <a16:creationId xmlns:a16="http://schemas.microsoft.com/office/drawing/2014/main" id="{3ED80E0F-4231-BBF5-59D9-F5A82CF9BF60}"/>
              </a:ext>
            </a:extLst>
          </p:cNvPr>
          <p:cNvPicPr>
            <a:picLocks noChangeAspect="1"/>
          </p:cNvPicPr>
          <p:nvPr/>
        </p:nvPicPr>
        <p:blipFill>
          <a:blip r:embed="rId6"/>
          <a:stretch>
            <a:fillRect/>
          </a:stretch>
        </p:blipFill>
        <p:spPr>
          <a:xfrm>
            <a:off x="5699259" y="8980826"/>
            <a:ext cx="3720831" cy="171098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TextBox 3">
            <a:extLst>
              <a:ext uri="{FF2B5EF4-FFF2-40B4-BE49-F238E27FC236}">
                <a16:creationId xmlns:a16="http://schemas.microsoft.com/office/drawing/2014/main" id="{3C744D10-24A7-42AF-93E9-15C7C740E3E3}"/>
              </a:ext>
            </a:extLst>
          </p:cNvPr>
          <p:cNvSpPr txBox="1"/>
          <p:nvPr/>
        </p:nvSpPr>
        <p:spPr>
          <a:xfrm>
            <a:off x="507422" y="7399587"/>
            <a:ext cx="7568044" cy="276999"/>
          </a:xfrm>
          <a:prstGeom prst="rect">
            <a:avLst/>
          </a:prstGeom>
          <a:noFill/>
        </p:spPr>
        <p:txBody>
          <a:bodyPr wrap="square">
            <a:spAutoFit/>
          </a:bodyPr>
          <a:lstStyle/>
          <a:p>
            <a:r>
              <a:rPr lang="en-US" sz="1200" b="1" dirty="0"/>
              <a:t>Figure 1:</a:t>
            </a:r>
            <a:r>
              <a:rPr lang="en-US" sz="1200" dirty="0"/>
              <a:t> Guideline </a:t>
            </a:r>
            <a:r>
              <a:rPr lang="en-US" sz="1200" dirty="0" err="1"/>
              <a:t>prioritisation</a:t>
            </a:r>
            <a:r>
              <a:rPr lang="en-US" sz="1200" dirty="0"/>
              <a:t> process (Source: Alebachew, 2021).</a:t>
            </a:r>
          </a:p>
        </p:txBody>
      </p:sp>
      <p:sp>
        <p:nvSpPr>
          <p:cNvPr id="6" name="TextBox 5">
            <a:extLst>
              <a:ext uri="{FF2B5EF4-FFF2-40B4-BE49-F238E27FC236}">
                <a16:creationId xmlns:a16="http://schemas.microsoft.com/office/drawing/2014/main" id="{E32E9985-7B3C-364D-3668-2AC62361CC60}"/>
              </a:ext>
            </a:extLst>
          </p:cNvPr>
          <p:cNvSpPr txBox="1"/>
          <p:nvPr/>
        </p:nvSpPr>
        <p:spPr>
          <a:xfrm>
            <a:off x="5329425" y="8712909"/>
            <a:ext cx="7568044" cy="430887"/>
          </a:xfrm>
          <a:prstGeom prst="rect">
            <a:avLst/>
          </a:prstGeom>
          <a:noFill/>
        </p:spPr>
        <p:txBody>
          <a:bodyPr wrap="square">
            <a:spAutoFit/>
          </a:bodyPr>
          <a:lstStyle/>
          <a:p>
            <a:r>
              <a:rPr lang="en-US" sz="1100" b="1" dirty="0"/>
              <a:t>Figure 2: Paramedics medical care to an elderly patient at home</a:t>
            </a:r>
            <a:br>
              <a:rPr lang="en-US" sz="1100" dirty="0"/>
            </a:br>
            <a:r>
              <a:rPr lang="en-US" sz="1100" dirty="0"/>
              <a:t>Source: </a:t>
            </a:r>
            <a:r>
              <a:rPr lang="en-US" sz="1100" dirty="0" err="1"/>
              <a:t>Bedlovska</a:t>
            </a:r>
            <a:r>
              <a:rPr lang="en-US" sz="1100" dirty="0"/>
              <a:t> (n.d.), </a:t>
            </a:r>
            <a:r>
              <a:rPr lang="en-US" sz="1100" dirty="0" err="1"/>
              <a:t>Dreamstime</a:t>
            </a:r>
            <a:endParaRPr lang="en-US" sz="1100" dirty="0"/>
          </a:p>
        </p:txBody>
      </p:sp>
    </p:spTree>
    <p:extLst>
      <p:ext uri="{BB962C8B-B14F-4D97-AF65-F5344CB8AC3E}">
        <p14:creationId xmlns:p14="http://schemas.microsoft.com/office/powerpoint/2010/main" val="1348523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134</TotalTime>
  <Words>1891</Words>
  <Application>Microsoft Office PowerPoint</Application>
  <PresentationFormat>Custom</PresentationFormat>
  <Paragraphs>41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Symbol</vt:lpstr>
      <vt:lpstr>Times New Roman</vt:lpstr>
      <vt:lpstr>Office Theme</vt:lpstr>
      <vt:lpstr>Title of the proposed research: Impact of Electronic Medication Administration Records (eMAR) Systems implementation on Quality of Care in UK Residential Social Care Student Name:Krutiben RajeshBhai Patel  Student I’D:2506595 Student Email I’D: 2506595@student.uwtsd.ac.uk Supervisor: Soban Sadiq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revision>9</cp:revision>
  <dcterms:created xsi:type="dcterms:W3CDTF">2026-02-25T04:23:54Z</dcterms:created>
  <dcterms:modified xsi:type="dcterms:W3CDTF">2026-03-08T12:29:38Z</dcterms:modified>
</cp:coreProperties>
</file>