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aveSubsetFonts="1">
  <p:sldMasterIdLst>
    <p:sldMasterId id="2147483660" r:id="rId4"/>
  </p:sldMasterIdLst>
  <p:notesMasterIdLst>
    <p:notesMasterId r:id="rId7"/>
  </p:notesMasterIdLst>
  <p:sldIdLst>
    <p:sldId id="257" r:id="rId5"/>
    <p:sldId id="258" r:id="rId6"/>
  </p:sldIdLst>
  <p:sldSz cx="30275213" cy="4280376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A431AB-3943-4B42-AC3E-EC418940B29C}" v="227" dt="2026-03-06T08:20:48.528"/>
    <p1510:client id="{E631ECF6-478E-07AC-AC39-F452A2BF1299}" v="1" dt="2026-03-06T08:12:35.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008" autoAdjust="0"/>
    <p:restoredTop sz="86364" autoAdjust="0"/>
  </p:normalViewPr>
  <p:slideViewPr>
    <p:cSldViewPr snapToGrid="0">
      <p:cViewPr>
        <p:scale>
          <a:sx n="19" d="100"/>
          <a:sy n="19" d="100"/>
        </p:scale>
        <p:origin x="1700" y="-196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ia Begum (2217307)" userId="61d5ee7f-06c0-4f10-9d6b-8ae77b7c967d" providerId="ADAL" clId="{DC5BA0AC-5C40-42FD-AA92-F21123A437B6}"/>
    <pc:docChg chg="undo redo custSel addSld modSld">
      <pc:chgData name="Razia Begum (2217307)" userId="61d5ee7f-06c0-4f10-9d6b-8ae77b7c967d" providerId="ADAL" clId="{DC5BA0AC-5C40-42FD-AA92-F21123A437B6}" dt="2026-03-06T08:25:25.704" v="6536" actId="14100"/>
      <pc:docMkLst>
        <pc:docMk/>
      </pc:docMkLst>
      <pc:sldChg chg="addSp delSp modSp mod">
        <pc:chgData name="Razia Begum (2217307)" userId="61d5ee7f-06c0-4f10-9d6b-8ae77b7c967d" providerId="ADAL" clId="{DC5BA0AC-5C40-42FD-AA92-F21123A437B6}" dt="2026-03-06T08:02:29.130" v="6512" actId="478"/>
        <pc:sldMkLst>
          <pc:docMk/>
          <pc:sldMk cId="4013036348" sldId="256"/>
        </pc:sldMkLst>
        <pc:spChg chg="add del mod">
          <ac:chgData name="Razia Begum (2217307)" userId="61d5ee7f-06c0-4f10-9d6b-8ae77b7c967d" providerId="ADAL" clId="{DC5BA0AC-5C40-42FD-AA92-F21123A437B6}" dt="2026-03-06T08:01:57.972" v="6502" actId="478"/>
          <ac:spMkLst>
            <pc:docMk/>
            <pc:sldMk cId="4013036348" sldId="256"/>
            <ac:spMk id="12" creationId="{29E22F0C-E095-6286-354D-842F991E7274}"/>
          </ac:spMkLst>
        </pc:spChg>
        <pc:spChg chg="add del mod">
          <ac:chgData name="Razia Begum (2217307)" userId="61d5ee7f-06c0-4f10-9d6b-8ae77b7c967d" providerId="ADAL" clId="{DC5BA0AC-5C40-42FD-AA92-F21123A437B6}" dt="2026-03-06T08:01:18.362" v="6500" actId="21"/>
          <ac:spMkLst>
            <pc:docMk/>
            <pc:sldMk cId="4013036348" sldId="256"/>
            <ac:spMk id="17" creationId="{316E9448-11A0-D559-076D-046D400BA16C}"/>
          </ac:spMkLst>
        </pc:spChg>
        <pc:spChg chg="add del mod">
          <ac:chgData name="Razia Begum (2217307)" userId="61d5ee7f-06c0-4f10-9d6b-8ae77b7c967d" providerId="ADAL" clId="{DC5BA0AC-5C40-42FD-AA92-F21123A437B6}" dt="2026-03-06T08:02:17.090" v="6509" actId="478"/>
          <ac:spMkLst>
            <pc:docMk/>
            <pc:sldMk cId="4013036348" sldId="256"/>
            <ac:spMk id="23" creationId="{AC9DBDBE-943C-9501-2906-74DF312871A4}"/>
          </ac:spMkLst>
        </pc:spChg>
        <pc:spChg chg="add del mod">
          <ac:chgData name="Razia Begum (2217307)" userId="61d5ee7f-06c0-4f10-9d6b-8ae77b7c967d" providerId="ADAL" clId="{DC5BA0AC-5C40-42FD-AA92-F21123A437B6}" dt="2026-03-06T08:02:05.804" v="6505" actId="478"/>
          <ac:spMkLst>
            <pc:docMk/>
            <pc:sldMk cId="4013036348" sldId="256"/>
            <ac:spMk id="25" creationId="{BE1E3EA1-A6B3-4F89-549F-35AA3D576ACE}"/>
          </ac:spMkLst>
        </pc:spChg>
        <pc:spChg chg="add del mod">
          <ac:chgData name="Razia Begum (2217307)" userId="61d5ee7f-06c0-4f10-9d6b-8ae77b7c967d" providerId="ADAL" clId="{DC5BA0AC-5C40-42FD-AA92-F21123A437B6}" dt="2026-03-06T08:02:13.613" v="6508" actId="478"/>
          <ac:spMkLst>
            <pc:docMk/>
            <pc:sldMk cId="4013036348" sldId="256"/>
            <ac:spMk id="26" creationId="{1D2F5235-138C-5951-251B-AEAE4A555CF5}"/>
          </ac:spMkLst>
        </pc:spChg>
        <pc:spChg chg="add del mod">
          <ac:chgData name="Razia Begum (2217307)" userId="61d5ee7f-06c0-4f10-9d6b-8ae77b7c967d" providerId="ADAL" clId="{DC5BA0AC-5C40-42FD-AA92-F21123A437B6}" dt="2026-03-06T08:02:25.776" v="6511" actId="478"/>
          <ac:spMkLst>
            <pc:docMk/>
            <pc:sldMk cId="4013036348" sldId="256"/>
            <ac:spMk id="34" creationId="{70971007-2D2A-C281-2612-FAAD9658AC99}"/>
          </ac:spMkLst>
        </pc:spChg>
        <pc:graphicFrameChg chg="add del mod modGraphic">
          <ac:chgData name="Razia Begum (2217307)" userId="61d5ee7f-06c0-4f10-9d6b-8ae77b7c967d" providerId="ADAL" clId="{DC5BA0AC-5C40-42FD-AA92-F21123A437B6}" dt="2026-03-06T08:02:29.130" v="6512" actId="478"/>
          <ac:graphicFrameMkLst>
            <pc:docMk/>
            <pc:sldMk cId="4013036348" sldId="256"/>
            <ac:graphicFrameMk id="40" creationId="{FA536FA1-2ECF-AADE-A9C3-BE5FF1A0E331}"/>
          </ac:graphicFrameMkLst>
        </pc:graphicFrameChg>
        <pc:picChg chg="add del mod">
          <ac:chgData name="Razia Begum (2217307)" userId="61d5ee7f-06c0-4f10-9d6b-8ae77b7c967d" providerId="ADAL" clId="{DC5BA0AC-5C40-42FD-AA92-F21123A437B6}" dt="2026-03-06T08:02:19.792" v="6510" actId="478"/>
          <ac:picMkLst>
            <pc:docMk/>
            <pc:sldMk cId="4013036348" sldId="256"/>
            <ac:picMk id="24" creationId="{C1B8286E-A216-AABE-F090-4558B082B70F}"/>
          </ac:picMkLst>
        </pc:picChg>
        <pc:picChg chg="add del mod">
          <ac:chgData name="Razia Begum (2217307)" userId="61d5ee7f-06c0-4f10-9d6b-8ae77b7c967d" providerId="ADAL" clId="{DC5BA0AC-5C40-42FD-AA92-F21123A437B6}" dt="2026-03-06T08:02:07.828" v="6506" actId="478"/>
          <ac:picMkLst>
            <pc:docMk/>
            <pc:sldMk cId="4013036348" sldId="256"/>
            <ac:picMk id="32" creationId="{69A9E358-5F12-D427-DBA7-3E09EA313C0D}"/>
          </ac:picMkLst>
        </pc:picChg>
        <pc:picChg chg="add del mod">
          <ac:chgData name="Razia Begum (2217307)" userId="61d5ee7f-06c0-4f10-9d6b-8ae77b7c967d" providerId="ADAL" clId="{DC5BA0AC-5C40-42FD-AA92-F21123A437B6}" dt="2026-03-06T08:02:02.070" v="6503" actId="478"/>
          <ac:picMkLst>
            <pc:docMk/>
            <pc:sldMk cId="4013036348" sldId="256"/>
            <ac:picMk id="38" creationId="{E952D913-C2CD-ACCF-4A49-A11BC5C52404}"/>
          </ac:picMkLst>
        </pc:picChg>
        <pc:picChg chg="add del mod">
          <ac:chgData name="Razia Begum (2217307)" userId="61d5ee7f-06c0-4f10-9d6b-8ae77b7c967d" providerId="ADAL" clId="{DC5BA0AC-5C40-42FD-AA92-F21123A437B6}" dt="2026-03-06T08:02:04.080" v="6504" actId="478"/>
          <ac:picMkLst>
            <pc:docMk/>
            <pc:sldMk cId="4013036348" sldId="256"/>
            <ac:picMk id="39" creationId="{8C14B56D-C145-53A8-E557-5737796F4BC2}"/>
          </ac:picMkLst>
        </pc:picChg>
      </pc:sldChg>
      <pc:sldChg chg="addSp delSp modSp new mod">
        <pc:chgData name="Razia Begum (2217307)" userId="61d5ee7f-06c0-4f10-9d6b-8ae77b7c967d" providerId="ADAL" clId="{DC5BA0AC-5C40-42FD-AA92-F21123A437B6}" dt="2026-03-06T08:25:25.704" v="6536" actId="14100"/>
        <pc:sldMkLst>
          <pc:docMk/>
          <pc:sldMk cId="3958061508" sldId="257"/>
        </pc:sldMkLst>
        <pc:spChg chg="add mod">
          <ac:chgData name="Razia Begum (2217307)" userId="61d5ee7f-06c0-4f10-9d6b-8ae77b7c967d" providerId="ADAL" clId="{DC5BA0AC-5C40-42FD-AA92-F21123A437B6}" dt="2026-03-05T20:17:59.436" v="5930" actId="14100"/>
          <ac:spMkLst>
            <pc:docMk/>
            <pc:sldMk cId="3958061508" sldId="257"/>
            <ac:spMk id="15" creationId="{D3BC3E13-E20A-DFF2-206B-6326C518C4DF}"/>
          </ac:spMkLst>
        </pc:spChg>
        <pc:spChg chg="add del mod">
          <ac:chgData name="Razia Begum (2217307)" userId="61d5ee7f-06c0-4f10-9d6b-8ae77b7c967d" providerId="ADAL" clId="{DC5BA0AC-5C40-42FD-AA92-F21123A437B6}" dt="2026-03-05T20:11:23.224" v="5745"/>
          <ac:spMkLst>
            <pc:docMk/>
            <pc:sldMk cId="3958061508" sldId="257"/>
            <ac:spMk id="21" creationId="{F560CD10-CD4A-05E4-CA19-D97B05BF888F}"/>
          </ac:spMkLst>
        </pc:spChg>
        <pc:spChg chg="add mod">
          <ac:chgData name="Razia Begum (2217307)" userId="61d5ee7f-06c0-4f10-9d6b-8ae77b7c967d" providerId="ADAL" clId="{DC5BA0AC-5C40-42FD-AA92-F21123A437B6}" dt="2026-03-05T20:10:54.456" v="5742" actId="767"/>
          <ac:spMkLst>
            <pc:docMk/>
            <pc:sldMk cId="3958061508" sldId="257"/>
            <ac:spMk id="22" creationId="{3B263DD1-E8F6-7227-6E57-8C2DDA75C6F1}"/>
          </ac:spMkLst>
        </pc:spChg>
        <pc:spChg chg="add del">
          <ac:chgData name="Razia Begum (2217307)" userId="61d5ee7f-06c0-4f10-9d6b-8ae77b7c967d" providerId="ADAL" clId="{DC5BA0AC-5C40-42FD-AA92-F21123A437B6}" dt="2026-03-05T20:12:35.757" v="5754"/>
          <ac:spMkLst>
            <pc:docMk/>
            <pc:sldMk cId="3958061508" sldId="257"/>
            <ac:spMk id="23" creationId="{413E9409-C864-B685-1A2E-22CCC85F16B9}"/>
          </ac:spMkLst>
        </pc:spChg>
        <pc:spChg chg="add del mod">
          <ac:chgData name="Razia Begum (2217307)" userId="61d5ee7f-06c0-4f10-9d6b-8ae77b7c967d" providerId="ADAL" clId="{DC5BA0AC-5C40-42FD-AA92-F21123A437B6}" dt="2026-03-05T20:12:35.772" v="5756"/>
          <ac:spMkLst>
            <pc:docMk/>
            <pc:sldMk cId="3958061508" sldId="257"/>
            <ac:spMk id="24" creationId="{D9280E14-F1A1-CCD3-F3C4-4A6138569D7A}"/>
          </ac:spMkLst>
        </pc:spChg>
        <pc:graphicFrameChg chg="add mod modGraphic">
          <ac:chgData name="Razia Begum (2217307)" userId="61d5ee7f-06c0-4f10-9d6b-8ae77b7c967d" providerId="ADAL" clId="{DC5BA0AC-5C40-42FD-AA92-F21123A437B6}" dt="2026-03-06T08:22:47.107" v="6525" actId="1076"/>
          <ac:graphicFrameMkLst>
            <pc:docMk/>
            <pc:sldMk cId="3958061508" sldId="257"/>
            <ac:graphicFrameMk id="3" creationId="{33681261-57E6-BD1B-8D8F-BAC69EEFE8D6}"/>
          </ac:graphicFrameMkLst>
        </pc:graphicFrameChg>
        <pc:graphicFrameChg chg="add mod modGraphic">
          <ac:chgData name="Razia Begum (2217307)" userId="61d5ee7f-06c0-4f10-9d6b-8ae77b7c967d" providerId="ADAL" clId="{DC5BA0AC-5C40-42FD-AA92-F21123A437B6}" dt="2026-03-06T08:25:07.736" v="6534" actId="14100"/>
          <ac:graphicFrameMkLst>
            <pc:docMk/>
            <pc:sldMk cId="3958061508" sldId="257"/>
            <ac:graphicFrameMk id="4" creationId="{8ED4AC32-6957-285D-D581-0E8D285FB469}"/>
          </ac:graphicFrameMkLst>
        </pc:graphicFrameChg>
        <pc:graphicFrameChg chg="add mod modGraphic">
          <ac:chgData name="Razia Begum (2217307)" userId="61d5ee7f-06c0-4f10-9d6b-8ae77b7c967d" providerId="ADAL" clId="{DC5BA0AC-5C40-42FD-AA92-F21123A437B6}" dt="2026-03-06T08:25:25.704" v="6536" actId="14100"/>
          <ac:graphicFrameMkLst>
            <pc:docMk/>
            <pc:sldMk cId="3958061508" sldId="257"/>
            <ac:graphicFrameMk id="5" creationId="{95EB956D-18AB-4BE5-9E42-F22993D351D7}"/>
          </ac:graphicFrameMkLst>
        </pc:graphicFrameChg>
        <pc:graphicFrameChg chg="add del mod modGraphic">
          <ac:chgData name="Razia Begum (2217307)" userId="61d5ee7f-06c0-4f10-9d6b-8ae77b7c967d" providerId="ADAL" clId="{DC5BA0AC-5C40-42FD-AA92-F21123A437B6}" dt="2026-03-05T15:02:02.048" v="5338" actId="478"/>
          <ac:graphicFrameMkLst>
            <pc:docMk/>
            <pc:sldMk cId="3958061508" sldId="257"/>
            <ac:graphicFrameMk id="12" creationId="{602D16BB-F7B6-D681-8131-35EDBD262F47}"/>
          </ac:graphicFrameMkLst>
        </pc:graphicFrameChg>
        <pc:graphicFrameChg chg="add mod modGraphic">
          <ac:chgData name="Razia Begum (2217307)" userId="61d5ee7f-06c0-4f10-9d6b-8ae77b7c967d" providerId="ADAL" clId="{DC5BA0AC-5C40-42FD-AA92-F21123A437B6}" dt="2026-03-06T08:21:51.028" v="6522" actId="1076"/>
          <ac:graphicFrameMkLst>
            <pc:docMk/>
            <pc:sldMk cId="3958061508" sldId="257"/>
            <ac:graphicFrameMk id="13" creationId="{2C856E46-59EE-27FB-E99C-A0408A82F4CF}"/>
          </ac:graphicFrameMkLst>
        </pc:graphicFrameChg>
        <pc:picChg chg="add mod">
          <ac:chgData name="Razia Begum (2217307)" userId="61d5ee7f-06c0-4f10-9d6b-8ae77b7c967d" providerId="ADAL" clId="{DC5BA0AC-5C40-42FD-AA92-F21123A437B6}" dt="2026-03-06T08:21:19.732" v="6520" actId="14100"/>
          <ac:picMkLst>
            <pc:docMk/>
            <pc:sldMk cId="3958061508" sldId="257"/>
            <ac:picMk id="2" creationId="{B0E48A7F-BFD9-E6AC-0150-A5543AAF0ABA}"/>
          </ac:picMkLst>
        </pc:picChg>
        <pc:picChg chg="add mod">
          <ac:chgData name="Razia Begum (2217307)" userId="61d5ee7f-06c0-4f10-9d6b-8ae77b7c967d" providerId="ADAL" clId="{DC5BA0AC-5C40-42FD-AA92-F21123A437B6}" dt="2026-03-06T08:00:50.389" v="6499" actId="207"/>
          <ac:picMkLst>
            <pc:docMk/>
            <pc:sldMk cId="3958061508" sldId="257"/>
            <ac:picMk id="7" creationId="{59905558-8256-994A-DA24-3F90DF7EF5F0}"/>
          </ac:picMkLst>
        </pc:picChg>
        <pc:picChg chg="add del mod">
          <ac:chgData name="Razia Begum (2217307)" userId="61d5ee7f-06c0-4f10-9d6b-8ae77b7c967d" providerId="ADAL" clId="{DC5BA0AC-5C40-42FD-AA92-F21123A437B6}" dt="2026-03-06T07:01:23.316" v="6334" actId="1076"/>
          <ac:picMkLst>
            <pc:docMk/>
            <pc:sldMk cId="3958061508" sldId="257"/>
            <ac:picMk id="8" creationId="{19B464E1-9DE7-450A-6B7D-516FC7DB6C0B}"/>
          </ac:picMkLst>
        </pc:picChg>
        <pc:picChg chg="add del mod">
          <ac:chgData name="Razia Begum (2217307)" userId="61d5ee7f-06c0-4f10-9d6b-8ae77b7c967d" providerId="ADAL" clId="{DC5BA0AC-5C40-42FD-AA92-F21123A437B6}" dt="2026-03-05T13:14:01.492" v="4602" actId="478"/>
          <ac:picMkLst>
            <pc:docMk/>
            <pc:sldMk cId="3958061508" sldId="257"/>
            <ac:picMk id="9" creationId="{9D32F9AE-3057-2A9D-9E48-08A4B336A987}"/>
          </ac:picMkLst>
        </pc:picChg>
        <pc:picChg chg="add del mod">
          <ac:chgData name="Razia Begum (2217307)" userId="61d5ee7f-06c0-4f10-9d6b-8ae77b7c967d" providerId="ADAL" clId="{DC5BA0AC-5C40-42FD-AA92-F21123A437B6}" dt="2026-03-05T20:12:35.757" v="5752" actId="478"/>
          <ac:picMkLst>
            <pc:docMk/>
            <pc:sldMk cId="3958061508" sldId="257"/>
            <ac:picMk id="11" creationId="{741BD575-8CDA-D2E6-3AC3-168179DC0A16}"/>
          </ac:picMkLst>
        </pc:picChg>
        <pc:picChg chg="add mod">
          <ac:chgData name="Razia Begum (2217307)" userId="61d5ee7f-06c0-4f10-9d6b-8ae77b7c967d" providerId="ADAL" clId="{DC5BA0AC-5C40-42FD-AA92-F21123A437B6}" dt="2026-03-06T07:59:52.641" v="6498" actId="207"/>
          <ac:picMkLst>
            <pc:docMk/>
            <pc:sldMk cId="3958061508" sldId="257"/>
            <ac:picMk id="20" creationId="{55A6C61E-C0EF-CB6F-9B88-675C21E8001D}"/>
          </ac:picMkLst>
        </pc:picChg>
        <pc:picChg chg="add mod">
          <ac:chgData name="Razia Begum (2217307)" userId="61d5ee7f-06c0-4f10-9d6b-8ae77b7c967d" providerId="ADAL" clId="{DC5BA0AC-5C40-42FD-AA92-F21123A437B6}" dt="2026-03-06T07:26:54.202" v="6427" actId="1076"/>
          <ac:picMkLst>
            <pc:docMk/>
            <pc:sldMk cId="3958061508" sldId="257"/>
            <ac:picMk id="25" creationId="{E3201A2D-72BF-132E-EC48-FC1A09CAC716}"/>
          </ac:picMkLst>
        </pc:picChg>
      </pc:sldChg>
      <pc:sldChg chg="addSp delSp modSp new mod">
        <pc:chgData name="Razia Begum (2217307)" userId="61d5ee7f-06c0-4f10-9d6b-8ae77b7c967d" providerId="ADAL" clId="{DC5BA0AC-5C40-42FD-AA92-F21123A437B6}" dt="2026-03-06T07:58:33.765" v="6496" actId="2710"/>
        <pc:sldMkLst>
          <pc:docMk/>
          <pc:sldMk cId="90242665" sldId="258"/>
        </pc:sldMkLst>
        <pc:spChg chg="del">
          <ac:chgData name="Razia Begum (2217307)" userId="61d5ee7f-06c0-4f10-9d6b-8ae77b7c967d" providerId="ADAL" clId="{DC5BA0AC-5C40-42FD-AA92-F21123A437B6}" dt="2026-03-05T15:01:45.720" v="5337" actId="21"/>
          <ac:spMkLst>
            <pc:docMk/>
            <pc:sldMk cId="90242665" sldId="258"/>
            <ac:spMk id="2" creationId="{98D79D32-C207-8FEE-6424-8BC1E7EFA85F}"/>
          </ac:spMkLst>
        </pc:spChg>
        <pc:spChg chg="add mod">
          <ac:chgData name="Razia Begum (2217307)" userId="61d5ee7f-06c0-4f10-9d6b-8ae77b7c967d" providerId="ADAL" clId="{DC5BA0AC-5C40-42FD-AA92-F21123A437B6}" dt="2026-03-06T07:58:33.765" v="6496" actId="2710"/>
          <ac:spMkLst>
            <pc:docMk/>
            <pc:sldMk cId="90242665" sldId="258"/>
            <ac:spMk id="3" creationId="{FDA836C5-E6FE-A688-D4F4-7E61C83E243B}"/>
          </ac:spMkLst>
        </pc:spChg>
        <pc:spChg chg="add del">
          <ac:chgData name="Razia Begum (2217307)" userId="61d5ee7f-06c0-4f10-9d6b-8ae77b7c967d" providerId="ADAL" clId="{DC5BA0AC-5C40-42FD-AA92-F21123A437B6}" dt="2026-03-06T07:53:24.770" v="6429" actId="478"/>
          <ac:spMkLst>
            <pc:docMk/>
            <pc:sldMk cId="90242665" sldId="258"/>
            <ac:spMk id="4" creationId="{1B54AE81-CEA0-2D72-538F-50574DE253F0}"/>
          </ac:spMkLst>
        </pc:spChg>
        <pc:graphicFrameChg chg="add mod">
          <ac:chgData name="Razia Begum (2217307)" userId="61d5ee7f-06c0-4f10-9d6b-8ae77b7c967d" providerId="ADAL" clId="{DC5BA0AC-5C40-42FD-AA92-F21123A437B6}" dt="2026-03-06T07:55:35.483" v="6455" actId="20577"/>
          <ac:graphicFrameMkLst>
            <pc:docMk/>
            <pc:sldMk cId="90242665" sldId="258"/>
            <ac:graphicFrameMk id="5" creationId="{409AD1EC-C9C8-19F2-A0C9-F31D9C7A5347}"/>
          </ac:graphicFrameMkLst>
        </pc:graphicFrameChg>
      </pc:sldChg>
    </pc:docChg>
  </pc:docChgLst>
  <pc:docChgLst>
    <pc:chgData name="Razia Begum (2217307)" userId="S::2217307@student.uwtsd.ac.uk::61d5ee7f-06c0-4f10-9d6b-8ae77b7c967d" providerId="AD" clId="Web-{E631ECF6-478E-07AC-AC39-F452A2BF1299}"/>
    <pc:docChg chg="delSld">
      <pc:chgData name="Razia Begum (2217307)" userId="S::2217307@student.uwtsd.ac.uk::61d5ee7f-06c0-4f10-9d6b-8ae77b7c967d" providerId="AD" clId="Web-{E631ECF6-478E-07AC-AC39-F452A2BF1299}" dt="2026-03-06T08:12:35.175" v="0"/>
      <pc:docMkLst>
        <pc:docMk/>
      </pc:docMkLst>
      <pc:sldChg chg="del">
        <pc:chgData name="Razia Begum (2217307)" userId="S::2217307@student.uwtsd.ac.uk::61d5ee7f-06c0-4f10-9d6b-8ae77b7c967d" providerId="AD" clId="Web-{E631ECF6-478E-07AC-AC39-F452A2BF1299}" dt="2026-03-06T08:12:35.175" v="0"/>
        <pc:sldMkLst>
          <pc:docMk/>
          <pc:sldMk cId="4013036348"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27F20BA-9B62-4FBA-B67E-113A4449CFB2}" type="datetimeFigureOut">
              <a:rPr lang="en-GB" smtClean="0"/>
              <a:t>06/03/2026</a:t>
            </a:fld>
            <a:endParaRPr lang="en-GB"/>
          </a:p>
        </p:txBody>
      </p:sp>
      <p:sp>
        <p:nvSpPr>
          <p:cNvPr id="4" name="Slide Image Placeholder 3"/>
          <p:cNvSpPr>
            <a:spLocks noGrp="1" noRot="1" noChangeAspect="1"/>
          </p:cNvSpPr>
          <p:nvPr>
            <p:ph type="sldImg" idx="2"/>
          </p:nvPr>
        </p:nvSpPr>
        <p:spPr>
          <a:xfrm>
            <a:off x="3752850" y="857250"/>
            <a:ext cx="16383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EA32957C-2BDE-4079-A1D0-8C074723B913}" type="slidenum">
              <a:rPr lang="en-GB" smtClean="0"/>
              <a:t>‹#›</a:t>
            </a:fld>
            <a:endParaRPr lang="en-GB"/>
          </a:p>
        </p:txBody>
      </p:sp>
    </p:spTree>
    <p:extLst>
      <p:ext uri="{BB962C8B-B14F-4D97-AF65-F5344CB8AC3E}">
        <p14:creationId xmlns:p14="http://schemas.microsoft.com/office/powerpoint/2010/main" val="3829230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957C-2BDE-4079-A1D0-8C074723B913}" type="slidenum">
              <a:rPr lang="en-GB" smtClean="0"/>
              <a:t>2</a:t>
            </a:fld>
            <a:endParaRPr lang="en-GB"/>
          </a:p>
        </p:txBody>
      </p:sp>
    </p:spTree>
    <p:extLst>
      <p:ext uri="{BB962C8B-B14F-4D97-AF65-F5344CB8AC3E}">
        <p14:creationId xmlns:p14="http://schemas.microsoft.com/office/powerpoint/2010/main" val="1569538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957C-2BDE-4079-A1D0-8C074723B913}" type="slidenum">
              <a:rPr lang="en-GB" smtClean="0"/>
              <a:t>3</a:t>
            </a:fld>
            <a:endParaRPr lang="en-GB"/>
          </a:p>
        </p:txBody>
      </p:sp>
    </p:spTree>
    <p:extLst>
      <p:ext uri="{BB962C8B-B14F-4D97-AF65-F5344CB8AC3E}">
        <p14:creationId xmlns:p14="http://schemas.microsoft.com/office/powerpoint/2010/main" val="2234257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C984D5-A9B2-45E6-92E2-E0CE494E6588}"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1075815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C984D5-A9B2-45E6-92E2-E0CE494E6588}"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4227456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tint val="82000"/>
                  </a:schemeClr>
                </a:solidFill>
              </a:defRPr>
            </a:lvl1pPr>
            <a:lvl2pPr marL="1513743" indent="0">
              <a:buNone/>
              <a:defRPr sz="6622">
                <a:solidFill>
                  <a:schemeClr val="tx1">
                    <a:tint val="82000"/>
                  </a:schemeClr>
                </a:solidFill>
              </a:defRPr>
            </a:lvl2pPr>
            <a:lvl3pPr marL="3027487" indent="0">
              <a:buNone/>
              <a:defRPr sz="5960">
                <a:solidFill>
                  <a:schemeClr val="tx1">
                    <a:tint val="82000"/>
                  </a:schemeClr>
                </a:solidFill>
              </a:defRPr>
            </a:lvl3pPr>
            <a:lvl4pPr marL="4541230" indent="0">
              <a:buNone/>
              <a:defRPr sz="5297">
                <a:solidFill>
                  <a:schemeClr val="tx1">
                    <a:tint val="82000"/>
                  </a:schemeClr>
                </a:solidFill>
              </a:defRPr>
            </a:lvl4pPr>
            <a:lvl5pPr marL="6054974" indent="0">
              <a:buNone/>
              <a:defRPr sz="5297">
                <a:solidFill>
                  <a:schemeClr val="tx1">
                    <a:tint val="82000"/>
                  </a:schemeClr>
                </a:solidFill>
              </a:defRPr>
            </a:lvl5pPr>
            <a:lvl6pPr marL="7568717" indent="0">
              <a:buNone/>
              <a:defRPr sz="5297">
                <a:solidFill>
                  <a:schemeClr val="tx1">
                    <a:tint val="82000"/>
                  </a:schemeClr>
                </a:solidFill>
              </a:defRPr>
            </a:lvl6pPr>
            <a:lvl7pPr marL="9082461" indent="0">
              <a:buNone/>
              <a:defRPr sz="5297">
                <a:solidFill>
                  <a:schemeClr val="tx1">
                    <a:tint val="82000"/>
                  </a:schemeClr>
                </a:solidFill>
              </a:defRPr>
            </a:lvl7pPr>
            <a:lvl8pPr marL="10596204" indent="0">
              <a:buNone/>
              <a:defRPr sz="5297">
                <a:solidFill>
                  <a:schemeClr val="tx1">
                    <a:tint val="82000"/>
                  </a:schemeClr>
                </a:solidFill>
              </a:defRPr>
            </a:lvl8pPr>
            <a:lvl9pPr marL="12109948" indent="0">
              <a:buNone/>
              <a:defRPr sz="5297">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C984D5-A9B2-45E6-92E2-E0CE494E6588}"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197103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C984D5-A9B2-45E6-92E2-E0CE494E6588}"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11000841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C984D5-A9B2-45E6-92E2-E0CE494E6588}" type="datetimeFigureOut">
              <a:rPr lang="en-GB" smtClean="0"/>
              <a:t>06/03/2026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434050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C984D5-A9B2-45E6-92E2-E0CE494E6588}"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523515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C984D5-A9B2-45E6-92E2-E0CE494E6588}" type="datetimeFigureOut">
              <a:rPr lang="en-GB" smtClean="0"/>
              <a:t>06/03/2026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3967476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02C984D5-A9B2-45E6-92E2-E0CE494E6588}"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748020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02C984D5-A9B2-45E6-92E2-E0CE494E6588}"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2010828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C984D5-A9B2-45E6-92E2-E0CE494E6588}"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1211794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C984D5-A9B2-45E6-92E2-E0CE494E6588}"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5AE515-80AE-47D9-8F70-B351793AD473}" type="slidenum">
              <a:rPr lang="en-GB" smtClean="0"/>
              <a:t>‹#›</a:t>
            </a:fld>
            <a:endParaRPr lang="en-GB"/>
          </a:p>
        </p:txBody>
      </p:sp>
    </p:spTree>
    <p:extLst>
      <p:ext uri="{BB962C8B-B14F-4D97-AF65-F5344CB8AC3E}">
        <p14:creationId xmlns:p14="http://schemas.microsoft.com/office/powerpoint/2010/main" val="434038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82000"/>
                  </a:schemeClr>
                </a:solidFill>
              </a:defRPr>
            </a:lvl1pPr>
          </a:lstStyle>
          <a:p>
            <a:fld id="{02C984D5-A9B2-45E6-92E2-E0CE494E6588}" type="datetimeFigureOut">
              <a:rPr lang="en-GB" smtClean="0"/>
              <a:t>06/03/2026</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82000"/>
                  </a:schemeClr>
                </a:solidFill>
              </a:defRPr>
            </a:lvl1pPr>
          </a:lstStyle>
          <a:p>
            <a:fld id="{A45AE515-80AE-47D9-8F70-B351793AD473}" type="slidenum">
              <a:rPr lang="en-GB" smtClean="0"/>
              <a:t>‹#›</a:t>
            </a:fld>
            <a:endParaRPr lang="en-GB"/>
          </a:p>
        </p:txBody>
      </p:sp>
    </p:spTree>
    <p:extLst>
      <p:ext uri="{BB962C8B-B14F-4D97-AF65-F5344CB8AC3E}">
        <p14:creationId xmlns:p14="http://schemas.microsoft.com/office/powerpoint/2010/main" val="12365171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goodthingsfoundation.org/policy-and-research/research-and-evidence/research-2024/health-inequalities-digital-exclusion" TargetMode="External"/><Relationship Id="rId13" Type="http://schemas.openxmlformats.org/officeDocument/2006/relationships/hyperlink" Target="https://pubmed.ncbi.nlm.nih.gov/41144242/" TargetMode="External"/><Relationship Id="rId18" Type="http://schemas.openxmlformats.org/officeDocument/2006/relationships/hyperlink" Target="https://doi.org/10.1111/dme.14469" TargetMode="External"/><Relationship Id="rId3" Type="http://schemas.openxmlformats.org/officeDocument/2006/relationships/hyperlink" Target="https://pmc.ncbi.nlm.nih.gov/articles/PMC11100129/" TargetMode="External"/><Relationship Id="rId21" Type="http://schemas.openxmlformats.org/officeDocument/2006/relationships/hyperlink" Target="https://www.who.int/news-room/fact-sheets/detail/diabetes" TargetMode="External"/><Relationship Id="rId7" Type="http://schemas.openxmlformats.org/officeDocument/2006/relationships/hyperlink" Target="https://digital.nhs.uk/blog/transformation-blog/2024/accessibility-is-a-choice" TargetMode="External"/><Relationship Id="rId12" Type="http://schemas.openxmlformats.org/officeDocument/2006/relationships/hyperlink" Target="https://www.instituteofhealthequity.org/resources-reports/marmot-review-10-years-on/the-marmot-review-10-years-on-full-report.pdf" TargetMode="External"/><Relationship Id="rId17" Type="http://schemas.openxmlformats.org/officeDocument/2006/relationships/hyperlink" Target="https://assets.publishing.service.gov.uk/media/5d7b72c8ed915d5257b5b66c/PHE_Strategy_2020-25.pdf" TargetMode="External"/><Relationship Id="rId2" Type="http://schemas.openxmlformats.org/officeDocument/2006/relationships/notesSlide" Target="../notesSlides/notesSlide2.xml"/><Relationship Id="rId16" Type="http://schemas.openxmlformats.org/officeDocument/2006/relationships/hyperlink" Target="https://www.nottinghamshirehealthcare.nhs.uk/desmond-programme-for-type-2-diabetes/" TargetMode="External"/><Relationship Id="rId20" Type="http://schemas.openxmlformats.org/officeDocument/2006/relationships/hyperlink" Target="https://www.statista.com/statistics/386742/individuals-with-diabetes-by-type-in-england-and-wales/?srsltid=AfmBOoqYIA_QGqkQOkMUq_7aYKx-tR_zbibXFaqRS-HEwrld73PpiyVX" TargetMode="External"/><Relationship Id="rId1" Type="http://schemas.openxmlformats.org/officeDocument/2006/relationships/slideLayout" Target="../slideLayouts/slideLayout6.xml"/><Relationship Id="rId6" Type="http://schemas.openxmlformats.org/officeDocument/2006/relationships/hyperlink" Target="https://doi.org/10.7861/fhj.2022-0046" TargetMode="External"/><Relationship Id="rId11" Type="http://schemas.openxmlformats.org/officeDocument/2006/relationships/hyperlink" Target="https://doi.org/10.1111/dom.13307" TargetMode="External"/><Relationship Id="rId5" Type="http://schemas.openxmlformats.org/officeDocument/2006/relationships/hyperlink" Target="https://www.linkedin.com/posts/khairulhasnan_ottawa-charter-for-health-promotion-five-activity-7216301597130121216-duNp" TargetMode="External"/><Relationship Id="rId15" Type="http://schemas.openxmlformats.org/officeDocument/2006/relationships/hyperlink" Target="https://www.england.nhs.uk/long-read/health-equalities-and-digital-inclusion/" TargetMode="External"/><Relationship Id="rId10" Type="http://schemas.openxmlformats.org/officeDocument/2006/relationships/hyperlink" Target="https://journals.sagepub.com/doi/10.1177/1932296817713506" TargetMode="External"/><Relationship Id="rId19" Type="http://schemas.openxmlformats.org/officeDocument/2006/relationships/hyperlink" Target="https://www.ruralhealthinfo.org/toolkits/health-promotion/2/theories-and-models/health-belief" TargetMode="External"/><Relationship Id="rId4" Type="http://schemas.openxmlformats.org/officeDocument/2006/relationships/hyperlink" Target="https://doi.org/10.1016/S2468-2667(25)00163-X" TargetMode="External"/><Relationship Id="rId9" Type="http://schemas.openxmlformats.org/officeDocument/2006/relationships/hyperlink" Target="https://doi.org/10.5455/jcmr.2024.15.02" TargetMode="External"/><Relationship Id="rId14" Type="http://schemas.openxmlformats.org/officeDocument/2006/relationships/hyperlink" Target="https://doi.org/10.1007/s13300-023-0152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3681261-57E6-BD1B-8D8F-BAC69EEFE8D6}"/>
              </a:ext>
            </a:extLst>
          </p:cNvPr>
          <p:cNvGraphicFramePr>
            <a:graphicFrameLocks noGrp="1"/>
          </p:cNvGraphicFramePr>
          <p:nvPr>
            <p:extLst>
              <p:ext uri="{D42A27DB-BD31-4B8C-83A1-F6EECF244321}">
                <p14:modId xmlns:p14="http://schemas.microsoft.com/office/powerpoint/2010/main" val="2248262739"/>
              </p:ext>
            </p:extLst>
          </p:nvPr>
        </p:nvGraphicFramePr>
        <p:xfrm>
          <a:off x="2698306" y="259973"/>
          <a:ext cx="26005679" cy="2651760"/>
        </p:xfrm>
        <a:graphic>
          <a:graphicData uri="http://schemas.openxmlformats.org/drawingml/2006/table">
            <a:tbl>
              <a:tblPr firstRow="1" bandRow="1">
                <a:tableStyleId>{5C22544A-7EE6-4342-B048-85BDC9FD1C3A}</a:tableStyleId>
              </a:tblPr>
              <a:tblGrid>
                <a:gridCol w="26005679">
                  <a:extLst>
                    <a:ext uri="{9D8B030D-6E8A-4147-A177-3AD203B41FA5}">
                      <a16:colId xmlns:a16="http://schemas.microsoft.com/office/drawing/2014/main" val="716325751"/>
                    </a:ext>
                  </a:extLst>
                </a:gridCol>
              </a:tblGrid>
              <a:tr h="2059533">
                <a:tc>
                  <a:txBody>
                    <a:bodyPr/>
                    <a:lstStyle/>
                    <a:p>
                      <a:r>
                        <a:rPr lang="en-US" sz="6000" dirty="0">
                          <a:solidFill>
                            <a:schemeClr val="tx1"/>
                          </a:solidFill>
                          <a:latin typeface="Arial" panose="020B0604020202020204" pitchFamily="34" charset="0"/>
                          <a:cs typeface="Arial" panose="020B0604020202020204" pitchFamily="34" charset="0"/>
                        </a:rPr>
                        <a:t> </a:t>
                      </a:r>
                      <a:r>
                        <a:rPr lang="en-US" sz="5400" dirty="0">
                          <a:solidFill>
                            <a:schemeClr val="tx1"/>
                          </a:solidFill>
                          <a:latin typeface="Calibri" panose="020F0502020204030204" pitchFamily="34" charset="0"/>
                          <a:ea typeface="Calibri" panose="020F0502020204030204" pitchFamily="34" charset="0"/>
                          <a:cs typeface="Calibri" panose="020F0502020204030204" pitchFamily="34" charset="0"/>
                        </a:rPr>
                        <a:t>Addressing the Type 2 Diabetes Gap through AI-Driven Coaching: The GlucoGuide+ Solution </a:t>
                      </a:r>
                    </a:p>
                    <a:p>
                      <a:r>
                        <a:rPr lang="en-US" sz="5400" dirty="0">
                          <a:solidFill>
                            <a:schemeClr val="tx1"/>
                          </a:solidFill>
                          <a:latin typeface="Calibri" panose="020F0502020204030204" pitchFamily="34" charset="0"/>
                          <a:ea typeface="Calibri" panose="020F0502020204030204" pitchFamily="34" charset="0"/>
                          <a:cs typeface="Calibri" panose="020F0502020204030204" pitchFamily="34" charset="0"/>
                        </a:rPr>
                        <a:t>                                             </a:t>
                      </a:r>
                      <a:r>
                        <a:rPr lang="en-US" sz="4800" dirty="0">
                          <a:solidFill>
                            <a:schemeClr val="tx1"/>
                          </a:solidFill>
                          <a:latin typeface="Calibri" panose="020F0502020204030204" pitchFamily="34" charset="0"/>
                          <a:ea typeface="Calibri" panose="020F0502020204030204" pitchFamily="34" charset="0"/>
                          <a:cs typeface="Calibri" panose="020F0502020204030204" pitchFamily="34" charset="0"/>
                        </a:rPr>
                        <a:t>Razia Begum 2217307 UWTSD</a:t>
                      </a:r>
                    </a:p>
                  </a:txBody>
                  <a:tcPr>
                    <a:solidFill>
                      <a:schemeClr val="accent1">
                        <a:lumMod val="20000"/>
                        <a:lumOff val="80000"/>
                      </a:schemeClr>
                    </a:solidFill>
                  </a:tcPr>
                </a:tc>
                <a:extLst>
                  <a:ext uri="{0D108BD9-81ED-4DB2-BD59-A6C34878D82A}">
                    <a16:rowId xmlns:a16="http://schemas.microsoft.com/office/drawing/2014/main" val="3142079444"/>
                  </a:ext>
                </a:extLst>
              </a:tr>
            </a:tbl>
          </a:graphicData>
        </a:graphic>
      </p:graphicFrame>
      <p:graphicFrame>
        <p:nvGraphicFramePr>
          <p:cNvPr id="4" name="Table 3">
            <a:extLst>
              <a:ext uri="{FF2B5EF4-FFF2-40B4-BE49-F238E27FC236}">
                <a16:creationId xmlns:a16="http://schemas.microsoft.com/office/drawing/2014/main" id="{8ED4AC32-6957-285D-D581-0E8D285FB469}"/>
              </a:ext>
            </a:extLst>
          </p:cNvPr>
          <p:cNvGraphicFramePr>
            <a:graphicFrameLocks noGrp="1"/>
          </p:cNvGraphicFramePr>
          <p:nvPr>
            <p:extLst>
              <p:ext uri="{D42A27DB-BD31-4B8C-83A1-F6EECF244321}">
                <p14:modId xmlns:p14="http://schemas.microsoft.com/office/powerpoint/2010/main" val="4114286699"/>
              </p:ext>
            </p:extLst>
          </p:nvPr>
        </p:nvGraphicFramePr>
        <p:xfrm>
          <a:off x="402375" y="4080871"/>
          <a:ext cx="13807316" cy="38462919"/>
        </p:xfrm>
        <a:graphic>
          <a:graphicData uri="http://schemas.openxmlformats.org/drawingml/2006/table">
            <a:tbl>
              <a:tblPr firstRow="1" bandRow="1">
                <a:tableStyleId>{5C22544A-7EE6-4342-B048-85BDC9FD1C3A}</a:tableStyleId>
              </a:tblPr>
              <a:tblGrid>
                <a:gridCol w="13807316">
                  <a:extLst>
                    <a:ext uri="{9D8B030D-6E8A-4147-A177-3AD203B41FA5}">
                      <a16:colId xmlns:a16="http://schemas.microsoft.com/office/drawing/2014/main" val="2710451268"/>
                    </a:ext>
                  </a:extLst>
                </a:gridCol>
              </a:tblGrid>
              <a:tr h="38462919">
                <a:tc>
                  <a:txBody>
                    <a:bodyPr/>
                    <a:lstStyle/>
                    <a:p>
                      <a:pPr algn="just">
                        <a:lnSpc>
                          <a:spcPct val="100000"/>
                        </a:lnSpc>
                      </a:pPr>
                      <a:endParaRPr lang="en-US" sz="3600" b="1" dirty="0">
                        <a:solidFill>
                          <a:schemeClr val="tx1"/>
                        </a:solidFill>
                        <a:latin typeface="Arial" panose="020B0604020202020204" pitchFamily="34" charset="0"/>
                        <a:cs typeface="Arial" panose="020B0604020202020204" pitchFamily="34" charset="0"/>
                      </a:endParaRPr>
                    </a:p>
                    <a:p>
                      <a:pPr algn="just">
                        <a:lnSpc>
                          <a:spcPct val="100000"/>
                        </a:lnSpc>
                      </a:pPr>
                      <a:r>
                        <a:rPr lang="en-US" sz="3600" b="1" dirty="0">
                          <a:solidFill>
                            <a:schemeClr val="tx1"/>
                          </a:solidFill>
                          <a:latin typeface="Arial" panose="020B0604020202020204" pitchFamily="34" charset="0"/>
                          <a:cs typeface="Arial" panose="020B0604020202020204" pitchFamily="34" charset="0"/>
                        </a:rPr>
                        <a:t>Background &amp; Public Health Need:</a:t>
                      </a:r>
                    </a:p>
                    <a:p>
                      <a:pPr algn="just">
                        <a:lnSpc>
                          <a:spcPct val="100000"/>
                        </a:lnSpc>
                      </a:pPr>
                      <a:endParaRPr lang="en-US" sz="3200" b="1"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Type 2 diabetes (T2D) is a significant public health concern, affecting over 422 million people globally and 4.6 million in the UK (WHO, n.d.). It disproportionately impacts socioeconomically disadvantaged groups, contributing to health inequalities and increasing risks of cardiovascular and renal disease, which place substantial pressure on the NHS (Allara et al., 2025).</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DESMOND (Diabetes Education and Self Management for Ongoing and Newly Diagnosed) remains central to the UK prevention strategy, providing structured education and peer support for individuals with T2D or at risk of developing T2D (Nottinghamshire Healthcare NHS Foundation Trust, 2026). While effective in improving knowledge and short-term outcomes, its time-limited format and reliance on attendance can restrict sustained behaviour change, particularly among hard-to-reach populations (Quinn, et al., 2021).</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Continuous glucose monitoring (CGM) enables real-time glucose tracking, automated readings, trend analysis, and alerts for hypo- and hyperglycaemia, with secure data sharing to healthcare teams. When combined with education, CGM supports improved glycaemic control and responsive self-management.</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GlucoGuide+ Unified Approach:</a:t>
                      </a:r>
                    </a:p>
                    <a:p>
                      <a:pPr algn="just">
                        <a:lnSpc>
                          <a:spcPct val="100000"/>
                        </a:lnSpc>
                      </a:pPr>
                      <a:r>
                        <a:rPr lang="en-US" sz="2400" b="0" dirty="0">
                          <a:solidFill>
                            <a:schemeClr val="tx1"/>
                          </a:solidFill>
                          <a:latin typeface="Arial" panose="020B0604020202020204" pitchFamily="34" charset="0"/>
                          <a:cs typeface="Arial" panose="020B0604020202020204" pitchFamily="34" charset="0"/>
                        </a:rPr>
                        <a:t>GlucoGuide+ integrates CGM, structured education, and AI-driven coaching to provide continuous support and personalised feedback. In addition to bridging gaps in current strategies, it incorporates culturally tailored content, accessible digital interfaces, and ongoing monitoring of participation across demographic groups to address behavioural and technological barriers. These mechanisms aim to reduce digital exclusion and promote equitable access and outcomes for diverse populations, thereby supporting sustained engagement and improved health equity (Mathioudakis et al., 2025).</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While digital strategies offer promise, immediate inclusive action is needed to ensure those with low digital skills or access are not left behind. Prioritise digital equity in design and delivery to proactively reduce inequalities and maximise population benefit (Good Things Foundation, 2024).</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🔵Digital Equity Insight: While digital strategies offer promise, they risk excluding those with low digital skills or access. Without inclusive design, interventions may widen inequalities by favouring already advantaged groups ((Dellar, 2024).). Digital equity must be central to design and delivery.</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    </a:t>
                      </a:r>
                    </a:p>
                    <a:p>
                      <a:pPr algn="just">
                        <a:lnSpc>
                          <a:spcPct val="100000"/>
                        </a:lnSpc>
                      </a:pPr>
                      <a:r>
                        <a:rPr lang="en-US" sz="2400" b="0" dirty="0">
                          <a:solidFill>
                            <a:schemeClr val="tx1"/>
                          </a:solidFill>
                          <a:latin typeface="Arial" panose="020B0604020202020204" pitchFamily="34" charset="0"/>
                          <a:cs typeface="Arial" panose="020B0604020202020204" pitchFamily="34" charset="0"/>
                        </a:rPr>
                        <a:t>   </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                                                                      </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                                                                                    </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                                                                                                          </a:t>
                      </a:r>
                    </a:p>
                    <a:p>
                      <a:pPr algn="just">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                                                                                                                    (Statista, 2025)</a:t>
                      </a:r>
                    </a:p>
                    <a:p>
                      <a:pPr algn="just">
                        <a:lnSpc>
                          <a:spcPct val="100000"/>
                        </a:lnSpc>
                      </a:pPr>
                      <a:endParaRPr lang="en-US" sz="3200" b="0" dirty="0">
                        <a:solidFill>
                          <a:schemeClr val="tx1"/>
                        </a:solidFill>
                        <a:latin typeface="Arial" panose="020B0604020202020204" pitchFamily="34" charset="0"/>
                        <a:cs typeface="Arial" panose="020B0604020202020204" pitchFamily="34" charset="0"/>
                      </a:endParaRPr>
                    </a:p>
                    <a:p>
                      <a:pPr algn="just">
                        <a:lnSpc>
                          <a:spcPct val="100000"/>
                        </a:lnSpc>
                      </a:pPr>
                      <a:r>
                        <a:rPr lang="en-US" sz="3600" b="1" dirty="0">
                          <a:solidFill>
                            <a:schemeClr val="tx1"/>
                          </a:solidFill>
                          <a:latin typeface="Arial" panose="020B0604020202020204" pitchFamily="34" charset="0"/>
                          <a:cs typeface="Arial" panose="020B0604020202020204" pitchFamily="34" charset="0"/>
                        </a:rPr>
                        <a:t>Health Promotion Values &amp; Principles:</a:t>
                      </a:r>
                    </a:p>
                    <a:p>
                      <a:pPr algn="just">
                        <a:lnSpc>
                          <a:spcPct val="100000"/>
                        </a:lnSpc>
                      </a:pPr>
                      <a:endParaRPr lang="en-US" sz="3200" b="1" dirty="0">
                        <a:solidFill>
                          <a:schemeClr val="tx1"/>
                        </a:solidFill>
                        <a:latin typeface="Arial" panose="020B0604020202020204" pitchFamily="34" charset="0"/>
                        <a:cs typeface="Arial" panose="020B0604020202020204" pitchFamily="34" charset="0"/>
                      </a:endParaRPr>
                    </a:p>
                    <a:p>
                      <a:pPr algn="just">
                        <a:lnSpc>
                          <a:spcPct val="100000"/>
                        </a:lnSpc>
                      </a:pPr>
                      <a:r>
                        <a:rPr lang="en-US" sz="2400" b="0" dirty="0">
                          <a:solidFill>
                            <a:schemeClr val="tx1"/>
                          </a:solidFill>
                          <a:latin typeface="Arial" panose="020B0604020202020204" pitchFamily="34" charset="0"/>
                          <a:cs typeface="Arial" panose="020B0604020202020204" pitchFamily="34" charset="0"/>
                        </a:rPr>
                        <a:t>Health promotion is underpinned by four core values: empowerment, equity, participation, and person-</a:t>
                      </a:r>
                      <a:r>
                        <a:rPr lang="en-US" sz="2400" b="0" dirty="0" err="1">
                          <a:solidFill>
                            <a:schemeClr val="tx1"/>
                          </a:solidFill>
                          <a:latin typeface="Arial" panose="020B0604020202020204" pitchFamily="34" charset="0"/>
                          <a:cs typeface="Arial" panose="020B0604020202020204" pitchFamily="34" charset="0"/>
                        </a:rPr>
                        <a:t>centred</a:t>
                      </a:r>
                      <a:r>
                        <a:rPr lang="en-US" sz="2400" b="0" dirty="0">
                          <a:solidFill>
                            <a:schemeClr val="tx1"/>
                          </a:solidFill>
                          <a:latin typeface="Arial" panose="020B0604020202020204" pitchFamily="34" charset="0"/>
                          <a:cs typeface="Arial" panose="020B0604020202020204" pitchFamily="34" charset="0"/>
                        </a:rPr>
                        <a:t> care each essential for achieving sustainable diabetes prevention (WHO, 1986; PHE, 2020).</a:t>
                      </a:r>
                    </a:p>
                    <a:p>
                      <a:pPr marL="0" indent="0" algn="just">
                        <a:lnSpc>
                          <a:spcPct val="100000"/>
                        </a:lnSpc>
                        <a:buFont typeface="Arial" panose="020B0604020202020204" pitchFamily="34" charset="0"/>
                        <a:buNone/>
                      </a:pPr>
                      <a:endParaRPr lang="en-US" sz="2400" b="0" dirty="0">
                        <a:solidFill>
                          <a:schemeClr val="tx1"/>
                        </a:solidFill>
                        <a:latin typeface="Arial" panose="020B0604020202020204" pitchFamily="34" charset="0"/>
                        <a:cs typeface="Arial" panose="020B0604020202020204" pitchFamily="34" charset="0"/>
                      </a:endParaRPr>
                    </a:p>
                    <a:p>
                      <a:pPr marL="342900" indent="-342900" algn="just">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Empowerment: Real-time CGM feedback and adaptive coaching help users understand how behaviours affect glucose levels. This strengthens self-efficacy, a critical predictor of sustained behaviour change (WHO, 1986).</a:t>
                      </a:r>
                    </a:p>
                    <a:p>
                      <a:pPr marL="0" indent="0" algn="just">
                        <a:lnSpc>
                          <a:spcPct val="100000"/>
                        </a:lnSpc>
                        <a:buFont typeface="Arial" panose="020B0604020202020204" pitchFamily="34" charset="0"/>
                        <a:buNone/>
                      </a:pPr>
                      <a:endParaRPr lang="en-US" sz="2400" b="0" dirty="0">
                        <a:solidFill>
                          <a:schemeClr val="tx1"/>
                        </a:solidFill>
                        <a:latin typeface="Arial" panose="020B0604020202020204" pitchFamily="34" charset="0"/>
                        <a:cs typeface="Arial" panose="020B0604020202020204" pitchFamily="34" charset="0"/>
                      </a:endParaRPr>
                    </a:p>
                    <a:p>
                      <a:pPr marL="342900" indent="-342900" algn="just">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Equity: Culturally tailored advice and accessible interfaces (e.g., voice activation) promote inclusive engagement. Addressing equity is critical to preventing digital interventions from reinforcing existing socioeconomic health disparities (PHE, 2020).</a:t>
                      </a:r>
                    </a:p>
                    <a:p>
                      <a:pPr marL="0" indent="0" algn="just">
                        <a:lnSpc>
                          <a:spcPct val="100000"/>
                        </a:lnSpc>
                        <a:buFont typeface="Arial" panose="020B0604020202020204" pitchFamily="34" charset="0"/>
                        <a:buNone/>
                      </a:pPr>
                      <a:endParaRPr lang="en-US" sz="2400" b="0" dirty="0">
                        <a:solidFill>
                          <a:schemeClr val="tx1"/>
                        </a:solidFill>
                        <a:latin typeface="Arial" panose="020B0604020202020204" pitchFamily="34" charset="0"/>
                        <a:cs typeface="Arial" panose="020B0604020202020204" pitchFamily="34" charset="0"/>
                      </a:endParaRPr>
                    </a:p>
                    <a:p>
                      <a:pPr marL="342900" indent="-342900" algn="just">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Participation: Peer-support communities encourage shared learning, reduce isolation, and enhance motivation, improving engagement with behaviour change interventions (Butcher and Hussain, 2022).</a:t>
                      </a:r>
                    </a:p>
                    <a:p>
                      <a:pPr marL="0" indent="0" algn="just">
                        <a:lnSpc>
                          <a:spcPct val="100000"/>
                        </a:lnSpc>
                        <a:buFont typeface="Arial" panose="020B0604020202020204" pitchFamily="34" charset="0"/>
                        <a:buNone/>
                      </a:pPr>
                      <a:endParaRPr lang="en-US" sz="2400" b="0" dirty="0">
                        <a:solidFill>
                          <a:schemeClr val="tx1"/>
                        </a:solidFill>
                        <a:latin typeface="Arial" panose="020B0604020202020204" pitchFamily="34" charset="0"/>
                        <a:cs typeface="Arial" panose="020B0604020202020204" pitchFamily="34" charset="0"/>
                      </a:endParaRPr>
                    </a:p>
                    <a:p>
                      <a:pPr marL="342900" indent="-342900" algn="just">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Accessibility: Simple interfaces, voice commands, and remote access reduce barriers for users with disabilities, low literacy, or limited mobility, ensuring broader population benefit: (Dellar, 2024).</a:t>
                      </a:r>
                    </a:p>
                    <a:p>
                      <a:pPr marL="0" indent="0" algn="just">
                        <a:lnSpc>
                          <a:spcPct val="100000"/>
                        </a:lnSpc>
                        <a:buFont typeface="Arial" panose="020B0604020202020204" pitchFamily="34" charset="0"/>
                        <a:buNone/>
                      </a:pPr>
                      <a:endParaRPr lang="en-US" sz="2400" b="0" dirty="0">
                        <a:solidFill>
                          <a:schemeClr val="tx1"/>
                        </a:solidFill>
                        <a:latin typeface="Arial" panose="020B0604020202020204" pitchFamily="34" charset="0"/>
                        <a:cs typeface="Arial" panose="020B0604020202020204" pitchFamily="34" charset="0"/>
                      </a:endParaRPr>
                    </a:p>
                    <a:p>
                      <a:pPr marL="342900" indent="-342900" algn="just">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Digital platforms extend health promotion into everyday life, enabling flexible and continuous engagement with diabetes self-management (Butcher and Hussain, 2022; Gopinath et al., 2024).</a:t>
                      </a:r>
                    </a:p>
                    <a:p>
                      <a:pPr marL="0" indent="0" algn="just">
                        <a:lnSpc>
                          <a:spcPct val="100000"/>
                        </a:lnSpc>
                        <a:buFont typeface="Arial" panose="020B0604020202020204" pitchFamily="34" charset="0"/>
                        <a:buNone/>
                      </a:pPr>
                      <a:endParaRPr lang="en-US" sz="2400" b="0" dirty="0">
                        <a:solidFill>
                          <a:schemeClr val="tx1"/>
                        </a:solidFill>
                        <a:latin typeface="Arial" panose="020B0604020202020204" pitchFamily="34" charset="0"/>
                        <a:cs typeface="Arial" panose="020B0604020202020204" pitchFamily="34" charset="0"/>
                      </a:endParaRPr>
                    </a:p>
                    <a:p>
                      <a:pPr marL="0" indent="0" algn="just">
                        <a:lnSpc>
                          <a:spcPct val="100000"/>
                        </a:lnSpc>
                        <a:buFont typeface="Arial" panose="020B0604020202020204" pitchFamily="34" charset="0"/>
                        <a:buNone/>
                      </a:pPr>
                      <a:r>
                        <a:rPr lang="en-US" sz="2400" b="0" dirty="0">
                          <a:solidFill>
                            <a:schemeClr val="tx1"/>
                          </a:solidFill>
                          <a:latin typeface="Arial" panose="020B0604020202020204" pitchFamily="34" charset="0"/>
                          <a:cs typeface="Arial" panose="020B0604020202020204" pitchFamily="34" charset="0"/>
                        </a:rPr>
                        <a:t>🔵Equity considerations in GlucoGuide+ focus on identifying and reducing digital exclusion so that participation is fair across socioeconomic groups. Engagement data is reviewed quarterly by post-code and deprivation level to detect under‑representation among disadvantaged populations. Monitoring participation by demographic and socioeconomic indicators is recommended in digital‑health equity frameworks to prevent widening inequalities (Marmot et al., 2020). When gaps appear, targeted actions such as digital‑skills support, assisted onboarding or loaned devices are introduced. Ensuring equitable access to digital health tools is essential, as unequal uptake can reinforce existing health disparities (NHS England, 2023, updated 2025).</a:t>
                      </a: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US" sz="2800" b="0" dirty="0">
                        <a:solidFill>
                          <a:schemeClr val="tx1"/>
                        </a:solidFill>
                        <a:latin typeface="Arial" panose="020B0604020202020204" pitchFamily="34" charset="0"/>
                        <a:cs typeface="Arial" panose="020B0604020202020204" pitchFamily="34" charset="0"/>
                      </a:endParaRPr>
                    </a:p>
                    <a:p>
                      <a:r>
                        <a:rPr lang="en-GB" sz="2800" b="0" dirty="0">
                          <a:solidFill>
                            <a:schemeClr val="tx1"/>
                          </a:solidFill>
                          <a:latin typeface="Arial" panose="020B0604020202020204" pitchFamily="34" charset="0"/>
                          <a:cs typeface="Arial" panose="020B0604020202020204" pitchFamily="34" charset="0"/>
                        </a:rPr>
                        <a:t>                                                                                                      (Amali, 2024)</a:t>
                      </a:r>
                      <a:r>
                        <a:rPr lang="en-GB" b="0" dirty="0"/>
                        <a:t>                                          </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657720347"/>
                  </a:ext>
                </a:extLst>
              </a:tr>
            </a:tbl>
          </a:graphicData>
        </a:graphic>
      </p:graphicFrame>
      <p:graphicFrame>
        <p:nvGraphicFramePr>
          <p:cNvPr id="5" name="Table 4">
            <a:extLst>
              <a:ext uri="{FF2B5EF4-FFF2-40B4-BE49-F238E27FC236}">
                <a16:creationId xmlns:a16="http://schemas.microsoft.com/office/drawing/2014/main" id="{95EB956D-18AB-4BE5-9E42-F22993D351D7}"/>
              </a:ext>
            </a:extLst>
          </p:cNvPr>
          <p:cNvGraphicFramePr>
            <a:graphicFrameLocks noGrp="1"/>
          </p:cNvGraphicFramePr>
          <p:nvPr>
            <p:extLst>
              <p:ext uri="{D42A27DB-BD31-4B8C-83A1-F6EECF244321}">
                <p14:modId xmlns:p14="http://schemas.microsoft.com/office/powerpoint/2010/main" val="1021997929"/>
              </p:ext>
            </p:extLst>
          </p:nvPr>
        </p:nvGraphicFramePr>
        <p:xfrm>
          <a:off x="14634426" y="4080871"/>
          <a:ext cx="15238413" cy="38831520"/>
        </p:xfrm>
        <a:graphic>
          <a:graphicData uri="http://schemas.openxmlformats.org/drawingml/2006/table">
            <a:tbl>
              <a:tblPr firstRow="1" bandRow="1">
                <a:tableStyleId>{5C22544A-7EE6-4342-B048-85BDC9FD1C3A}</a:tableStyleId>
              </a:tblPr>
              <a:tblGrid>
                <a:gridCol w="15238413">
                  <a:extLst>
                    <a:ext uri="{9D8B030D-6E8A-4147-A177-3AD203B41FA5}">
                      <a16:colId xmlns:a16="http://schemas.microsoft.com/office/drawing/2014/main" val="3032879278"/>
                    </a:ext>
                  </a:extLst>
                </a:gridCol>
              </a:tblGrid>
              <a:tr h="37949678">
                <a:tc>
                  <a:txBody>
                    <a:bodyPr/>
                    <a:lstStyle/>
                    <a:p>
                      <a:pPr>
                        <a:lnSpc>
                          <a:spcPct val="100000"/>
                        </a:lnSpc>
                      </a:pPr>
                      <a:endParaRPr lang="en-US" sz="3600" dirty="0">
                        <a:solidFill>
                          <a:schemeClr val="tx1"/>
                        </a:solidFill>
                        <a:latin typeface="Arial" panose="020B0604020202020204" pitchFamily="34" charset="0"/>
                        <a:cs typeface="Arial" panose="020B0604020202020204" pitchFamily="34" charset="0"/>
                      </a:endParaRPr>
                    </a:p>
                    <a:p>
                      <a:pPr>
                        <a:lnSpc>
                          <a:spcPct val="100000"/>
                        </a:lnSpc>
                      </a:pPr>
                      <a:r>
                        <a:rPr lang="en-US" sz="3600" dirty="0">
                          <a:solidFill>
                            <a:schemeClr val="tx1"/>
                          </a:solidFill>
                          <a:latin typeface="Arial" panose="020B0604020202020204" pitchFamily="34" charset="0"/>
                          <a:cs typeface="Arial" panose="020B0604020202020204" pitchFamily="34" charset="0"/>
                        </a:rPr>
                        <a:t>Behavioural Change Theory: Health Belief Model (HBM)</a:t>
                      </a:r>
                    </a:p>
                    <a:p>
                      <a:pPr>
                        <a:lnSpc>
                          <a:spcPct val="100000"/>
                        </a:lnSpc>
                      </a:pPr>
                      <a:endParaRPr lang="en-US" sz="3600" dirty="0">
                        <a:solidFill>
                          <a:schemeClr val="tx1"/>
                        </a:solidFill>
                        <a:latin typeface="Arial" panose="020B0604020202020204" pitchFamily="34" charset="0"/>
                        <a:cs typeface="Arial" panose="020B0604020202020204" pitchFamily="34" charset="0"/>
                      </a:endParaRPr>
                    </a:p>
                    <a:p>
                      <a:pPr>
                        <a:lnSpc>
                          <a:spcPct val="100000"/>
                        </a:lnSpc>
                      </a:pPr>
                      <a:r>
                        <a:rPr lang="en-US" sz="2400" b="0" dirty="0">
                          <a:solidFill>
                            <a:schemeClr val="tx1"/>
                          </a:solidFill>
                          <a:latin typeface="Arial" panose="020B0604020202020204" pitchFamily="34" charset="0"/>
                          <a:cs typeface="Arial" panose="020B0604020202020204" pitchFamily="34" charset="0"/>
                        </a:rPr>
                        <a:t>GlucoGuide+ is informed by the Health Belief Model (HBM), which emphasises that behaviour change is shaped by perceptions of risk, benefit, and capability. Applying HBM is important because it provides a structured framework for understanding why individuals adopt or resist preventive behaviour.</a:t>
                      </a: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marL="342900" indent="-342900">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Perceived Susceptibility: Real-time glucose alerts increase awareness of personal risk for complications, making prevention personally relevant.</a:t>
                      </a:r>
                    </a:p>
                    <a:p>
                      <a:pPr marL="342900" indent="-342900">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Perceived Severity: Tailored explanations of abnormal readings highlight potential health consequences, reinforcing the seriousness of uncontrolled diabetes.</a:t>
                      </a:r>
                    </a:p>
                    <a:p>
                      <a:pPr marL="342900" indent="-342900">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Perceived Benefits: Visual evidence of improved glucose trends demonstrates the tangible impact of lifestyle changes, strengthening motivation (Hou et al., 2018).</a:t>
                      </a:r>
                    </a:p>
                    <a:p>
                      <a:pPr marL="342900" indent="-342900">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Perceived Barriers: AI coaching addresses practical obstacles such as time constraints or dietary challenges, reducing psychological and logistical resistance (Abusamaan et al., 2024).</a:t>
                      </a:r>
                    </a:p>
                    <a:p>
                      <a:pPr marL="342900" indent="-342900">
                        <a:lnSpc>
                          <a:spcPct val="100000"/>
                        </a:lnSpc>
                        <a:buFont typeface="Wingdings" panose="05000000000000000000" pitchFamily="2" charset="2"/>
                        <a:buChar char="Ø"/>
                      </a:pPr>
                      <a:r>
                        <a:rPr lang="en-US" sz="2400" b="0" dirty="0">
                          <a:solidFill>
                            <a:schemeClr val="tx1"/>
                          </a:solidFill>
                          <a:latin typeface="Arial" panose="020B0604020202020204" pitchFamily="34" charset="0"/>
                          <a:cs typeface="Arial" panose="020B0604020202020204" pitchFamily="34" charset="0"/>
                        </a:rPr>
                        <a:t>Cues to Action: Automated reminders prompt timely behavioural responses, supporting habit formation (Mathioudakis et al., 2025).</a:t>
                      </a:r>
                    </a:p>
                    <a:p>
                      <a:pPr>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nSpc>
                          <a:spcPct val="100000"/>
                        </a:lnSpc>
                      </a:pPr>
                      <a:r>
                        <a:rPr lang="en-US" sz="2400" b="0" dirty="0">
                          <a:solidFill>
                            <a:schemeClr val="tx1"/>
                          </a:solidFill>
                          <a:latin typeface="Arial" panose="020B0604020202020204" pitchFamily="34" charset="0"/>
                          <a:cs typeface="Arial" panose="020B0604020202020204" pitchFamily="34" charset="0"/>
                        </a:rPr>
                        <a:t>Self-Efficacy: Goal tracking and positive feedback enhance confidence in self-management, which is central to sustained adherence (Greenwood et al., 2017).HBM is valuable because it links cognitive perception with behavioural intention. However, its individual focus may overlook broader structural determinants, such as socioeconomic, deprivation or environmental barriers (Quinn, et al., 2021), underscoring the need for multilevel intervention strategies.</a:t>
                      </a:r>
                    </a:p>
                    <a:p>
                      <a:pPr>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nSpc>
                          <a:spcPct val="100000"/>
                        </a:lnSpc>
                      </a:pPr>
                      <a:r>
                        <a:rPr lang="en-US" sz="2400" b="0" dirty="0">
                          <a:solidFill>
                            <a:schemeClr val="tx1"/>
                          </a:solidFill>
                          <a:latin typeface="Arial" panose="020B0604020202020204" pitchFamily="34" charset="0"/>
                          <a:cs typeface="Arial" panose="020B0604020202020204" pitchFamily="34" charset="0"/>
                        </a:rPr>
                        <a:t>🔵Empirical evidence indicates that digital coaching interventions integrating CGM and adaptive feedback are associated with HbA1c reductions of 0.6–1.2% and improved behavioural adherence (Hou et al., 2018).</a:t>
                      </a:r>
                    </a:p>
                    <a:p>
                      <a:pPr>
                        <a:lnSpc>
                          <a:spcPct val="100000"/>
                        </a:lnSpc>
                      </a:pPr>
                      <a:r>
                        <a:rPr lang="en-US" sz="2800" b="1" dirty="0">
                          <a:solidFill>
                            <a:schemeClr val="tx1"/>
                          </a:solidFill>
                          <a:latin typeface="Arial" panose="020B0604020202020204" pitchFamily="34" charset="0"/>
                          <a:cs typeface="Arial" panose="020B0604020202020204" pitchFamily="34" charset="0"/>
                        </a:rPr>
                        <a:t>📊 Data → 💡 Insight → 🔥 Motivation → 🏃 Behaviour → ❤️ Health Outcome</a:t>
                      </a: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r>
                        <a:rPr lang="en-US" sz="3600" dirty="0">
                          <a:solidFill>
                            <a:schemeClr val="tx1"/>
                          </a:solidFill>
                          <a:latin typeface="Arial" panose="020B0604020202020204" pitchFamily="34" charset="0"/>
                          <a:cs typeface="Arial" panose="020B0604020202020204" pitchFamily="34" charset="0"/>
                        </a:rPr>
                        <a:t>Expected outcomes: </a:t>
                      </a:r>
                    </a:p>
                    <a:p>
                      <a:pPr>
                        <a:lnSpc>
                          <a:spcPct val="100000"/>
                        </a:lnSpc>
                      </a:pPr>
                      <a:endParaRPr lang="en-US" sz="3600" dirty="0">
                        <a:solidFill>
                          <a:schemeClr val="tx1"/>
                        </a:solidFill>
                        <a:latin typeface="Arial" panose="020B0604020202020204" pitchFamily="34" charset="0"/>
                        <a:cs typeface="Arial" panose="020B0604020202020204" pitchFamily="34" charset="0"/>
                      </a:endParaRPr>
                    </a:p>
                    <a:p>
                      <a:pPr>
                        <a:lnSpc>
                          <a:spcPct val="100000"/>
                        </a:lnSpc>
                      </a:pPr>
                      <a:r>
                        <a:rPr lang="en-US" sz="2400" b="0" dirty="0">
                          <a:solidFill>
                            <a:schemeClr val="tx1"/>
                          </a:solidFill>
                          <a:latin typeface="Arial" panose="020B0604020202020204" pitchFamily="34" charset="0"/>
                          <a:cs typeface="Arial" panose="020B0604020202020204" pitchFamily="34" charset="0"/>
                        </a:rPr>
                        <a:t>Continuous feedback and personalised recommendations enhance glycaemic control, reducing the risk of microvascular and cardiovascular complications. Evidence from digital diabetes interventions shows significant improvements in HbA1c and self-management behaviours (Hou et al., 2018; Greenwood et al., 2017).</a:t>
                      </a:r>
                    </a:p>
                    <a:p>
                      <a:pPr>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nSpc>
                          <a:spcPct val="100000"/>
                        </a:lnSpc>
                      </a:pPr>
                      <a:r>
                        <a:rPr lang="en-US" sz="2400" b="0" dirty="0">
                          <a:solidFill>
                            <a:schemeClr val="tx1"/>
                          </a:solidFill>
                          <a:latin typeface="Arial" panose="020B0604020202020204" pitchFamily="34" charset="0"/>
                          <a:cs typeface="Arial" panose="020B0604020202020204" pitchFamily="34" charset="0"/>
                        </a:rPr>
                        <a:t> 🩸Improved HbA1c is clinically significant because even modest reductions are associated with reduced morbidity and NHS costs.</a:t>
                      </a:r>
                    </a:p>
                    <a:p>
                      <a:pPr>
                        <a:lnSpc>
                          <a:spcPct val="100000"/>
                        </a:lnSpc>
                      </a:pPr>
                      <a:r>
                        <a:rPr lang="en-US" sz="2400" b="0" dirty="0">
                          <a:solidFill>
                            <a:schemeClr val="tx1"/>
                          </a:solidFill>
                          <a:latin typeface="Arial" panose="020B0604020202020204" pitchFamily="34" charset="0"/>
                          <a:cs typeface="Arial" panose="020B0604020202020204" pitchFamily="34" charset="0"/>
                        </a:rPr>
                        <a:t> ⚖️Sustained lifestyle behaviour change: Ongoing coaching reinforces healthy behaviours beyond short-term education programmes such as DESMOND (Quinn, et al., 2021). Sustained behavioural change is critical because T2D progression is cumulative and long-term management determines complication risk.</a:t>
                      </a:r>
                    </a:p>
                    <a:p>
                      <a:pPr>
                        <a:lnSpc>
                          <a:spcPct val="100000"/>
                        </a:lnSpc>
                      </a:pPr>
                      <a:r>
                        <a:rPr lang="en-US" sz="2400" b="0" dirty="0">
                          <a:solidFill>
                            <a:schemeClr val="tx1"/>
                          </a:solidFill>
                          <a:latin typeface="Arial" panose="020B0604020202020204" pitchFamily="34" charset="0"/>
                          <a:cs typeface="Arial" panose="020B0604020202020204" pitchFamily="34" charset="0"/>
                        </a:rPr>
                        <a:t> 📚Increased health literacy: Real-time explanations and peer interaction enhance understanding of diabetes and self-management strategies, enabling informed decision-making (PHE, 2020; NHS, 2023 updated 2025). Health literacy is foundational to empowerment and equitable prevention.</a:t>
                      </a:r>
                    </a:p>
                    <a:p>
                      <a:pPr>
                        <a:lnSpc>
                          <a:spcPct val="100000"/>
                        </a:lnSpc>
                      </a:pPr>
                      <a:r>
                        <a:rPr lang="en-US" sz="2400" b="0" dirty="0">
                          <a:solidFill>
                            <a:schemeClr val="tx1"/>
                          </a:solidFill>
                          <a:latin typeface="Arial" panose="020B0604020202020204" pitchFamily="34" charset="0"/>
                          <a:cs typeface="Arial" panose="020B0604020202020204" pitchFamily="34" charset="0"/>
                        </a:rPr>
                        <a:t>📱 Higher engagement compared with education-only interventions: Integration of CGM, AI coaching, and adaptive feedback maintains motivation and interaction, supporting higher adherence rates than stand-alone education models (Nemlekar et al., 2024; Gopinath et al., 2024).</a:t>
                      </a:r>
                    </a:p>
                    <a:p>
                      <a:pPr>
                        <a:lnSpc>
                          <a:spcPct val="100000"/>
                        </a:lnSpc>
                      </a:pPr>
                      <a:endParaRPr lang="en-US" sz="2400" b="0" dirty="0">
                        <a:solidFill>
                          <a:schemeClr val="tx1"/>
                        </a:solidFill>
                        <a:latin typeface="Arial" panose="020B0604020202020204" pitchFamily="34" charset="0"/>
                        <a:cs typeface="Arial" panose="020B0604020202020204" pitchFamily="34" charset="0"/>
                      </a:endParaRPr>
                    </a:p>
                    <a:p>
                      <a:pPr>
                        <a:lnSpc>
                          <a:spcPct val="100000"/>
                        </a:lnSpc>
                      </a:pPr>
                      <a:r>
                        <a:rPr lang="en-US" sz="2400" b="0" dirty="0">
                          <a:solidFill>
                            <a:schemeClr val="tx1"/>
                          </a:solidFill>
                          <a:latin typeface="Arial" panose="020B0604020202020204" pitchFamily="34" charset="0"/>
                          <a:cs typeface="Arial" panose="020B0604020202020204" pitchFamily="34" charset="0"/>
                        </a:rPr>
                        <a:t>However, these outcomes depend on equitable participation. Without structured mitigation strategies, digital interventions may disproportionately benefit already advantaged groups, potentially widening health inequalities (Dellar,2024).</a:t>
                      </a:r>
                    </a:p>
                    <a:p>
                      <a:pPr>
                        <a:lnSpc>
                          <a:spcPct val="100000"/>
                        </a:lnSpc>
                      </a:pPr>
                      <a:endParaRPr lang="en-US" sz="3600" dirty="0">
                        <a:solidFill>
                          <a:schemeClr val="tx1"/>
                        </a:solidFill>
                        <a:latin typeface="Arial" panose="020B0604020202020204" pitchFamily="34" charset="0"/>
                        <a:cs typeface="Arial" panose="020B0604020202020204" pitchFamily="34" charset="0"/>
                      </a:endParaRPr>
                    </a:p>
                    <a:p>
                      <a:pPr>
                        <a:lnSpc>
                          <a:spcPct val="100000"/>
                        </a:lnSpc>
                      </a:pPr>
                      <a:r>
                        <a:rPr lang="en-US" sz="2400" b="0" dirty="0">
                          <a:solidFill>
                            <a:schemeClr val="tx1"/>
                          </a:solidFill>
                          <a:latin typeface="Arial" panose="020B0604020202020204" pitchFamily="34" charset="0"/>
                          <a:cs typeface="Arial" panose="020B0604020202020204" pitchFamily="34" charset="0"/>
                        </a:rPr>
                        <a:t>🔵 Equity Monitoring: Participation data will be analysed by comparing engagement rates across deprivation indices, identifying disparities and guiding targeted actions to ensure the intervention benefits all demographic groups equitably.</a:t>
                      </a:r>
                    </a:p>
                    <a:p>
                      <a:pPr>
                        <a:lnSpc>
                          <a:spcPct val="100000"/>
                        </a:lnSpc>
                      </a:pPr>
                      <a:endParaRPr lang="en-GB" sz="2400" b="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nSpc>
                          <a:spcPct val="100000"/>
                        </a:lnSpc>
                      </a:pPr>
                      <a:r>
                        <a:rPr lang="en-GB" sz="3600" dirty="0">
                          <a:solidFill>
                            <a:schemeClr val="tx1"/>
                          </a:solidFill>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                                                                                                                              (</a:t>
                      </a:r>
                      <a:r>
                        <a:rPr lang="en-GB" sz="2400" b="0" dirty="0">
                          <a:solidFill>
                            <a:schemeClr val="tx1"/>
                          </a:solidFill>
                          <a:latin typeface="Arial" panose="020B0604020202020204" pitchFamily="34" charset="0"/>
                          <a:cs typeface="Arial" panose="020B0604020202020204" pitchFamily="34" charset="0"/>
                        </a:rPr>
                        <a:t>Gopinath et al., 2024) </a:t>
                      </a:r>
                    </a:p>
                    <a:p>
                      <a:pPr>
                        <a:lnSpc>
                          <a:spcPct val="100000"/>
                        </a:lnSpc>
                      </a:pPr>
                      <a:endParaRPr lang="en-GB" sz="3600" dirty="0">
                        <a:solidFill>
                          <a:schemeClr val="tx1"/>
                        </a:solidFill>
                        <a:latin typeface="Arial" panose="020B0604020202020204" pitchFamily="34" charset="0"/>
                        <a:cs typeface="Arial" panose="020B0604020202020204" pitchFamily="34" charset="0"/>
                      </a:endParaRPr>
                    </a:p>
                    <a:p>
                      <a:pPr algn="just">
                        <a:lnSpc>
                          <a:spcPct val="100000"/>
                        </a:lnSpc>
                      </a:pPr>
                      <a:r>
                        <a:rPr lang="en-US" sz="3200" b="1" dirty="0">
                          <a:solidFill>
                            <a:schemeClr val="tx1"/>
                          </a:solidFill>
                        </a:rPr>
                        <a:t>Conclusion and Implications for Policy, Education &amp; Research</a:t>
                      </a:r>
                    </a:p>
                    <a:p>
                      <a:pPr algn="just">
                        <a:lnSpc>
                          <a:spcPct val="100000"/>
                        </a:lnSpc>
                      </a:pPr>
                      <a:endParaRPr lang="en-US" sz="3200" b="1" dirty="0">
                        <a:solidFill>
                          <a:schemeClr val="tx1"/>
                        </a:solidFill>
                      </a:endParaRPr>
                    </a:p>
                    <a:p>
                      <a:pPr algn="just">
                        <a:lnSpc>
                          <a:spcPct val="100000"/>
                        </a:lnSpc>
                      </a:pPr>
                      <a:r>
                        <a:rPr lang="en-US" sz="2400" b="0" dirty="0">
                          <a:solidFill>
                            <a:schemeClr val="tx1"/>
                          </a:solidFill>
                        </a:rPr>
                        <a:t>AI-enabled coaching platforms such as GlucoGuide+ represent a shift from reactive treatment towards proactive, prevention-focused digital health systems.</a:t>
                      </a:r>
                    </a:p>
                    <a:p>
                      <a:pPr algn="just">
                        <a:lnSpc>
                          <a:spcPct val="100000"/>
                        </a:lnSpc>
                      </a:pPr>
                      <a:r>
                        <a:rPr lang="en-US" sz="2400" b="1" dirty="0">
                          <a:solidFill>
                            <a:schemeClr val="tx1"/>
                          </a:solidFill>
                        </a:rPr>
                        <a:t>Policy: </a:t>
                      </a:r>
                      <a:r>
                        <a:rPr lang="en-US" sz="2400" b="0" dirty="0">
                          <a:solidFill>
                            <a:schemeClr val="tx1"/>
                          </a:solidFill>
                        </a:rPr>
                        <a:t>The intervention aligns with NHS digital prevention strategies by enabling scalable, personalised, and continuous care pathways (Dellar, 2024).</a:t>
                      </a:r>
                    </a:p>
                    <a:p>
                      <a:pPr algn="just">
                        <a:lnSpc>
                          <a:spcPct val="100000"/>
                        </a:lnSpc>
                      </a:pPr>
                      <a:r>
                        <a:rPr lang="en-US" sz="2400" b="1" dirty="0">
                          <a:solidFill>
                            <a:schemeClr val="tx1"/>
                          </a:solidFill>
                        </a:rPr>
                        <a:t>Education: </a:t>
                      </a:r>
                      <a:r>
                        <a:rPr lang="en-US" sz="2400" b="0" dirty="0">
                          <a:solidFill>
                            <a:schemeClr val="tx1"/>
                          </a:solidFill>
                        </a:rPr>
                        <a:t>It strengthens digital health literacy among patients and clinicians, supporting confident and effective use of health technologies (PHE, 2020).</a:t>
                      </a:r>
                    </a:p>
                    <a:p>
                      <a:pPr algn="just">
                        <a:lnSpc>
                          <a:spcPct val="100000"/>
                        </a:lnSpc>
                      </a:pPr>
                      <a:r>
                        <a:rPr lang="en-US" sz="2400" b="1" dirty="0">
                          <a:solidFill>
                            <a:schemeClr val="tx1"/>
                          </a:solidFill>
                        </a:rPr>
                        <a:t>Research: </a:t>
                      </a:r>
                      <a:r>
                        <a:rPr lang="en-US" sz="2400" b="0" dirty="0">
                          <a:solidFill>
                            <a:schemeClr val="tx1"/>
                          </a:solidFill>
                        </a:rPr>
                        <a:t>The platform also enables real-world evaluation of behavioural outcomes, equity impact, and algorithmic fairness.</a:t>
                      </a:r>
                    </a:p>
                    <a:p>
                      <a:pPr algn="just">
                        <a:lnSpc>
                          <a:spcPct val="100000"/>
                        </a:lnSpc>
                      </a:pPr>
                      <a:r>
                        <a:rPr lang="en-US" sz="2400" b="0" dirty="0">
                          <a:solidFill>
                            <a:schemeClr val="tx1"/>
                          </a:solidFill>
                        </a:rPr>
                        <a:t>However, the effectiveness of digital health interventions depends not only on technological capability but also on robust ethical governance. Ensuring algorithmic transparency, mitigating bias, safeguarding data privacy, and embedding equity monitoring are essential for long-term impact.</a:t>
                      </a:r>
                    </a:p>
                    <a:p>
                      <a:pPr algn="just">
                        <a:lnSpc>
                          <a:spcPct val="100000"/>
                        </a:lnSpc>
                      </a:pPr>
                      <a:r>
                        <a:rPr lang="en-US" sz="2400" b="0" dirty="0">
                          <a:solidFill>
                            <a:schemeClr val="tx1"/>
                          </a:solidFill>
                        </a:rPr>
                        <a:t>Future research must evaluate both clinical effectiveness and equitable reach to ensure that digital innovations benefit diverse populations rather than disproportionately advantaging those who are already digitally literate (Good Things Foundation, 2024).Ultimately, digital health technologies will only achieve meaningful public health impact if they are implemented within equitable systems that address both individual behaviour and wider social determinants of health.</a:t>
                      </a:r>
                      <a:r>
                        <a:rPr lang="en-GB" sz="2800" dirty="0">
                          <a:solidFill>
                            <a:schemeClr val="tx1"/>
                          </a:solidFill>
                          <a:latin typeface="Arial" panose="020B0604020202020204" pitchFamily="34" charset="0"/>
                          <a:cs typeface="Arial" panose="020B0604020202020204" pitchFamily="34" charset="0"/>
                        </a:rPr>
                        <a:t>                                                           </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47185234"/>
                  </a:ext>
                </a:extLst>
              </a:tr>
              <a:tr h="513241">
                <a:tc>
                  <a:txBody>
                    <a:bodyPr/>
                    <a:lstStyle/>
                    <a:p>
                      <a:pPr>
                        <a:lnSpc>
                          <a:spcPct val="100000"/>
                        </a:lnSpc>
                      </a:pPr>
                      <a:endParaRPr lang="en-GB" sz="2800" b="0" dirty="0">
                        <a:solidFill>
                          <a:schemeClr val="tx1"/>
                        </a:solidFill>
                        <a:latin typeface="Arial" panose="020B0604020202020204" pitchFamily="34" charset="0"/>
                        <a:cs typeface="Arial" panose="020B0604020202020204" pitchFamily="34" charset="0"/>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mpd="sng">
                      <a:noFill/>
                    </a:lnT>
                    <a:lnB w="381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43654356"/>
                  </a:ext>
                </a:extLst>
              </a:tr>
            </a:tbl>
          </a:graphicData>
        </a:graphic>
      </p:graphicFrame>
      <p:pic>
        <p:nvPicPr>
          <p:cNvPr id="7" name="Picture 6">
            <a:extLst>
              <a:ext uri="{FF2B5EF4-FFF2-40B4-BE49-F238E27FC236}">
                <a16:creationId xmlns:a16="http://schemas.microsoft.com/office/drawing/2014/main" id="{59905558-8256-994A-DA24-3F90DF7EF5F0}"/>
              </a:ext>
            </a:extLst>
          </p:cNvPr>
          <p:cNvPicPr>
            <a:picLocks noChangeAspect="1"/>
          </p:cNvPicPr>
          <p:nvPr/>
        </p:nvPicPr>
        <p:blipFill>
          <a:blip r:embed="rId3"/>
          <a:stretch>
            <a:fillRect/>
          </a:stretch>
        </p:blipFill>
        <p:spPr>
          <a:xfrm>
            <a:off x="1571227" y="18405701"/>
            <a:ext cx="12132204" cy="5594210"/>
          </a:xfrm>
          <a:prstGeom prst="rect">
            <a:avLst/>
          </a:prstGeom>
          <a:solidFill>
            <a:schemeClr val="accent2"/>
          </a:solidFill>
          <a:ln>
            <a:solidFill>
              <a:schemeClr val="accent1">
                <a:lumMod val="60000"/>
                <a:lumOff val="40000"/>
              </a:schemeClr>
            </a:solidFill>
          </a:ln>
        </p:spPr>
      </p:pic>
      <p:pic>
        <p:nvPicPr>
          <p:cNvPr id="8" name="Picture 7">
            <a:extLst>
              <a:ext uri="{FF2B5EF4-FFF2-40B4-BE49-F238E27FC236}">
                <a16:creationId xmlns:a16="http://schemas.microsoft.com/office/drawing/2014/main" id="{19B464E1-9DE7-450A-6B7D-516FC7DB6C0B}"/>
              </a:ext>
            </a:extLst>
          </p:cNvPr>
          <p:cNvPicPr>
            <a:picLocks noChangeAspect="1"/>
          </p:cNvPicPr>
          <p:nvPr/>
        </p:nvPicPr>
        <p:blipFill>
          <a:blip r:embed="rId4"/>
          <a:stretch>
            <a:fillRect/>
          </a:stretch>
        </p:blipFill>
        <p:spPr>
          <a:xfrm>
            <a:off x="1346749" y="37900665"/>
            <a:ext cx="8818366" cy="4163869"/>
          </a:xfrm>
          <a:prstGeom prst="rect">
            <a:avLst/>
          </a:prstGeom>
          <a:ln>
            <a:solidFill>
              <a:schemeClr val="accent1">
                <a:lumMod val="60000"/>
                <a:lumOff val="40000"/>
              </a:schemeClr>
            </a:solidFill>
          </a:ln>
        </p:spPr>
      </p:pic>
      <p:graphicFrame>
        <p:nvGraphicFramePr>
          <p:cNvPr id="13" name="Table 12">
            <a:extLst>
              <a:ext uri="{FF2B5EF4-FFF2-40B4-BE49-F238E27FC236}">
                <a16:creationId xmlns:a16="http://schemas.microsoft.com/office/drawing/2014/main" id="{2C856E46-59EE-27FB-E99C-A0408A82F4CF}"/>
              </a:ext>
            </a:extLst>
          </p:cNvPr>
          <p:cNvGraphicFramePr>
            <a:graphicFrameLocks noGrp="1"/>
          </p:cNvGraphicFramePr>
          <p:nvPr>
            <p:extLst>
              <p:ext uri="{D42A27DB-BD31-4B8C-83A1-F6EECF244321}">
                <p14:modId xmlns:p14="http://schemas.microsoft.com/office/powerpoint/2010/main" val="3509641534"/>
              </p:ext>
            </p:extLst>
          </p:nvPr>
        </p:nvGraphicFramePr>
        <p:xfrm>
          <a:off x="2604049" y="2954667"/>
          <a:ext cx="26005679" cy="992493"/>
        </p:xfrm>
        <a:graphic>
          <a:graphicData uri="http://schemas.openxmlformats.org/drawingml/2006/table">
            <a:tbl>
              <a:tblPr firstRow="1" bandRow="1">
                <a:tableStyleId>{5C22544A-7EE6-4342-B048-85BDC9FD1C3A}</a:tableStyleId>
              </a:tblPr>
              <a:tblGrid>
                <a:gridCol w="26005679">
                  <a:extLst>
                    <a:ext uri="{9D8B030D-6E8A-4147-A177-3AD203B41FA5}">
                      <a16:colId xmlns:a16="http://schemas.microsoft.com/office/drawing/2014/main" val="3334337006"/>
                    </a:ext>
                  </a:extLst>
                </a:gridCol>
              </a:tblGrid>
              <a:tr h="992493">
                <a:tc>
                  <a:txBody>
                    <a:bodyPr/>
                    <a:lstStyle/>
                    <a:p>
                      <a:r>
                        <a:rPr lang="en-US" sz="4400" dirty="0">
                          <a:solidFill>
                            <a:schemeClr val="tx1"/>
                          </a:solidFill>
                          <a:latin typeface="Calibri" panose="020F0502020204030204" pitchFamily="34" charset="0"/>
                          <a:ea typeface="Calibri" panose="020F0502020204030204" pitchFamily="34" charset="0"/>
                          <a:cs typeface="Calibri" panose="020F0502020204030204" pitchFamily="34" charset="0"/>
                        </a:rPr>
                        <a:t>Addressing the Type 2 Diabetes Gap through AI-Driven Coaching: The GlucoGuide+ Solution </a:t>
                      </a:r>
                    </a:p>
                  </a:txBody>
                  <a:tcPr>
                    <a:solidFill>
                      <a:schemeClr val="tx2">
                        <a:lumMod val="10000"/>
                        <a:lumOff val="90000"/>
                      </a:schemeClr>
                    </a:solidFill>
                  </a:tcPr>
                </a:tc>
                <a:extLst>
                  <a:ext uri="{0D108BD9-81ED-4DB2-BD59-A6C34878D82A}">
                    <a16:rowId xmlns:a16="http://schemas.microsoft.com/office/drawing/2014/main" val="281853403"/>
                  </a:ext>
                </a:extLst>
              </a:tr>
            </a:tbl>
          </a:graphicData>
        </a:graphic>
      </p:graphicFrame>
      <p:sp>
        <p:nvSpPr>
          <p:cNvPr id="15" name="TextBox 14">
            <a:extLst>
              <a:ext uri="{FF2B5EF4-FFF2-40B4-BE49-F238E27FC236}">
                <a16:creationId xmlns:a16="http://schemas.microsoft.com/office/drawing/2014/main" id="{D3BC3E13-E20A-DFF2-206B-6326C518C4DF}"/>
              </a:ext>
            </a:extLst>
          </p:cNvPr>
          <p:cNvSpPr txBox="1"/>
          <p:nvPr/>
        </p:nvSpPr>
        <p:spPr>
          <a:xfrm rot="10800000" flipV="1">
            <a:off x="15378544" y="18621144"/>
            <a:ext cx="13325441" cy="1815882"/>
          </a:xfrm>
          <a:prstGeom prst="rect">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wrap="square">
            <a:spAutoFit/>
          </a:bodyPr>
          <a:lstStyle/>
          <a:p>
            <a:r>
              <a:rPr lang="en-GB" sz="2800" dirty="0">
                <a:solidFill>
                  <a:schemeClr val="tx1"/>
                </a:solidFill>
              </a:rPr>
              <a:t>⚠️ </a:t>
            </a:r>
            <a:r>
              <a:rPr lang="en-GB" sz="2800" dirty="0">
                <a:solidFill>
                  <a:schemeClr val="tx1"/>
                </a:solidFill>
                <a:latin typeface="Arial" panose="020B0604020202020204" pitchFamily="34" charset="0"/>
                <a:cs typeface="Arial" panose="020B0604020202020204" pitchFamily="34" charset="0"/>
              </a:rPr>
              <a:t>Critical Reflection While AI-driven coaching enhances personalisation, algorithmic systems may reproduce healthcare inequalities if training datasets lack demographic diversity. Continuous auditing and inclusive design are therefore essential to prevent bias amplification</a:t>
            </a:r>
            <a:r>
              <a:rPr lang="en-GB" sz="2800" dirty="0">
                <a:solidFill>
                  <a:schemeClr val="tx1"/>
                </a:solidFill>
              </a:rPr>
              <a:t>.</a:t>
            </a:r>
          </a:p>
        </p:txBody>
      </p:sp>
      <p:pic>
        <p:nvPicPr>
          <p:cNvPr id="20" name="Picture 19">
            <a:extLst>
              <a:ext uri="{FF2B5EF4-FFF2-40B4-BE49-F238E27FC236}">
                <a16:creationId xmlns:a16="http://schemas.microsoft.com/office/drawing/2014/main" id="{55A6C61E-C0EF-CB6F-9B88-675C21E8001D}"/>
              </a:ext>
            </a:extLst>
          </p:cNvPr>
          <p:cNvPicPr>
            <a:picLocks noChangeAspect="1"/>
          </p:cNvPicPr>
          <p:nvPr/>
        </p:nvPicPr>
        <p:blipFill>
          <a:blip r:embed="rId5"/>
          <a:stretch>
            <a:fillRect/>
          </a:stretch>
        </p:blipFill>
        <p:spPr>
          <a:xfrm>
            <a:off x="16083264" y="7117465"/>
            <a:ext cx="8559816" cy="3064273"/>
          </a:xfrm>
          <a:prstGeom prst="rect">
            <a:avLst/>
          </a:prstGeom>
          <a:solidFill>
            <a:schemeClr val="accent2"/>
          </a:solidFill>
          <a:ln w="38100" cap="sq">
            <a:solidFill>
              <a:schemeClr val="accent1">
                <a:lumMod val="60000"/>
                <a:lumOff val="40000"/>
              </a:schemeClr>
            </a:solidFill>
            <a:prstDash val="solid"/>
            <a:miter lim="800000"/>
          </a:ln>
          <a:effectLst>
            <a:outerShdw blurRad="50800" dist="38100" dir="2700000" algn="tl" rotWithShape="0">
              <a:srgbClr val="000000">
                <a:alpha val="43000"/>
              </a:srgbClr>
            </a:outerShdw>
          </a:effectLst>
        </p:spPr>
      </p:pic>
      <p:pic>
        <p:nvPicPr>
          <p:cNvPr id="25" name="Picture 24">
            <a:extLst>
              <a:ext uri="{FF2B5EF4-FFF2-40B4-BE49-F238E27FC236}">
                <a16:creationId xmlns:a16="http://schemas.microsoft.com/office/drawing/2014/main" id="{E3201A2D-72BF-132E-EC48-FC1A09CAC716}"/>
              </a:ext>
            </a:extLst>
          </p:cNvPr>
          <p:cNvPicPr>
            <a:picLocks noChangeAspect="1"/>
          </p:cNvPicPr>
          <p:nvPr/>
        </p:nvPicPr>
        <p:blipFill>
          <a:blip r:embed="rId6"/>
          <a:stretch>
            <a:fillRect/>
          </a:stretch>
        </p:blipFill>
        <p:spPr>
          <a:xfrm>
            <a:off x="15649670" y="30721596"/>
            <a:ext cx="10023997" cy="4031843"/>
          </a:xfrm>
          <a:prstGeom prst="rect">
            <a:avLst/>
          </a:prstGeom>
        </p:spPr>
      </p:pic>
      <p:pic>
        <p:nvPicPr>
          <p:cNvPr id="2" name="Picture 1">
            <a:extLst>
              <a:ext uri="{FF2B5EF4-FFF2-40B4-BE49-F238E27FC236}">
                <a16:creationId xmlns:a16="http://schemas.microsoft.com/office/drawing/2014/main" id="{B0E48A7F-BFD9-E6AC-0150-A5543AAF0ABA}"/>
              </a:ext>
            </a:extLst>
          </p:cNvPr>
          <p:cNvPicPr>
            <a:picLocks noChangeAspect="1"/>
          </p:cNvPicPr>
          <p:nvPr/>
        </p:nvPicPr>
        <p:blipFill>
          <a:blip r:embed="rId7"/>
          <a:stretch>
            <a:fillRect/>
          </a:stretch>
        </p:blipFill>
        <p:spPr>
          <a:xfrm>
            <a:off x="89449" y="210054"/>
            <a:ext cx="2514600" cy="1849678"/>
          </a:xfrm>
          <a:prstGeom prst="rect">
            <a:avLst/>
          </a:prstGeom>
        </p:spPr>
      </p:pic>
    </p:spTree>
    <p:extLst>
      <p:ext uri="{BB962C8B-B14F-4D97-AF65-F5344CB8AC3E}">
        <p14:creationId xmlns:p14="http://schemas.microsoft.com/office/powerpoint/2010/main" val="3958061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A836C5-E6FE-A688-D4F4-7E61C83E243B}"/>
              </a:ext>
            </a:extLst>
          </p:cNvPr>
          <p:cNvSpPr txBox="1"/>
          <p:nvPr/>
        </p:nvSpPr>
        <p:spPr>
          <a:xfrm>
            <a:off x="979155" y="3425613"/>
            <a:ext cx="28316902" cy="22368431"/>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Abusamaan, M.S., Ballreich, J., Dobs, A., Kane, B., </a:t>
            </a:r>
            <a:r>
              <a:rPr lang="en-GB" sz="2400" kern="100" dirty="0" err="1">
                <a:effectLst/>
                <a:latin typeface="Arial" panose="020B0604020202020204" pitchFamily="34" charset="0"/>
                <a:ea typeface="Aptos" panose="020B0004020202020204" pitchFamily="34" charset="0"/>
                <a:cs typeface="Arial" panose="020B0604020202020204" pitchFamily="34" charset="0"/>
              </a:rPr>
              <a:t>Maruthur</a:t>
            </a:r>
            <a:r>
              <a:rPr lang="en-GB" sz="2400" kern="100" dirty="0">
                <a:effectLst/>
                <a:latin typeface="Arial" panose="020B0604020202020204" pitchFamily="34" charset="0"/>
                <a:ea typeface="Aptos" panose="020B0004020202020204" pitchFamily="34" charset="0"/>
                <a:cs typeface="Arial" panose="020B0604020202020204" pitchFamily="34" charset="0"/>
              </a:rPr>
              <a:t>, N., McGready, J., Riekert, K., </a:t>
            </a:r>
            <a:r>
              <a:rPr lang="en-GB" sz="2400" kern="100" dirty="0" err="1">
                <a:effectLst/>
                <a:latin typeface="Arial" panose="020B0604020202020204" pitchFamily="34" charset="0"/>
                <a:ea typeface="Aptos" panose="020B0004020202020204" pitchFamily="34" charset="0"/>
                <a:cs typeface="Arial" panose="020B0604020202020204" pitchFamily="34" charset="0"/>
              </a:rPr>
              <a:t>Wanigatunga</a:t>
            </a:r>
            <a:r>
              <a:rPr lang="en-GB" sz="2400" kern="100" dirty="0">
                <a:effectLst/>
                <a:latin typeface="Arial" panose="020B0604020202020204" pitchFamily="34" charset="0"/>
                <a:ea typeface="Aptos" panose="020B0004020202020204" pitchFamily="34" charset="0"/>
                <a:cs typeface="Arial" panose="020B0604020202020204" pitchFamily="34" charset="0"/>
              </a:rPr>
              <a:t>, A.A., Alderfer, M., Alver, D., Lalani, B., Ringham, B., Vandi, F., Zade, D. and Mathioudakis, N.N. (2024) ‘Effectiveness of artificial intelligence vs. human coaching in diabetes prevention: a study protocol for a randomized controlled trial’, Trials, 25(1), p.325. Available at: </a:t>
            </a:r>
            <a:r>
              <a:rPr lang="en-GB" sz="2400" kern="100" dirty="0">
                <a:effectLst/>
                <a:latin typeface="Arial" panose="020B0604020202020204" pitchFamily="34" charset="0"/>
                <a:ea typeface="Aptos" panose="020B0004020202020204" pitchFamily="34" charset="0"/>
                <a:cs typeface="Arial" panose="020B0604020202020204" pitchFamily="34" charset="0"/>
                <a:hlinkClick r:id="rId3"/>
              </a:rPr>
              <a:t>https://pmc.ncbi.nlm.nih.gov/articles/PMC11100129/</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5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Allara, E., Shi, W., Bolton, T., Chalmers, F., Brizzi, L.F., Musto, L., Shah, A.S.V., Tomlinson, C., Walter, I., Conrad, N., Danesh, J., Di </a:t>
            </a:r>
            <a:r>
              <a:rPr lang="en-GB" sz="2400" kern="100" dirty="0" err="1">
                <a:effectLst/>
                <a:latin typeface="Arial" panose="020B0604020202020204" pitchFamily="34" charset="0"/>
                <a:ea typeface="Aptos" panose="020B0004020202020204" pitchFamily="34" charset="0"/>
                <a:cs typeface="Arial" panose="020B0604020202020204" pitchFamily="34" charset="0"/>
              </a:rPr>
              <a:t>Angelantonio</a:t>
            </a:r>
            <a:r>
              <a:rPr lang="en-GB" sz="2400" kern="100" dirty="0">
                <a:effectLst/>
                <a:latin typeface="Arial" panose="020B0604020202020204" pitchFamily="34" charset="0"/>
                <a:ea typeface="Aptos" panose="020B0004020202020204" pitchFamily="34" charset="0"/>
                <a:cs typeface="Arial" panose="020B0604020202020204" pitchFamily="34" charset="0"/>
              </a:rPr>
              <a:t>, E., Petersen, S.E., </a:t>
            </a:r>
            <a:r>
              <a:rPr lang="en-GB" sz="2400" kern="100" dirty="0" err="1">
                <a:effectLst/>
                <a:latin typeface="Arial" panose="020B0604020202020204" pitchFamily="34" charset="0"/>
                <a:ea typeface="Aptos" panose="020B0004020202020204" pitchFamily="34" charset="0"/>
                <a:cs typeface="Arial" panose="020B0604020202020204" pitchFamily="34" charset="0"/>
              </a:rPr>
              <a:t>Khunti</a:t>
            </a:r>
            <a:r>
              <a:rPr lang="en-GB" sz="2400" kern="100" dirty="0">
                <a:effectLst/>
                <a:latin typeface="Arial" panose="020B0604020202020204" pitchFamily="34" charset="0"/>
                <a:ea typeface="Aptos" panose="020B0004020202020204" pitchFamily="34" charset="0"/>
                <a:cs typeface="Arial" panose="020B0604020202020204" pitchFamily="34" charset="0"/>
              </a:rPr>
              <a:t>, K., </a:t>
            </a:r>
            <a:r>
              <a:rPr lang="en-GB" sz="2400" kern="100" dirty="0" err="1">
                <a:effectLst/>
                <a:latin typeface="Arial" panose="020B0604020202020204" pitchFamily="34" charset="0"/>
                <a:ea typeface="Aptos" panose="020B0004020202020204" pitchFamily="34" charset="0"/>
                <a:cs typeface="Arial" panose="020B0604020202020204" pitchFamily="34" charset="0"/>
              </a:rPr>
              <a:t>Raffetti</a:t>
            </a:r>
            <a:r>
              <a:rPr lang="en-GB" sz="2400" kern="100" dirty="0">
                <a:effectLst/>
                <a:latin typeface="Arial" panose="020B0604020202020204" pitchFamily="34" charset="0"/>
                <a:ea typeface="Aptos" panose="020B0004020202020204" pitchFamily="34" charset="0"/>
                <a:cs typeface="Arial" panose="020B0604020202020204" pitchFamily="34" charset="0"/>
              </a:rPr>
              <a:t>, E., </a:t>
            </a:r>
            <a:r>
              <a:rPr lang="en-GB" sz="2400" kern="100" dirty="0" err="1">
                <a:effectLst/>
                <a:latin typeface="Arial" panose="020B0604020202020204" pitchFamily="34" charset="0"/>
                <a:ea typeface="Aptos" panose="020B0004020202020204" pitchFamily="34" charset="0"/>
                <a:cs typeface="Arial" panose="020B0604020202020204" pitchFamily="34" charset="0"/>
              </a:rPr>
              <a:t>Cezard</a:t>
            </a:r>
            <a:r>
              <a:rPr lang="en-GB" sz="2400" kern="100" dirty="0">
                <a:effectLst/>
                <a:latin typeface="Arial" panose="020B0604020202020204" pitchFamily="34" charset="0"/>
                <a:ea typeface="Aptos" panose="020B0004020202020204" pitchFamily="34" charset="0"/>
                <a:cs typeface="Arial" panose="020B0604020202020204" pitchFamily="34" charset="0"/>
              </a:rPr>
              <a:t>, G., </a:t>
            </a:r>
            <a:r>
              <a:rPr lang="en-GB" sz="2400" kern="100" dirty="0" err="1">
                <a:effectLst/>
                <a:latin typeface="Arial" panose="020B0604020202020204" pitchFamily="34" charset="0"/>
                <a:ea typeface="Aptos" panose="020B0004020202020204" pitchFamily="34" charset="0"/>
                <a:cs typeface="Arial" panose="020B0604020202020204" pitchFamily="34" charset="0"/>
              </a:rPr>
              <a:t>Denaxas</a:t>
            </a:r>
            <a:r>
              <a:rPr lang="en-GB" sz="2400" kern="100" dirty="0">
                <a:effectLst/>
                <a:latin typeface="Arial" panose="020B0604020202020204" pitchFamily="34" charset="0"/>
                <a:ea typeface="Aptos" panose="020B0004020202020204" pitchFamily="34" charset="0"/>
                <a:cs typeface="Arial" panose="020B0604020202020204" pitchFamily="34" charset="0"/>
              </a:rPr>
              <a:t>, S., Wood, A.M. and Whiteley, W. (2025) ‘Burden of cardiovascular diseases in England (2020–24): a national cohort using electronic health records data’, </a:t>
            </a:r>
            <a:r>
              <a:rPr lang="en-GB" sz="2400" i="1" kern="100" dirty="0">
                <a:effectLst/>
                <a:latin typeface="Arial" panose="020B0604020202020204" pitchFamily="34" charset="0"/>
                <a:ea typeface="Aptos" panose="020B0004020202020204" pitchFamily="34" charset="0"/>
                <a:cs typeface="Arial" panose="020B0604020202020204" pitchFamily="34" charset="0"/>
              </a:rPr>
              <a:t>The Lancet Public Health</a:t>
            </a:r>
            <a:r>
              <a:rPr lang="en-GB" sz="2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https://doi.org/10.1016/S2468-2667(25)00163-X</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2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Amali, K.H. (2024) </a:t>
            </a:r>
            <a:r>
              <a:rPr lang="en-GB" sz="2400" i="1" kern="100" dirty="0">
                <a:effectLst/>
                <a:latin typeface="Arial" panose="020B0604020202020204" pitchFamily="34" charset="0"/>
                <a:ea typeface="Aptos" panose="020B0004020202020204" pitchFamily="34" charset="0"/>
                <a:cs typeface="Arial" panose="020B0604020202020204" pitchFamily="34" charset="0"/>
              </a:rPr>
              <a:t>Ottawa Charter for Health Promotion: Five action areas for health promotion</a:t>
            </a:r>
            <a:r>
              <a:rPr lang="en-GB" sz="2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https://www.linkedin.com/posts/khairulhasnan_ottawa-charter-for-health-promotion-five-activity-7216301597130121216-duNp</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 4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Butcher, C.J. and Hussain, W. (2022) ‘Digital healthcare: the future’, </a:t>
            </a:r>
            <a:r>
              <a:rPr lang="en-GB" sz="2400" i="1" kern="100" dirty="0">
                <a:effectLst/>
                <a:latin typeface="Arial" panose="020B0604020202020204" pitchFamily="34" charset="0"/>
                <a:ea typeface="Aptos" panose="020B0004020202020204" pitchFamily="34" charset="0"/>
                <a:cs typeface="Arial" panose="020B0604020202020204" pitchFamily="34" charset="0"/>
              </a:rPr>
              <a:t>Future Healthcare Journal</a:t>
            </a:r>
            <a:r>
              <a:rPr lang="en-GB" sz="2400" kern="100" dirty="0">
                <a:effectLst/>
                <a:latin typeface="Arial" panose="020B0604020202020204" pitchFamily="34" charset="0"/>
                <a:ea typeface="Aptos" panose="020B0004020202020204" pitchFamily="34" charset="0"/>
                <a:cs typeface="Arial" panose="020B0604020202020204" pitchFamily="34" charset="0"/>
              </a:rPr>
              <a:t>, 9(2), pp.113–117.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https://doi.org/10.7861/fhj.2022-0046</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1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Dellar, C. (2024) </a:t>
            </a:r>
            <a:r>
              <a:rPr lang="en-GB" sz="2400" i="1" kern="100" dirty="0">
                <a:effectLst/>
                <a:latin typeface="Arial" panose="020B0604020202020204" pitchFamily="34" charset="0"/>
                <a:ea typeface="Aptos" panose="020B0004020202020204" pitchFamily="34" charset="0"/>
                <a:cs typeface="Arial" panose="020B0604020202020204" pitchFamily="34" charset="0"/>
              </a:rPr>
              <a:t>Accessibility is a choice.</a:t>
            </a:r>
            <a:r>
              <a:rPr lang="en-GB" sz="2400" kern="100" dirty="0">
                <a:effectLst/>
                <a:latin typeface="Arial" panose="020B0604020202020204" pitchFamily="34" charset="0"/>
                <a:ea typeface="Aptos" panose="020B0004020202020204" pitchFamily="34" charset="0"/>
                <a:cs typeface="Arial" panose="020B0604020202020204" pitchFamily="34" charset="0"/>
              </a:rPr>
              <a:t> NHS England Digital – Transformation Blog.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https://digital.nhs.uk/blog/transformation-blog/2024/accessibility-is-a-choice</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2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Good Things Foundation (2024) </a:t>
            </a:r>
            <a:r>
              <a:rPr lang="en-GB" sz="2400" i="1" kern="100" dirty="0">
                <a:effectLst/>
                <a:latin typeface="Arial" panose="020B0604020202020204" pitchFamily="34" charset="0"/>
                <a:ea typeface="Aptos" panose="020B0004020202020204" pitchFamily="34" charset="0"/>
                <a:cs typeface="Arial" panose="020B0604020202020204" pitchFamily="34" charset="0"/>
              </a:rPr>
              <a:t>Mitigating risks of digital exclusion in health systems</a:t>
            </a:r>
            <a:r>
              <a:rPr lang="en-GB" sz="2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https://www.goodthingsfoundation.org/policy-and-research/research-and-evidence/research-2024/health-inequalities-digital-exclusion</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2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Gopinath, N., Sheeba, S., Kariyil, J., Sugathan, N. and Sankar, A. (2024) ‘Evaluation of the antidiabetic activity of Boerhaavia diffusa in prediabetic patients: a pilot clinical study’, </a:t>
            </a:r>
            <a:r>
              <a:rPr lang="en-GB" sz="2400" i="1" kern="100" dirty="0">
                <a:effectLst/>
                <a:latin typeface="Arial" panose="020B0604020202020204" pitchFamily="34" charset="0"/>
                <a:ea typeface="Aptos" panose="020B0004020202020204" pitchFamily="34" charset="0"/>
                <a:cs typeface="Arial" panose="020B0604020202020204" pitchFamily="34" charset="0"/>
              </a:rPr>
              <a:t>Journal of Complementary Medicine Research, 1</a:t>
            </a:r>
            <a:r>
              <a:rPr lang="en-GB" sz="2400" kern="100" dirty="0">
                <a:effectLst/>
                <a:latin typeface="Arial" panose="020B0604020202020204" pitchFamily="34" charset="0"/>
                <a:ea typeface="Aptos" panose="020B0004020202020204" pitchFamily="34" charset="0"/>
                <a:cs typeface="Arial" panose="020B0604020202020204" pitchFamily="34" charset="0"/>
              </a:rPr>
              <a:t>5(2), pp.6–10.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9"/>
              </a:rPr>
              <a:t>https://doi.org/10.5455/jcmr.2024.15.02</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3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Greenwood, D.A., Gee, P.M., Fatkin, K.J. and Peeples, M. (2017) ‘A systematic review of reviews evaluating technology-enabled diabetes self-management education and support’, </a:t>
            </a:r>
            <a:r>
              <a:rPr lang="en-GB" sz="2400" i="1" kern="100" dirty="0">
                <a:effectLst/>
                <a:latin typeface="Arial" panose="020B0604020202020204" pitchFamily="34" charset="0"/>
                <a:ea typeface="Aptos" panose="020B0004020202020204" pitchFamily="34" charset="0"/>
                <a:cs typeface="Arial" panose="020B0604020202020204" pitchFamily="34" charset="0"/>
              </a:rPr>
              <a:t>Journal of Diabetes Science and Technology,</a:t>
            </a:r>
            <a:r>
              <a:rPr lang="en-GB" sz="2400" kern="100" dirty="0">
                <a:effectLst/>
                <a:latin typeface="Arial" panose="020B0604020202020204" pitchFamily="34" charset="0"/>
                <a:ea typeface="Aptos" panose="020B0004020202020204" pitchFamily="34" charset="0"/>
                <a:cs typeface="Arial" panose="020B0604020202020204" pitchFamily="34" charset="0"/>
              </a:rPr>
              <a:t> 11(5), pp.1015–1027.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0"/>
              </a:rPr>
              <a:t>https://journals.sagepub.com/doi/10.1177/1932296817713506</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4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Hou, C., Xu, Q., Diao, S., Hewitt, J., Li, J. and Carter, B. (2018) ‘Mobile phone applications and self-management of diabetes: a systematic review with meta-analysis, meta-regression of 21 randomized trials and GRADE’, </a:t>
            </a:r>
            <a:r>
              <a:rPr lang="en-GB" sz="2400" i="1" kern="100" dirty="0">
                <a:effectLst/>
                <a:latin typeface="Arial" panose="020B0604020202020204" pitchFamily="34" charset="0"/>
                <a:ea typeface="Aptos" panose="020B0004020202020204" pitchFamily="34" charset="0"/>
                <a:cs typeface="Arial" panose="020B0604020202020204" pitchFamily="34" charset="0"/>
              </a:rPr>
              <a:t>Diabetes, Obesity and Metabolism</a:t>
            </a:r>
            <a:r>
              <a:rPr lang="en-GB" sz="2400" kern="100" dirty="0">
                <a:effectLst/>
                <a:latin typeface="Arial" panose="020B0604020202020204" pitchFamily="34" charset="0"/>
                <a:ea typeface="Aptos" panose="020B0004020202020204" pitchFamily="34" charset="0"/>
                <a:cs typeface="Arial" panose="020B0604020202020204" pitchFamily="34" charset="0"/>
              </a:rPr>
              <a:t>, 20(8), pp.2009–2013.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1"/>
              </a:rPr>
              <a:t>https://doi.org/10.1111/dom.13307</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28 February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Marmot, M., Allen, J., Boyce, T., Goldblatt, P. and Morrison, J. (2020) </a:t>
            </a:r>
            <a:r>
              <a:rPr lang="en-GB" sz="2400" i="1" kern="100" dirty="0">
                <a:effectLst/>
                <a:latin typeface="Arial" panose="020B0604020202020204" pitchFamily="34" charset="0"/>
                <a:ea typeface="Aptos" panose="020B0004020202020204" pitchFamily="34" charset="0"/>
                <a:cs typeface="Arial" panose="020B0604020202020204" pitchFamily="34" charset="0"/>
              </a:rPr>
              <a:t>Health equity in England: The Marmot review 10 years on.</a:t>
            </a:r>
            <a:r>
              <a:rPr lang="en-GB" sz="2400" kern="100" dirty="0">
                <a:effectLst/>
                <a:latin typeface="Arial" panose="020B0604020202020204" pitchFamily="34" charset="0"/>
                <a:ea typeface="Aptos" panose="020B0004020202020204" pitchFamily="34" charset="0"/>
                <a:cs typeface="Arial" panose="020B0604020202020204" pitchFamily="34" charset="0"/>
              </a:rPr>
              <a:t> London: Institute of Health Equity.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2"/>
              </a:rPr>
              <a:t>https://www.instituteofhealthequity.org/resources-reports/marmot-review-10-years-on/the-marmot-review-10-years-on-full-report.pdf</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5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Mathioudakis, N., Lalani, B., Abusamaan, M.S., Alderfer, M., Alver, D., Dobs, A., Kane, B., McGready, J., Riekert, K., Ringham, B., Shehadeh, A., Vandi, F., </a:t>
            </a:r>
            <a:r>
              <a:rPr lang="en-GB" sz="2400" kern="100" dirty="0" err="1">
                <a:effectLst/>
                <a:latin typeface="Arial" panose="020B0604020202020204" pitchFamily="34" charset="0"/>
                <a:ea typeface="Aptos" panose="020B0004020202020204" pitchFamily="34" charset="0"/>
                <a:cs typeface="Arial" panose="020B0604020202020204" pitchFamily="34" charset="0"/>
              </a:rPr>
              <a:t>Wanigatunga</a:t>
            </a:r>
            <a:r>
              <a:rPr lang="en-GB" sz="2400" kern="100" dirty="0">
                <a:effectLst/>
                <a:latin typeface="Arial" panose="020B0604020202020204" pitchFamily="34" charset="0"/>
                <a:ea typeface="Aptos" panose="020B0004020202020204" pitchFamily="34" charset="0"/>
                <a:cs typeface="Arial" panose="020B0604020202020204" pitchFamily="34" charset="0"/>
              </a:rPr>
              <a:t>, A.A., Zade, D. and </a:t>
            </a:r>
            <a:r>
              <a:rPr lang="en-GB" sz="2400" kern="100" dirty="0" err="1">
                <a:effectLst/>
                <a:latin typeface="Arial" panose="020B0604020202020204" pitchFamily="34" charset="0"/>
                <a:ea typeface="Aptos" panose="020B0004020202020204" pitchFamily="34" charset="0"/>
                <a:cs typeface="Arial" panose="020B0604020202020204" pitchFamily="34" charset="0"/>
              </a:rPr>
              <a:t>Maruthur</a:t>
            </a:r>
            <a:r>
              <a:rPr lang="en-GB" sz="2400" kern="100" dirty="0">
                <a:effectLst/>
                <a:latin typeface="Arial" panose="020B0604020202020204" pitchFamily="34" charset="0"/>
                <a:ea typeface="Aptos" panose="020B0004020202020204" pitchFamily="34" charset="0"/>
                <a:cs typeface="Arial" panose="020B0604020202020204" pitchFamily="34" charset="0"/>
              </a:rPr>
              <a:t>, N.M. (2025) ‘An AI-powered lifestyle intervention vs human coaching in the diabetes prevention program: a randomized clinical trial’</a:t>
            </a:r>
            <a:r>
              <a:rPr lang="en-GB" sz="2400" i="1" kern="100" dirty="0">
                <a:effectLst/>
                <a:latin typeface="Arial" panose="020B0604020202020204" pitchFamily="34" charset="0"/>
                <a:ea typeface="Aptos" panose="020B0004020202020204" pitchFamily="34" charset="0"/>
                <a:cs typeface="Arial" panose="020B0604020202020204" pitchFamily="34" charset="0"/>
              </a:rPr>
              <a:t>, JAMA</a:t>
            </a:r>
            <a:r>
              <a:rPr lang="en-GB" sz="2400" kern="100" dirty="0">
                <a:effectLst/>
                <a:latin typeface="Arial" panose="020B0604020202020204" pitchFamily="34" charset="0"/>
                <a:ea typeface="Aptos" panose="020B0004020202020204" pitchFamily="34" charset="0"/>
                <a:cs typeface="Arial" panose="020B0604020202020204" pitchFamily="34" charset="0"/>
              </a:rPr>
              <a:t>, 334(23), pp.2079–2089.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3"/>
              </a:rPr>
              <a:t>https://pubmed.ncbi.nlm.nih.gov/41144242/</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2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Nemlekar, P.M., Hannah, K.L., Green, C.R. and Norman, G.J. (2024) ‘Association between adherence, A1C improvement and type of continuous glucose monitoring system in people with type 1 or type 2 diabetes treated with intensive insulin therapy’, </a:t>
            </a:r>
            <a:r>
              <a:rPr lang="en-GB" sz="2400" i="1" kern="100" dirty="0">
                <a:effectLst/>
                <a:latin typeface="Arial" panose="020B0604020202020204" pitchFamily="34" charset="0"/>
                <a:ea typeface="Aptos" panose="020B0004020202020204" pitchFamily="34" charset="0"/>
                <a:cs typeface="Arial" panose="020B0604020202020204" pitchFamily="34" charset="0"/>
              </a:rPr>
              <a:t>Diabetes Therapy</a:t>
            </a:r>
            <a:r>
              <a:rPr lang="en-GB" sz="2400" kern="100" dirty="0">
                <a:effectLst/>
                <a:latin typeface="Arial" panose="020B0604020202020204" pitchFamily="34" charset="0"/>
                <a:ea typeface="Aptos" panose="020B0004020202020204" pitchFamily="34" charset="0"/>
                <a:cs typeface="Arial" panose="020B0604020202020204" pitchFamily="34" charset="0"/>
              </a:rPr>
              <a:t>, 15(3), pp.639–648.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4"/>
              </a:rPr>
              <a:t>https://doi.org/10.1007/s13300-023-01529-8</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4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NHS England (2023) </a:t>
            </a:r>
            <a:r>
              <a:rPr lang="en-GB" sz="2400" i="1" kern="100" dirty="0">
                <a:effectLst/>
                <a:latin typeface="Arial" panose="020B0604020202020204" pitchFamily="34" charset="0"/>
                <a:ea typeface="Aptos" panose="020B0004020202020204" pitchFamily="34" charset="0"/>
                <a:cs typeface="Arial" panose="020B0604020202020204" pitchFamily="34" charset="0"/>
              </a:rPr>
              <a:t>Health equalities and digital inclusion.</a:t>
            </a:r>
            <a:r>
              <a:rPr lang="en-GB" sz="2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5"/>
              </a:rPr>
              <a:t>https://www.england.nhs.uk/long-read/health-equalities-and-digital-inclusion/</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3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Nottinghamshire Healthcare NHS Foundation Trust (2026) </a:t>
            </a:r>
            <a:r>
              <a:rPr lang="en-GB" sz="2400" i="1" kern="100" dirty="0">
                <a:effectLst/>
                <a:latin typeface="Arial" panose="020B0604020202020204" pitchFamily="34" charset="0"/>
                <a:ea typeface="Aptos" panose="020B0004020202020204" pitchFamily="34" charset="0"/>
                <a:cs typeface="Arial" panose="020B0604020202020204" pitchFamily="34" charset="0"/>
              </a:rPr>
              <a:t>DESMOND programme for Type 2 diabetes.</a:t>
            </a:r>
            <a:r>
              <a:rPr lang="en-GB" sz="2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6"/>
              </a:rPr>
              <a:t>https://www.nottinghamshirehealthcare.nhs.uk/desmond-programme-for-type-2-diabetes/</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2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Public Health England (2010) </a:t>
            </a:r>
            <a:r>
              <a:rPr lang="en-GB" sz="2400" i="1" kern="100" dirty="0">
                <a:effectLst/>
                <a:latin typeface="Arial" panose="020B0604020202020204" pitchFamily="34" charset="0"/>
                <a:ea typeface="Aptos" panose="020B0004020202020204" pitchFamily="34" charset="0"/>
                <a:cs typeface="Arial" panose="020B0604020202020204" pitchFamily="34" charset="0"/>
              </a:rPr>
              <a:t>PHE strategy 2020–2025.</a:t>
            </a:r>
            <a:r>
              <a:rPr lang="en-GB" sz="2400" kern="100" dirty="0">
                <a:effectLst/>
                <a:latin typeface="Arial" panose="020B0604020202020204" pitchFamily="34" charset="0"/>
                <a:ea typeface="Aptos" panose="020B0004020202020204" pitchFamily="34" charset="0"/>
                <a:cs typeface="Arial" panose="020B0604020202020204" pitchFamily="34" charset="0"/>
              </a:rPr>
              <a:t> London: Public Health England.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7"/>
              </a:rPr>
              <a:t>https://assets.publishing.service.gov.uk/media/5d7b72c8ed915d5257b5b66c/PHE_Strategy_2020-25.pdf</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1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Quinn, L.M., Davies, M.J., Northern, A., Brough, C., Schreder, S., Stribling, B., </a:t>
            </a:r>
            <a:r>
              <a:rPr lang="en-GB" sz="2400" kern="100" dirty="0" err="1">
                <a:effectLst/>
                <a:latin typeface="Arial" panose="020B0604020202020204" pitchFamily="34" charset="0"/>
                <a:ea typeface="Aptos" panose="020B0004020202020204" pitchFamily="34" charset="0"/>
                <a:cs typeface="Arial" panose="020B0604020202020204" pitchFamily="34" charset="0"/>
              </a:rPr>
              <a:t>Khunti</a:t>
            </a:r>
            <a:r>
              <a:rPr lang="en-GB" sz="2400" kern="100" dirty="0">
                <a:effectLst/>
                <a:latin typeface="Arial" panose="020B0604020202020204" pitchFamily="34" charset="0"/>
                <a:ea typeface="Aptos" panose="020B0004020202020204" pitchFamily="34" charset="0"/>
                <a:cs typeface="Arial" panose="020B0604020202020204" pitchFamily="34" charset="0"/>
              </a:rPr>
              <a:t>, K. and </a:t>
            </a:r>
            <a:r>
              <a:rPr lang="en-GB" sz="2400" kern="100" dirty="0" err="1">
                <a:effectLst/>
                <a:latin typeface="Arial" panose="020B0604020202020204" pitchFamily="34" charset="0"/>
                <a:ea typeface="Aptos" panose="020B0004020202020204" pitchFamily="34" charset="0"/>
                <a:cs typeface="Arial" panose="020B0604020202020204" pitchFamily="34" charset="0"/>
              </a:rPr>
              <a:t>Hadjiconstantinou</a:t>
            </a:r>
            <a:r>
              <a:rPr lang="en-GB" sz="2400" kern="100" dirty="0">
                <a:effectLst/>
                <a:latin typeface="Arial" panose="020B0604020202020204" pitchFamily="34" charset="0"/>
                <a:ea typeface="Aptos" panose="020B0004020202020204" pitchFamily="34" charset="0"/>
                <a:cs typeface="Arial" panose="020B0604020202020204" pitchFamily="34" charset="0"/>
              </a:rPr>
              <a:t>, M. (2021) ‘Use of </a:t>
            </a:r>
            <a:r>
              <a:rPr lang="en-GB" sz="2400" kern="100" dirty="0" err="1">
                <a:effectLst/>
                <a:latin typeface="Arial" panose="020B0604020202020204" pitchFamily="34" charset="0"/>
                <a:ea typeface="Aptos" panose="020B0004020202020204" pitchFamily="34" charset="0"/>
                <a:cs typeface="Arial" panose="020B0604020202020204" pitchFamily="34" charset="0"/>
              </a:rPr>
              <a:t>MyDesmond</a:t>
            </a:r>
            <a:r>
              <a:rPr lang="en-GB" sz="2400" kern="100" dirty="0">
                <a:effectLst/>
                <a:latin typeface="Arial" panose="020B0604020202020204" pitchFamily="34" charset="0"/>
                <a:ea typeface="Aptos" panose="020B0004020202020204" pitchFamily="34" charset="0"/>
                <a:cs typeface="Arial" panose="020B0604020202020204" pitchFamily="34" charset="0"/>
              </a:rPr>
              <a:t> digital education programme to support self-management in people with type 2 diabetes during the COVID-19 pandemic’, </a:t>
            </a:r>
            <a:r>
              <a:rPr lang="en-GB" sz="2400" i="1" kern="100" dirty="0">
                <a:effectLst/>
                <a:latin typeface="Arial" panose="020B0604020202020204" pitchFamily="34" charset="0"/>
                <a:ea typeface="Aptos" panose="020B0004020202020204" pitchFamily="34" charset="0"/>
                <a:cs typeface="Arial" panose="020B0604020202020204" pitchFamily="34" charset="0"/>
              </a:rPr>
              <a:t>Diabetic Medicine,</a:t>
            </a:r>
            <a:r>
              <a:rPr lang="en-GB" sz="2400" kern="100" dirty="0">
                <a:effectLst/>
                <a:latin typeface="Arial" panose="020B0604020202020204" pitchFamily="34" charset="0"/>
                <a:ea typeface="Aptos" panose="020B0004020202020204" pitchFamily="34" charset="0"/>
                <a:cs typeface="Arial" panose="020B0604020202020204" pitchFamily="34" charset="0"/>
              </a:rPr>
              <a:t> 38(3), e14469.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8"/>
              </a:rPr>
              <a:t>https://doi.org/10.1111/dme.14469</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5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Rural Health Information Hub (2025) </a:t>
            </a:r>
            <a:r>
              <a:rPr lang="en-GB" sz="2400" i="1" kern="100" dirty="0">
                <a:effectLst/>
                <a:latin typeface="Arial" panose="020B0604020202020204" pitchFamily="34" charset="0"/>
                <a:ea typeface="Aptos" panose="020B0004020202020204" pitchFamily="34" charset="0"/>
                <a:cs typeface="Arial" panose="020B0604020202020204" pitchFamily="34" charset="0"/>
              </a:rPr>
              <a:t>Health Belief Model  Rural Health Promotion and Disease Prevention Toolkit. </a:t>
            </a:r>
            <a:r>
              <a:rPr lang="en-GB" sz="2400" kern="100" dirty="0">
                <a:effectLst/>
                <a:latin typeface="Arial" panose="020B0604020202020204" pitchFamily="34" charset="0"/>
                <a:ea typeface="Aptos" panose="020B0004020202020204" pitchFamily="34" charset="0"/>
                <a:cs typeface="Arial" panose="020B0604020202020204" pitchFamily="34" charset="0"/>
              </a:rPr>
              <a:t>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9"/>
              </a:rPr>
              <a:t>https://www.ruralhealthinfo.org/toolkits/health-promotion/2/theories-and-models/health-belief</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2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Statista (2025) </a:t>
            </a:r>
            <a:r>
              <a:rPr lang="en-GB" sz="2400" i="1" kern="100" dirty="0">
                <a:effectLst/>
                <a:latin typeface="Arial" panose="020B0604020202020204" pitchFamily="34" charset="0"/>
                <a:ea typeface="Aptos" panose="020B0004020202020204" pitchFamily="34" charset="0"/>
                <a:cs typeface="Arial" panose="020B0604020202020204" pitchFamily="34" charset="0"/>
              </a:rPr>
              <a:t>Individuals with diabetes in England and Wales 2023/24, by type.</a:t>
            </a:r>
            <a:r>
              <a:rPr lang="en-GB" sz="2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0"/>
              </a:rPr>
              <a:t>https://www.statista.com/statistics/386742/individuals-with-diabetes-by-type-in-england-and-wales/?srsltid=AfmBOoqYIA_QGqkQOkMUq_7aYKx-tR_zbibXFaqRS-HEwrld73PpiyVX</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1 March 2026).</a:t>
            </a:r>
          </a:p>
          <a:p>
            <a:pPr>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World Health Organization (2024) </a:t>
            </a:r>
            <a:r>
              <a:rPr lang="en-GB" sz="2400" i="1" kern="100" dirty="0">
                <a:effectLst/>
                <a:latin typeface="Arial" panose="020B0604020202020204" pitchFamily="34" charset="0"/>
                <a:ea typeface="Aptos" panose="020B0004020202020204" pitchFamily="34" charset="0"/>
                <a:cs typeface="Arial" panose="020B0604020202020204" pitchFamily="34" charset="0"/>
              </a:rPr>
              <a:t>Diabetes fact sheet.</a:t>
            </a:r>
            <a:r>
              <a:rPr lang="en-GB" sz="2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1"/>
              </a:rPr>
              <a:t>https://www.who.int/news-room/fact-sheets/detail/diabetes</a:t>
            </a:r>
            <a:r>
              <a:rPr lang="en-GB" sz="2400" kern="100" dirty="0">
                <a:effectLst/>
                <a:latin typeface="Arial" panose="020B0604020202020204" pitchFamily="34" charset="0"/>
                <a:ea typeface="Aptos" panose="020B0004020202020204" pitchFamily="34" charset="0"/>
                <a:cs typeface="Arial" panose="020B0604020202020204" pitchFamily="34" charset="0"/>
              </a:rPr>
              <a:t> (Accessed: 3 March 2026).</a:t>
            </a:r>
          </a:p>
        </p:txBody>
      </p:sp>
      <p:graphicFrame>
        <p:nvGraphicFramePr>
          <p:cNvPr id="5" name="Table 4">
            <a:extLst>
              <a:ext uri="{FF2B5EF4-FFF2-40B4-BE49-F238E27FC236}">
                <a16:creationId xmlns:a16="http://schemas.microsoft.com/office/drawing/2014/main" id="{409AD1EC-C9C8-19F2-A0C9-F31D9C7A5347}"/>
              </a:ext>
            </a:extLst>
          </p:cNvPr>
          <p:cNvGraphicFramePr>
            <a:graphicFrameLocks noGrp="1"/>
          </p:cNvGraphicFramePr>
          <p:nvPr>
            <p:extLst>
              <p:ext uri="{D42A27DB-BD31-4B8C-83A1-F6EECF244321}">
                <p14:modId xmlns:p14="http://schemas.microsoft.com/office/powerpoint/2010/main" val="742422876"/>
              </p:ext>
            </p:extLst>
          </p:nvPr>
        </p:nvGraphicFramePr>
        <p:xfrm>
          <a:off x="1417766" y="928559"/>
          <a:ext cx="20183475" cy="999744"/>
        </p:xfrm>
        <a:graphic>
          <a:graphicData uri="http://schemas.openxmlformats.org/drawingml/2006/table">
            <a:tbl>
              <a:tblPr firstRow="1" bandRow="1">
                <a:tableStyleId>{5C22544A-7EE6-4342-B048-85BDC9FD1C3A}</a:tableStyleId>
              </a:tblPr>
              <a:tblGrid>
                <a:gridCol w="20183475">
                  <a:extLst>
                    <a:ext uri="{9D8B030D-6E8A-4147-A177-3AD203B41FA5}">
                      <a16:colId xmlns:a16="http://schemas.microsoft.com/office/drawing/2014/main" val="3955745268"/>
                    </a:ext>
                  </a:extLst>
                </a:gridCol>
              </a:tblGrid>
              <a:tr h="370840">
                <a:tc>
                  <a:txBody>
                    <a:bodyPr/>
                    <a:lstStyle/>
                    <a:p>
                      <a:r>
                        <a:rPr lang="en-GB" dirty="0"/>
                        <a:t>Reference List:</a:t>
                      </a:r>
                    </a:p>
                  </a:txBody>
                  <a:tcPr>
                    <a:solidFill>
                      <a:srgbClr val="0070C0"/>
                    </a:solidFill>
                  </a:tcPr>
                </a:tc>
                <a:extLst>
                  <a:ext uri="{0D108BD9-81ED-4DB2-BD59-A6C34878D82A}">
                    <a16:rowId xmlns:a16="http://schemas.microsoft.com/office/drawing/2014/main" val="2794614630"/>
                  </a:ext>
                </a:extLst>
              </a:tr>
            </a:tbl>
          </a:graphicData>
        </a:graphic>
      </p:graphicFrame>
    </p:spTree>
    <p:extLst>
      <p:ext uri="{BB962C8B-B14F-4D97-AF65-F5344CB8AC3E}">
        <p14:creationId xmlns:p14="http://schemas.microsoft.com/office/powerpoint/2010/main" val="9024266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a0c7874893ccaac1dc2eaef9587cd742">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6247f029e04a94d3c961771faac8532"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175FF642-0DFC-4DAC-8D97-A6DCCDE704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4A3BEEE-F265-4C63-80BE-7D34D4F01415}">
  <ds:schemaRefs>
    <ds:schemaRef ds:uri="http://schemas.microsoft.com/sharepoint/v3/contenttype/forms"/>
  </ds:schemaRefs>
</ds:datastoreItem>
</file>

<file path=customXml/itemProps3.xml><?xml version="1.0" encoding="utf-8"?>
<ds:datastoreItem xmlns:ds="http://schemas.openxmlformats.org/officeDocument/2006/customXml" ds:itemID="{0C839C17-1FF8-4BFE-BC85-B6AA0AE89781}">
  <ds:schemaRefs>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terms/"/>
    <ds:schemaRef ds:uri="http://schemas.openxmlformats.org/package/2006/metadata/core-properties"/>
    <ds:schemaRef ds:uri="461f81f1-dbc4-4122-adb0-1c0e154b8134"/>
    <ds:schemaRef ds:uri="a450a3cc-050d-4aca-8a4e-543025a63de0"/>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13693</TotalTime>
  <Words>2853</Words>
  <Application>Microsoft Office PowerPoint</Application>
  <PresentationFormat>Custom</PresentationFormat>
  <Paragraphs>147</Paragraphs>
  <Slides>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Aptos</vt:lpstr>
      <vt:lpstr>Aptos Display</vt:lpstr>
      <vt:lpstr>Arial</vt:lpstr>
      <vt:lpstr>Calibri</vt:lpstr>
      <vt:lpstr>Wingdings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Razia Begum (2217307)</dc:creator>
  <cp:lastModifiedBy>Razia Begum (2217307)</cp:lastModifiedBy>
  <cp:revision>1</cp:revision>
  <dcterms:created xsi:type="dcterms:W3CDTF">2026-02-23T07:18:37Z</dcterms:created>
  <dcterms:modified xsi:type="dcterms:W3CDTF">2026-03-06T08:25:29Z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