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3" r:id="rId3"/>
    <p:sldId id="258" r:id="rId4"/>
    <p:sldId id="277" r:id="rId5"/>
    <p:sldId id="279" r:id="rId6"/>
    <p:sldId id="262" r:id="rId7"/>
    <p:sldId id="282" r:id="rId8"/>
    <p:sldId id="273" r:id="rId9"/>
    <p:sldId id="275" r:id="rId10"/>
    <p:sldId id="268" r:id="rId11"/>
    <p:sldId id="493" r:id="rId12"/>
    <p:sldId id="267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A78B1C-5528-4A84-9CEE-9828374D74B7}" v="32" dt="2026-08-20T15:42:52.0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e6694ea556e16cdf" providerId="LiveId" clId="{CB183380-A334-4632-9A39-F86B70A90F4E}"/>
    <pc:docChg chg="undo custSel delSld modSld sldOrd">
      <pc:chgData name="Stephanie John" userId="e6694ea556e16cdf" providerId="LiveId" clId="{CB183380-A334-4632-9A39-F86B70A90F4E}" dt="2026-08-20T15:49:25.582" v="872"/>
      <pc:docMkLst>
        <pc:docMk/>
      </pc:docMkLst>
      <pc:sldChg chg="addSp delSp modSp mod">
        <pc:chgData name="Stephanie John" userId="e6694ea556e16cdf" providerId="LiveId" clId="{CB183380-A334-4632-9A39-F86B70A90F4E}" dt="2026-08-20T15:34:09.928" v="17" actId="403"/>
        <pc:sldMkLst>
          <pc:docMk/>
          <pc:sldMk cId="4289593995" sldId="258"/>
        </pc:sldMkLst>
        <pc:graphicFrameChg chg="del modGraphic">
          <ac:chgData name="Stephanie John" userId="e6694ea556e16cdf" providerId="LiveId" clId="{CB183380-A334-4632-9A39-F86B70A90F4E}" dt="2026-08-20T15:32:53.691" v="2" actId="478"/>
          <ac:graphicFrameMkLst>
            <pc:docMk/>
            <pc:sldMk cId="4289593995" sldId="258"/>
            <ac:graphicFrameMk id="4" creationId="{4AF47529-2A64-366A-ADC9-960EF9423121}"/>
          </ac:graphicFrameMkLst>
        </pc:graphicFrameChg>
        <pc:graphicFrameChg chg="add mod modGraphic">
          <ac:chgData name="Stephanie John" userId="e6694ea556e16cdf" providerId="LiveId" clId="{CB183380-A334-4632-9A39-F86B70A90F4E}" dt="2026-08-20T15:34:09.928" v="17" actId="403"/>
          <ac:graphicFrameMkLst>
            <pc:docMk/>
            <pc:sldMk cId="4289593995" sldId="258"/>
            <ac:graphicFrameMk id="5" creationId="{4DCD58B8-4711-C981-0E22-68C2A9061631}"/>
          </ac:graphicFrameMkLst>
        </pc:graphicFrameChg>
      </pc:sldChg>
      <pc:sldChg chg="modSp mod">
        <pc:chgData name="Stephanie John" userId="e6694ea556e16cdf" providerId="LiveId" clId="{CB183380-A334-4632-9A39-F86B70A90F4E}" dt="2026-08-20T15:35:53.407" v="51" actId="27636"/>
        <pc:sldMkLst>
          <pc:docMk/>
          <pc:sldMk cId="2310573175" sldId="262"/>
        </pc:sldMkLst>
        <pc:spChg chg="mod">
          <ac:chgData name="Stephanie John" userId="e6694ea556e16cdf" providerId="LiveId" clId="{CB183380-A334-4632-9A39-F86B70A90F4E}" dt="2026-08-20T15:35:53.407" v="51" actId="27636"/>
          <ac:spMkLst>
            <pc:docMk/>
            <pc:sldMk cId="2310573175" sldId="262"/>
            <ac:spMk id="3" creationId="{16D752C5-8CF7-43BA-AB49-B43C56B0D434}"/>
          </ac:spMkLst>
        </pc:spChg>
      </pc:sldChg>
      <pc:sldChg chg="ord">
        <pc:chgData name="Stephanie John" userId="e6694ea556e16cdf" providerId="LiveId" clId="{CB183380-A334-4632-9A39-F86B70A90F4E}" dt="2026-08-20T15:49:25.582" v="872"/>
        <pc:sldMkLst>
          <pc:docMk/>
          <pc:sldMk cId="1381678869" sldId="267"/>
        </pc:sldMkLst>
      </pc:sldChg>
      <pc:sldChg chg="modSp mod">
        <pc:chgData name="Stephanie John" userId="e6694ea556e16cdf" providerId="LiveId" clId="{CB183380-A334-4632-9A39-F86B70A90F4E}" dt="2026-08-20T15:48:25.511" v="863" actId="1076"/>
        <pc:sldMkLst>
          <pc:docMk/>
          <pc:sldMk cId="1996002381" sldId="273"/>
        </pc:sldMkLst>
        <pc:spChg chg="mod">
          <ac:chgData name="Stephanie John" userId="e6694ea556e16cdf" providerId="LiveId" clId="{CB183380-A334-4632-9A39-F86B70A90F4E}" dt="2026-08-20T15:48:25.511" v="863" actId="1076"/>
          <ac:spMkLst>
            <pc:docMk/>
            <pc:sldMk cId="1996002381" sldId="273"/>
            <ac:spMk id="3" creationId="{C09231CA-E2C6-4C25-87AF-040F2E59E95A}"/>
          </ac:spMkLst>
        </pc:spChg>
      </pc:sldChg>
      <pc:sldChg chg="modSp mod">
        <pc:chgData name="Stephanie John" userId="e6694ea556e16cdf" providerId="LiveId" clId="{CB183380-A334-4632-9A39-F86B70A90F4E}" dt="2026-08-20T15:48:46.629" v="867" actId="20577"/>
        <pc:sldMkLst>
          <pc:docMk/>
          <pc:sldMk cId="698280143" sldId="275"/>
        </pc:sldMkLst>
        <pc:spChg chg="mod">
          <ac:chgData name="Stephanie John" userId="e6694ea556e16cdf" providerId="LiveId" clId="{CB183380-A334-4632-9A39-F86B70A90F4E}" dt="2026-08-20T15:48:46.629" v="867" actId="20577"/>
          <ac:spMkLst>
            <pc:docMk/>
            <pc:sldMk cId="698280143" sldId="275"/>
            <ac:spMk id="3" creationId="{31A65EB5-3D84-D243-8138-9D3C1F980E06}"/>
          </ac:spMkLst>
        </pc:spChg>
      </pc:sldChg>
      <pc:sldChg chg="modSp mod modAnim">
        <pc:chgData name="Stephanie John" userId="e6694ea556e16cdf" providerId="LiveId" clId="{CB183380-A334-4632-9A39-F86B70A90F4E}" dt="2026-08-20T15:35:23.578" v="45" actId="14100"/>
        <pc:sldMkLst>
          <pc:docMk/>
          <pc:sldMk cId="1456190003" sldId="279"/>
        </pc:sldMkLst>
        <pc:spChg chg="mod">
          <ac:chgData name="Stephanie John" userId="e6694ea556e16cdf" providerId="LiveId" clId="{CB183380-A334-4632-9A39-F86B70A90F4E}" dt="2026-08-20T15:34:47.698" v="32" actId="403"/>
          <ac:spMkLst>
            <pc:docMk/>
            <pc:sldMk cId="1456190003" sldId="279"/>
            <ac:spMk id="2" creationId="{E6BBEC13-CF13-12FE-97FC-38CAFC4E3408}"/>
          </ac:spMkLst>
        </pc:spChg>
        <pc:spChg chg="mod">
          <ac:chgData name="Stephanie John" userId="e6694ea556e16cdf" providerId="LiveId" clId="{CB183380-A334-4632-9A39-F86B70A90F4E}" dt="2026-08-20T15:35:23.578" v="45" actId="14100"/>
          <ac:spMkLst>
            <pc:docMk/>
            <pc:sldMk cId="1456190003" sldId="279"/>
            <ac:spMk id="3" creationId="{228FD36A-BF77-4302-08FD-979467381800}"/>
          </ac:spMkLst>
        </pc:spChg>
      </pc:sldChg>
      <pc:sldChg chg="addSp delSp modSp mod">
        <pc:chgData name="Stephanie John" userId="e6694ea556e16cdf" providerId="LiveId" clId="{CB183380-A334-4632-9A39-F86B70A90F4E}" dt="2026-08-20T15:47:26.149" v="860" actId="14100"/>
        <pc:sldMkLst>
          <pc:docMk/>
          <pc:sldMk cId="295905118" sldId="282"/>
        </pc:sldMkLst>
        <pc:spChg chg="mod">
          <ac:chgData name="Stephanie John" userId="e6694ea556e16cdf" providerId="LiveId" clId="{CB183380-A334-4632-9A39-F86B70A90F4E}" dt="2026-08-20T15:42:50.396" v="738" actId="1076"/>
          <ac:spMkLst>
            <pc:docMk/>
            <pc:sldMk cId="295905118" sldId="282"/>
            <ac:spMk id="2" creationId="{E78A5344-5289-44F2-FB67-D3EBCFB14EF1}"/>
          </ac:spMkLst>
        </pc:spChg>
        <pc:graphicFrameChg chg="add del mod">
          <ac:chgData name="Stephanie John" userId="e6694ea556e16cdf" providerId="LiveId" clId="{CB183380-A334-4632-9A39-F86B70A90F4E}" dt="2026-08-20T15:37:07.574" v="64" actId="478"/>
          <ac:graphicFrameMkLst>
            <pc:docMk/>
            <pc:sldMk cId="295905118" sldId="282"/>
            <ac:graphicFrameMk id="3" creationId="{863B7F36-0C09-0611-1600-25E7446E14B4}"/>
          </ac:graphicFrameMkLst>
        </pc:graphicFrameChg>
        <pc:graphicFrameChg chg="del modGraphic">
          <ac:chgData name="Stephanie John" userId="e6694ea556e16cdf" providerId="LiveId" clId="{CB183380-A334-4632-9A39-F86B70A90F4E}" dt="2026-08-20T15:36:10.944" v="57" actId="478"/>
          <ac:graphicFrameMkLst>
            <pc:docMk/>
            <pc:sldMk cId="295905118" sldId="282"/>
            <ac:graphicFrameMk id="4" creationId="{C7973514-552C-7BCC-05AC-E6A5545873E3}"/>
          </ac:graphicFrameMkLst>
        </pc:graphicFrameChg>
        <pc:graphicFrameChg chg="del modGraphic">
          <ac:chgData name="Stephanie John" userId="e6694ea556e16cdf" providerId="LiveId" clId="{CB183380-A334-4632-9A39-F86B70A90F4E}" dt="2026-08-20T15:36:13.608" v="58" actId="478"/>
          <ac:graphicFrameMkLst>
            <pc:docMk/>
            <pc:sldMk cId="295905118" sldId="282"/>
            <ac:graphicFrameMk id="5" creationId="{1578E039-4B44-012F-EE4C-21644E601B27}"/>
          </ac:graphicFrameMkLst>
        </pc:graphicFrameChg>
        <pc:graphicFrameChg chg="add mod modGraphic">
          <ac:chgData name="Stephanie John" userId="e6694ea556e16cdf" providerId="LiveId" clId="{CB183380-A334-4632-9A39-F86B70A90F4E}" dt="2026-08-20T15:47:26.149" v="860" actId="14100"/>
          <ac:graphicFrameMkLst>
            <pc:docMk/>
            <pc:sldMk cId="295905118" sldId="282"/>
            <ac:graphicFrameMk id="6" creationId="{6EF1CC9B-F3DD-8B7F-056D-7F04A36E5CD1}"/>
          </ac:graphicFrameMkLst>
        </pc:graphicFrameChg>
        <pc:picChg chg="mod">
          <ac:chgData name="Stephanie John" userId="e6694ea556e16cdf" providerId="LiveId" clId="{CB183380-A334-4632-9A39-F86B70A90F4E}" dt="2026-08-20T15:42:52.074" v="739" actId="1076"/>
          <ac:picMkLst>
            <pc:docMk/>
            <pc:sldMk cId="295905118" sldId="282"/>
            <ac:picMk id="4098" creationId="{08325F19-CB5B-4CD3-AF50-B5E32D942EE5}"/>
          </ac:picMkLst>
        </pc:picChg>
      </pc:sldChg>
      <pc:sldChg chg="del">
        <pc:chgData name="Stephanie John" userId="e6694ea556e16cdf" providerId="LiveId" clId="{CB183380-A334-4632-9A39-F86B70A90F4E}" dt="2026-08-20T15:49:00.794" v="868" actId="47"/>
        <pc:sldMkLst>
          <pc:docMk/>
          <pc:sldMk cId="4052945004" sldId="490"/>
        </pc:sldMkLst>
      </pc:sldChg>
      <pc:sldChg chg="del">
        <pc:chgData name="Stephanie John" userId="e6694ea556e16cdf" providerId="LiveId" clId="{CB183380-A334-4632-9A39-F86B70A90F4E}" dt="2026-08-20T15:49:03.503" v="869" actId="47"/>
        <pc:sldMkLst>
          <pc:docMk/>
          <pc:sldMk cId="3572871475" sldId="491"/>
        </pc:sldMkLst>
      </pc:sldChg>
      <pc:sldChg chg="del">
        <pc:chgData name="Stephanie John" userId="e6694ea556e16cdf" providerId="LiveId" clId="{CB183380-A334-4632-9A39-F86B70A90F4E}" dt="2026-08-20T15:49:23.189" v="870" actId="47"/>
        <pc:sldMkLst>
          <pc:docMk/>
          <pc:sldMk cId="15367647" sldId="49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052DF9-A4A2-43CB-93E1-F1DD73BDB966}" type="doc">
      <dgm:prSet loTypeId="urn:microsoft.com/office/officeart/2005/8/layout/defaul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AC3EDDD-E8E5-4740-BF92-5793B8A3A445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Deepened Subject Understanding: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  Gain a strong, solid understanding of your subject, moving beyond introductory knowledge.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3AD883C6-21C7-41BE-9B51-CEB197DB30E9}" type="parTrans" cxnId="{591FAEFB-6701-44D4-BE53-6D70CA032DD1}">
      <dgm:prSet/>
      <dgm:spPr/>
      <dgm:t>
        <a:bodyPr/>
        <a:lstStyle/>
        <a:p>
          <a:endParaRPr lang="en-US"/>
        </a:p>
      </dgm:t>
    </dgm:pt>
    <dgm:pt modelId="{7215A8A6-9821-4064-A995-B17D13AA557A}" type="sibTrans" cxnId="{591FAEFB-6701-44D4-BE53-6D70CA032DD1}">
      <dgm:prSet/>
      <dgm:spPr/>
      <dgm:t>
        <a:bodyPr/>
        <a:lstStyle/>
        <a:p>
          <a:endParaRPr lang="en-US"/>
        </a:p>
      </dgm:t>
    </dgm:pt>
    <dgm:pt modelId="{C6257EF9-AECA-4756-A6F9-7168EFB45AE0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Critical Thinking &amp; Analysis: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 Develop the ability to analyse and question the ideas you encounter, rather than just accepting them.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396C81AD-D513-49DF-ADF9-E9B2FE1FD7D6}" type="parTrans" cxnId="{A7DC0718-ADE7-401B-8CFE-5B89CFF41CAE}">
      <dgm:prSet/>
      <dgm:spPr/>
      <dgm:t>
        <a:bodyPr/>
        <a:lstStyle/>
        <a:p>
          <a:endParaRPr lang="en-US"/>
        </a:p>
      </dgm:t>
    </dgm:pt>
    <dgm:pt modelId="{D1122F27-3634-4F62-9E5C-2BE04C794AD7}" type="sibTrans" cxnId="{A7DC0718-ADE7-401B-8CFE-5B89CFF41CAE}">
      <dgm:prSet/>
      <dgm:spPr/>
      <dgm:t>
        <a:bodyPr/>
        <a:lstStyle/>
        <a:p>
          <a:endParaRPr lang="en-US"/>
        </a:p>
      </dgm:t>
    </dgm:pt>
    <dgm:pt modelId="{848B3914-4DF6-4A45-8ACE-408276CDC269}">
      <dgm:prSet/>
      <dgm:spPr/>
      <dgm:t>
        <a:bodyPr/>
        <a:lstStyle/>
        <a:p>
          <a:r>
            <a:rPr lang="en-GB" b="1">
              <a:solidFill>
                <a:schemeClr val="accent1">
                  <a:lumMod val="50000"/>
                </a:schemeClr>
              </a:solidFill>
            </a:rPr>
            <a:t>Application of Knowledge:</a:t>
          </a:r>
          <a:r>
            <a:rPr lang="en-GB">
              <a:solidFill>
                <a:schemeClr val="accent1">
                  <a:lumMod val="50000"/>
                </a:schemeClr>
              </a:solidFill>
            </a:rPr>
            <a:t>  Apply theoretical concepts to practical scenarios and develop skills relevant to your chosen field. </a:t>
          </a:r>
          <a:endParaRPr lang="en-US">
            <a:solidFill>
              <a:schemeClr val="accent1">
                <a:lumMod val="50000"/>
              </a:schemeClr>
            </a:solidFill>
          </a:endParaRPr>
        </a:p>
      </dgm:t>
    </dgm:pt>
    <dgm:pt modelId="{2D70ECC1-A2ED-47FD-9C4F-3D5646EF3739}" type="parTrans" cxnId="{FBEAE640-03EC-498D-98C2-F5C439F37422}">
      <dgm:prSet/>
      <dgm:spPr/>
      <dgm:t>
        <a:bodyPr/>
        <a:lstStyle/>
        <a:p>
          <a:endParaRPr lang="en-US"/>
        </a:p>
      </dgm:t>
    </dgm:pt>
    <dgm:pt modelId="{E13B260E-EDD2-4490-9313-11616B68EDBA}" type="sibTrans" cxnId="{FBEAE640-03EC-498D-98C2-F5C439F37422}">
      <dgm:prSet/>
      <dgm:spPr/>
      <dgm:t>
        <a:bodyPr/>
        <a:lstStyle/>
        <a:p>
          <a:endParaRPr lang="en-US"/>
        </a:p>
      </dgm:t>
    </dgm:pt>
    <dgm:pt modelId="{AD165E22-CAB9-4239-843E-DEF95407DF4D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Self-Directed Learning: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 Be more independent in your studies, balancing assignments with personal study time.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38860FC5-BC60-4189-8077-6CE32F290CF2}" type="parTrans" cxnId="{E18DCF1F-7BBA-425C-93DF-EB847EEC7B75}">
      <dgm:prSet/>
      <dgm:spPr/>
      <dgm:t>
        <a:bodyPr/>
        <a:lstStyle/>
        <a:p>
          <a:endParaRPr lang="en-US"/>
        </a:p>
      </dgm:t>
    </dgm:pt>
    <dgm:pt modelId="{052D573A-6275-4453-8A21-23F7E3E9DFAC}" type="sibTrans" cxnId="{E18DCF1F-7BBA-425C-93DF-EB847EEC7B75}">
      <dgm:prSet/>
      <dgm:spPr/>
      <dgm:t>
        <a:bodyPr/>
        <a:lstStyle/>
        <a:p>
          <a:endParaRPr lang="en-US"/>
        </a:p>
      </dgm:t>
    </dgm:pt>
    <dgm:pt modelId="{6F016180-F887-4FC6-97CC-6602DC855939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Communication Skills: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 Learn to communicate your study results accurately and with structured, coherent arguments.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0C7A7EA1-DD47-4B14-87CF-34CD84311BFB}" type="parTrans" cxnId="{128B5804-89C8-47AB-93A5-8BFE6428B5DF}">
      <dgm:prSet/>
      <dgm:spPr/>
      <dgm:t>
        <a:bodyPr/>
        <a:lstStyle/>
        <a:p>
          <a:endParaRPr lang="en-US"/>
        </a:p>
      </dgm:t>
    </dgm:pt>
    <dgm:pt modelId="{E51C7B5B-76CC-4B7A-8DA7-E9332A042C6D}" type="sibTrans" cxnId="{128B5804-89C8-47AB-93A5-8BFE6428B5DF}">
      <dgm:prSet/>
      <dgm:spPr/>
      <dgm:t>
        <a:bodyPr/>
        <a:lstStyle/>
        <a:p>
          <a:endParaRPr lang="en-US"/>
        </a:p>
      </dgm:t>
    </dgm:pt>
    <dgm:pt modelId="{DED8BCF0-4343-4F12-91AA-C456D93C1ADC}">
      <dgm:prSet/>
      <dgm:spPr/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Practical and Transferable Skills:</a:t>
          </a:r>
          <a:r>
            <a:rPr lang="en-GB" dirty="0">
              <a:solidFill>
                <a:schemeClr val="accent1">
                  <a:lumMod val="50000"/>
                </a:schemeClr>
              </a:solidFill>
            </a:rPr>
            <a:t> Level 4 builds on the practical skills and transferable qualities needed for employment. </a:t>
          </a:r>
          <a:endParaRPr lang="en-US" dirty="0">
            <a:solidFill>
              <a:schemeClr val="accent1">
                <a:lumMod val="50000"/>
              </a:schemeClr>
            </a:solidFill>
          </a:endParaRPr>
        </a:p>
      </dgm:t>
    </dgm:pt>
    <dgm:pt modelId="{D725AE81-409D-47CF-AEC4-6F75B3B7D866}" type="parTrans" cxnId="{69AE3FDB-63D9-48F8-904D-207D1E453783}">
      <dgm:prSet/>
      <dgm:spPr/>
      <dgm:t>
        <a:bodyPr/>
        <a:lstStyle/>
        <a:p>
          <a:endParaRPr lang="en-US"/>
        </a:p>
      </dgm:t>
    </dgm:pt>
    <dgm:pt modelId="{DBEEC599-A2BC-425F-AE23-2F8E34A919A4}" type="sibTrans" cxnId="{69AE3FDB-63D9-48F8-904D-207D1E453783}">
      <dgm:prSet/>
      <dgm:spPr/>
      <dgm:t>
        <a:bodyPr/>
        <a:lstStyle/>
        <a:p>
          <a:endParaRPr lang="en-US"/>
        </a:p>
      </dgm:t>
    </dgm:pt>
    <dgm:pt modelId="{0FBA0E57-8EE5-48DB-9E04-D5B408EFF51B}" type="pres">
      <dgm:prSet presAssocID="{F5052DF9-A4A2-43CB-93E1-F1DD73BDB966}" presName="diagram" presStyleCnt="0">
        <dgm:presLayoutVars>
          <dgm:dir/>
          <dgm:resizeHandles val="exact"/>
        </dgm:presLayoutVars>
      </dgm:prSet>
      <dgm:spPr/>
    </dgm:pt>
    <dgm:pt modelId="{92049B27-0A04-45B4-BC90-96C9A04FD059}" type="pres">
      <dgm:prSet presAssocID="{DAC3EDDD-E8E5-4740-BF92-5793B8A3A445}" presName="node" presStyleLbl="node1" presStyleIdx="0" presStyleCnt="6">
        <dgm:presLayoutVars>
          <dgm:bulletEnabled val="1"/>
        </dgm:presLayoutVars>
      </dgm:prSet>
      <dgm:spPr/>
    </dgm:pt>
    <dgm:pt modelId="{4070E774-284F-4A36-8C42-FF16E56D04BB}" type="pres">
      <dgm:prSet presAssocID="{7215A8A6-9821-4064-A995-B17D13AA557A}" presName="sibTrans" presStyleCnt="0"/>
      <dgm:spPr/>
    </dgm:pt>
    <dgm:pt modelId="{FCE77A08-8F06-466D-A863-AB111FDE27AC}" type="pres">
      <dgm:prSet presAssocID="{C6257EF9-AECA-4756-A6F9-7168EFB45AE0}" presName="node" presStyleLbl="node1" presStyleIdx="1" presStyleCnt="6">
        <dgm:presLayoutVars>
          <dgm:bulletEnabled val="1"/>
        </dgm:presLayoutVars>
      </dgm:prSet>
      <dgm:spPr/>
    </dgm:pt>
    <dgm:pt modelId="{5FF36F7A-B7AE-400A-B55A-19019D1C0B40}" type="pres">
      <dgm:prSet presAssocID="{D1122F27-3634-4F62-9E5C-2BE04C794AD7}" presName="sibTrans" presStyleCnt="0"/>
      <dgm:spPr/>
    </dgm:pt>
    <dgm:pt modelId="{EEEFBA34-4818-4490-8219-DFDEE1B27D76}" type="pres">
      <dgm:prSet presAssocID="{848B3914-4DF6-4A45-8ACE-408276CDC269}" presName="node" presStyleLbl="node1" presStyleIdx="2" presStyleCnt="6">
        <dgm:presLayoutVars>
          <dgm:bulletEnabled val="1"/>
        </dgm:presLayoutVars>
      </dgm:prSet>
      <dgm:spPr/>
    </dgm:pt>
    <dgm:pt modelId="{8F2B962B-6096-4EE6-B334-EEF5E5B33B07}" type="pres">
      <dgm:prSet presAssocID="{E13B260E-EDD2-4490-9313-11616B68EDBA}" presName="sibTrans" presStyleCnt="0"/>
      <dgm:spPr/>
    </dgm:pt>
    <dgm:pt modelId="{C3796614-6E2F-4190-929F-0A1CC08C1EA9}" type="pres">
      <dgm:prSet presAssocID="{AD165E22-CAB9-4239-843E-DEF95407DF4D}" presName="node" presStyleLbl="node1" presStyleIdx="3" presStyleCnt="6">
        <dgm:presLayoutVars>
          <dgm:bulletEnabled val="1"/>
        </dgm:presLayoutVars>
      </dgm:prSet>
      <dgm:spPr/>
    </dgm:pt>
    <dgm:pt modelId="{AA69012C-1B87-4BE3-8F19-1304596E3DA6}" type="pres">
      <dgm:prSet presAssocID="{052D573A-6275-4453-8A21-23F7E3E9DFAC}" presName="sibTrans" presStyleCnt="0"/>
      <dgm:spPr/>
    </dgm:pt>
    <dgm:pt modelId="{D9945F4F-3A32-43DE-A149-C720FEFA6F86}" type="pres">
      <dgm:prSet presAssocID="{6F016180-F887-4FC6-97CC-6602DC855939}" presName="node" presStyleLbl="node1" presStyleIdx="4" presStyleCnt="6">
        <dgm:presLayoutVars>
          <dgm:bulletEnabled val="1"/>
        </dgm:presLayoutVars>
      </dgm:prSet>
      <dgm:spPr/>
    </dgm:pt>
    <dgm:pt modelId="{A4D9B65C-EA44-4D9F-B853-48A56EDDE95B}" type="pres">
      <dgm:prSet presAssocID="{E51C7B5B-76CC-4B7A-8DA7-E9332A042C6D}" presName="sibTrans" presStyleCnt="0"/>
      <dgm:spPr/>
    </dgm:pt>
    <dgm:pt modelId="{393FB519-8E4E-4C59-A461-24A25721928E}" type="pres">
      <dgm:prSet presAssocID="{DED8BCF0-4343-4F12-91AA-C456D93C1ADC}" presName="node" presStyleLbl="node1" presStyleIdx="5" presStyleCnt="6">
        <dgm:presLayoutVars>
          <dgm:bulletEnabled val="1"/>
        </dgm:presLayoutVars>
      </dgm:prSet>
      <dgm:spPr/>
    </dgm:pt>
  </dgm:ptLst>
  <dgm:cxnLst>
    <dgm:cxn modelId="{128B5804-89C8-47AB-93A5-8BFE6428B5DF}" srcId="{F5052DF9-A4A2-43CB-93E1-F1DD73BDB966}" destId="{6F016180-F887-4FC6-97CC-6602DC855939}" srcOrd="4" destOrd="0" parTransId="{0C7A7EA1-DD47-4B14-87CF-34CD84311BFB}" sibTransId="{E51C7B5B-76CC-4B7A-8DA7-E9332A042C6D}"/>
    <dgm:cxn modelId="{A7DC0718-ADE7-401B-8CFE-5B89CFF41CAE}" srcId="{F5052DF9-A4A2-43CB-93E1-F1DD73BDB966}" destId="{C6257EF9-AECA-4756-A6F9-7168EFB45AE0}" srcOrd="1" destOrd="0" parTransId="{396C81AD-D513-49DF-ADF9-E9B2FE1FD7D6}" sibTransId="{D1122F27-3634-4F62-9E5C-2BE04C794AD7}"/>
    <dgm:cxn modelId="{E18DCF1F-7BBA-425C-93DF-EB847EEC7B75}" srcId="{F5052DF9-A4A2-43CB-93E1-F1DD73BDB966}" destId="{AD165E22-CAB9-4239-843E-DEF95407DF4D}" srcOrd="3" destOrd="0" parTransId="{38860FC5-BC60-4189-8077-6CE32F290CF2}" sibTransId="{052D573A-6275-4453-8A21-23F7E3E9DFAC}"/>
    <dgm:cxn modelId="{16769B20-1094-4994-AE13-AB5B82153C6E}" type="presOf" srcId="{C6257EF9-AECA-4756-A6F9-7168EFB45AE0}" destId="{FCE77A08-8F06-466D-A863-AB111FDE27AC}" srcOrd="0" destOrd="0" presId="urn:microsoft.com/office/officeart/2005/8/layout/default"/>
    <dgm:cxn modelId="{CC14F33A-C46D-4CC7-9C42-986ADF3185AA}" type="presOf" srcId="{DAC3EDDD-E8E5-4740-BF92-5793B8A3A445}" destId="{92049B27-0A04-45B4-BC90-96C9A04FD059}" srcOrd="0" destOrd="0" presId="urn:microsoft.com/office/officeart/2005/8/layout/default"/>
    <dgm:cxn modelId="{1548D940-0890-4C67-9A13-F3F651D34949}" type="presOf" srcId="{6F016180-F887-4FC6-97CC-6602DC855939}" destId="{D9945F4F-3A32-43DE-A149-C720FEFA6F86}" srcOrd="0" destOrd="0" presId="urn:microsoft.com/office/officeart/2005/8/layout/default"/>
    <dgm:cxn modelId="{FBEAE640-03EC-498D-98C2-F5C439F37422}" srcId="{F5052DF9-A4A2-43CB-93E1-F1DD73BDB966}" destId="{848B3914-4DF6-4A45-8ACE-408276CDC269}" srcOrd="2" destOrd="0" parTransId="{2D70ECC1-A2ED-47FD-9C4F-3D5646EF3739}" sibTransId="{E13B260E-EDD2-4490-9313-11616B68EDBA}"/>
    <dgm:cxn modelId="{81B7F042-3B33-4C1C-A87A-DBDE3EB952FA}" type="presOf" srcId="{DED8BCF0-4343-4F12-91AA-C456D93C1ADC}" destId="{393FB519-8E4E-4C59-A461-24A25721928E}" srcOrd="0" destOrd="0" presId="urn:microsoft.com/office/officeart/2005/8/layout/default"/>
    <dgm:cxn modelId="{75504381-B822-47C9-9492-A48FC42CFB25}" type="presOf" srcId="{F5052DF9-A4A2-43CB-93E1-F1DD73BDB966}" destId="{0FBA0E57-8EE5-48DB-9E04-D5B408EFF51B}" srcOrd="0" destOrd="0" presId="urn:microsoft.com/office/officeart/2005/8/layout/default"/>
    <dgm:cxn modelId="{86EEDE93-8D6D-47AE-B024-73BC21714EB4}" type="presOf" srcId="{848B3914-4DF6-4A45-8ACE-408276CDC269}" destId="{EEEFBA34-4818-4490-8219-DFDEE1B27D76}" srcOrd="0" destOrd="0" presId="urn:microsoft.com/office/officeart/2005/8/layout/default"/>
    <dgm:cxn modelId="{F83E97B6-05B1-49F4-BD66-0A2F44C140CF}" type="presOf" srcId="{AD165E22-CAB9-4239-843E-DEF95407DF4D}" destId="{C3796614-6E2F-4190-929F-0A1CC08C1EA9}" srcOrd="0" destOrd="0" presId="urn:microsoft.com/office/officeart/2005/8/layout/default"/>
    <dgm:cxn modelId="{69AE3FDB-63D9-48F8-904D-207D1E453783}" srcId="{F5052DF9-A4A2-43CB-93E1-F1DD73BDB966}" destId="{DED8BCF0-4343-4F12-91AA-C456D93C1ADC}" srcOrd="5" destOrd="0" parTransId="{D725AE81-409D-47CF-AEC4-6F75B3B7D866}" sibTransId="{DBEEC599-A2BC-425F-AE23-2F8E34A919A4}"/>
    <dgm:cxn modelId="{591FAEFB-6701-44D4-BE53-6D70CA032DD1}" srcId="{F5052DF9-A4A2-43CB-93E1-F1DD73BDB966}" destId="{DAC3EDDD-E8E5-4740-BF92-5793B8A3A445}" srcOrd="0" destOrd="0" parTransId="{3AD883C6-21C7-41BE-9B51-CEB197DB30E9}" sibTransId="{7215A8A6-9821-4064-A995-B17D13AA557A}"/>
    <dgm:cxn modelId="{63E6B1E2-45AA-4C48-85D8-CC80FD317B76}" type="presParOf" srcId="{0FBA0E57-8EE5-48DB-9E04-D5B408EFF51B}" destId="{92049B27-0A04-45B4-BC90-96C9A04FD059}" srcOrd="0" destOrd="0" presId="urn:microsoft.com/office/officeart/2005/8/layout/default"/>
    <dgm:cxn modelId="{42BC8E3A-8CC6-41FB-91EF-E35E87EFB2FC}" type="presParOf" srcId="{0FBA0E57-8EE5-48DB-9E04-D5B408EFF51B}" destId="{4070E774-284F-4A36-8C42-FF16E56D04BB}" srcOrd="1" destOrd="0" presId="urn:microsoft.com/office/officeart/2005/8/layout/default"/>
    <dgm:cxn modelId="{A1B094F7-C4ED-43FF-8738-F2FE72A55B89}" type="presParOf" srcId="{0FBA0E57-8EE5-48DB-9E04-D5B408EFF51B}" destId="{FCE77A08-8F06-466D-A863-AB111FDE27AC}" srcOrd="2" destOrd="0" presId="urn:microsoft.com/office/officeart/2005/8/layout/default"/>
    <dgm:cxn modelId="{27DD658A-6408-4824-80D8-9BF74EE4DF23}" type="presParOf" srcId="{0FBA0E57-8EE5-48DB-9E04-D5B408EFF51B}" destId="{5FF36F7A-B7AE-400A-B55A-19019D1C0B40}" srcOrd="3" destOrd="0" presId="urn:microsoft.com/office/officeart/2005/8/layout/default"/>
    <dgm:cxn modelId="{D886F90E-15EF-486C-9E73-1D8CFB2811B7}" type="presParOf" srcId="{0FBA0E57-8EE5-48DB-9E04-D5B408EFF51B}" destId="{EEEFBA34-4818-4490-8219-DFDEE1B27D76}" srcOrd="4" destOrd="0" presId="urn:microsoft.com/office/officeart/2005/8/layout/default"/>
    <dgm:cxn modelId="{BA8D0040-3497-4997-B980-1B9810C45E57}" type="presParOf" srcId="{0FBA0E57-8EE5-48DB-9E04-D5B408EFF51B}" destId="{8F2B962B-6096-4EE6-B334-EEF5E5B33B07}" srcOrd="5" destOrd="0" presId="urn:microsoft.com/office/officeart/2005/8/layout/default"/>
    <dgm:cxn modelId="{F166AF4B-8428-4344-8BFA-81430B6E982B}" type="presParOf" srcId="{0FBA0E57-8EE5-48DB-9E04-D5B408EFF51B}" destId="{C3796614-6E2F-4190-929F-0A1CC08C1EA9}" srcOrd="6" destOrd="0" presId="urn:microsoft.com/office/officeart/2005/8/layout/default"/>
    <dgm:cxn modelId="{28290B74-E82C-4506-8AB8-87076487AA2F}" type="presParOf" srcId="{0FBA0E57-8EE5-48DB-9E04-D5B408EFF51B}" destId="{AA69012C-1B87-4BE3-8F19-1304596E3DA6}" srcOrd="7" destOrd="0" presId="urn:microsoft.com/office/officeart/2005/8/layout/default"/>
    <dgm:cxn modelId="{F5B67D9B-0DC1-4D5C-B9C4-E287ED4721EC}" type="presParOf" srcId="{0FBA0E57-8EE5-48DB-9E04-D5B408EFF51B}" destId="{D9945F4F-3A32-43DE-A149-C720FEFA6F86}" srcOrd="8" destOrd="0" presId="urn:microsoft.com/office/officeart/2005/8/layout/default"/>
    <dgm:cxn modelId="{8C6DFF89-F70F-409F-9181-C3281DF43F1E}" type="presParOf" srcId="{0FBA0E57-8EE5-48DB-9E04-D5B408EFF51B}" destId="{A4D9B65C-EA44-4D9F-B853-48A56EDDE95B}" srcOrd="9" destOrd="0" presId="urn:microsoft.com/office/officeart/2005/8/layout/default"/>
    <dgm:cxn modelId="{1141F9A7-CFEC-48C8-AD67-24B65BC8054A}" type="presParOf" srcId="{0FBA0E57-8EE5-48DB-9E04-D5B408EFF51B}" destId="{393FB519-8E4E-4C59-A461-24A25721928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049B27-0A04-45B4-BC90-96C9A04FD059}">
      <dsp:nvSpPr>
        <dsp:cNvPr id="0" name=""/>
        <dsp:cNvSpPr/>
      </dsp:nvSpPr>
      <dsp:spPr>
        <a:xfrm>
          <a:off x="0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Deepened Subject Understanding: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  Gain a strong, solid understanding of your subject, moving beyond introductory knowledge.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492607"/>
        <a:ext cx="3615358" cy="2169215"/>
      </dsp:txXfrm>
    </dsp:sp>
    <dsp:sp modelId="{FCE77A08-8F06-466D-A863-AB111FDE27AC}">
      <dsp:nvSpPr>
        <dsp:cNvPr id="0" name=""/>
        <dsp:cNvSpPr/>
      </dsp:nvSpPr>
      <dsp:spPr>
        <a:xfrm>
          <a:off x="3976894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Critical Thinking &amp; Analysis: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 Develop the ability to analyse and question the ideas you encounter, rather than just accepting them.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976894" y="492607"/>
        <a:ext cx="3615358" cy="2169215"/>
      </dsp:txXfrm>
    </dsp:sp>
    <dsp:sp modelId="{EEEFBA34-4818-4490-8219-DFDEE1B27D76}">
      <dsp:nvSpPr>
        <dsp:cNvPr id="0" name=""/>
        <dsp:cNvSpPr/>
      </dsp:nvSpPr>
      <dsp:spPr>
        <a:xfrm>
          <a:off x="7953789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>
              <a:solidFill>
                <a:schemeClr val="accent1">
                  <a:lumMod val="50000"/>
                </a:schemeClr>
              </a:solidFill>
            </a:rPr>
            <a:t>Application of Knowledge:</a:t>
          </a:r>
          <a:r>
            <a:rPr lang="en-GB" sz="2300" kern="1200">
              <a:solidFill>
                <a:schemeClr val="accent1">
                  <a:lumMod val="50000"/>
                </a:schemeClr>
              </a:solidFill>
            </a:rPr>
            <a:t>  Apply theoretical concepts to practical scenarios and develop skills relevant to your chosen field. </a:t>
          </a:r>
          <a:endParaRPr lang="en-US" sz="2300" kern="1200">
            <a:solidFill>
              <a:schemeClr val="accent1">
                <a:lumMod val="50000"/>
              </a:schemeClr>
            </a:solidFill>
          </a:endParaRPr>
        </a:p>
      </dsp:txBody>
      <dsp:txXfrm>
        <a:off x="7953789" y="492607"/>
        <a:ext cx="3615358" cy="2169215"/>
      </dsp:txXfrm>
    </dsp:sp>
    <dsp:sp modelId="{C3796614-6E2F-4190-929F-0A1CC08C1EA9}">
      <dsp:nvSpPr>
        <dsp:cNvPr id="0" name=""/>
        <dsp:cNvSpPr/>
      </dsp:nvSpPr>
      <dsp:spPr>
        <a:xfrm>
          <a:off x="0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Self-Directed Learning: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 Be more independent in your studies, balancing assignments with personal study time.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0" y="3023358"/>
        <a:ext cx="3615358" cy="2169215"/>
      </dsp:txXfrm>
    </dsp:sp>
    <dsp:sp modelId="{D9945F4F-3A32-43DE-A149-C720FEFA6F86}">
      <dsp:nvSpPr>
        <dsp:cNvPr id="0" name=""/>
        <dsp:cNvSpPr/>
      </dsp:nvSpPr>
      <dsp:spPr>
        <a:xfrm>
          <a:off x="3976894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Communication Skills: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 Learn to communicate your study results accurately and with structured, coherent arguments.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976894" y="3023358"/>
        <a:ext cx="3615358" cy="2169215"/>
      </dsp:txXfrm>
    </dsp:sp>
    <dsp:sp modelId="{393FB519-8E4E-4C59-A461-24A25721928E}">
      <dsp:nvSpPr>
        <dsp:cNvPr id="0" name=""/>
        <dsp:cNvSpPr/>
      </dsp:nvSpPr>
      <dsp:spPr>
        <a:xfrm>
          <a:off x="7953789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accent1">
                  <a:lumMod val="50000"/>
                </a:schemeClr>
              </a:solidFill>
            </a:rPr>
            <a:t>Practical and Transferable Skills:</a:t>
          </a:r>
          <a:r>
            <a:rPr lang="en-GB" sz="2300" kern="1200" dirty="0">
              <a:solidFill>
                <a:schemeClr val="accent1">
                  <a:lumMod val="50000"/>
                </a:schemeClr>
              </a:solidFill>
            </a:rPr>
            <a:t> Level 4 builds on the practical skills and transferable qualities needed for employment. </a:t>
          </a:r>
          <a:endParaRPr lang="en-US" sz="23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7953789" y="3023358"/>
        <a:ext cx="3615358" cy="2169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52DD6-8E55-4615-B840-43F67F8159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6EF3D-F51F-4492-8D15-0E2A32F591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3FE43-225F-4AE9-BCC3-3190FD2C4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EDCB0-109F-47FC-BBB4-885061EE8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984C5-E49E-40AD-8A18-AD96AAD82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12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892A0-073A-4DA4-995F-DB12C421F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F83AD-6686-4383-87D9-6EF6FAB82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4E593-1A3E-495B-947A-1E843709B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3A8B0-DC19-4A0E-80C8-D341688CD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9BEED-6DE7-438E-A584-A70E681ED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669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D7591-3880-47BE-B56B-8BF15C9CE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61D4CD-BD8D-473E-8F96-4A8F65AD0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A9C0C-9DA5-439B-87AF-734351BAB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3672C-FC6E-47B7-9DB3-125675040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E227F-6C23-4431-ABC6-93BC00246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717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47576-BC20-4336-917C-C4F8A2F66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33F80-88D5-464A-837D-BF8DCA7EDD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E6EBF8-5812-42CA-8B59-29D65E6994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DFB0B-F126-4394-BB9C-62CA82226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4CDA8E-ECFC-4178-9F9D-F1472DA1E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F3CC0B-66AD-44D2-A325-C483B65C4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118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91587-D259-4B22-A856-78F152F65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167037-34B0-43D6-9BEC-862FA75439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8B525-7F2D-44EB-AEF0-ECA0D24C4C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C3B418-051C-4261-9453-BC963553A7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9B1049-7676-4324-A312-F03A8883B5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FBA11B-F0E8-4A10-8A44-85BE0F31B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EBD8E5-96FB-4B69-BC14-5FAF2B126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76CD6B-4E9C-4851-AF73-D12CBDE77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605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71D1D-D84E-42FD-82C4-8BA869933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0CDAEB-BB1B-4729-80A3-E86CF54F5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25967C-71F2-41D3-8D50-617CABA47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0C09AC-9DF0-4934-B966-DFFC34B29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591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7FE540-68E2-408C-9442-DDA1C0DB9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2D9FD1-E699-4FC0-ABF3-43C78BB3F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A4E6B-4D00-43D6-8F3C-9E41849E6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14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410C-2E91-4BE7-B55E-3CCE27F58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ED288-0CDA-401C-9938-EAE7FAE9B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FB2BCA-6733-4D15-AE62-8D018374FC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397233-BF4A-457E-A1EB-3C8AB2B97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F2046D-B9AA-43F9-AFCC-E7F7DFDBA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26FD87-8C76-4D7B-860A-06ACA2686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120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04855-AAA8-4050-A690-5C66B4115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9EFF3D-4DD6-4754-BFEF-7058023A59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BD33FE-713D-4E9D-96CF-BF217BDC15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1A7C14-1C3F-4E25-806F-289C7BFA4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30A823-7F1F-4252-AF1C-75751992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3ED75-042C-435B-9D36-84F9CAE3F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867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3C606-3B20-4D4A-AE39-789FB54A9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3EDC08-153B-485B-B19A-1416053EC0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63A5D-762A-48E0-BD5F-0863DDD5B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D330C-B593-4797-A199-4984BD621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0A198-5866-4085-8AFA-FC3BAA68B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00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D72CC8-C6D4-4FE6-AD88-CB13DD1EEB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BB1B8B-321D-4071-97A9-6598ABA27A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213F7-1639-4640-9FD4-05B3ABACA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399E4-D1B0-4454-A988-BC061A6CD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0F0CA-9CAC-4A6B-BE53-BD3E33244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092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726011-3BE7-4DAB-9089-A0111B132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6179A7-BA45-4F54-A46F-155ED2EA7D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A6426-4A58-4027-94D2-43323352AD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D768E-7510-430F-99B2-4EBCCCA9BDA4}" type="datetimeFigureOut">
              <a:rPr lang="en-GB" smtClean="0"/>
              <a:t>20/08/2026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F79FC-E15C-4DDA-A080-3D859B96D0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70145-3CBE-420C-8FA7-37BD8C6A16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676006-CDC7-4FE1-A394-6F56C8EF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44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slackerati/3-things-to-consider-when-designing-a-digital-skills-framework-d0e17f661ec2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Abadi" panose="020B0604020104020204" pitchFamily="34" charset="0"/>
                <a:cs typeface="Aldhabi" panose="020F0502020204030204" pitchFamily="2" charset="-78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5CA74B-1E04-4B78-9179-DB466A9476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36636" y="1423402"/>
            <a:ext cx="5760846" cy="2310312"/>
          </a:xfrm>
        </p:spPr>
        <p:txBody>
          <a:bodyPr>
            <a:normAutofit/>
          </a:bodyPr>
          <a:lstStyle/>
          <a:p>
            <a:r>
              <a:rPr lang="en-GB" sz="5200" b="1" dirty="0">
                <a:solidFill>
                  <a:schemeClr val="tx2"/>
                </a:solidFill>
                <a:latin typeface="Abadi" panose="020B0604020104020204" pitchFamily="34" charset="0"/>
                <a:cs typeface="Aldhabi" panose="020F0502020204030204" pitchFamily="2" charset="-78"/>
              </a:rPr>
              <a:t>Introduction to the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F8E8A-F81E-43CC-A5E8-FC64E151BD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1819" y="4054937"/>
            <a:ext cx="5760846" cy="68207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badi" panose="020B0604020104020204" pitchFamily="34" charset="0"/>
                <a:cs typeface="Aldhabi" panose="020F0502020204030204" pitchFamily="2" charset="-78"/>
              </a:rPr>
              <a:t>Skills for academic success</a:t>
            </a:r>
          </a:p>
          <a:p>
            <a:r>
              <a:rPr lang="en-GB" sz="3600" b="1" dirty="0">
                <a:solidFill>
                  <a:schemeClr val="tx2"/>
                </a:solidFill>
                <a:latin typeface="Abadi" panose="020B0604020104020204" pitchFamily="34" charset="0"/>
                <a:cs typeface="Aldhabi" panose="020F0502020204030204" pitchFamily="2" charset="-78"/>
              </a:rPr>
              <a:t>(BMHS4005)</a:t>
            </a:r>
          </a:p>
          <a:p>
            <a:r>
              <a:rPr lang="en-GB" sz="3600" b="1" dirty="0">
                <a:solidFill>
                  <a:schemeClr val="tx2"/>
                </a:solidFill>
                <a:latin typeface="Abadi" panose="020B0604020104020204" pitchFamily="34" charset="0"/>
                <a:cs typeface="Aldhabi" panose="020F0502020204030204" pitchFamily="2" charset="-78"/>
              </a:rPr>
              <a:t>Stephanie John</a:t>
            </a: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327337AB-E855-F975-35C1-8253B0C076B8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876" y="603175"/>
            <a:ext cx="3234838" cy="13307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376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diagram of different school subjects&#10;&#10;AI-generated content may be incorrect.">
            <a:extLst>
              <a:ext uri="{FF2B5EF4-FFF2-40B4-BE49-F238E27FC236}">
                <a16:creationId xmlns:a16="http://schemas.microsoft.com/office/drawing/2014/main" id="{9EFB2388-5AAB-28A6-700F-FD281515DD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74409" y="512759"/>
            <a:ext cx="9724685" cy="617517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394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E8DE5-7CB5-4DE8-A9A1-F245E541E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78" y="430415"/>
            <a:ext cx="3930349" cy="2013578"/>
          </a:xfrm>
        </p:spPr>
        <p:txBody>
          <a:bodyPr>
            <a:normAutofit fontScale="90000"/>
          </a:bodyPr>
          <a:lstStyle/>
          <a:p>
            <a:r>
              <a:rPr lang="en-GB" sz="4800" b="1">
                <a:latin typeface="Abadi" panose="020B0604020104020204" pitchFamily="34" charset="0"/>
                <a:cs typeface="Arial" panose="020B0604020202020204" pitchFamily="34" charset="0"/>
              </a:rPr>
              <a:t>Brief Overview of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B0C19-3056-4A4A-8F37-A48F9DDF6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378" y="2202895"/>
            <a:ext cx="3930351" cy="39740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Duration –  September 2026 to mid- November December 2026. </a:t>
            </a:r>
            <a:r>
              <a:rPr lang="en-GB" baseline="30000" dirty="0">
                <a:latin typeface="Abadi" panose="020B0604020104020204" pitchFamily="34" charset="0"/>
                <a:cs typeface="Arial" panose="020B0604020202020204" pitchFamily="34" charset="0"/>
              </a:rPr>
              <a:t>     </a:t>
            </a: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  <a:cs typeface="Arial" panose="020B0604020202020204" pitchFamily="34" charset="0"/>
              </a:rPr>
              <a:t>The module is delivered at Level 4 and is worth 20 credits.</a:t>
            </a: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DCD58B8-4711-C981-0E22-68C2A90616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9649661"/>
              </p:ext>
            </p:extLst>
          </p:nvPr>
        </p:nvGraphicFramePr>
        <p:xfrm>
          <a:off x="5523105" y="506896"/>
          <a:ext cx="6443442" cy="59336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6657">
                  <a:extLst>
                    <a:ext uri="{9D8B030D-6E8A-4147-A177-3AD203B41FA5}">
                      <a16:colId xmlns:a16="http://schemas.microsoft.com/office/drawing/2014/main" val="1924299726"/>
                    </a:ext>
                  </a:extLst>
                </a:gridCol>
                <a:gridCol w="1294876">
                  <a:extLst>
                    <a:ext uri="{9D8B030D-6E8A-4147-A177-3AD203B41FA5}">
                      <a16:colId xmlns:a16="http://schemas.microsoft.com/office/drawing/2014/main" val="3651332011"/>
                    </a:ext>
                  </a:extLst>
                </a:gridCol>
                <a:gridCol w="2111909">
                  <a:extLst>
                    <a:ext uri="{9D8B030D-6E8A-4147-A177-3AD203B41FA5}">
                      <a16:colId xmlns:a16="http://schemas.microsoft.com/office/drawing/2014/main" val="72647054"/>
                    </a:ext>
                  </a:extLst>
                </a:gridCol>
              </a:tblGrid>
              <a:tr h="118673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3200">
                          <a:effectLst/>
                        </a:rPr>
                        <a:t>Activity type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Hours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Percentage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02660185"/>
                  </a:ext>
                </a:extLst>
              </a:tr>
              <a:tr h="118673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3200">
                          <a:effectLst/>
                        </a:rPr>
                        <a:t>Scheduled learning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40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20%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0616672"/>
                  </a:ext>
                </a:extLst>
              </a:tr>
              <a:tr h="118673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3200">
                          <a:effectLst/>
                        </a:rPr>
                        <a:t>Independent learning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160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80%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75568360"/>
                  </a:ext>
                </a:extLst>
              </a:tr>
              <a:tr h="118673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3200">
                          <a:effectLst/>
                        </a:rPr>
                        <a:t>Placement learning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0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0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0744674"/>
                  </a:ext>
                </a:extLst>
              </a:tr>
              <a:tr h="118673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3200" dirty="0">
                          <a:effectLst/>
                        </a:rPr>
                        <a:t>TOTAL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>
                          <a:effectLst/>
                        </a:rPr>
                        <a:t>200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3200" dirty="0">
                          <a:effectLst/>
                        </a:rPr>
                        <a:t>100%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63324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9593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0C0C04C-BD93-7C82-3B37-F8D7BEE81B7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12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3A004-12EA-B271-44D9-23208DB6D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Abadi" panose="020B0604020104020204" pitchFamily="34" charset="0"/>
              </a:rPr>
              <a:t>Studying at level 4:  Expectations</a:t>
            </a:r>
            <a:endParaRPr lang="en-GB" dirty="0">
              <a:latin typeface="Abadi" panose="020B0604020104020204" pitchFamily="34" charset="0"/>
            </a:endParaRP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021576CF-E3F8-205B-B77F-317E941527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0362428"/>
              </p:ext>
            </p:extLst>
          </p:nvPr>
        </p:nvGraphicFramePr>
        <p:xfrm>
          <a:off x="437322" y="1053548"/>
          <a:ext cx="11569148" cy="5685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3029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73CD4E-1EF4-D9ED-ED4A-12E5912CD4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BBEC13-CF13-12FE-97FC-38CAFC4E34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758" y="1243013"/>
            <a:ext cx="3855720" cy="437197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600" b="1" kern="1200" dirty="0">
                <a:solidFill>
                  <a:schemeClr val="tx2"/>
                </a:solidFill>
                <a:latin typeface="Abadi" panose="020B0604020104020204" pitchFamily="34" charset="0"/>
              </a:rPr>
              <a:t> </a:t>
            </a:r>
            <a:r>
              <a:rPr lang="en-US" sz="4000" b="1" kern="1200" dirty="0">
                <a:solidFill>
                  <a:schemeClr val="tx2"/>
                </a:solidFill>
                <a:latin typeface="Abadi" panose="020B0604020104020204" pitchFamily="34" charset="0"/>
              </a:rPr>
              <a:t>Module aims: </a:t>
            </a:r>
            <a:br>
              <a:rPr lang="en-US" sz="1600" kern="1200" dirty="0">
                <a:solidFill>
                  <a:schemeClr val="tx2"/>
                </a:solidFill>
                <a:latin typeface="Abadi" panose="020B0604020104020204" pitchFamily="34" charset="0"/>
              </a:rPr>
            </a:br>
            <a:r>
              <a:rPr lang="en-US" sz="1600" kern="1200" dirty="0">
                <a:solidFill>
                  <a:schemeClr val="tx2"/>
                </a:solidFill>
                <a:latin typeface="Abadi" panose="020B0604020104020204" pitchFamily="34" charset="0"/>
              </a:rPr>
              <a:t> </a:t>
            </a:r>
            <a:br>
              <a:rPr lang="en-US" sz="1600" kern="1200" dirty="0">
                <a:solidFill>
                  <a:schemeClr val="tx2"/>
                </a:solidFill>
                <a:latin typeface="Abadi" panose="020B0604020104020204" pitchFamily="34" charset="0"/>
              </a:rPr>
            </a:br>
            <a:r>
              <a:rPr lang="en-GB" sz="3200" dirty="0"/>
              <a:t>To equip students with the foundational academic, digital, and professional skills required to succeed in higher education and in future health and care careers.</a:t>
            </a:r>
            <a:br>
              <a:rPr lang="en-GB" sz="3200" dirty="0"/>
            </a:br>
            <a:endParaRPr lang="en-US" sz="1600" kern="1200" dirty="0">
              <a:solidFill>
                <a:schemeClr val="tx2"/>
              </a:solidFill>
              <a:latin typeface="Abadi" panose="020B0604020104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8FD36A-BF77-4302-08FD-979467381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5811" y="168966"/>
            <a:ext cx="6976189" cy="674393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dirty="0">
                <a:solidFill>
                  <a:schemeClr val="tx2"/>
                </a:solidFill>
              </a:rPr>
              <a:t>Learning outcomes:</a:t>
            </a:r>
          </a:p>
          <a:p>
            <a:endParaRPr lang="en-US" sz="3600" b="1" dirty="0">
              <a:solidFill>
                <a:schemeClr val="tx2"/>
              </a:solidFill>
            </a:endParaRP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Apply academic integrity and accurate referencing to produce honest, transparent, and well-supported work;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Use artificial intelligence tools responsibly and effectively to support independent, evidence-based research;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Reflect on their academic performance in an assessment and articulate a plan for enhancement;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dirty="0"/>
              <a:t>Demonstrate understanding of academic expectations, including assessment terminology, rubrics, and the purpose of constructive feedback and feed forward.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19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E03188-0728-42A8-9E8E-04718D7E2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561" y="335719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What we will be studying: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752C5-8CF7-43BA-AB49-B43C56B0D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5811" y="130659"/>
            <a:ext cx="6867331" cy="6617840"/>
          </a:xfrm>
        </p:spPr>
        <p:txBody>
          <a:bodyPr anchor="ctr">
            <a:normAutofit/>
          </a:bodyPr>
          <a:lstStyle/>
          <a:p>
            <a:pPr lvl="0"/>
            <a:r>
              <a:rPr lang="en-GB" sz="2000" dirty="0"/>
              <a:t>What academic integrity means and why it matters.</a:t>
            </a:r>
          </a:p>
          <a:p>
            <a:pPr lvl="0"/>
            <a:r>
              <a:rPr lang="en-GB" sz="2000" dirty="0"/>
              <a:t>Types of academic misconduct e.g. plagiarism, collusion, and contract cheating: definitions and consequences.</a:t>
            </a:r>
          </a:p>
          <a:p>
            <a:pPr lvl="0"/>
            <a:r>
              <a:rPr lang="en-GB" sz="2000" dirty="0"/>
              <a:t>Building a culture of integrity in academic practice.</a:t>
            </a:r>
          </a:p>
          <a:p>
            <a:pPr lvl="0"/>
            <a:r>
              <a:rPr lang="en-GB" sz="2000" dirty="0"/>
              <a:t>Introduction to referencing systems, with emphasis on Harvard.</a:t>
            </a:r>
          </a:p>
          <a:p>
            <a:pPr lvl="0"/>
            <a:r>
              <a:rPr lang="en-GB" sz="2000" dirty="0"/>
              <a:t>In-text citations, reference lists, and paraphrasing for originality.</a:t>
            </a:r>
          </a:p>
          <a:p>
            <a:pPr lvl="0"/>
            <a:r>
              <a:rPr lang="en-GB" sz="2000" dirty="0"/>
              <a:t>Use of AI tools for ethical AI literacy. </a:t>
            </a:r>
          </a:p>
          <a:p>
            <a:pPr lvl="0"/>
            <a:r>
              <a:rPr lang="en-GB" sz="2000" dirty="0"/>
              <a:t>UWTSD assessment briefs, marking criteria, assessment terminology.</a:t>
            </a:r>
          </a:p>
          <a:p>
            <a:pPr lvl="0"/>
            <a:r>
              <a:rPr lang="en-GB" sz="2000" dirty="0"/>
              <a:t>Resilience; learning from experience and feedback/feed forward and links to academic development.</a:t>
            </a:r>
          </a:p>
          <a:p>
            <a:pPr lvl="0"/>
            <a:r>
              <a:rPr lang="en-GB" sz="2000" dirty="0"/>
              <a:t>Reflective practice and analysing constructive feedback.</a:t>
            </a:r>
          </a:p>
          <a:p>
            <a:pPr lvl="0"/>
            <a:r>
              <a:rPr lang="en-GB" sz="2000" dirty="0"/>
              <a:t>Navigating the Virtual Learning Environment (VLE) Moodle, accessing learning materials, submitting assignments.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8F01A328-833D-99A9-5338-27ABFF2D44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936" y="3281783"/>
            <a:ext cx="2002970" cy="200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573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8A5344-5289-44F2-FB67-D3EBCFB14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963" y="-117123"/>
            <a:ext cx="8792512" cy="1845505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chemeClr val="tx2"/>
                </a:solidFill>
                <a:latin typeface="Abadi" panose="020B0604020104020204" pitchFamily="34" charset="0"/>
              </a:rPr>
              <a:t>Assessing your learning.</a:t>
            </a:r>
            <a:br>
              <a:rPr lang="en-GB" sz="5400" b="1" dirty="0">
                <a:solidFill>
                  <a:schemeClr val="tx2"/>
                </a:solidFill>
                <a:latin typeface="Abadi" panose="020B0604020104020204" pitchFamily="34" charset="0"/>
              </a:rPr>
            </a:br>
            <a:r>
              <a:rPr lang="en-GB" sz="5400" b="1" dirty="0">
                <a:solidFill>
                  <a:schemeClr val="tx2"/>
                </a:solidFill>
                <a:latin typeface="Abadi" panose="020B0604020104020204" pitchFamily="34" charset="0"/>
              </a:rPr>
              <a:t>3 Parts.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098" name="Picture 2">
            <a:extLst>
              <a:ext uri="{FF2B5EF4-FFF2-40B4-BE49-F238E27FC236}">
                <a16:creationId xmlns:a16="http://schemas.microsoft.com/office/drawing/2014/main" id="{08325F19-CB5B-4CD3-AF50-B5E32D942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189" y="2639280"/>
            <a:ext cx="3507548" cy="350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EF1CC9B-F3DD-8B7F-056D-7F04A36E5C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5140593"/>
              </p:ext>
            </p:extLst>
          </p:nvPr>
        </p:nvGraphicFramePr>
        <p:xfrm>
          <a:off x="42263" y="1532845"/>
          <a:ext cx="8557968" cy="5253727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2139492">
                  <a:extLst>
                    <a:ext uri="{9D8B030D-6E8A-4147-A177-3AD203B41FA5}">
                      <a16:colId xmlns:a16="http://schemas.microsoft.com/office/drawing/2014/main" val="2038190792"/>
                    </a:ext>
                  </a:extLst>
                </a:gridCol>
                <a:gridCol w="2139492">
                  <a:extLst>
                    <a:ext uri="{9D8B030D-6E8A-4147-A177-3AD203B41FA5}">
                      <a16:colId xmlns:a16="http://schemas.microsoft.com/office/drawing/2014/main" val="1901792503"/>
                    </a:ext>
                  </a:extLst>
                </a:gridCol>
                <a:gridCol w="2139492">
                  <a:extLst>
                    <a:ext uri="{9D8B030D-6E8A-4147-A177-3AD203B41FA5}">
                      <a16:colId xmlns:a16="http://schemas.microsoft.com/office/drawing/2014/main" val="4217394672"/>
                    </a:ext>
                  </a:extLst>
                </a:gridCol>
                <a:gridCol w="2139492">
                  <a:extLst>
                    <a:ext uri="{9D8B030D-6E8A-4147-A177-3AD203B41FA5}">
                      <a16:colId xmlns:a16="http://schemas.microsoft.com/office/drawing/2014/main" val="4097376398"/>
                    </a:ext>
                  </a:extLst>
                </a:gridCol>
              </a:tblGrid>
              <a:tr h="7186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What you need to do: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Weighting and pass mark: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Submission date and how: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011847"/>
                  </a:ext>
                </a:extLst>
              </a:tr>
              <a:tr h="141390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Assessment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 30 Minute, in-class referencing exercise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40% pass mark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20% weighting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Submission: Friday 2</a:t>
                      </a:r>
                      <a:r>
                        <a:rPr lang="en-GB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Oct.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Completed in-class and uploaded to turn it in at the end.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7999363"/>
                  </a:ext>
                </a:extLst>
              </a:tr>
              <a:tr h="133466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Assessment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1200 word written Assessment.  AI critique.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40% pass mark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40% weighting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Submission: Friday 23</a:t>
                      </a:r>
                      <a:r>
                        <a:rPr lang="en-GB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October Uploaded to Turnitin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47798"/>
                  </a:ext>
                </a:extLst>
              </a:tr>
              <a:tr h="167901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Assessment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Reflective interview: Reflecting on your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40% pass mark.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20% weighing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Submission: Friday 6</a:t>
                      </a:r>
                      <a:r>
                        <a:rPr lang="en-GB" baseline="30000" dirty="0">
                          <a:solidFill>
                            <a:schemeClr val="tx1"/>
                          </a:solidFill>
                        </a:rPr>
                        <a:t>th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November. Timeslots will be allocated.  Results and feedback will be on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turnitin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30474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905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231CA-E2C6-4C25-87AF-040F2E59E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31" y="427384"/>
            <a:ext cx="6278538" cy="685800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UWTSD uses Moodle to support learning and teaching. </a:t>
            </a:r>
          </a:p>
          <a:p>
            <a:pPr marL="0" indent="0" algn="ctr">
              <a:buNone/>
            </a:pPr>
            <a:r>
              <a:rPr lang="en-GB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It can be accessed from anywhere. </a:t>
            </a:r>
          </a:p>
          <a:p>
            <a:pPr algn="ctr"/>
            <a:endParaRPr lang="en-GB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Use can use Moodle to: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Access course materials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Communicate with other students and your tutors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Engage in learning activities.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Submit assignments via “Turnitin” or undertake other online assessments</a:t>
            </a:r>
          </a:p>
          <a:p>
            <a:pPr marL="0" indent="0" algn="ctr">
              <a:buNone/>
            </a:pPr>
            <a:endParaRPr lang="en-GB" sz="2000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Moodle can be used for administration tasks such as: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Lecturers may use </a:t>
            </a:r>
            <a:r>
              <a:rPr lang="en-GB" sz="2000" dirty="0" err="1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moodle</a:t>
            </a:r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 to make announcements e. g. lecture venue changes</a:t>
            </a:r>
          </a:p>
          <a:p>
            <a:pPr algn="ctr"/>
            <a:r>
              <a:rPr lang="en-GB" sz="2000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Course/ university policies, procedures and general information can be accessed.</a:t>
            </a:r>
          </a:p>
          <a:p>
            <a:pPr algn="ctr"/>
            <a:endParaRPr lang="en-GB" sz="2000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solidFill>
                <a:schemeClr val="tx2"/>
              </a:solidFill>
              <a:latin typeface="Abadi" panose="020B0604020104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42" name="Picture 2" descr="Moodle">
            <a:extLst>
              <a:ext uri="{FF2B5EF4-FFF2-40B4-BE49-F238E27FC236}">
                <a16:creationId xmlns:a16="http://schemas.microsoft.com/office/drawing/2014/main" id="{2B8042AA-762A-18E5-4A9F-ECFA06ED9B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6588" y="1734004"/>
            <a:ext cx="3024849" cy="302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002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6" name="Rectangle 923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F9889-2220-6F18-7E06-592E96AF7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84" y="76890"/>
            <a:ext cx="6027054" cy="1325563"/>
          </a:xfrm>
        </p:spPr>
        <p:txBody>
          <a:bodyPr>
            <a:normAutofit/>
          </a:bodyPr>
          <a:lstStyle/>
          <a:p>
            <a:r>
              <a:rPr lang="en-GB" b="1" dirty="0"/>
              <a:t>Support for completing your work.</a:t>
            </a:r>
          </a:p>
        </p:txBody>
      </p:sp>
      <p:sp>
        <p:nvSpPr>
          <p:cNvPr id="9238" name="Freeform: Shape 9237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65EB5-3D84-D243-8138-9D3C1F980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232" y="1479343"/>
            <a:ext cx="6508349" cy="5032375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We will be applying the taught content to your assignments throughout our sessions.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Make sure you make notes and apply them. All information I give you will be relevant.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We will have sessions where we will focus on your assignments.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You will be given opportunities for your work to be reviewed.  USE THEM!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ASK QUESTIONS: No question is a silly one and they help you learn.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It is my job to keep you on track and I’m rooting for you!</a:t>
            </a:r>
          </a:p>
        </p:txBody>
      </p:sp>
      <p:sp>
        <p:nvSpPr>
          <p:cNvPr id="9240" name="Oval 9239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71811EA7-AB62-AFB7-2855-938F4F23A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42" name="Freeform: Shape 9241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9244" name="Straight Connector 9243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46" name="Freeform: Shape 9245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248" name="Freeform: Shape 9247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50" name="Freeform: Shape 9249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280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FDA727-8CE0-4F9B-97E2-75EE9AEDE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424" y="2787664"/>
            <a:ext cx="5760846" cy="231031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600" b="1" kern="1200" dirty="0">
                <a:solidFill>
                  <a:schemeClr val="tx2"/>
                </a:solidFill>
                <a:latin typeface="Abadi" panose="020B0604020104020204" pitchFamily="34" charset="0"/>
              </a:rPr>
              <a:t>Let’s have a look at the assignment guidelines.</a:t>
            </a:r>
          </a:p>
        </p:txBody>
      </p:sp>
    </p:spTree>
    <p:extLst>
      <p:ext uri="{BB962C8B-B14F-4D97-AF65-F5344CB8AC3E}">
        <p14:creationId xmlns:p14="http://schemas.microsoft.com/office/powerpoint/2010/main" val="401524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96A37B-8AAB-5381-82FC-DB131CD185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47A517-33C1-AA4A-6C69-77A4E4EA4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424" y="3170297"/>
            <a:ext cx="5760846" cy="231031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000" b="1" kern="1200" dirty="0">
                <a:solidFill>
                  <a:schemeClr val="tx2"/>
                </a:solidFill>
              </a:rPr>
              <a:t>Let’s have a look at the </a:t>
            </a:r>
            <a:r>
              <a:rPr lang="en-US" sz="6000" b="1" dirty="0">
                <a:solidFill>
                  <a:schemeClr val="tx2"/>
                </a:solidFill>
              </a:rPr>
              <a:t>marking criteria.  It may help us to meet expectations.</a:t>
            </a:r>
            <a:endParaRPr lang="en-US" sz="6000" b="1" kern="1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90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03" name="Group 8202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8204" name="Freeform: Shape 8203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5" name="Freeform: Shape 8204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6" name="Freeform: Shape 8205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194" name="Picture 2" descr="Cartoon penguin sitting at a desk with a computer&#10;&#10;AI-generated content may be incorrect.">
            <a:extLst>
              <a:ext uri="{FF2B5EF4-FFF2-40B4-BE49-F238E27FC236}">
                <a16:creationId xmlns:a16="http://schemas.microsoft.com/office/drawing/2014/main" id="{6FD40816-8EE7-6A88-0924-35F6166E4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1700784"/>
            <a:ext cx="3785616" cy="37856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CFA36-A675-4897-89A5-940962C74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507" y="-289128"/>
            <a:ext cx="5431991" cy="28875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endParaRPr lang="en-GB" sz="44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latin typeface="Abadi" panose="020B0604020104020204" pitchFamily="34" charset="0"/>
                <a:cs typeface="Arial" panose="020B0604020202020204" pitchFamily="34" charset="0"/>
              </a:rPr>
              <a:t>All essays must be submitted electronically via Turnitin.</a:t>
            </a:r>
          </a:p>
          <a:p>
            <a:pPr marL="0" indent="0">
              <a:buNone/>
            </a:pPr>
            <a:endParaRPr lang="en-GB" sz="44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Turnitin can be accessed via </a:t>
            </a:r>
            <a:r>
              <a:rPr lang="en-GB" sz="4400" b="1" dirty="0" err="1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moodle</a:t>
            </a:r>
            <a:r>
              <a:rPr lang="en-GB" sz="4400" b="1" dirty="0">
                <a:solidFill>
                  <a:schemeClr val="tx2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ctr">
              <a:buNone/>
            </a:pPr>
            <a:r>
              <a:rPr lang="en-GB" sz="4400" b="1" i="1" dirty="0">
                <a:solidFill>
                  <a:srgbClr val="00B0F0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Click here for further info</a:t>
            </a:r>
          </a:p>
          <a:p>
            <a:pPr marL="0" indent="0">
              <a:buNone/>
            </a:pPr>
            <a:endParaRPr lang="en-GB" sz="4400" b="1" dirty="0">
              <a:solidFill>
                <a:schemeClr val="tx2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678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14816-5862-42CE-9928-8BC2C4F25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2135" y="4001587"/>
            <a:ext cx="518803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endParaRPr lang="en-US" sz="24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1266" name="Picture 2">
            <a:extLst>
              <a:ext uri="{FF2B5EF4-FFF2-40B4-BE49-F238E27FC236}">
                <a16:creationId xmlns:a16="http://schemas.microsoft.com/office/drawing/2014/main" id="{E179F96B-FC51-661A-86D8-6289AC360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527" y="986351"/>
            <a:ext cx="6559037" cy="49192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977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488</TotalTime>
  <Words>757</Words>
  <Application>Microsoft Office PowerPoint</Application>
  <PresentationFormat>Widescreen</PresentationFormat>
  <Paragraphs>97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Abadi</vt:lpstr>
      <vt:lpstr>Arial</vt:lpstr>
      <vt:lpstr>Calibri</vt:lpstr>
      <vt:lpstr>Calibri Light</vt:lpstr>
      <vt:lpstr>Times New Roman</vt:lpstr>
      <vt:lpstr>Office Theme</vt:lpstr>
      <vt:lpstr>Introduction to the module</vt:lpstr>
      <vt:lpstr>PowerPoint Presentation</vt:lpstr>
      <vt:lpstr>Brief Overview of Study</vt:lpstr>
      <vt:lpstr>Studying at level 4:  Expectations</vt:lpstr>
      <vt:lpstr> Module aims:    To equip students with the foundational academic, digital, and professional skills required to succeed in higher education and in future health and care careers. </vt:lpstr>
      <vt:lpstr>What we will be studying:</vt:lpstr>
      <vt:lpstr>Assessing your learning. 3 Parts.</vt:lpstr>
      <vt:lpstr>PowerPoint Presentation</vt:lpstr>
      <vt:lpstr>Support for completing your work.</vt:lpstr>
      <vt:lpstr>Let’s have a look at the assignment guidelines.</vt:lpstr>
      <vt:lpstr>Let’s have a look at the marking criteria.  It may help us to meet expectations.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Module</dc:title>
  <dc:creator>Joanna Fender</dc:creator>
  <cp:lastModifiedBy>Stephanie John</cp:lastModifiedBy>
  <cp:revision>83</cp:revision>
  <dcterms:created xsi:type="dcterms:W3CDTF">2021-01-10T20:07:41Z</dcterms:created>
  <dcterms:modified xsi:type="dcterms:W3CDTF">2026-08-20T15:49:30Z</dcterms:modified>
</cp:coreProperties>
</file>