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8" r:id="rId1"/>
  </p:sldMasterIdLst>
  <p:notesMasterIdLst>
    <p:notesMasterId r:id="rId12"/>
  </p:notesMasterIdLst>
  <p:sldIdLst>
    <p:sldId id="256" r:id="rId2"/>
    <p:sldId id="273" r:id="rId3"/>
    <p:sldId id="274" r:id="rId4"/>
    <p:sldId id="269" r:id="rId5"/>
    <p:sldId id="276" r:id="rId6"/>
    <p:sldId id="268" r:id="rId7"/>
    <p:sldId id="272" r:id="rId8"/>
    <p:sldId id="277" r:id="rId9"/>
    <p:sldId id="278" r:id="rId10"/>
    <p:sldId id="279" r:id="rId11"/>
  </p:sldIdLst>
  <p:sldSz cx="9144000" cy="5143500" type="screen16x9"/>
  <p:notesSz cx="6858000" cy="9144000"/>
  <p:embeddedFontLst>
    <p:embeddedFont>
      <p:font typeface="Nanum Gothic" panose="020B0604020202020204" charset="-127"/>
      <p:regular r:id="rId13"/>
      <p:bold r:id="rId14"/>
    </p:embeddedFont>
    <p:embeddedFont>
      <p:font typeface="Abhaya Libre" panose="020B0604020202020204" charset="0"/>
      <p:regular r:id="rId15"/>
      <p:bold r:id="rId16"/>
    </p:embeddedFont>
    <p:embeddedFont>
      <p:font typeface="Roboto Condensed" panose="02000000000000000000"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BA857DA-3F71-4827-BF2E-9CEADFF47EA4}">
  <a:tblStyle styleId="{7BA857DA-3F71-4827-BF2E-9CEADFF47EA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64" autoAdjust="0"/>
    <p:restoredTop sz="94660"/>
  </p:normalViewPr>
  <p:slideViewPr>
    <p:cSldViewPr snapToGrid="0">
      <p:cViewPr varScale="1">
        <p:scale>
          <a:sx n="114" d="100"/>
          <a:sy n="114" d="100"/>
        </p:scale>
        <p:origin x="466"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06663543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3"/>
        <p:cNvGrpSpPr/>
        <p:nvPr/>
      </p:nvGrpSpPr>
      <p:grpSpPr>
        <a:xfrm>
          <a:off x="0" y="0"/>
          <a:ext cx="0" cy="0"/>
          <a:chOff x="0" y="0"/>
          <a:chExt cx="0" cy="0"/>
        </a:xfrm>
      </p:grpSpPr>
      <p:sp>
        <p:nvSpPr>
          <p:cNvPr id="364" name="Google Shape;364;gae08f917f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5" name="Google Shape;365;gae08f917f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43203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0" i="0" u="none" strike="noStrike" cap="none" dirty="0">
                <a:solidFill>
                  <a:srgbClr val="000000"/>
                </a:solidFill>
                <a:effectLst/>
                <a:latin typeface="Arial"/>
                <a:ea typeface="Arial"/>
                <a:cs typeface="Arial"/>
                <a:sym typeface="Arial"/>
              </a:rPr>
              <a:t>This presentation discusses the role and importance of guest services in the hospitality industry. The hotel industry is owned by ING Hotels and Resorts and it is one of the fast-growing brands of the company. Hotel Indigo was launched in 2004 and has emerged into a strong brand throughout the time. It operates in 143 different locations and owns around 145 properties </a:t>
            </a:r>
          </a:p>
          <a:p>
            <a:endParaRPr lang="en-US" dirty="0"/>
          </a:p>
        </p:txBody>
      </p:sp>
    </p:spTree>
    <p:extLst>
      <p:ext uri="{BB962C8B-B14F-4D97-AF65-F5344CB8AC3E}">
        <p14:creationId xmlns:p14="http://schemas.microsoft.com/office/powerpoint/2010/main" val="1501587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0"/>
        <p:cNvGrpSpPr/>
        <p:nvPr/>
      </p:nvGrpSpPr>
      <p:grpSpPr>
        <a:xfrm>
          <a:off x="0" y="0"/>
          <a:ext cx="0" cy="0"/>
          <a:chOff x="0" y="0"/>
          <a:chExt cx="0" cy="0"/>
        </a:xfrm>
      </p:grpSpPr>
      <p:sp>
        <p:nvSpPr>
          <p:cNvPr id="541" name="Google Shape;541;gea29405bd8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2" name="Google Shape;542;gea29405bd8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In addition to that visitors to the Indigo Hotel also deliver quality room services and provide a clean and soothing experience for their visitors by delivering a spa, fitness center, business space, and swimming pools. </a:t>
            </a:r>
            <a:endParaRPr dirty="0"/>
          </a:p>
        </p:txBody>
      </p:sp>
    </p:spTree>
    <p:extLst>
      <p:ext uri="{BB962C8B-B14F-4D97-AF65-F5344CB8AC3E}">
        <p14:creationId xmlns:p14="http://schemas.microsoft.com/office/powerpoint/2010/main" val="37417852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0"/>
        <p:cNvGrpSpPr/>
        <p:nvPr/>
      </p:nvGrpSpPr>
      <p:grpSpPr>
        <a:xfrm>
          <a:off x="0" y="0"/>
          <a:ext cx="0" cy="0"/>
          <a:chOff x="0" y="0"/>
          <a:chExt cx="0" cy="0"/>
        </a:xfrm>
      </p:grpSpPr>
      <p:sp>
        <p:nvSpPr>
          <p:cNvPr id="541" name="Google Shape;541;gea29405bd8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2" name="Google Shape;542;gea29405bd8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Indigo Hotel is a lifestyle brand that takes care of its customers by providing amenities guest services and facilities to the visitors. Visitors to Hotel Indigo can enjoy the rooms and spaces based on their needs and also have various dining options. </a:t>
            </a:r>
            <a:endParaRPr dirty="0"/>
          </a:p>
        </p:txBody>
      </p:sp>
    </p:spTree>
    <p:extLst>
      <p:ext uri="{BB962C8B-B14F-4D97-AF65-F5344CB8AC3E}">
        <p14:creationId xmlns:p14="http://schemas.microsoft.com/office/powerpoint/2010/main" val="36048577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p:cNvGrpSpPr/>
        <p:nvPr/>
      </p:nvGrpSpPr>
      <p:grpSpPr>
        <a:xfrm>
          <a:off x="0" y="0"/>
          <a:ext cx="0" cy="0"/>
          <a:chOff x="0" y="0"/>
          <a:chExt cx="0" cy="0"/>
        </a:xfrm>
      </p:grpSpPr>
      <p:sp>
        <p:nvSpPr>
          <p:cNvPr id="375" name="Google Shape;375;geb01056cd0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6" name="Google Shape;376;geb01056cd0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 customer base for Hotel Indigo is the ones who enjoy new places and different infrastructure, along with that the hotel also targets customers who spend on getting experiences and enjoy staying in high-profile hotels. it also targets consumers who have good income levels and like to spend on lifestyle brands. </a:t>
            </a:r>
            <a:endParaRPr dirty="0"/>
          </a:p>
        </p:txBody>
      </p:sp>
    </p:spTree>
    <p:extLst>
      <p:ext uri="{BB962C8B-B14F-4D97-AF65-F5344CB8AC3E}">
        <p14:creationId xmlns:p14="http://schemas.microsoft.com/office/powerpoint/2010/main" val="1128219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The customer base for Hotel Indigo is the ones who enjoy new places and different infrastructure, along with that the hotel also targets customers who spend on getting experiences and enjoy staying in high-profile hotels. it also targets consumers who have good income levels and like to spend on lifestyle brands. </a:t>
            </a:r>
          </a:p>
        </p:txBody>
      </p:sp>
    </p:spTree>
    <p:extLst>
      <p:ext uri="{BB962C8B-B14F-4D97-AF65-F5344CB8AC3E}">
        <p14:creationId xmlns:p14="http://schemas.microsoft.com/office/powerpoint/2010/main" val="4049476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0" i="0" u="none" strike="noStrike" cap="none" dirty="0">
                <a:solidFill>
                  <a:srgbClr val="000000"/>
                </a:solidFill>
                <a:effectLst/>
                <a:latin typeface="Arial"/>
                <a:ea typeface="Arial"/>
                <a:cs typeface="Arial"/>
                <a:sym typeface="Arial"/>
              </a:rPr>
              <a:t>Hospitality allows the hotels to gain consumers' trust and allow the hotels to develop a brand name by facilitating the consumers and meeting their expectations. Hospitality allows the hotel to treat its consumers and gain their loyalty. it also allows the hotels to differentiate their brand in the industry and achieve a key position in the industry. </a:t>
            </a:r>
          </a:p>
          <a:p>
            <a:endParaRPr lang="en-US" dirty="0"/>
          </a:p>
        </p:txBody>
      </p:sp>
    </p:spTree>
    <p:extLst>
      <p:ext uri="{BB962C8B-B14F-4D97-AF65-F5344CB8AC3E}">
        <p14:creationId xmlns:p14="http://schemas.microsoft.com/office/powerpoint/2010/main" val="1024004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0" i="0" u="none" strike="noStrike" cap="none" dirty="0">
                <a:solidFill>
                  <a:srgbClr val="000000"/>
                </a:solidFill>
                <a:effectLst/>
                <a:latin typeface="Arial"/>
                <a:ea typeface="Arial"/>
                <a:cs typeface="Arial"/>
                <a:sym typeface="Arial"/>
              </a:rPr>
              <a:t>The presentation concludes that Hotel Indigo is delivering quick services and attractive amenities for its consumers and the hotel differentiates its brand by delivering quality services to the consumers. </a:t>
            </a:r>
          </a:p>
          <a:p>
            <a:endParaRPr lang="en-US" dirty="0"/>
          </a:p>
        </p:txBody>
      </p:sp>
    </p:spTree>
    <p:extLst>
      <p:ext uri="{BB962C8B-B14F-4D97-AF65-F5344CB8AC3E}">
        <p14:creationId xmlns:p14="http://schemas.microsoft.com/office/powerpoint/2010/main" val="2155762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0" y="0"/>
            <a:ext cx="9144000" cy="5143500"/>
          </a:xfrm>
          <a:prstGeom prst="rect">
            <a:avLst/>
          </a:prstGeom>
          <a:solidFill>
            <a:schemeClr val="dk1">
              <a:alpha val="45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1371600" y="1657350"/>
            <a:ext cx="6400800" cy="1463100"/>
          </a:xfrm>
          <a:prstGeom prst="rect">
            <a:avLst/>
          </a:prstGeom>
        </p:spPr>
        <p:txBody>
          <a:bodyPr spcFirstLastPara="1" wrap="square" lIns="0" tIns="0" rIns="0" bIns="0" anchor="ctr" anchorCtr="0">
            <a:noAutofit/>
          </a:bodyPr>
          <a:lstStyle>
            <a:lvl1pPr lvl="0" algn="ctr">
              <a:lnSpc>
                <a:spcPct val="80000"/>
              </a:lnSpc>
              <a:spcBef>
                <a:spcPts val="0"/>
              </a:spcBef>
              <a:spcAft>
                <a:spcPts val="0"/>
              </a:spcAft>
              <a:buClr>
                <a:schemeClr val="dk2"/>
              </a:buClr>
              <a:buSzPts val="5200"/>
              <a:buNone/>
              <a:defRPr sz="5200">
                <a:solidFill>
                  <a:schemeClr val="dk2"/>
                </a:solidFill>
              </a:defRPr>
            </a:lvl1pPr>
            <a:lvl2pPr lvl="1" algn="ctr">
              <a:spcBef>
                <a:spcPts val="0"/>
              </a:spcBef>
              <a:spcAft>
                <a:spcPts val="0"/>
              </a:spcAft>
              <a:buClr>
                <a:schemeClr val="dk2"/>
              </a:buClr>
              <a:buSzPts val="5200"/>
              <a:buNone/>
              <a:defRPr sz="5200">
                <a:solidFill>
                  <a:schemeClr val="dk2"/>
                </a:solidFill>
              </a:defRPr>
            </a:lvl2pPr>
            <a:lvl3pPr lvl="2" algn="ctr">
              <a:spcBef>
                <a:spcPts val="0"/>
              </a:spcBef>
              <a:spcAft>
                <a:spcPts val="0"/>
              </a:spcAft>
              <a:buClr>
                <a:schemeClr val="dk2"/>
              </a:buClr>
              <a:buSzPts val="5200"/>
              <a:buNone/>
              <a:defRPr sz="5200">
                <a:solidFill>
                  <a:schemeClr val="dk2"/>
                </a:solidFill>
              </a:defRPr>
            </a:lvl3pPr>
            <a:lvl4pPr lvl="3" algn="ctr">
              <a:spcBef>
                <a:spcPts val="0"/>
              </a:spcBef>
              <a:spcAft>
                <a:spcPts val="0"/>
              </a:spcAft>
              <a:buClr>
                <a:schemeClr val="dk2"/>
              </a:buClr>
              <a:buSzPts val="5200"/>
              <a:buNone/>
              <a:defRPr sz="5200">
                <a:solidFill>
                  <a:schemeClr val="dk2"/>
                </a:solidFill>
              </a:defRPr>
            </a:lvl4pPr>
            <a:lvl5pPr lvl="4" algn="ctr">
              <a:spcBef>
                <a:spcPts val="0"/>
              </a:spcBef>
              <a:spcAft>
                <a:spcPts val="0"/>
              </a:spcAft>
              <a:buClr>
                <a:schemeClr val="dk2"/>
              </a:buClr>
              <a:buSzPts val="5200"/>
              <a:buNone/>
              <a:defRPr sz="5200">
                <a:solidFill>
                  <a:schemeClr val="dk2"/>
                </a:solidFill>
              </a:defRPr>
            </a:lvl5pPr>
            <a:lvl6pPr lvl="5" algn="ctr">
              <a:spcBef>
                <a:spcPts val="0"/>
              </a:spcBef>
              <a:spcAft>
                <a:spcPts val="0"/>
              </a:spcAft>
              <a:buClr>
                <a:schemeClr val="dk2"/>
              </a:buClr>
              <a:buSzPts val="5200"/>
              <a:buNone/>
              <a:defRPr sz="5200">
                <a:solidFill>
                  <a:schemeClr val="dk2"/>
                </a:solidFill>
              </a:defRPr>
            </a:lvl6pPr>
            <a:lvl7pPr lvl="6" algn="ctr">
              <a:spcBef>
                <a:spcPts val="0"/>
              </a:spcBef>
              <a:spcAft>
                <a:spcPts val="0"/>
              </a:spcAft>
              <a:buClr>
                <a:schemeClr val="dk2"/>
              </a:buClr>
              <a:buSzPts val="5200"/>
              <a:buNone/>
              <a:defRPr sz="5200">
                <a:solidFill>
                  <a:schemeClr val="dk2"/>
                </a:solidFill>
              </a:defRPr>
            </a:lvl7pPr>
            <a:lvl8pPr lvl="7" algn="ctr">
              <a:spcBef>
                <a:spcPts val="0"/>
              </a:spcBef>
              <a:spcAft>
                <a:spcPts val="0"/>
              </a:spcAft>
              <a:buClr>
                <a:schemeClr val="dk2"/>
              </a:buClr>
              <a:buSzPts val="5200"/>
              <a:buNone/>
              <a:defRPr sz="5200">
                <a:solidFill>
                  <a:schemeClr val="dk2"/>
                </a:solidFill>
              </a:defRPr>
            </a:lvl8pPr>
            <a:lvl9pPr lvl="8" algn="ctr">
              <a:spcBef>
                <a:spcPts val="0"/>
              </a:spcBef>
              <a:spcAft>
                <a:spcPts val="0"/>
              </a:spcAft>
              <a:buClr>
                <a:schemeClr val="dk2"/>
              </a:buClr>
              <a:buSzPts val="5200"/>
              <a:buNone/>
              <a:defRPr sz="5200">
                <a:solidFill>
                  <a:schemeClr val="dk2"/>
                </a:solidFill>
              </a:defRPr>
            </a:lvl9pPr>
          </a:lstStyle>
          <a:p>
            <a:endParaRPr/>
          </a:p>
        </p:txBody>
      </p:sp>
      <p:sp>
        <p:nvSpPr>
          <p:cNvPr id="11" name="Google Shape;11;p2"/>
          <p:cNvSpPr txBox="1">
            <a:spLocks noGrp="1"/>
          </p:cNvSpPr>
          <p:nvPr>
            <p:ph type="subTitle" idx="1"/>
          </p:nvPr>
        </p:nvSpPr>
        <p:spPr>
          <a:xfrm>
            <a:off x="2455750" y="3784050"/>
            <a:ext cx="4173600" cy="426600"/>
          </a:xfrm>
          <a:prstGeom prst="rect">
            <a:avLst/>
          </a:prstGeom>
        </p:spPr>
        <p:txBody>
          <a:bodyPr spcFirstLastPara="1" wrap="square" lIns="0" tIns="0" rIns="0" bIns="0" anchor="ctr" anchorCtr="0">
            <a:noAutofit/>
          </a:bodyPr>
          <a:lstStyle>
            <a:lvl1pPr lvl="0" algn="ctr">
              <a:lnSpc>
                <a:spcPct val="100000"/>
              </a:lnSpc>
              <a:spcBef>
                <a:spcPts val="0"/>
              </a:spcBef>
              <a:spcAft>
                <a:spcPts val="0"/>
              </a:spcAft>
              <a:buSzPts val="2800"/>
              <a:buNone/>
              <a:defRPr>
                <a:solidFill>
                  <a:schemeClr val="dk2"/>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lvl1pPr lvl="0">
              <a:spcBef>
                <a:spcPts val="0"/>
              </a:spcBef>
              <a:spcAft>
                <a:spcPts val="0"/>
              </a:spcAft>
              <a:buSzPts val="30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9" name="Google Shape;19;p4"/>
          <p:cNvSpPr txBox="1">
            <a:spLocks noGrp="1"/>
          </p:cNvSpPr>
          <p:nvPr>
            <p:ph type="body" idx="1"/>
          </p:nvPr>
        </p:nvSpPr>
        <p:spPr>
          <a:xfrm>
            <a:off x="720000" y="1072825"/>
            <a:ext cx="7704000" cy="3530400"/>
          </a:xfrm>
          <a:prstGeom prst="rect">
            <a:avLst/>
          </a:prstGeom>
        </p:spPr>
        <p:txBody>
          <a:bodyPr spcFirstLastPara="1" wrap="square" lIns="0" tIns="0" rIns="0" bIns="0" anchor="ctr" anchorCtr="0">
            <a:noAutofit/>
          </a:bodyPr>
          <a:lstStyle>
            <a:lvl1pPr marL="457200" lvl="0" indent="-304800">
              <a:lnSpc>
                <a:spcPct val="100000"/>
              </a:lnSpc>
              <a:spcBef>
                <a:spcPts val="0"/>
              </a:spcBef>
              <a:spcAft>
                <a:spcPts val="0"/>
              </a:spcAft>
              <a:buClr>
                <a:schemeClr val="dk1"/>
              </a:buClr>
              <a:buSzPts val="1200"/>
              <a:buAutoNum type="arabicPeriod"/>
              <a:defRPr sz="1100"/>
            </a:lvl1pPr>
            <a:lvl2pPr marL="914400" lvl="1" indent="-304800">
              <a:spcBef>
                <a:spcPts val="1600"/>
              </a:spcBef>
              <a:spcAft>
                <a:spcPts val="0"/>
              </a:spcAft>
              <a:buClr>
                <a:srgbClr val="434343"/>
              </a:buClr>
              <a:buSzPts val="1200"/>
              <a:buFont typeface="Roboto Condensed"/>
              <a:buAutoNum type="alphaLcPeriod"/>
              <a:defRPr/>
            </a:lvl2pPr>
            <a:lvl3pPr marL="1371600" lvl="2" indent="-304800">
              <a:spcBef>
                <a:spcPts val="1600"/>
              </a:spcBef>
              <a:spcAft>
                <a:spcPts val="0"/>
              </a:spcAft>
              <a:buClr>
                <a:srgbClr val="434343"/>
              </a:buClr>
              <a:buSzPts val="1200"/>
              <a:buFont typeface="Roboto Condensed"/>
              <a:buAutoNum type="romanLcPeriod"/>
              <a:defRPr/>
            </a:lvl3pPr>
            <a:lvl4pPr marL="1828800" lvl="3" indent="-304800">
              <a:spcBef>
                <a:spcPts val="1600"/>
              </a:spcBef>
              <a:spcAft>
                <a:spcPts val="0"/>
              </a:spcAft>
              <a:buClr>
                <a:srgbClr val="434343"/>
              </a:buClr>
              <a:buSzPts val="1200"/>
              <a:buFont typeface="Roboto Condensed"/>
              <a:buAutoNum type="arabicPeriod"/>
              <a:defRPr/>
            </a:lvl4pPr>
            <a:lvl5pPr marL="2286000" lvl="4" indent="-304800">
              <a:spcBef>
                <a:spcPts val="1600"/>
              </a:spcBef>
              <a:spcAft>
                <a:spcPts val="0"/>
              </a:spcAft>
              <a:buClr>
                <a:srgbClr val="434343"/>
              </a:buClr>
              <a:buSzPts val="1200"/>
              <a:buFont typeface="Roboto Condensed"/>
              <a:buAutoNum type="alphaLcPeriod"/>
              <a:defRPr/>
            </a:lvl5pPr>
            <a:lvl6pPr marL="2743200" lvl="5" indent="-304800">
              <a:spcBef>
                <a:spcPts val="1600"/>
              </a:spcBef>
              <a:spcAft>
                <a:spcPts val="0"/>
              </a:spcAft>
              <a:buClr>
                <a:srgbClr val="434343"/>
              </a:buClr>
              <a:buSzPts val="1200"/>
              <a:buFont typeface="Roboto Condensed"/>
              <a:buAutoNum type="romanLcPeriod"/>
              <a:defRPr/>
            </a:lvl6pPr>
            <a:lvl7pPr marL="3200400" lvl="6" indent="-304800">
              <a:spcBef>
                <a:spcPts val="1600"/>
              </a:spcBef>
              <a:spcAft>
                <a:spcPts val="0"/>
              </a:spcAft>
              <a:buClr>
                <a:srgbClr val="434343"/>
              </a:buClr>
              <a:buSzPts val="1200"/>
              <a:buFont typeface="Roboto Condensed"/>
              <a:buAutoNum type="arabicPeriod"/>
              <a:defRPr/>
            </a:lvl7pPr>
            <a:lvl8pPr marL="3657600" lvl="7" indent="-304800">
              <a:spcBef>
                <a:spcPts val="1600"/>
              </a:spcBef>
              <a:spcAft>
                <a:spcPts val="0"/>
              </a:spcAft>
              <a:buClr>
                <a:srgbClr val="434343"/>
              </a:buClr>
              <a:buSzPts val="1200"/>
              <a:buFont typeface="Roboto Condensed"/>
              <a:buAutoNum type="alphaLcPeriod"/>
              <a:defRPr/>
            </a:lvl8pPr>
            <a:lvl9pPr marL="4114800" lvl="8" indent="-304800">
              <a:spcBef>
                <a:spcPts val="1600"/>
              </a:spcBef>
              <a:spcAft>
                <a:spcPts val="1600"/>
              </a:spcAft>
              <a:buClr>
                <a:srgbClr val="434343"/>
              </a:buClr>
              <a:buSzPts val="1200"/>
              <a:buFont typeface="Roboto Condensed"/>
              <a:buAutoNum type="romanLcPeriod"/>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5"/>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ext">
  <p:cSld name="ONE_COLUMN_TEXT_1">
    <p:spTree>
      <p:nvGrpSpPr>
        <p:cNvPr id="1" name="Shape 46"/>
        <p:cNvGrpSpPr/>
        <p:nvPr/>
      </p:nvGrpSpPr>
      <p:grpSpPr>
        <a:xfrm>
          <a:off x="0" y="0"/>
          <a:ext cx="0" cy="0"/>
          <a:chOff x="0" y="0"/>
          <a:chExt cx="0" cy="0"/>
        </a:xfrm>
      </p:grpSpPr>
      <p:sp>
        <p:nvSpPr>
          <p:cNvPr id="47" name="Google Shape;47;p13"/>
          <p:cNvSpPr txBox="1">
            <a:spLocks noGrp="1"/>
          </p:cNvSpPr>
          <p:nvPr>
            <p:ph type="subTitle" idx="1"/>
          </p:nvPr>
        </p:nvSpPr>
        <p:spPr>
          <a:xfrm>
            <a:off x="720000" y="1282550"/>
            <a:ext cx="3446700" cy="28308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rgbClr val="595959"/>
              </a:buClr>
              <a:buSzPts val="1000"/>
              <a:buFont typeface="Anaheim"/>
              <a:buChar char="●"/>
              <a:defRPr sz="1400"/>
            </a:lvl1pPr>
            <a:lvl2pPr lvl="1" rtl="0">
              <a:lnSpc>
                <a:spcPct val="100000"/>
              </a:lnSpc>
              <a:spcBef>
                <a:spcPts val="0"/>
              </a:spcBef>
              <a:spcAft>
                <a:spcPts val="0"/>
              </a:spcAft>
              <a:buClr>
                <a:srgbClr val="595959"/>
              </a:buClr>
              <a:buSzPts val="1400"/>
              <a:buFont typeface="Anaheim"/>
              <a:buChar char="○"/>
              <a:defRPr/>
            </a:lvl2pPr>
            <a:lvl3pPr lvl="2" rtl="0">
              <a:lnSpc>
                <a:spcPct val="100000"/>
              </a:lnSpc>
              <a:spcBef>
                <a:spcPts val="0"/>
              </a:spcBef>
              <a:spcAft>
                <a:spcPts val="0"/>
              </a:spcAft>
              <a:buClr>
                <a:srgbClr val="595959"/>
              </a:buClr>
              <a:buSzPts val="1400"/>
              <a:buFont typeface="Anaheim"/>
              <a:buChar char="■"/>
              <a:defRPr/>
            </a:lvl3pPr>
            <a:lvl4pPr lvl="3" rtl="0">
              <a:lnSpc>
                <a:spcPct val="100000"/>
              </a:lnSpc>
              <a:spcBef>
                <a:spcPts val="0"/>
              </a:spcBef>
              <a:spcAft>
                <a:spcPts val="0"/>
              </a:spcAft>
              <a:buClr>
                <a:srgbClr val="595959"/>
              </a:buClr>
              <a:buSzPts val="1400"/>
              <a:buFont typeface="Anaheim"/>
              <a:buChar char="●"/>
              <a:defRPr/>
            </a:lvl4pPr>
            <a:lvl5pPr lvl="4" rtl="0">
              <a:lnSpc>
                <a:spcPct val="100000"/>
              </a:lnSpc>
              <a:spcBef>
                <a:spcPts val="0"/>
              </a:spcBef>
              <a:spcAft>
                <a:spcPts val="0"/>
              </a:spcAft>
              <a:buClr>
                <a:srgbClr val="595959"/>
              </a:buClr>
              <a:buSzPts val="1400"/>
              <a:buFont typeface="Anaheim"/>
              <a:buChar char="○"/>
              <a:defRPr/>
            </a:lvl5pPr>
            <a:lvl6pPr lvl="5" rtl="0">
              <a:lnSpc>
                <a:spcPct val="100000"/>
              </a:lnSpc>
              <a:spcBef>
                <a:spcPts val="0"/>
              </a:spcBef>
              <a:spcAft>
                <a:spcPts val="0"/>
              </a:spcAft>
              <a:buClr>
                <a:srgbClr val="595959"/>
              </a:buClr>
              <a:buSzPts val="1400"/>
              <a:buFont typeface="Anaheim"/>
              <a:buChar char="■"/>
              <a:defRPr/>
            </a:lvl6pPr>
            <a:lvl7pPr lvl="6" rtl="0">
              <a:lnSpc>
                <a:spcPct val="100000"/>
              </a:lnSpc>
              <a:spcBef>
                <a:spcPts val="0"/>
              </a:spcBef>
              <a:spcAft>
                <a:spcPts val="0"/>
              </a:spcAft>
              <a:buClr>
                <a:srgbClr val="595959"/>
              </a:buClr>
              <a:buSzPts val="1400"/>
              <a:buFont typeface="Anaheim"/>
              <a:buChar char="●"/>
              <a:defRPr/>
            </a:lvl7pPr>
            <a:lvl8pPr lvl="7" rtl="0">
              <a:lnSpc>
                <a:spcPct val="100000"/>
              </a:lnSpc>
              <a:spcBef>
                <a:spcPts val="0"/>
              </a:spcBef>
              <a:spcAft>
                <a:spcPts val="0"/>
              </a:spcAft>
              <a:buClr>
                <a:srgbClr val="595959"/>
              </a:buClr>
              <a:buSzPts val="1400"/>
              <a:buFont typeface="Anaheim"/>
              <a:buChar char="○"/>
              <a:defRPr/>
            </a:lvl8pPr>
            <a:lvl9pPr lvl="8" rtl="0">
              <a:lnSpc>
                <a:spcPct val="100000"/>
              </a:lnSpc>
              <a:spcBef>
                <a:spcPts val="0"/>
              </a:spcBef>
              <a:spcAft>
                <a:spcPts val="0"/>
              </a:spcAft>
              <a:buClr>
                <a:srgbClr val="595959"/>
              </a:buClr>
              <a:buSzPts val="1400"/>
              <a:buFont typeface="Anaheim"/>
              <a:buChar char="■"/>
              <a:defRPr/>
            </a:lvl9pPr>
          </a:lstStyle>
          <a:p>
            <a:endParaRPr/>
          </a:p>
        </p:txBody>
      </p:sp>
      <p:sp>
        <p:nvSpPr>
          <p:cNvPr id="48" name="Google Shape;48;p13"/>
          <p:cNvSpPr txBox="1">
            <a:spLocks noGrp="1"/>
          </p:cNvSpPr>
          <p:nvPr>
            <p:ph type="title"/>
          </p:nvPr>
        </p:nvSpPr>
        <p:spPr>
          <a:xfrm>
            <a:off x="720000" y="395625"/>
            <a:ext cx="38520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351"/>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1">
  <p:cSld name="BLANK_23">
    <p:spTree>
      <p:nvGrpSpPr>
        <p:cNvPr id="1" name="Shape 352"/>
        <p:cNvGrpSpPr/>
        <p:nvPr/>
      </p:nvGrpSpPr>
      <p:grpSpPr>
        <a:xfrm>
          <a:off x="0" y="0"/>
          <a:ext cx="0" cy="0"/>
          <a:chOff x="0" y="0"/>
          <a:chExt cx="0" cy="0"/>
        </a:xfrm>
      </p:grpSpPr>
      <p:cxnSp>
        <p:nvCxnSpPr>
          <p:cNvPr id="353" name="Google Shape;353;p49"/>
          <p:cNvCxnSpPr/>
          <p:nvPr/>
        </p:nvCxnSpPr>
        <p:spPr>
          <a:xfrm rot="10800000">
            <a:off x="713175" y="269100"/>
            <a:ext cx="7729800" cy="0"/>
          </a:xfrm>
          <a:prstGeom prst="straightConnector1">
            <a:avLst/>
          </a:prstGeom>
          <a:noFill/>
          <a:ln w="9525" cap="flat" cmpd="sng">
            <a:solidFill>
              <a:schemeClr val="dk1"/>
            </a:solidFill>
            <a:prstDash val="solid"/>
            <a:round/>
            <a:headEnd type="none" w="med" len="med"/>
            <a:tailEnd type="none" w="med" len="med"/>
          </a:ln>
        </p:spPr>
      </p:cxnSp>
      <p:cxnSp>
        <p:nvCxnSpPr>
          <p:cNvPr id="354" name="Google Shape;354;p49"/>
          <p:cNvCxnSpPr/>
          <p:nvPr/>
        </p:nvCxnSpPr>
        <p:spPr>
          <a:xfrm>
            <a:off x="713175" y="4874250"/>
            <a:ext cx="77232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dpi="0" rotWithShape="1">
          <a:blip r:embed="rId8">
            <a:lum/>
          </a:blip>
          <a:srcRect/>
          <a:stretch>
            <a:fillRect l="-63000" r="-63000"/>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389350"/>
            <a:ext cx="7704000" cy="572700"/>
          </a:xfrm>
          <a:prstGeom prst="rect">
            <a:avLst/>
          </a:prstGeom>
          <a:noFill/>
          <a:ln>
            <a:noFill/>
          </a:ln>
        </p:spPr>
        <p:txBody>
          <a:bodyPr spcFirstLastPara="1" wrap="square" lIns="0" tIns="0" rIns="0" bIns="0" anchor="ctr" anchorCtr="0">
            <a:noAutofit/>
          </a:bodyPr>
          <a:lstStyle>
            <a:lvl1pPr lvl="0">
              <a:spcBef>
                <a:spcPts val="0"/>
              </a:spcBef>
              <a:spcAft>
                <a:spcPts val="0"/>
              </a:spcAft>
              <a:buClr>
                <a:schemeClr val="dk1"/>
              </a:buClr>
              <a:buSzPts val="3000"/>
              <a:buFont typeface="Abhaya Libre"/>
              <a:buNone/>
              <a:defRPr sz="3000" b="1">
                <a:solidFill>
                  <a:schemeClr val="dk1"/>
                </a:solidFill>
                <a:latin typeface="Abhaya Libre"/>
                <a:ea typeface="Abhaya Libre"/>
                <a:cs typeface="Abhaya Libre"/>
                <a:sym typeface="Abhaya Libre"/>
              </a:defRPr>
            </a:lvl1pPr>
            <a:lvl2pPr lvl="1">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2pPr>
            <a:lvl3pPr lvl="2">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3pPr>
            <a:lvl4pPr lvl="3">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4pPr>
            <a:lvl5pPr lvl="4">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5pPr>
            <a:lvl6pPr lvl="5">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6pPr>
            <a:lvl7pPr lvl="6">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7pPr>
            <a:lvl8pPr lvl="7">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8pPr>
            <a:lvl9pPr lvl="8">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9pPr>
          </a:lstStyle>
          <a:p>
            <a:endParaRPr/>
          </a:p>
        </p:txBody>
      </p:sp>
      <p:sp>
        <p:nvSpPr>
          <p:cNvPr id="7" name="Google Shape;7;p1"/>
          <p:cNvSpPr txBox="1">
            <a:spLocks noGrp="1"/>
          </p:cNvSpPr>
          <p:nvPr>
            <p:ph type="body" idx="1"/>
          </p:nvPr>
        </p:nvSpPr>
        <p:spPr>
          <a:xfrm>
            <a:off x="720000" y="1152475"/>
            <a:ext cx="7704000" cy="3452700"/>
          </a:xfrm>
          <a:prstGeom prst="rect">
            <a:avLst/>
          </a:prstGeom>
          <a:noFill/>
          <a:ln>
            <a:noFill/>
          </a:ln>
        </p:spPr>
        <p:txBody>
          <a:bodyPr spcFirstLastPara="1" wrap="square" lIns="0" tIns="0" rIns="0" bIns="0" anchor="ctr" anchorCtr="0">
            <a:noAutofit/>
          </a:bodyPr>
          <a:lstStyle>
            <a:lvl1pPr marL="457200" lvl="0" indent="-330200">
              <a:lnSpc>
                <a:spcPct val="115000"/>
              </a:lnSpc>
              <a:spcBef>
                <a:spcPts val="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1pPr>
            <a:lvl2pPr marL="914400" lvl="1"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2pPr>
            <a:lvl3pPr marL="1371600" lvl="2"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3pPr>
            <a:lvl4pPr marL="1828800" lvl="3"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4pPr>
            <a:lvl5pPr marL="2286000" lvl="4"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5pPr>
            <a:lvl6pPr marL="2743200" lvl="5"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6pPr>
            <a:lvl7pPr marL="3200400" lvl="6"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7pPr>
            <a:lvl8pPr marL="3657600" lvl="7"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8pPr>
            <a:lvl9pPr marL="4114800" lvl="8" indent="-330200">
              <a:lnSpc>
                <a:spcPct val="115000"/>
              </a:lnSpc>
              <a:spcBef>
                <a:spcPts val="1600"/>
              </a:spcBef>
              <a:spcAft>
                <a:spcPts val="1600"/>
              </a:spcAft>
              <a:buClr>
                <a:schemeClr val="dk1"/>
              </a:buClr>
              <a:buSzPts val="1600"/>
              <a:buFont typeface="Nanum Gothic"/>
              <a:buChar char="■"/>
              <a:defRPr sz="1600">
                <a:solidFill>
                  <a:schemeClr val="dk1"/>
                </a:solidFill>
                <a:latin typeface="Nanum Gothic"/>
                <a:ea typeface="Nanum Gothic"/>
                <a:cs typeface="Nanum Gothic"/>
                <a:sym typeface="Nanum Goth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8" r:id="rId3"/>
    <p:sldLayoutId id="2147483659" r:id="rId4"/>
    <p:sldLayoutId id="2147483694" r:id="rId5"/>
    <p:sldLayoutId id="2147483695"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hg.com/hotelindigo/content/us/en/about-us" TargetMode="External"/><Relationship Id="rId2" Type="http://schemas.openxmlformats.org/officeDocument/2006/relationships/hyperlink" Target="https://www.ihgplc.com/en/news-and-media/news-releases/2023/ihg-hote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66"/>
        <p:cNvGrpSpPr/>
        <p:nvPr/>
      </p:nvGrpSpPr>
      <p:grpSpPr>
        <a:xfrm>
          <a:off x="0" y="0"/>
          <a:ext cx="0" cy="0"/>
          <a:chOff x="0" y="0"/>
          <a:chExt cx="0" cy="0"/>
        </a:xfrm>
      </p:grpSpPr>
      <p:sp>
        <p:nvSpPr>
          <p:cNvPr id="368" name="Google Shape;368;p54"/>
          <p:cNvSpPr txBox="1">
            <a:spLocks noGrp="1"/>
          </p:cNvSpPr>
          <p:nvPr>
            <p:ph type="ctrTitle"/>
          </p:nvPr>
        </p:nvSpPr>
        <p:spPr>
          <a:xfrm>
            <a:off x="523441" y="1271801"/>
            <a:ext cx="8476180" cy="14631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sz="8200" dirty="0">
                <a:solidFill>
                  <a:schemeClr val="dk2"/>
                </a:solidFill>
              </a:rPr>
              <a:t>HOTEL INDIGO</a:t>
            </a:r>
            <a:br>
              <a:rPr lang="en" sz="8200" dirty="0"/>
            </a:br>
            <a:endParaRPr sz="1400" dirty="0">
              <a:solidFill>
                <a:schemeClr val="dk2"/>
              </a:solidFill>
            </a:endParaRPr>
          </a:p>
        </p:txBody>
      </p:sp>
      <p:sp>
        <p:nvSpPr>
          <p:cNvPr id="370" name="Google Shape;370;p54"/>
          <p:cNvSpPr txBox="1">
            <a:spLocks noGrp="1"/>
          </p:cNvSpPr>
          <p:nvPr>
            <p:ph type="ctrTitle"/>
          </p:nvPr>
        </p:nvSpPr>
        <p:spPr>
          <a:xfrm>
            <a:off x="7699375" y="198150"/>
            <a:ext cx="731400" cy="1419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 sz="800" dirty="0">
                <a:solidFill>
                  <a:schemeClr val="dk2"/>
                </a:solidFill>
              </a:rPr>
              <a:t>HOTEL INDIGO</a:t>
            </a:r>
            <a:endParaRPr sz="800" dirty="0">
              <a:solidFill>
                <a:schemeClr val="dk2"/>
              </a:solidFill>
            </a:endParaRPr>
          </a:p>
        </p:txBody>
      </p:sp>
      <p:cxnSp>
        <p:nvCxnSpPr>
          <p:cNvPr id="373" name="Google Shape;373;p54"/>
          <p:cNvCxnSpPr/>
          <p:nvPr/>
        </p:nvCxnSpPr>
        <p:spPr>
          <a:xfrm>
            <a:off x="1444625" y="4874250"/>
            <a:ext cx="6984300" cy="0"/>
          </a:xfrm>
          <a:prstGeom prst="straightConnector1">
            <a:avLst/>
          </a:prstGeom>
          <a:noFill/>
          <a:ln w="9525" cap="flat" cmpd="sng">
            <a:solidFill>
              <a:schemeClr val="dk2"/>
            </a:solidFill>
            <a:prstDash val="solid"/>
            <a:round/>
            <a:headEnd type="none" w="med" len="med"/>
            <a:tailEnd type="none" w="med" len="med"/>
          </a:ln>
        </p:spPr>
      </p:cxnSp>
      <p:pic>
        <p:nvPicPr>
          <p:cNvPr id="2" name="Picture 1"/>
          <p:cNvPicPr>
            <a:picLocks noChangeAspect="1"/>
          </p:cNvPicPr>
          <p:nvPr/>
        </p:nvPicPr>
        <p:blipFill>
          <a:blip r:embed="rId3"/>
          <a:stretch>
            <a:fillRect/>
          </a:stretch>
        </p:blipFill>
        <p:spPr>
          <a:xfrm>
            <a:off x="1" y="3267527"/>
            <a:ext cx="3648722" cy="1576758"/>
          </a:xfrm>
          <a:prstGeom prst="rect">
            <a:avLst/>
          </a:prstGeom>
          <a:ln>
            <a:noFill/>
          </a:ln>
          <a:effectLst>
            <a:softEdge rad="112500"/>
          </a:effectLst>
        </p:spPr>
      </p:pic>
      <p:pic>
        <p:nvPicPr>
          <p:cNvPr id="3" name="Picture 2"/>
          <p:cNvPicPr>
            <a:picLocks noChangeAspect="1"/>
          </p:cNvPicPr>
          <p:nvPr/>
        </p:nvPicPr>
        <p:blipFill>
          <a:blip r:embed="rId4"/>
          <a:stretch>
            <a:fillRect/>
          </a:stretch>
        </p:blipFill>
        <p:spPr>
          <a:xfrm>
            <a:off x="7089569" y="0"/>
            <a:ext cx="2054431" cy="9226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3"/>
          <p:cNvPicPr>
            <a:picLocks noChangeAspect="1"/>
          </p:cNvPicPr>
          <p:nvPr/>
        </p:nvPicPr>
        <p:blipFill>
          <a:blip r:embed="rId5"/>
          <a:stretch>
            <a:fillRect/>
          </a:stretch>
        </p:blipFill>
        <p:spPr>
          <a:xfrm>
            <a:off x="5072440" y="2764865"/>
            <a:ext cx="3927181" cy="2049453"/>
          </a:xfrm>
          <a:prstGeom prst="rect">
            <a:avLst/>
          </a:prstGeom>
          <a:ln>
            <a:noFill/>
          </a:ln>
          <a:effectLst>
            <a:softEdge rad="112500"/>
          </a:effectLst>
        </p:spPr>
      </p:pic>
      <p:sp>
        <p:nvSpPr>
          <p:cNvPr id="5" name="Rectangle 4"/>
          <p:cNvSpPr/>
          <p:nvPr/>
        </p:nvSpPr>
        <p:spPr>
          <a:xfrm>
            <a:off x="1" y="2144756"/>
            <a:ext cx="4175311" cy="914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Student Name: Mircea Nicolae Tilica 2246572</a:t>
            </a:r>
            <a:br>
              <a:rPr lang="en-US" dirty="0"/>
            </a:br>
            <a:r>
              <a:rPr lang="en-US" dirty="0"/>
              <a:t>Module: Hospitality and guest services (BMIH4003) International </a:t>
            </a:r>
            <a:r>
              <a:rPr lang="en-US"/>
              <a:t>Hotel Management</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 </a:t>
            </a:r>
          </a:p>
        </p:txBody>
      </p:sp>
      <p:sp>
        <p:nvSpPr>
          <p:cNvPr id="3" name="Text Placeholder 2"/>
          <p:cNvSpPr>
            <a:spLocks noGrp="1"/>
          </p:cNvSpPr>
          <p:nvPr>
            <p:ph type="body" idx="1"/>
          </p:nvPr>
        </p:nvSpPr>
        <p:spPr>
          <a:xfrm>
            <a:off x="720000" y="1072825"/>
            <a:ext cx="4766400" cy="3530400"/>
          </a:xfrm>
        </p:spPr>
        <p:txBody>
          <a:bodyPr/>
          <a:lstStyle/>
          <a:p>
            <a:pPr algn="just"/>
            <a:r>
              <a:rPr lang="en-US" sz="2400" dirty="0"/>
              <a:t>Introduction of hotel Indigo</a:t>
            </a:r>
          </a:p>
          <a:p>
            <a:pPr algn="just"/>
            <a:r>
              <a:rPr lang="en-US" sz="2400" dirty="0"/>
              <a:t>Guest Services at Hotel Indigo </a:t>
            </a:r>
          </a:p>
          <a:p>
            <a:pPr algn="just"/>
            <a:r>
              <a:rPr lang="en-US" sz="2400" dirty="0"/>
              <a:t>Customer Base of Hotel Indigo </a:t>
            </a:r>
          </a:p>
          <a:p>
            <a:pPr algn="just"/>
            <a:r>
              <a:rPr lang="en-US" sz="2400" dirty="0"/>
              <a:t>Role and functions of Guest Services </a:t>
            </a:r>
          </a:p>
          <a:p>
            <a:pPr algn="just"/>
            <a:r>
              <a:rPr lang="en-US" sz="2400" dirty="0"/>
              <a:t>Importance of Hospitality and Meet Guest Expectations </a:t>
            </a:r>
          </a:p>
          <a:p>
            <a:pPr algn="just"/>
            <a:r>
              <a:rPr lang="en-US" sz="2400" dirty="0"/>
              <a:t>Conclusion</a:t>
            </a:r>
          </a:p>
        </p:txBody>
      </p:sp>
    </p:spTree>
    <p:extLst>
      <p:ext uri="{BB962C8B-B14F-4D97-AF65-F5344CB8AC3E}">
        <p14:creationId xmlns:p14="http://schemas.microsoft.com/office/powerpoint/2010/main" val="3746137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to Hotel Indigo </a:t>
            </a:r>
          </a:p>
        </p:txBody>
      </p:sp>
      <p:sp>
        <p:nvSpPr>
          <p:cNvPr id="3" name="Text Placeholder 2"/>
          <p:cNvSpPr>
            <a:spLocks noGrp="1"/>
          </p:cNvSpPr>
          <p:nvPr>
            <p:ph type="body" idx="1"/>
          </p:nvPr>
        </p:nvSpPr>
        <p:spPr>
          <a:xfrm>
            <a:off x="212923" y="1022949"/>
            <a:ext cx="5098910" cy="3249793"/>
          </a:xfrm>
        </p:spPr>
        <p:txBody>
          <a:bodyPr/>
          <a:lstStyle/>
          <a:p>
            <a:pPr lvl="0" algn="just">
              <a:buFont typeface="Arial" panose="020B0604020202020204" pitchFamily="34" charset="0"/>
              <a:buChar char="•"/>
            </a:pPr>
            <a:r>
              <a:rPr lang="en-US" sz="1400" dirty="0"/>
              <a:t>The aim of this presentation is to discuss the role and importance of quality guest services and hospitability in the industry</a:t>
            </a:r>
          </a:p>
          <a:p>
            <a:pPr lvl="0" algn="just">
              <a:buFont typeface="Arial" panose="020B0604020202020204" pitchFamily="34" charset="0"/>
              <a:buChar char="•"/>
            </a:pPr>
            <a:r>
              <a:rPr lang="en-US" sz="1400" dirty="0"/>
              <a:t>Hotel Indigo is Owned by IHG Hotel and Resorts and it was launched in 2004 (IHG, 2023)</a:t>
            </a:r>
          </a:p>
          <a:p>
            <a:pPr lvl="0" algn="just">
              <a:buFont typeface="Arial" panose="020B0604020202020204" pitchFamily="34" charset="0"/>
              <a:buChar char="•"/>
            </a:pPr>
            <a:r>
              <a:rPr lang="en-US" sz="1400" dirty="0"/>
              <a:t>Hotel Indigo has doubled its portfolio and shown strong growth in the industry </a:t>
            </a:r>
          </a:p>
          <a:p>
            <a:pPr lvl="0" algn="just">
              <a:buFont typeface="Arial" panose="020B0604020202020204" pitchFamily="34" charset="0"/>
              <a:buChar char="•"/>
            </a:pPr>
            <a:r>
              <a:rPr lang="en-US" sz="1400" dirty="0"/>
              <a:t>It is a lifestyle brand and also one of the fastest-growing brands of IHG </a:t>
            </a:r>
          </a:p>
          <a:p>
            <a:pPr lvl="0" algn="just">
              <a:buFont typeface="Arial" panose="020B0604020202020204" pitchFamily="34" charset="0"/>
              <a:buChar char="•"/>
            </a:pPr>
            <a:r>
              <a:rPr lang="en-US" sz="1400" dirty="0"/>
              <a:t>The brand has developed with time and owns around 145 properties in 143 different locations of the world (</a:t>
            </a:r>
            <a:r>
              <a:rPr lang="en-US" sz="1400" dirty="0" err="1"/>
              <a:t>Statista</a:t>
            </a:r>
            <a:r>
              <a:rPr lang="en-US" sz="1400" dirty="0"/>
              <a:t>, 2023)</a:t>
            </a:r>
          </a:p>
          <a:p>
            <a:pPr algn="just"/>
            <a:endParaRPr lang="en-US" sz="1400" dirty="0"/>
          </a:p>
        </p:txBody>
      </p:sp>
      <p:pic>
        <p:nvPicPr>
          <p:cNvPr id="4" name="Picture 3"/>
          <p:cNvPicPr>
            <a:picLocks noChangeAspect="1"/>
          </p:cNvPicPr>
          <p:nvPr/>
        </p:nvPicPr>
        <p:blipFill>
          <a:blip r:embed="rId3"/>
          <a:stretch>
            <a:fillRect/>
          </a:stretch>
        </p:blipFill>
        <p:spPr>
          <a:xfrm>
            <a:off x="6325985" y="852825"/>
            <a:ext cx="2717916" cy="3660985"/>
          </a:xfrm>
          <a:prstGeom prst="rect">
            <a:avLst/>
          </a:prstGeom>
        </p:spPr>
      </p:pic>
    </p:spTree>
    <p:extLst>
      <p:ext uri="{BB962C8B-B14F-4D97-AF65-F5344CB8AC3E}">
        <p14:creationId xmlns:p14="http://schemas.microsoft.com/office/powerpoint/2010/main" val="2606415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43"/>
        <p:cNvGrpSpPr/>
        <p:nvPr/>
      </p:nvGrpSpPr>
      <p:grpSpPr>
        <a:xfrm>
          <a:off x="0" y="0"/>
          <a:ext cx="0" cy="0"/>
          <a:chOff x="0" y="0"/>
          <a:chExt cx="0" cy="0"/>
        </a:xfrm>
      </p:grpSpPr>
      <p:sp>
        <p:nvSpPr>
          <p:cNvPr id="544" name="Google Shape;544;p62"/>
          <p:cNvSpPr txBox="1">
            <a:spLocks noGrp="1"/>
          </p:cNvSpPr>
          <p:nvPr>
            <p:ph type="title"/>
          </p:nvPr>
        </p:nvSpPr>
        <p:spPr>
          <a:xfrm>
            <a:off x="2385935" y="319856"/>
            <a:ext cx="5080498" cy="457200"/>
          </a:xfrm>
          <a:prstGeom prst="rect">
            <a:avLst/>
          </a:prstGeom>
        </p:spPr>
        <p:txBody>
          <a:bodyPr spcFirstLastPara="1" wrap="square" lIns="0" tIns="0" rIns="0" bIns="0" anchor="t" anchorCtr="0">
            <a:noAutofit/>
          </a:bodyPr>
          <a:lstStyle/>
          <a:p>
            <a:pPr lvl="0"/>
            <a:r>
              <a:rPr lang="en-US" sz="2800" dirty="0"/>
              <a:t>Guest Services at Hotel Indigo </a:t>
            </a:r>
            <a:endParaRPr sz="2800" dirty="0">
              <a:latin typeface="Times New Roman" panose="02020603050405020304" pitchFamily="18" charset="0"/>
              <a:cs typeface="Times New Roman" panose="02020603050405020304" pitchFamily="18" charset="0"/>
            </a:endParaRPr>
          </a:p>
        </p:txBody>
      </p:sp>
      <p:sp>
        <p:nvSpPr>
          <p:cNvPr id="545" name="Google Shape;545;p62"/>
          <p:cNvSpPr txBox="1">
            <a:spLocks noGrp="1"/>
          </p:cNvSpPr>
          <p:nvPr>
            <p:ph type="subTitle" idx="1"/>
          </p:nvPr>
        </p:nvSpPr>
        <p:spPr>
          <a:xfrm>
            <a:off x="107391" y="923775"/>
            <a:ext cx="5304194" cy="3950475"/>
          </a:xfrm>
          <a:prstGeom prst="rect">
            <a:avLst/>
          </a:prstGeom>
        </p:spPr>
        <p:txBody>
          <a:bodyPr spcFirstLastPara="1" wrap="square" lIns="0" tIns="0" rIns="0" bIns="0" anchor="ctr" anchorCtr="0">
            <a:noAutofit/>
          </a:bodyPr>
          <a:lstStyle/>
          <a:p>
            <a:pPr lvl="0"/>
            <a:r>
              <a:rPr lang="en-US" dirty="0"/>
              <a:t>Hotel Indigo Value its consumers and provides appealing guest amenities which include comfortable rooms and other options. </a:t>
            </a:r>
          </a:p>
          <a:p>
            <a:pPr lvl="0"/>
            <a:r>
              <a:rPr lang="en-US" dirty="0"/>
              <a:t>Hotel offers their consumers different options for delivering various accommodations based on their needs and considers their safety </a:t>
            </a:r>
          </a:p>
          <a:p>
            <a:pPr lvl="0"/>
            <a:r>
              <a:rPr lang="en-US" dirty="0"/>
              <a:t>Hotel Indigo facilitates the visitors through different on-site restaurants and also other facilities like spas and swimming pools (IHG </a:t>
            </a:r>
            <a:r>
              <a:rPr lang="en-US" dirty="0" err="1"/>
              <a:t>Plc</a:t>
            </a:r>
            <a:r>
              <a:rPr lang="en-US" dirty="0"/>
              <a:t>, 2023)</a:t>
            </a:r>
          </a:p>
        </p:txBody>
      </p:sp>
      <p:sp>
        <p:nvSpPr>
          <p:cNvPr id="548" name="Google Shape;548;p62"/>
          <p:cNvSpPr txBox="1">
            <a:spLocks noGrp="1"/>
          </p:cNvSpPr>
          <p:nvPr>
            <p:ph type="ctrTitle" idx="4294967295"/>
          </p:nvPr>
        </p:nvSpPr>
        <p:spPr>
          <a:xfrm>
            <a:off x="7699375" y="198150"/>
            <a:ext cx="731400" cy="1419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 sz="800"/>
              <a:t>HOTEL CHAIN</a:t>
            </a:r>
            <a:endParaRPr sz="800"/>
          </a:p>
        </p:txBody>
      </p:sp>
      <p:cxnSp>
        <p:nvCxnSpPr>
          <p:cNvPr id="549" name="Google Shape;549;p62"/>
          <p:cNvCxnSpPr>
            <a:stCxn id="548" idx="1"/>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cxnSp>
        <p:nvCxnSpPr>
          <p:cNvPr id="551" name="Google Shape;551;p62"/>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552" name="Google Shape;552;p62">
            <a:hlinkClick r:id="rId3"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62">
            <a:hlinkClick r:id="rId3"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62">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62">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 name="Picture 4"/>
          <p:cNvPicPr>
            <a:picLocks noChangeAspect="1"/>
          </p:cNvPicPr>
          <p:nvPr/>
        </p:nvPicPr>
        <p:blipFill>
          <a:blip r:embed="rId4"/>
          <a:stretch>
            <a:fillRect/>
          </a:stretch>
        </p:blipFill>
        <p:spPr>
          <a:xfrm>
            <a:off x="5586189" y="798532"/>
            <a:ext cx="3396045" cy="1977795"/>
          </a:xfrm>
          <a:prstGeom prst="rect">
            <a:avLst/>
          </a:prstGeom>
          <a:ln>
            <a:noFill/>
          </a:ln>
          <a:effectLst>
            <a:softEdge rad="112500"/>
          </a:effectLst>
        </p:spPr>
      </p:pic>
      <p:pic>
        <p:nvPicPr>
          <p:cNvPr id="6" name="Picture 5"/>
          <p:cNvPicPr>
            <a:picLocks noChangeAspect="1"/>
          </p:cNvPicPr>
          <p:nvPr/>
        </p:nvPicPr>
        <p:blipFill>
          <a:blip r:embed="rId5"/>
          <a:stretch>
            <a:fillRect/>
          </a:stretch>
        </p:blipFill>
        <p:spPr>
          <a:xfrm>
            <a:off x="6558742" y="2899012"/>
            <a:ext cx="2369555" cy="1872950"/>
          </a:xfrm>
          <a:prstGeom prst="rect">
            <a:avLst/>
          </a:prstGeom>
          <a:ln>
            <a:noFill/>
          </a:ln>
          <a:effectLst>
            <a:softEdge rad="112500"/>
          </a:effectLst>
        </p:spPr>
      </p:pic>
    </p:spTree>
    <p:extLst>
      <p:ext uri="{BB962C8B-B14F-4D97-AF65-F5344CB8AC3E}">
        <p14:creationId xmlns:p14="http://schemas.microsoft.com/office/powerpoint/2010/main" val="1992476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43"/>
        <p:cNvGrpSpPr/>
        <p:nvPr/>
      </p:nvGrpSpPr>
      <p:grpSpPr>
        <a:xfrm>
          <a:off x="0" y="0"/>
          <a:ext cx="0" cy="0"/>
          <a:chOff x="0" y="0"/>
          <a:chExt cx="0" cy="0"/>
        </a:xfrm>
      </p:grpSpPr>
      <p:sp>
        <p:nvSpPr>
          <p:cNvPr id="544" name="Google Shape;544;p62"/>
          <p:cNvSpPr txBox="1">
            <a:spLocks noGrp="1"/>
          </p:cNvSpPr>
          <p:nvPr>
            <p:ph type="title"/>
          </p:nvPr>
        </p:nvSpPr>
        <p:spPr>
          <a:xfrm>
            <a:off x="380965" y="396781"/>
            <a:ext cx="5080498" cy="457200"/>
          </a:xfrm>
          <a:prstGeom prst="rect">
            <a:avLst/>
          </a:prstGeom>
        </p:spPr>
        <p:txBody>
          <a:bodyPr spcFirstLastPara="1" wrap="square" lIns="0" tIns="0" rIns="0" bIns="0" anchor="t" anchorCtr="0">
            <a:noAutofit/>
          </a:bodyPr>
          <a:lstStyle/>
          <a:p>
            <a:pPr lvl="0"/>
            <a:r>
              <a:rPr lang="en-US" sz="2800" dirty="0"/>
              <a:t>Guest Services at Hotel Indigo </a:t>
            </a:r>
            <a:endParaRPr sz="2800" dirty="0">
              <a:latin typeface="Times New Roman" panose="02020603050405020304" pitchFamily="18" charset="0"/>
              <a:cs typeface="Times New Roman" panose="02020603050405020304" pitchFamily="18" charset="0"/>
            </a:endParaRPr>
          </a:p>
        </p:txBody>
      </p:sp>
      <p:sp>
        <p:nvSpPr>
          <p:cNvPr id="545" name="Google Shape;545;p62"/>
          <p:cNvSpPr txBox="1">
            <a:spLocks noGrp="1"/>
          </p:cNvSpPr>
          <p:nvPr>
            <p:ph type="subTitle" idx="1"/>
          </p:nvPr>
        </p:nvSpPr>
        <p:spPr>
          <a:xfrm>
            <a:off x="107391" y="923775"/>
            <a:ext cx="5354072" cy="3116210"/>
          </a:xfrm>
          <a:prstGeom prst="rect">
            <a:avLst/>
          </a:prstGeom>
        </p:spPr>
        <p:txBody>
          <a:bodyPr spcFirstLastPara="1" wrap="square" lIns="0" tIns="0" rIns="0" bIns="0" anchor="ctr" anchorCtr="0">
            <a:noAutofit/>
          </a:bodyPr>
          <a:lstStyle/>
          <a:p>
            <a:pPr lvl="0" algn="just"/>
            <a:r>
              <a:rPr lang="en-US" dirty="0"/>
              <a:t>Along with the amenities Hotel Indigo also focuses on strong customer service which allows the visitors to enjoy smooth booking and transportation from the hotel </a:t>
            </a:r>
          </a:p>
          <a:p>
            <a:pPr lvl="0" algn="just"/>
            <a:endParaRPr lang="en-US" dirty="0"/>
          </a:p>
          <a:p>
            <a:pPr lvl="0" algn="just"/>
            <a:r>
              <a:rPr lang="en-US" dirty="0"/>
              <a:t>Hotel Indigo also delivers quality room services and takes care of providing clean and fresh rooms to visitors </a:t>
            </a:r>
          </a:p>
          <a:p>
            <a:pPr lvl="0" algn="just"/>
            <a:endParaRPr lang="en-US" dirty="0"/>
          </a:p>
          <a:p>
            <a:pPr lvl="0" algn="just"/>
            <a:r>
              <a:rPr lang="en-US" dirty="0"/>
              <a:t>Visitors can enjoy quality amenities in Hotel Indigo, enjoy gourmet and normal menu in their rooms, can also enjoy the spa and fitness centers (</a:t>
            </a:r>
            <a:r>
              <a:rPr lang="en-US" dirty="0" err="1"/>
              <a:t>Yudistira</a:t>
            </a:r>
            <a:r>
              <a:rPr lang="en-US" dirty="0"/>
              <a:t> et al., 2023)</a:t>
            </a:r>
          </a:p>
        </p:txBody>
      </p:sp>
      <p:sp>
        <p:nvSpPr>
          <p:cNvPr id="548" name="Google Shape;548;p62"/>
          <p:cNvSpPr txBox="1">
            <a:spLocks noGrp="1"/>
          </p:cNvSpPr>
          <p:nvPr>
            <p:ph type="ctrTitle" idx="4294967295"/>
          </p:nvPr>
        </p:nvSpPr>
        <p:spPr>
          <a:xfrm>
            <a:off x="7699375" y="198150"/>
            <a:ext cx="731400" cy="1419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 sz="800"/>
              <a:t>HOTEL CHAIN</a:t>
            </a:r>
            <a:endParaRPr sz="800"/>
          </a:p>
        </p:txBody>
      </p:sp>
      <p:cxnSp>
        <p:nvCxnSpPr>
          <p:cNvPr id="549" name="Google Shape;549;p62"/>
          <p:cNvCxnSpPr/>
          <p:nvPr/>
        </p:nvCxnSpPr>
        <p:spPr>
          <a:xfrm rot="10800000">
            <a:off x="480333" y="238609"/>
            <a:ext cx="6986100" cy="0"/>
          </a:xfrm>
          <a:prstGeom prst="straightConnector1">
            <a:avLst/>
          </a:prstGeom>
          <a:noFill/>
          <a:ln w="9525" cap="flat" cmpd="sng">
            <a:solidFill>
              <a:schemeClr val="dk1"/>
            </a:solidFill>
            <a:prstDash val="solid"/>
            <a:round/>
            <a:headEnd type="none" w="med" len="med"/>
            <a:tailEnd type="none" w="med" len="med"/>
          </a:ln>
        </p:spPr>
      </p:cxnSp>
      <p:cxnSp>
        <p:nvCxnSpPr>
          <p:cNvPr id="551" name="Google Shape;551;p62"/>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552" name="Google Shape;552;p62">
            <a:hlinkClick r:id="rId3"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62">
            <a:hlinkClick r:id="rId3"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62">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62">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p:cNvPicPr>
            <a:picLocks noChangeAspect="1"/>
          </p:cNvPicPr>
          <p:nvPr/>
        </p:nvPicPr>
        <p:blipFill>
          <a:blip r:embed="rId4"/>
          <a:stretch>
            <a:fillRect/>
          </a:stretch>
        </p:blipFill>
        <p:spPr>
          <a:xfrm>
            <a:off x="6500553" y="3200400"/>
            <a:ext cx="2643447" cy="1900577"/>
          </a:xfrm>
          <a:prstGeom prst="rect">
            <a:avLst/>
          </a:prstGeom>
          <a:ln>
            <a:noFill/>
          </a:ln>
          <a:effectLst>
            <a:softEdge rad="112500"/>
          </a:effectLst>
        </p:spPr>
      </p:pic>
      <p:pic>
        <p:nvPicPr>
          <p:cNvPr id="3" name="Picture 2"/>
          <p:cNvPicPr>
            <a:picLocks noChangeAspect="1"/>
          </p:cNvPicPr>
          <p:nvPr/>
        </p:nvPicPr>
        <p:blipFill>
          <a:blip r:embed="rId5"/>
          <a:stretch>
            <a:fillRect/>
          </a:stretch>
        </p:blipFill>
        <p:spPr>
          <a:xfrm>
            <a:off x="6691745" y="331282"/>
            <a:ext cx="2391821" cy="1942029"/>
          </a:xfrm>
          <a:prstGeom prst="rect">
            <a:avLst/>
          </a:prstGeom>
          <a:ln>
            <a:noFill/>
          </a:ln>
          <a:effectLst>
            <a:softEdge rad="112500"/>
          </a:effectLst>
        </p:spPr>
      </p:pic>
      <p:pic>
        <p:nvPicPr>
          <p:cNvPr id="4" name="Picture 3"/>
          <p:cNvPicPr>
            <a:picLocks noChangeAspect="1"/>
          </p:cNvPicPr>
          <p:nvPr/>
        </p:nvPicPr>
        <p:blipFill>
          <a:blip r:embed="rId6"/>
          <a:stretch>
            <a:fillRect/>
          </a:stretch>
        </p:blipFill>
        <p:spPr>
          <a:xfrm>
            <a:off x="0" y="3740727"/>
            <a:ext cx="2019473" cy="1360250"/>
          </a:xfrm>
          <a:prstGeom prst="rect">
            <a:avLst/>
          </a:prstGeom>
          <a:ln>
            <a:noFill/>
          </a:ln>
          <a:effectLst>
            <a:softEdge rad="112500"/>
          </a:effectLst>
        </p:spPr>
      </p:pic>
    </p:spTree>
    <p:extLst>
      <p:ext uri="{BB962C8B-B14F-4D97-AF65-F5344CB8AC3E}">
        <p14:creationId xmlns:p14="http://schemas.microsoft.com/office/powerpoint/2010/main" val="539038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77"/>
        <p:cNvGrpSpPr/>
        <p:nvPr/>
      </p:nvGrpSpPr>
      <p:grpSpPr>
        <a:xfrm>
          <a:off x="0" y="0"/>
          <a:ext cx="0" cy="0"/>
          <a:chOff x="0" y="0"/>
          <a:chExt cx="0" cy="0"/>
        </a:xfrm>
      </p:grpSpPr>
      <p:sp>
        <p:nvSpPr>
          <p:cNvPr id="378" name="Google Shape;378;p55"/>
          <p:cNvSpPr txBox="1">
            <a:spLocks noGrp="1"/>
          </p:cNvSpPr>
          <p:nvPr>
            <p:ph type="title"/>
          </p:nvPr>
        </p:nvSpPr>
        <p:spPr>
          <a:xfrm>
            <a:off x="-229521" y="198150"/>
            <a:ext cx="7704000" cy="457200"/>
          </a:xfrm>
          <a:prstGeom prst="rect">
            <a:avLst/>
          </a:prstGeom>
        </p:spPr>
        <p:txBody>
          <a:bodyPr spcFirstLastPara="1" wrap="square" lIns="0" tIns="0" rIns="0" bIns="0" anchor="t" anchorCtr="0">
            <a:noAutofit/>
          </a:bodyPr>
          <a:lstStyle/>
          <a:p>
            <a:pPr lvl="0" algn="ctr"/>
            <a:r>
              <a:rPr lang="en-US" dirty="0"/>
              <a:t>Customer Base of Hotel Indigo </a:t>
            </a:r>
            <a:endParaRPr dirty="0">
              <a:latin typeface="Times New Roman" panose="02020603050405020304" pitchFamily="18" charset="0"/>
              <a:cs typeface="Times New Roman" panose="02020603050405020304" pitchFamily="18" charset="0"/>
            </a:endParaRPr>
          </a:p>
        </p:txBody>
      </p:sp>
      <p:sp>
        <p:nvSpPr>
          <p:cNvPr id="379" name="Google Shape;379;p55"/>
          <p:cNvSpPr txBox="1">
            <a:spLocks noGrp="1"/>
          </p:cNvSpPr>
          <p:nvPr>
            <p:ph type="body" idx="1"/>
          </p:nvPr>
        </p:nvSpPr>
        <p:spPr>
          <a:xfrm>
            <a:off x="42712" y="655350"/>
            <a:ext cx="5535127" cy="4156847"/>
          </a:xfrm>
          <a:prstGeom prst="rect">
            <a:avLst/>
          </a:prstGeom>
        </p:spPr>
        <p:txBody>
          <a:bodyPr spcFirstLastPara="1" wrap="square" lIns="0" tIns="0" rIns="0" bIns="0" anchor="ctr" anchorCtr="0">
            <a:noAutofit/>
          </a:bodyPr>
          <a:lstStyle/>
          <a:p>
            <a:pPr lvl="0" algn="just">
              <a:buFont typeface="Arial" panose="020B0604020202020204" pitchFamily="34" charset="0"/>
              <a:buChar char="•"/>
            </a:pPr>
            <a:r>
              <a:rPr lang="en-US" sz="1400" dirty="0"/>
              <a:t>Hotel Indigo has targeted the consumer base who is inspired by new ideas and places</a:t>
            </a:r>
          </a:p>
          <a:p>
            <a:pPr lvl="0" algn="just">
              <a:buFont typeface="Arial" panose="020B0604020202020204" pitchFamily="34" charset="0"/>
              <a:buChar char="•"/>
            </a:pPr>
            <a:r>
              <a:rPr lang="en-US" sz="1400" dirty="0"/>
              <a:t>people looking for elite experience and enjoy to maintain their lifestyle (Biswas and </a:t>
            </a:r>
            <a:r>
              <a:rPr lang="en-US" sz="1400" dirty="0" err="1"/>
              <a:t>Verma</a:t>
            </a:r>
            <a:r>
              <a:rPr lang="en-US" sz="1400" dirty="0"/>
              <a:t>, 2023)</a:t>
            </a:r>
          </a:p>
          <a:p>
            <a:pPr lvl="0" algn="just">
              <a:buFont typeface="Arial" panose="020B0604020202020204" pitchFamily="34" charset="0"/>
              <a:buChar char="•"/>
            </a:pPr>
            <a:r>
              <a:rPr lang="en-US" sz="1400" dirty="0"/>
              <a:t>Hotel Indigo is targeting travelers who enjoy new and amenity during their traveling</a:t>
            </a:r>
          </a:p>
          <a:p>
            <a:pPr lvl="0" algn="just">
              <a:buFont typeface="Arial" panose="020B0604020202020204" pitchFamily="34" charset="0"/>
              <a:buChar char="•"/>
            </a:pPr>
            <a:r>
              <a:rPr lang="en-US" sz="1400" dirty="0"/>
              <a:t>The customers of Hotel Indigo are mostly </a:t>
            </a:r>
            <a:r>
              <a:rPr lang="en-US" sz="1400" dirty="0" err="1"/>
              <a:t>millennials</a:t>
            </a:r>
            <a:r>
              <a:rPr lang="en-US" sz="1400" dirty="0"/>
              <a:t> and Gen Z who enjoy their holidays in amenities hotels and are interested in boutique-style (Hotel Indigo, 2023)</a:t>
            </a:r>
          </a:p>
          <a:p>
            <a:pPr lvl="0" algn="just">
              <a:buFont typeface="Arial" panose="020B0604020202020204" pitchFamily="34" charset="0"/>
              <a:buChar char="•"/>
            </a:pPr>
            <a:r>
              <a:rPr lang="en-US" sz="1400" dirty="0"/>
              <a:t>The targeted customers are those who spend more amount on their holidays and also enjoy spending for getting different experiences and have high-income</a:t>
            </a:r>
          </a:p>
          <a:p>
            <a:pPr lvl="0" algn="just">
              <a:buFont typeface="Arial" panose="020B0604020202020204" pitchFamily="34" charset="0"/>
              <a:buChar char="•"/>
            </a:pPr>
            <a:r>
              <a:rPr lang="en-US" sz="1400" dirty="0"/>
              <a:t>Hotel Indigo serves its customers and allows them to enjoy the amenities, infrastructure, and quality services</a:t>
            </a:r>
          </a:p>
        </p:txBody>
      </p:sp>
      <p:sp>
        <p:nvSpPr>
          <p:cNvPr id="380" name="Google Shape;380;p55"/>
          <p:cNvSpPr txBox="1">
            <a:spLocks noGrp="1"/>
          </p:cNvSpPr>
          <p:nvPr>
            <p:ph type="ctrTitle" idx="4294967295"/>
          </p:nvPr>
        </p:nvSpPr>
        <p:spPr>
          <a:xfrm>
            <a:off x="7699375" y="198150"/>
            <a:ext cx="731400" cy="1419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 sz="800"/>
              <a:t>HOTEL CHAIN</a:t>
            </a:r>
            <a:endParaRPr sz="800"/>
          </a:p>
        </p:txBody>
      </p:sp>
      <p:cxnSp>
        <p:nvCxnSpPr>
          <p:cNvPr id="381" name="Google Shape;381;p55"/>
          <p:cNvCxnSpPr>
            <a:stCxn id="380" idx="1"/>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cxnSp>
        <p:nvCxnSpPr>
          <p:cNvPr id="383" name="Google Shape;383;p55"/>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384" name="Google Shape;384;p55">
            <a:hlinkClick r:id="rId3"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55">
            <a:hlinkClick r:id="rId3"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55">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55">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p:cNvPicPr>
            <a:picLocks noChangeAspect="1"/>
          </p:cNvPicPr>
          <p:nvPr/>
        </p:nvPicPr>
        <p:blipFill>
          <a:blip r:embed="rId4"/>
          <a:stretch>
            <a:fillRect/>
          </a:stretch>
        </p:blipFill>
        <p:spPr>
          <a:xfrm>
            <a:off x="6034157" y="2152996"/>
            <a:ext cx="2695575" cy="2633556"/>
          </a:xfrm>
          <a:prstGeom prst="rect">
            <a:avLst/>
          </a:prstGeom>
          <a:ln>
            <a:noFill/>
          </a:ln>
          <a:effectLst>
            <a:softEdge rad="112500"/>
          </a:effectLst>
        </p:spPr>
      </p:pic>
      <p:pic>
        <p:nvPicPr>
          <p:cNvPr id="3" name="Picture 2"/>
          <p:cNvPicPr>
            <a:picLocks noChangeAspect="1"/>
          </p:cNvPicPr>
          <p:nvPr/>
        </p:nvPicPr>
        <p:blipFill>
          <a:blip r:embed="rId5"/>
          <a:stretch>
            <a:fillRect/>
          </a:stretch>
        </p:blipFill>
        <p:spPr>
          <a:xfrm>
            <a:off x="6276265" y="347945"/>
            <a:ext cx="2453467" cy="1761202"/>
          </a:xfrm>
          <a:prstGeom prst="rect">
            <a:avLst/>
          </a:prstGeom>
          <a:ln>
            <a:noFill/>
          </a:ln>
          <a:effectLst>
            <a:softEdge rad="112500"/>
          </a:effectLst>
        </p:spPr>
      </p:pic>
    </p:spTree>
    <p:extLst>
      <p:ext uri="{BB962C8B-B14F-4D97-AF65-F5344CB8AC3E}">
        <p14:creationId xmlns:p14="http://schemas.microsoft.com/office/powerpoint/2010/main" val="2424508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89" y="245996"/>
            <a:ext cx="7143840" cy="457200"/>
          </a:xfrm>
        </p:spPr>
        <p:txBody>
          <a:bodyPr/>
          <a:lstStyle/>
          <a:p>
            <a:pPr algn="ctr"/>
            <a:r>
              <a:rPr lang="en-US" dirty="0"/>
              <a:t>Role and Function of Guest Services </a:t>
            </a:r>
            <a:endParaRPr lang="en-US"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58189" y="1056199"/>
            <a:ext cx="5444836" cy="3530400"/>
          </a:xfrm>
        </p:spPr>
        <p:txBody>
          <a:bodyPr/>
          <a:lstStyle/>
          <a:p>
            <a:pPr lvl="0" algn="just">
              <a:buFont typeface="Arial" panose="020B0604020202020204" pitchFamily="34" charset="0"/>
              <a:buChar char="•"/>
            </a:pPr>
            <a:r>
              <a:rPr lang="en-US" sz="1800" dirty="0"/>
              <a:t>Guest services are the backbone of the hospitality industry because customers enjoy the elite treatments in the hotels </a:t>
            </a:r>
          </a:p>
          <a:p>
            <a:pPr lvl="0" algn="just">
              <a:buFont typeface="Arial" panose="020B0604020202020204" pitchFamily="34" charset="0"/>
              <a:buChar char="•"/>
            </a:pPr>
            <a:r>
              <a:rPr lang="en-US" sz="1800" dirty="0"/>
              <a:t>Delivering quality and fast guest services can help hotels address visitors' needs and show a positive gesture (</a:t>
            </a:r>
            <a:r>
              <a:rPr lang="en-US" sz="1800" dirty="0" err="1"/>
              <a:t>Gontur</a:t>
            </a:r>
            <a:r>
              <a:rPr lang="en-US" sz="1800" dirty="0"/>
              <a:t> </a:t>
            </a:r>
            <a:r>
              <a:rPr lang="en-US" sz="1800" i="1" dirty="0"/>
              <a:t>et al.,</a:t>
            </a:r>
            <a:r>
              <a:rPr lang="en-US" sz="1800" dirty="0"/>
              <a:t> 2022) </a:t>
            </a:r>
          </a:p>
          <a:p>
            <a:pPr lvl="0" algn="just">
              <a:buFont typeface="Arial" panose="020B0604020202020204" pitchFamily="34" charset="0"/>
              <a:buChar char="•"/>
            </a:pPr>
            <a:r>
              <a:rPr lang="en-US" sz="1800" dirty="0"/>
              <a:t>Delivering smooth check-in and check-out services helps to impress consumers </a:t>
            </a:r>
          </a:p>
          <a:p>
            <a:pPr lvl="0" algn="just">
              <a:buFont typeface="Arial" panose="020B0604020202020204" pitchFamily="34" charset="0"/>
              <a:buChar char="•"/>
            </a:pPr>
            <a:r>
              <a:rPr lang="en-US" sz="1800" dirty="0"/>
              <a:t>Guest services help to show the importance of guests and timely respond to the visitors' needs (</a:t>
            </a:r>
            <a:r>
              <a:rPr lang="en-US" sz="1800" dirty="0" err="1"/>
              <a:t>Jeong</a:t>
            </a:r>
            <a:r>
              <a:rPr lang="en-US" sz="1800" dirty="0"/>
              <a:t> </a:t>
            </a:r>
            <a:r>
              <a:rPr lang="en-US" sz="1800" i="1" dirty="0"/>
              <a:t>et al</a:t>
            </a:r>
            <a:r>
              <a:rPr lang="en-US" sz="1800" dirty="0"/>
              <a:t>., 2023)</a:t>
            </a:r>
          </a:p>
          <a:p>
            <a:pPr lvl="0" algn="just">
              <a:buFont typeface="Arial" panose="020B0604020202020204" pitchFamily="34" charset="0"/>
              <a:buChar char="•"/>
            </a:pPr>
            <a:r>
              <a:rPr lang="en-US" sz="1800" dirty="0"/>
              <a:t>Guest services help to gain guest confidentiality and allow them to have an enjoyable experience</a:t>
            </a:r>
          </a:p>
        </p:txBody>
      </p:sp>
      <p:pic>
        <p:nvPicPr>
          <p:cNvPr id="4" name="Picture 3"/>
          <p:cNvPicPr>
            <a:picLocks noChangeAspect="1"/>
          </p:cNvPicPr>
          <p:nvPr/>
        </p:nvPicPr>
        <p:blipFill>
          <a:blip r:embed="rId3"/>
          <a:stretch>
            <a:fillRect/>
          </a:stretch>
        </p:blipFill>
        <p:spPr>
          <a:xfrm>
            <a:off x="6043352" y="3332722"/>
            <a:ext cx="3100648" cy="1810778"/>
          </a:xfrm>
          <a:prstGeom prst="rect">
            <a:avLst/>
          </a:prstGeom>
          <a:ln>
            <a:noFill/>
          </a:ln>
          <a:effectLst>
            <a:softEdge rad="112500"/>
          </a:effectLst>
        </p:spPr>
      </p:pic>
    </p:spTree>
    <p:extLst>
      <p:ext uri="{BB962C8B-B14F-4D97-AF65-F5344CB8AC3E}">
        <p14:creationId xmlns:p14="http://schemas.microsoft.com/office/powerpoint/2010/main" val="249767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Importance of Hospitality and Meet Guest Expectations </a:t>
            </a:r>
          </a:p>
        </p:txBody>
      </p:sp>
      <p:sp>
        <p:nvSpPr>
          <p:cNvPr id="3" name="Text Placeholder 2"/>
          <p:cNvSpPr>
            <a:spLocks noGrp="1"/>
          </p:cNvSpPr>
          <p:nvPr>
            <p:ph type="body" idx="1"/>
          </p:nvPr>
        </p:nvSpPr>
        <p:spPr>
          <a:xfrm>
            <a:off x="71607" y="1338349"/>
            <a:ext cx="5315040" cy="3372941"/>
          </a:xfrm>
        </p:spPr>
        <p:txBody>
          <a:bodyPr/>
          <a:lstStyle/>
          <a:p>
            <a:pPr lvl="0" algn="just">
              <a:buFont typeface="Arial" panose="020B0604020202020204" pitchFamily="34" charset="0"/>
              <a:buChar char="•"/>
            </a:pPr>
            <a:r>
              <a:rPr lang="en-US" sz="1400" dirty="0"/>
              <a:t>Companies in the hospitality industry offer the same services and have the same things to offer to their clients (Jones and </a:t>
            </a:r>
            <a:r>
              <a:rPr lang="en-US" sz="1400" dirty="0" err="1"/>
              <a:t>Seet</a:t>
            </a:r>
            <a:r>
              <a:rPr lang="en-US" sz="1400" dirty="0"/>
              <a:t>, 2023)</a:t>
            </a:r>
          </a:p>
          <a:p>
            <a:pPr lvl="0" algn="just">
              <a:buFont typeface="Arial" panose="020B0604020202020204" pitchFamily="34" charset="0"/>
              <a:buChar char="•"/>
            </a:pPr>
            <a:r>
              <a:rPr lang="en-US" sz="1400" dirty="0"/>
              <a:t>The factors that make a difference include the services and facilities </a:t>
            </a:r>
          </a:p>
          <a:p>
            <a:pPr lvl="0" algn="just">
              <a:buFont typeface="Arial" panose="020B0604020202020204" pitchFamily="34" charset="0"/>
              <a:buChar char="•"/>
            </a:pPr>
            <a:r>
              <a:rPr lang="en-US" sz="1400" dirty="0"/>
              <a:t>The Hotels in the hospitality industry differentiate their brands based on their hospitality services </a:t>
            </a:r>
          </a:p>
          <a:p>
            <a:pPr lvl="0" algn="just">
              <a:buFont typeface="Arial" panose="020B0604020202020204" pitchFamily="34" charset="0"/>
              <a:buChar char="•"/>
            </a:pPr>
            <a:r>
              <a:rPr lang="en-US" sz="1400" dirty="0"/>
              <a:t>The Hotels in the industry gain image and customer trust through delivering quality services</a:t>
            </a:r>
          </a:p>
          <a:p>
            <a:pPr lvl="0" algn="just">
              <a:buFont typeface="Arial" panose="020B0604020202020204" pitchFamily="34" charset="0"/>
              <a:buChar char="•"/>
            </a:pPr>
            <a:r>
              <a:rPr lang="en-US" sz="1400" dirty="0"/>
              <a:t>Hotel Indigo is a lifestyle brand that has positioned itself as branded by delivering appealing amenities and quality services (Singh </a:t>
            </a:r>
            <a:r>
              <a:rPr lang="en-US" sz="1400" i="1" dirty="0"/>
              <a:t>et al</a:t>
            </a:r>
            <a:r>
              <a:rPr lang="en-US" sz="1400" dirty="0"/>
              <a:t>., 2023)</a:t>
            </a:r>
          </a:p>
          <a:p>
            <a:pPr algn="just">
              <a:buFont typeface="Arial" panose="020B0604020202020204" pitchFamily="34" charset="0"/>
              <a:buChar char="•"/>
            </a:pPr>
            <a:r>
              <a:rPr lang="en-US" sz="1400" dirty="0"/>
              <a:t>Hotel Indigo delivers quality services and hospitality to its consumers and gained this position in the industry </a:t>
            </a:r>
          </a:p>
        </p:txBody>
      </p:sp>
      <p:pic>
        <p:nvPicPr>
          <p:cNvPr id="4" name="Picture 3"/>
          <p:cNvPicPr>
            <a:picLocks noChangeAspect="1"/>
          </p:cNvPicPr>
          <p:nvPr/>
        </p:nvPicPr>
        <p:blipFill>
          <a:blip r:embed="rId3"/>
          <a:stretch>
            <a:fillRect/>
          </a:stretch>
        </p:blipFill>
        <p:spPr>
          <a:xfrm>
            <a:off x="5719155" y="3360940"/>
            <a:ext cx="3424845" cy="1782560"/>
          </a:xfrm>
          <a:prstGeom prst="rect">
            <a:avLst/>
          </a:prstGeom>
          <a:ln>
            <a:noFill/>
          </a:ln>
          <a:effectLst>
            <a:softEdge rad="112500"/>
          </a:effectLst>
        </p:spPr>
      </p:pic>
      <p:pic>
        <p:nvPicPr>
          <p:cNvPr id="5" name="Picture 4"/>
          <p:cNvPicPr>
            <a:picLocks noChangeAspect="1"/>
          </p:cNvPicPr>
          <p:nvPr/>
        </p:nvPicPr>
        <p:blipFill>
          <a:blip r:embed="rId4"/>
          <a:stretch>
            <a:fillRect/>
          </a:stretch>
        </p:blipFill>
        <p:spPr>
          <a:xfrm>
            <a:off x="5998325" y="1832408"/>
            <a:ext cx="3145675" cy="1528532"/>
          </a:xfrm>
          <a:prstGeom prst="rect">
            <a:avLst/>
          </a:prstGeom>
          <a:ln>
            <a:noFill/>
          </a:ln>
          <a:effectLst>
            <a:softEdge rad="112500"/>
          </a:effectLst>
        </p:spPr>
      </p:pic>
    </p:spTree>
    <p:extLst>
      <p:ext uri="{BB962C8B-B14F-4D97-AF65-F5344CB8AC3E}">
        <p14:creationId xmlns:p14="http://schemas.microsoft.com/office/powerpoint/2010/main" val="143031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Text Placeholder 2"/>
          <p:cNvSpPr>
            <a:spLocks noGrp="1"/>
          </p:cNvSpPr>
          <p:nvPr>
            <p:ph type="body" idx="1"/>
          </p:nvPr>
        </p:nvSpPr>
        <p:spPr>
          <a:xfrm>
            <a:off x="0" y="1097763"/>
            <a:ext cx="5120640" cy="3530400"/>
          </a:xfrm>
        </p:spPr>
        <p:txBody>
          <a:bodyPr/>
          <a:lstStyle/>
          <a:p>
            <a:pPr lvl="0" algn="just">
              <a:buFont typeface="Arial" panose="020B0604020202020204" pitchFamily="34" charset="0"/>
              <a:buChar char="•"/>
            </a:pPr>
            <a:r>
              <a:rPr lang="en-US" sz="1400" dirty="0"/>
              <a:t>The aim of this presentation was to discuss Hotel Indigo and the importance of guest services in the hospitality industry</a:t>
            </a:r>
          </a:p>
          <a:p>
            <a:pPr lvl="0" algn="just">
              <a:buFont typeface="Arial" panose="020B0604020202020204" pitchFamily="34" charset="0"/>
              <a:buChar char="•"/>
            </a:pPr>
            <a:r>
              <a:rPr lang="en-US" sz="1400" dirty="0"/>
              <a:t>It has been addressed that the Hotel Indigo is owned by IHG Hotels and reports </a:t>
            </a:r>
          </a:p>
          <a:p>
            <a:pPr lvl="0" algn="just">
              <a:buFont typeface="Arial" panose="020B0604020202020204" pitchFamily="34" charset="0"/>
              <a:buChar char="•"/>
            </a:pPr>
            <a:r>
              <a:rPr lang="en-US" sz="1400" dirty="0"/>
              <a:t>Hotel Indigo offers different services like attractive Amenities, spas, fitness centers, hotel services, and different dining options to their consumers </a:t>
            </a:r>
          </a:p>
          <a:p>
            <a:pPr lvl="0" algn="just">
              <a:buFont typeface="Arial" panose="020B0604020202020204" pitchFamily="34" charset="0"/>
              <a:buChar char="•"/>
            </a:pPr>
            <a:r>
              <a:rPr lang="en-US" sz="1400" dirty="0"/>
              <a:t>Hotel Indigo has positioned itself in the industry by delivering quality and fast services to consumers</a:t>
            </a:r>
          </a:p>
          <a:p>
            <a:pPr lvl="0" algn="just">
              <a:buFont typeface="Arial" panose="020B0604020202020204" pitchFamily="34" charset="0"/>
              <a:buChar char="•"/>
            </a:pPr>
            <a:r>
              <a:rPr lang="en-US" sz="1400" dirty="0"/>
              <a:t>Guest services play a vital role in managing the customer's needs and maintaining image in the industry </a:t>
            </a:r>
          </a:p>
          <a:p>
            <a:pPr algn="just">
              <a:buFont typeface="Arial" panose="020B0604020202020204" pitchFamily="34" charset="0"/>
              <a:buChar char="•"/>
            </a:pPr>
            <a:endParaRPr lang="en-US" sz="1400" dirty="0"/>
          </a:p>
        </p:txBody>
      </p:sp>
      <p:pic>
        <p:nvPicPr>
          <p:cNvPr id="4" name="Picture 3"/>
          <p:cNvPicPr>
            <a:picLocks noChangeAspect="1"/>
          </p:cNvPicPr>
          <p:nvPr/>
        </p:nvPicPr>
        <p:blipFill>
          <a:blip r:embed="rId3"/>
          <a:stretch>
            <a:fillRect/>
          </a:stretch>
        </p:blipFill>
        <p:spPr>
          <a:xfrm>
            <a:off x="5954164" y="0"/>
            <a:ext cx="3189836" cy="31053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29814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Text Placeholder 2"/>
          <p:cNvSpPr>
            <a:spLocks noGrp="1"/>
          </p:cNvSpPr>
          <p:nvPr>
            <p:ph type="body" idx="1"/>
          </p:nvPr>
        </p:nvSpPr>
        <p:spPr>
          <a:xfrm>
            <a:off x="71607" y="931024"/>
            <a:ext cx="7704000" cy="4098175"/>
          </a:xfrm>
        </p:spPr>
        <p:txBody>
          <a:bodyPr/>
          <a:lstStyle/>
          <a:p>
            <a:r>
              <a:rPr lang="en-US" sz="1000" dirty="0"/>
              <a:t>Biswas, A. and </a:t>
            </a:r>
            <a:r>
              <a:rPr lang="en-US" sz="1000" dirty="0" err="1"/>
              <a:t>Verma</a:t>
            </a:r>
            <a:r>
              <a:rPr lang="en-US" sz="1000" dirty="0"/>
              <a:t>, R.K., 2023. Augmenting service quality dimensions: mediation of image in the Indian restaurant industry. </a:t>
            </a:r>
            <a:r>
              <a:rPr lang="en-US" sz="1000" i="1" dirty="0"/>
              <a:t>Journal of Foodservice Business Research</a:t>
            </a:r>
            <a:r>
              <a:rPr lang="en-US" sz="1000" dirty="0"/>
              <a:t>, </a:t>
            </a:r>
            <a:r>
              <a:rPr lang="en-US" sz="1000" i="1" dirty="0"/>
              <a:t>26</a:t>
            </a:r>
            <a:r>
              <a:rPr lang="en-US" sz="1000" dirty="0"/>
              <a:t>(3), pp.496-527.</a:t>
            </a:r>
          </a:p>
          <a:p>
            <a:r>
              <a:rPr lang="en-US" sz="1000" dirty="0" err="1"/>
              <a:t>Gontur</a:t>
            </a:r>
            <a:r>
              <a:rPr lang="en-US" sz="1000" dirty="0"/>
              <a:t>, S., </a:t>
            </a:r>
            <a:r>
              <a:rPr lang="en-US" sz="1000" dirty="0" err="1"/>
              <a:t>Gadi</a:t>
            </a:r>
            <a:r>
              <a:rPr lang="en-US" sz="1000" dirty="0"/>
              <a:t>, P.D. and </a:t>
            </a:r>
            <a:r>
              <a:rPr lang="en-US" sz="1000" dirty="0" err="1"/>
              <a:t>Bagobiri</a:t>
            </a:r>
            <a:r>
              <a:rPr lang="en-US" sz="1000" dirty="0"/>
              <a:t>, E., 2022. Service quality and customer loyalty: The mediating effect of customer brand identification in the Nigerian hospitality industry. </a:t>
            </a:r>
            <a:r>
              <a:rPr lang="en-US" sz="1000" i="1" dirty="0"/>
              <a:t>International Journal of Marketing &amp; Human Resource Research</a:t>
            </a:r>
            <a:r>
              <a:rPr lang="en-US" sz="1000" dirty="0"/>
              <a:t>, </a:t>
            </a:r>
            <a:r>
              <a:rPr lang="en-US" sz="1000" i="1" dirty="0"/>
              <a:t>3</a:t>
            </a:r>
            <a:r>
              <a:rPr lang="en-US" sz="1000" dirty="0"/>
              <a:t>(1), pp.38-51.</a:t>
            </a:r>
          </a:p>
          <a:p>
            <a:r>
              <a:rPr lang="en-US" sz="1000" dirty="0"/>
              <a:t>Hotel Indigo, 2023. Join IHG® One Rewards. Available at https://www.hotelindigo.com/rewardsclub/us/en/enrollment/join. [Accessed on 20 October 2023]</a:t>
            </a:r>
          </a:p>
          <a:p>
            <a:r>
              <a:rPr lang="en-US" sz="1000" dirty="0"/>
              <a:t>IHG </a:t>
            </a:r>
            <a:r>
              <a:rPr lang="en-US" sz="1000" dirty="0" err="1"/>
              <a:t>Plc</a:t>
            </a:r>
            <a:r>
              <a:rPr lang="en-US" sz="1000" dirty="0"/>
              <a:t>, 2023. IHG Hotels &amp;amp; Resorts opens new Hotel Indigo in the heart of Guadalajara. Available at </a:t>
            </a:r>
            <a:r>
              <a:rPr lang="en-US" sz="1000" u="sng" dirty="0">
                <a:hlinkClick r:id="rId2"/>
              </a:rPr>
              <a:t>https://www.ihgplc.com/en/news-and-media/news-releases/2023/ihg-hotels-</a:t>
            </a:r>
            <a:r>
              <a:rPr lang="en-US" sz="1000" dirty="0"/>
              <a:t> and-resorts-opens-new-hotel-indigo-in-the-heart-of-</a:t>
            </a:r>
            <a:r>
              <a:rPr lang="en-US" sz="1000" dirty="0" err="1"/>
              <a:t>guadalajara</a:t>
            </a:r>
            <a:r>
              <a:rPr lang="en-US" sz="1000" dirty="0"/>
              <a:t>. [Accessed on 20 October 2023]</a:t>
            </a:r>
          </a:p>
          <a:p>
            <a:r>
              <a:rPr lang="en-US" sz="1000" dirty="0"/>
              <a:t>IHG, 2023. OUR STORY. Available at </a:t>
            </a:r>
            <a:r>
              <a:rPr lang="en-US" sz="1000" u="sng" dirty="0">
                <a:hlinkClick r:id="rId3"/>
              </a:rPr>
              <a:t>https://www.ihg.com/hotelindigo/content/us/en/about-us</a:t>
            </a:r>
            <a:r>
              <a:rPr lang="en-US" sz="1000" dirty="0"/>
              <a:t>. [Accessed on 20 October 2023]</a:t>
            </a:r>
          </a:p>
          <a:p>
            <a:r>
              <a:rPr lang="en-US" sz="1000" dirty="0" err="1"/>
              <a:t>Jeong</a:t>
            </a:r>
            <a:r>
              <a:rPr lang="en-US" sz="1000" dirty="0"/>
              <a:t>, M., Shin, H.H., Lee, M. and Lee, J., 2023. Assessing brand performance consistency from consumer-generated media: the US hotel industry. </a:t>
            </a:r>
            <a:r>
              <a:rPr lang="en-US" sz="1000" i="1" dirty="0"/>
              <a:t>International Journal of Contemporary Hospitality Management</a:t>
            </a:r>
            <a:r>
              <a:rPr lang="en-US" sz="1000" dirty="0"/>
              <a:t>, </a:t>
            </a:r>
            <a:r>
              <a:rPr lang="en-US" sz="1000" i="1" dirty="0"/>
              <a:t>35</a:t>
            </a:r>
            <a:r>
              <a:rPr lang="en-US" sz="1000" dirty="0"/>
              <a:t>(6), pp.2056-2083.</a:t>
            </a:r>
          </a:p>
          <a:p>
            <a:r>
              <a:rPr lang="en-US" sz="1000" dirty="0"/>
              <a:t>Jones, J.J. and </a:t>
            </a:r>
            <a:r>
              <a:rPr lang="en-US" sz="1000" dirty="0" err="1"/>
              <a:t>Seet</a:t>
            </a:r>
            <a:r>
              <a:rPr lang="en-US" sz="1000" dirty="0"/>
              <a:t>, P.S.,  2023 Lookism in hospitality and tourism: An overview and exploration of contemporary lookism issues. </a:t>
            </a:r>
            <a:r>
              <a:rPr lang="en-US" sz="1000" i="1" dirty="0"/>
              <a:t>The </a:t>
            </a:r>
            <a:r>
              <a:rPr lang="en-US" sz="1000" i="1" dirty="0" err="1"/>
              <a:t>Routledge</a:t>
            </a:r>
            <a:r>
              <a:rPr lang="en-US" sz="1000" i="1" dirty="0"/>
              <a:t> Handbook of Diversity, Equity, and Inclusion Management in the Hospitality Industry</a:t>
            </a:r>
            <a:r>
              <a:rPr lang="en-US" sz="1000" dirty="0"/>
              <a:t>, pp.363-374.</a:t>
            </a:r>
          </a:p>
          <a:p>
            <a:r>
              <a:rPr lang="en-US" sz="1000" dirty="0"/>
              <a:t>PJ, S., Singh, K., </a:t>
            </a:r>
            <a:r>
              <a:rPr lang="en-US" sz="1000" dirty="0" err="1"/>
              <a:t>Kokkranikal</a:t>
            </a:r>
            <a:r>
              <a:rPr lang="en-US" sz="1000" dirty="0"/>
              <a:t>, J., </a:t>
            </a:r>
            <a:r>
              <a:rPr lang="en-US" sz="1000" dirty="0" err="1"/>
              <a:t>Bharadwaj</a:t>
            </a:r>
            <a:r>
              <a:rPr lang="en-US" sz="1000" dirty="0"/>
              <a:t>, R., </a:t>
            </a:r>
            <a:r>
              <a:rPr lang="en-US" sz="1000" dirty="0" err="1"/>
              <a:t>Rai</a:t>
            </a:r>
            <a:r>
              <a:rPr lang="en-US" sz="1000" dirty="0"/>
              <a:t>, S. and Antony, J., 2023. Service quality and customer satisfaction in hospitality, leisure, sport and tourism: an assessment of research in Web of Science. </a:t>
            </a:r>
            <a:r>
              <a:rPr lang="en-US" sz="1000" i="1" dirty="0"/>
              <a:t>Journal of Quality Assurance in Hospitality &amp; Tourism</a:t>
            </a:r>
            <a:r>
              <a:rPr lang="en-US" sz="1000" dirty="0"/>
              <a:t>, </a:t>
            </a:r>
            <a:r>
              <a:rPr lang="en-US" sz="1000" i="1" dirty="0"/>
              <a:t>24</a:t>
            </a:r>
            <a:r>
              <a:rPr lang="en-US" sz="1000" dirty="0"/>
              <a:t>(1), pp.24-50.</a:t>
            </a:r>
          </a:p>
          <a:p>
            <a:r>
              <a:rPr lang="en-US" sz="1000" dirty="0" err="1"/>
              <a:t>Statista</a:t>
            </a:r>
            <a:r>
              <a:rPr lang="en-US" sz="1000" dirty="0"/>
              <a:t>, 2023. Number of Hotel Indigo hotels worldwide from 2008 to 2022. Available at https://www.statista.com/statistics/223370/number-of-hotel-indigo-hotels/. [Accessed on 20 October 2023]</a:t>
            </a:r>
          </a:p>
          <a:p>
            <a:r>
              <a:rPr lang="en-US" sz="1000" dirty="0" err="1"/>
              <a:t>Yudistira</a:t>
            </a:r>
            <a:r>
              <a:rPr lang="en-US" sz="1000" dirty="0"/>
              <a:t>, I., </a:t>
            </a:r>
            <a:r>
              <a:rPr lang="en-US" sz="1000" dirty="0" err="1"/>
              <a:t>Winia</a:t>
            </a:r>
            <a:r>
              <a:rPr lang="en-US" sz="1000" dirty="0"/>
              <a:t>, I.N. and </a:t>
            </a:r>
            <a:r>
              <a:rPr lang="en-US" sz="1000" dirty="0" err="1"/>
              <a:t>Armoni</a:t>
            </a:r>
            <a:r>
              <a:rPr lang="en-US" sz="1000" dirty="0"/>
              <a:t>, N.L.E., 2022. Implementation of Green Service in The Front Office Department on Guest Satisfaction at Hotel Indigo Bali </a:t>
            </a:r>
            <a:r>
              <a:rPr lang="en-US" sz="1000" dirty="0" err="1"/>
              <a:t>Seminyak</a:t>
            </a:r>
            <a:r>
              <a:rPr lang="en-US" sz="1000" dirty="0"/>
              <a:t> Beach. </a:t>
            </a:r>
            <a:r>
              <a:rPr lang="en-US" sz="1000" i="1" dirty="0" err="1"/>
              <a:t>Repositori</a:t>
            </a:r>
            <a:r>
              <a:rPr lang="en-US" sz="1000" i="1" dirty="0"/>
              <a:t> </a:t>
            </a:r>
            <a:r>
              <a:rPr lang="en-US" sz="1000" i="1" dirty="0" err="1"/>
              <a:t>Politeknik</a:t>
            </a:r>
            <a:r>
              <a:rPr lang="en-US" sz="1000" i="1" dirty="0"/>
              <a:t> </a:t>
            </a:r>
            <a:r>
              <a:rPr lang="en-US" sz="1000" i="1" dirty="0" err="1"/>
              <a:t>Negeri</a:t>
            </a:r>
            <a:r>
              <a:rPr lang="en-US" sz="1000" i="1" dirty="0"/>
              <a:t> Bali</a:t>
            </a:r>
            <a:r>
              <a:rPr lang="en-US" sz="1000" dirty="0"/>
              <a:t>.</a:t>
            </a:r>
          </a:p>
          <a:p>
            <a:endParaRPr lang="en-US" sz="1000" dirty="0"/>
          </a:p>
        </p:txBody>
      </p:sp>
    </p:spTree>
    <p:extLst>
      <p:ext uri="{BB962C8B-B14F-4D97-AF65-F5344CB8AC3E}">
        <p14:creationId xmlns:p14="http://schemas.microsoft.com/office/powerpoint/2010/main" val="3326318762"/>
      </p:ext>
    </p:extLst>
  </p:cSld>
  <p:clrMapOvr>
    <a:masterClrMapping/>
  </p:clrMapOvr>
</p:sld>
</file>

<file path=ppt/theme/theme1.xml><?xml version="1.0" encoding="utf-8"?>
<a:theme xmlns:a="http://schemas.openxmlformats.org/drawingml/2006/main" name="Hotel Chain Company Profile by Slidesgo">
  <a:themeElements>
    <a:clrScheme name="Simple Light">
      <a:dk1>
        <a:srgbClr val="1B1B1B"/>
      </a:dk1>
      <a:lt1>
        <a:srgbClr val="F4EAE5"/>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1B1B1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234</TotalTime>
  <Words>1534</Words>
  <Application>Microsoft Office PowerPoint</Application>
  <PresentationFormat>On-screen Show (16:9)</PresentationFormat>
  <Paragraphs>73</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Roboto Condensed</vt:lpstr>
      <vt:lpstr>Abhaya Libre</vt:lpstr>
      <vt:lpstr>Times New Roman</vt:lpstr>
      <vt:lpstr>Arial</vt:lpstr>
      <vt:lpstr>Anaheim</vt:lpstr>
      <vt:lpstr>Nanum Gothic</vt:lpstr>
      <vt:lpstr>Hotel Chain Company Profile by Slidesgo</vt:lpstr>
      <vt:lpstr>HOTEL INDIGO </vt:lpstr>
      <vt:lpstr>Table of Content </vt:lpstr>
      <vt:lpstr>Introduction to Hotel Indigo </vt:lpstr>
      <vt:lpstr>Guest Services at Hotel Indigo </vt:lpstr>
      <vt:lpstr>Guest Services at Hotel Indigo </vt:lpstr>
      <vt:lpstr>Customer Base of Hotel Indigo </vt:lpstr>
      <vt:lpstr>Role and Function of Guest Services </vt:lpstr>
      <vt:lpstr>Importance of Hospitality and Meet Guest Expectations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INDIGO</dc:title>
  <dc:creator>ruqai</dc:creator>
  <cp:lastModifiedBy>Mircea Nicolae Tilica (2246572)</cp:lastModifiedBy>
  <cp:revision>42</cp:revision>
  <dcterms:modified xsi:type="dcterms:W3CDTF">2023-10-22T20:23:36Z</dcterms:modified>
</cp:coreProperties>
</file>