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9"/>
  </p:notesMasterIdLst>
  <p:sldIdLst>
    <p:sldId id="256" r:id="rId2"/>
    <p:sldId id="257" r:id="rId3"/>
    <p:sldId id="258" r:id="rId4"/>
    <p:sldId id="259" r:id="rId5"/>
    <p:sldId id="260" r:id="rId6"/>
    <p:sldId id="261" r:id="rId7"/>
    <p:sldId id="262" r:id="rId8"/>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63" autoAdjust="0"/>
  </p:normalViewPr>
  <p:slideViewPr>
    <p:cSldViewPr>
      <p:cViewPr varScale="1">
        <p:scale>
          <a:sx n="136" d="100"/>
          <a:sy n="136" d="100"/>
        </p:scale>
        <p:origin x="-894" y="-9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BE96C1-E494-4A9A-90B8-54D078361A4E}" type="datetimeFigureOut">
              <a:rPr lang="en-GB" smtClean="0"/>
              <a:t>23/11/2021</a:t>
            </a:fld>
            <a:endParaRPr lang="en-GB"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B83E82-62C8-4CA7-B6B6-16E3E503D41C}" type="slidenum">
              <a:rPr lang="en-GB" smtClean="0"/>
              <a:t>‹#›</a:t>
            </a:fld>
            <a:endParaRPr lang="en-GB" dirty="0"/>
          </a:p>
        </p:txBody>
      </p:sp>
    </p:spTree>
    <p:extLst>
      <p:ext uri="{BB962C8B-B14F-4D97-AF65-F5344CB8AC3E}">
        <p14:creationId xmlns:p14="http://schemas.microsoft.com/office/powerpoint/2010/main" val="3726519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this report, the Marketing mix, Customer value and engagement, digital marketing and External, internal analysis has been investigated from the perspective of Hotel </a:t>
            </a:r>
            <a:r>
              <a:rPr lang="en-GB" sz="1200" kern="1200" dirty="0" err="1" smtClean="0">
                <a:solidFill>
                  <a:schemeClr val="tx1"/>
                </a:solidFill>
                <a:effectLst/>
                <a:latin typeface="+mn-lt"/>
                <a:ea typeface="+mn-ea"/>
                <a:cs typeface="+mn-cs"/>
              </a:rPr>
              <a:t>Asaba</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Cerchione</a:t>
            </a:r>
            <a:r>
              <a:rPr lang="en-GB" sz="1200" kern="1200" dirty="0" smtClean="0">
                <a:solidFill>
                  <a:schemeClr val="tx1"/>
                </a:solidFill>
                <a:effectLst/>
                <a:latin typeface="+mn-lt"/>
                <a:ea typeface="+mn-ea"/>
                <a:cs typeface="+mn-cs"/>
              </a:rPr>
              <a:t> &amp; Bansal, 2020).</a:t>
            </a:r>
            <a:endParaRPr lang="en-US"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4B83E82-62C8-4CA7-B6B6-16E3E503D41C}" type="slidenum">
              <a:rPr lang="en-GB" smtClean="0"/>
              <a:t>2</a:t>
            </a:fld>
            <a:endParaRPr lang="en-GB" dirty="0"/>
          </a:p>
        </p:txBody>
      </p:sp>
    </p:spTree>
    <p:extLst>
      <p:ext uri="{BB962C8B-B14F-4D97-AF65-F5344CB8AC3E}">
        <p14:creationId xmlns:p14="http://schemas.microsoft.com/office/powerpoint/2010/main" val="1979989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smtClean="0"/>
              <a:t>Hotel </a:t>
            </a:r>
            <a:r>
              <a:rPr lang="en-GB" sz="1200" dirty="0" err="1" smtClean="0"/>
              <a:t>Asaba</a:t>
            </a:r>
            <a:r>
              <a:rPr lang="en-GB" sz="1200" dirty="0" smtClean="0"/>
              <a:t> is a popular premium hotel chain in Japan. It is situated very near to Tokyo. They have lots of facilities including a golf course with 9 and 18 holes, a fishing facility and so on for recreation. They try to provide the most consumer facility for their consumers (</a:t>
            </a:r>
            <a:r>
              <a:rPr lang="en-GB" sz="1200" dirty="0" err="1" smtClean="0"/>
              <a:t>Thams</a:t>
            </a:r>
            <a:r>
              <a:rPr lang="en-GB" sz="1200" dirty="0" smtClean="0"/>
              <a:t> et al., 2020).</a:t>
            </a:r>
            <a:endParaRPr lang="en-US" sz="1200" dirty="0" smtClean="0"/>
          </a:p>
          <a:p>
            <a:pPr algn="just"/>
            <a:endParaRPr lang="en-GB" sz="1200" dirty="0" smtClean="0"/>
          </a:p>
          <a:p>
            <a:endParaRPr lang="en-GB" dirty="0"/>
          </a:p>
        </p:txBody>
      </p:sp>
      <p:sp>
        <p:nvSpPr>
          <p:cNvPr id="4" name="Slide Number Placeholder 3"/>
          <p:cNvSpPr>
            <a:spLocks noGrp="1"/>
          </p:cNvSpPr>
          <p:nvPr>
            <p:ph type="sldNum" sz="quarter" idx="10"/>
          </p:nvPr>
        </p:nvSpPr>
        <p:spPr/>
        <p:txBody>
          <a:bodyPr/>
          <a:lstStyle/>
          <a:p>
            <a:fld id="{74B83E82-62C8-4CA7-B6B6-16E3E503D41C}" type="slidenum">
              <a:rPr lang="en-GB" smtClean="0"/>
              <a:t>3</a:t>
            </a:fld>
            <a:endParaRPr lang="en-GB" dirty="0"/>
          </a:p>
        </p:txBody>
      </p:sp>
    </p:spTree>
    <p:extLst>
      <p:ext uri="{BB962C8B-B14F-4D97-AF65-F5344CB8AC3E}">
        <p14:creationId xmlns:p14="http://schemas.microsoft.com/office/powerpoint/2010/main" val="2962231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9728" indent="0" algn="just">
              <a:buNone/>
            </a:pPr>
            <a:r>
              <a:rPr lang="en-GB" sz="1400" b="1" dirty="0" smtClean="0"/>
              <a:t>The purpose of a recovery marketing plan from the COVID-19 pandemic</a:t>
            </a:r>
          </a:p>
          <a:p>
            <a:pPr marL="109728" indent="0" algn="just">
              <a:buNone/>
            </a:pPr>
            <a:endParaRPr lang="en-GB" sz="1200" dirty="0" smtClean="0"/>
          </a:p>
          <a:p>
            <a:pPr marL="395478" indent="-285750" algn="just"/>
            <a:r>
              <a:rPr lang="en-US" sz="1200" dirty="0" smtClean="0"/>
              <a:t>Hotel </a:t>
            </a:r>
            <a:r>
              <a:rPr lang="en-US" sz="1200" dirty="0" err="1" smtClean="0"/>
              <a:t>Asaba</a:t>
            </a:r>
            <a:r>
              <a:rPr lang="en-US" sz="1200" dirty="0" smtClean="0"/>
              <a:t> holds many types of Payment systems. Apart from that, they have an online reservation system along with a private database. So, this factor is also </a:t>
            </a:r>
            <a:r>
              <a:rPr lang="en-US" sz="1200" dirty="0" err="1" smtClean="0"/>
              <a:t>favourable</a:t>
            </a:r>
            <a:r>
              <a:rPr lang="en-US" sz="1200" dirty="0" smtClean="0"/>
              <a:t> for Hotel </a:t>
            </a:r>
            <a:r>
              <a:rPr lang="en-US" sz="1200" dirty="0" err="1" smtClean="0"/>
              <a:t>Asaba</a:t>
            </a:r>
            <a:r>
              <a:rPr lang="en-US" sz="1200" dirty="0" smtClean="0"/>
              <a:t> (</a:t>
            </a:r>
            <a:r>
              <a:rPr lang="en-US" sz="1200" dirty="0" err="1" smtClean="0"/>
              <a:t>Thams</a:t>
            </a:r>
            <a:r>
              <a:rPr lang="en-US" sz="1200" dirty="0" smtClean="0"/>
              <a:t> et al., 2020).</a:t>
            </a:r>
          </a:p>
          <a:p>
            <a:pPr marL="395478" indent="-285750" algn="just"/>
            <a:r>
              <a:rPr lang="en-US" sz="1200" dirty="0" smtClean="0"/>
              <a:t>Hotel </a:t>
            </a:r>
            <a:r>
              <a:rPr lang="en-US" sz="1200" dirty="0" err="1" smtClean="0"/>
              <a:t>Asaba</a:t>
            </a:r>
            <a:r>
              <a:rPr lang="en-US" sz="1200" dirty="0" smtClean="0"/>
              <a:t> has premium quality service, strong marketing ability and a strong attractiveness to make it strong (</a:t>
            </a:r>
            <a:r>
              <a:rPr lang="en-US" sz="1200" dirty="0" err="1" smtClean="0"/>
              <a:t>Konovalova</a:t>
            </a:r>
            <a:r>
              <a:rPr lang="en-US" sz="1200" dirty="0" smtClean="0"/>
              <a:t> et al., 2018).</a:t>
            </a:r>
            <a:endParaRPr lang="en-GB" sz="1200" dirty="0" smtClean="0"/>
          </a:p>
        </p:txBody>
      </p:sp>
      <p:sp>
        <p:nvSpPr>
          <p:cNvPr id="4" name="Slide Number Placeholder 3"/>
          <p:cNvSpPr>
            <a:spLocks noGrp="1"/>
          </p:cNvSpPr>
          <p:nvPr>
            <p:ph type="sldNum" sz="quarter" idx="10"/>
          </p:nvPr>
        </p:nvSpPr>
        <p:spPr/>
        <p:txBody>
          <a:bodyPr/>
          <a:lstStyle/>
          <a:p>
            <a:fld id="{74B83E82-62C8-4CA7-B6B6-16E3E503D41C}" type="slidenum">
              <a:rPr lang="en-GB" smtClean="0"/>
              <a:t>4</a:t>
            </a:fld>
            <a:endParaRPr lang="en-GB" dirty="0"/>
          </a:p>
        </p:txBody>
      </p:sp>
    </p:spTree>
    <p:extLst>
      <p:ext uri="{BB962C8B-B14F-4D97-AF65-F5344CB8AC3E}">
        <p14:creationId xmlns:p14="http://schemas.microsoft.com/office/powerpoint/2010/main" val="3743476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anose="020B0604020202020204" pitchFamily="34" charset="0"/>
              <a:buChar char="•"/>
            </a:pPr>
            <a:r>
              <a:rPr lang="en-GB" dirty="0" smtClean="0"/>
              <a:t>Digital marketing has been the biggest advert platform in the world nowadays. The organizations can target the specific characteristics of the customers to make the target of the adverts more accurate.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The advertisements can easily attract customers so that they can get to know about the Hotel </a:t>
            </a:r>
            <a:r>
              <a:rPr lang="en-GB" dirty="0" err="1" smtClean="0"/>
              <a:t>Asaba</a:t>
            </a:r>
            <a:r>
              <a:rPr lang="en-GB" dirty="0" smtClean="0"/>
              <a:t> </a:t>
            </a:r>
            <a:r>
              <a:rPr lang="en-SG" dirty="0" smtClean="0"/>
              <a:t>(</a:t>
            </a:r>
            <a:r>
              <a:rPr lang="en-GB" dirty="0" err="1" smtClean="0"/>
              <a:t>Leite</a:t>
            </a:r>
            <a:r>
              <a:rPr lang="en-GB" dirty="0" smtClean="0"/>
              <a:t> &amp; </a:t>
            </a:r>
            <a:r>
              <a:rPr lang="en-GB" dirty="0" err="1" smtClean="0"/>
              <a:t>Azevedo</a:t>
            </a:r>
            <a:r>
              <a:rPr lang="en-GB" dirty="0" smtClean="0"/>
              <a:t>, 2017</a:t>
            </a:r>
            <a:r>
              <a:rPr lang="en-SG" dirty="0" smtClean="0"/>
              <a:t>).</a:t>
            </a:r>
            <a:endParaRPr lang="en-GB" dirty="0" smtClean="0"/>
          </a:p>
          <a:p>
            <a:pPr marL="0" marR="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4B83E82-62C8-4CA7-B6B6-16E3E503D41C}" type="slidenum">
              <a:rPr lang="en-GB" smtClean="0"/>
              <a:t>5</a:t>
            </a:fld>
            <a:endParaRPr lang="en-GB" dirty="0"/>
          </a:p>
        </p:txBody>
      </p:sp>
    </p:spTree>
    <p:extLst>
      <p:ext uri="{BB962C8B-B14F-4D97-AF65-F5344CB8AC3E}">
        <p14:creationId xmlns:p14="http://schemas.microsoft.com/office/powerpoint/2010/main" val="329799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smtClean="0"/>
              <a:t>So, this report is prepared to improve the business functions and other facilities from the perspective of Hostel </a:t>
            </a:r>
            <a:r>
              <a:rPr lang="en-GB" sz="1200" dirty="0" err="1" smtClean="0"/>
              <a:t>Asaba</a:t>
            </a:r>
            <a:r>
              <a:rPr lang="en-GB" sz="1200" dirty="0" smtClean="0"/>
              <a:t>. </a:t>
            </a:r>
          </a:p>
          <a:p>
            <a:pPr algn="just"/>
            <a:endParaRPr lang="en-GB" sz="1200" dirty="0" smtClean="0"/>
          </a:p>
          <a:p>
            <a:pPr algn="just"/>
            <a:r>
              <a:rPr lang="en-GB" sz="1200" dirty="0" smtClean="0"/>
              <a:t>Their features and functions are also analysed with their product and marketing offerings (</a:t>
            </a:r>
            <a:r>
              <a:rPr lang="en-GB" sz="1200" dirty="0" err="1" smtClean="0"/>
              <a:t>Konovalova</a:t>
            </a:r>
            <a:r>
              <a:rPr lang="en-GB" sz="1200" dirty="0" smtClean="0"/>
              <a:t> et al., 2018).</a:t>
            </a:r>
            <a:endParaRPr lang="en-US" sz="1200" dirty="0" smtClean="0"/>
          </a:p>
          <a:p>
            <a:pPr algn="just"/>
            <a:endParaRPr lang="en-GB" sz="1200" dirty="0" smtClean="0"/>
          </a:p>
          <a:p>
            <a:endParaRPr lang="en-GB" dirty="0"/>
          </a:p>
        </p:txBody>
      </p:sp>
      <p:sp>
        <p:nvSpPr>
          <p:cNvPr id="4" name="Slide Number Placeholder 3"/>
          <p:cNvSpPr>
            <a:spLocks noGrp="1"/>
          </p:cNvSpPr>
          <p:nvPr>
            <p:ph type="sldNum" sz="quarter" idx="10"/>
          </p:nvPr>
        </p:nvSpPr>
        <p:spPr/>
        <p:txBody>
          <a:bodyPr/>
          <a:lstStyle/>
          <a:p>
            <a:fld id="{74B83E82-62C8-4CA7-B6B6-16E3E503D41C}" type="slidenum">
              <a:rPr lang="en-GB" smtClean="0"/>
              <a:t>6</a:t>
            </a:fld>
            <a:endParaRPr lang="en-GB" dirty="0"/>
          </a:p>
        </p:txBody>
      </p:sp>
    </p:spTree>
    <p:extLst>
      <p:ext uri="{BB962C8B-B14F-4D97-AF65-F5344CB8AC3E}">
        <p14:creationId xmlns:p14="http://schemas.microsoft.com/office/powerpoint/2010/main" val="2242101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dirty="0" smtClean="0">
              <a:effectLst/>
            </a:endParaRPr>
          </a:p>
        </p:txBody>
      </p:sp>
      <p:sp>
        <p:nvSpPr>
          <p:cNvPr id="4" name="Slide Number Placeholder 3"/>
          <p:cNvSpPr>
            <a:spLocks noGrp="1"/>
          </p:cNvSpPr>
          <p:nvPr>
            <p:ph type="sldNum" sz="quarter" idx="10"/>
          </p:nvPr>
        </p:nvSpPr>
        <p:spPr/>
        <p:txBody>
          <a:bodyPr/>
          <a:lstStyle/>
          <a:p>
            <a:fld id="{74B83E82-62C8-4CA7-B6B6-16E3E503D41C}" type="slidenum">
              <a:rPr lang="en-GB" smtClean="0"/>
              <a:t>7</a:t>
            </a:fld>
            <a:endParaRPr lang="en-GB" dirty="0"/>
          </a:p>
        </p:txBody>
      </p:sp>
    </p:spTree>
    <p:extLst>
      <p:ext uri="{BB962C8B-B14F-4D97-AF65-F5344CB8AC3E}">
        <p14:creationId xmlns:p14="http://schemas.microsoft.com/office/powerpoint/2010/main" val="3518664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028700"/>
            <a:ext cx="8229600" cy="13716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29" name="Slide Number Placeholder 28"/>
          <p:cNvSpPr>
            <a:spLocks noGrp="1"/>
          </p:cNvSpPr>
          <p:nvPr>
            <p:ph type="sldNum" sz="quarter" idx="12"/>
          </p:nvPr>
        </p:nvSpPr>
        <p:spPr/>
        <p:txBody>
          <a:bodyPr/>
          <a:lstStyle/>
          <a:p>
            <a:fld id="{7FA432C6-B815-4326-9952-AA223244724E}" type="slidenum">
              <a:rPr lang="en-GB" smtClean="0"/>
              <a:t>‹#›</a:t>
            </a:fld>
            <a:endParaRPr lang="en-GB" dirty="0"/>
          </a:p>
        </p:txBody>
      </p:sp>
      <p:sp>
        <p:nvSpPr>
          <p:cNvPr id="9" name="Subtitle 8"/>
          <p:cNvSpPr>
            <a:spLocks noGrp="1"/>
          </p:cNvSpPr>
          <p:nvPr>
            <p:ph type="subTitle" idx="1"/>
          </p:nvPr>
        </p:nvSpPr>
        <p:spPr>
          <a:xfrm>
            <a:off x="1371600" y="2498774"/>
            <a:ext cx="6400800" cy="131445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457200"/>
            <a:ext cx="7086600" cy="13716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1880840"/>
            <a:ext cx="7086600" cy="1132284"/>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924800" y="4812507"/>
            <a:ext cx="762000" cy="273844"/>
          </a:xfrm>
        </p:spPr>
        <p:txBody>
          <a:bodyPr/>
          <a:lstStyle/>
          <a:p>
            <a:fld id="{7FA432C6-B815-4326-9952-AA223244724E}"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200151"/>
            <a:ext cx="4038600" cy="3394472"/>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200151"/>
            <a:ext cx="4038600" cy="3394472"/>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8229600" cy="85725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151335"/>
            <a:ext cx="4040188" cy="563165"/>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1151335"/>
            <a:ext cx="4041775" cy="563165"/>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71651"/>
            <a:ext cx="4040188" cy="2822972"/>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6" y="1771651"/>
            <a:ext cx="4041775" cy="2822972"/>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1" y="1143001"/>
            <a:ext cx="3008313" cy="3451622"/>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04788"/>
            <a:ext cx="5111750" cy="4389835"/>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457200"/>
            <a:ext cx="5486400" cy="391716"/>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373981"/>
            <a:ext cx="5486400" cy="29718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875090"/>
            <a:ext cx="5486400" cy="397764"/>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05979"/>
            <a:ext cx="6019800" cy="438864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272F830-8FE0-45C7-BDCC-726EBEDB02C9}" type="datetimeFigureOut">
              <a:rPr lang="en-GB" smtClean="0"/>
              <a:t>23/11/2021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05979"/>
            <a:ext cx="8229600" cy="85725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00150"/>
            <a:ext cx="8229600" cy="353187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4812507"/>
            <a:ext cx="2133600" cy="273844"/>
          </a:xfrm>
          <a:prstGeom prst="rect">
            <a:avLst/>
          </a:prstGeom>
        </p:spPr>
        <p:txBody>
          <a:bodyPr vert="horz" anchor="b"/>
          <a:lstStyle>
            <a:lvl1pPr algn="l" eaLnBrk="1" latinLnBrk="0" hangingPunct="1">
              <a:defRPr kumimoji="0" sz="1200">
                <a:solidFill>
                  <a:schemeClr val="tx1">
                    <a:shade val="50000"/>
                  </a:schemeClr>
                </a:solidFill>
              </a:defRPr>
            </a:lvl1pPr>
          </a:lstStyle>
          <a:p>
            <a:fld id="{8272F830-8FE0-45C7-BDCC-726EBEDB02C9}" type="datetimeFigureOut">
              <a:rPr lang="en-GB" smtClean="0"/>
              <a:t>23/11/2021</a:t>
            </a:fld>
            <a:endParaRPr lang="en-GB" dirty="0"/>
          </a:p>
        </p:txBody>
      </p:sp>
      <p:sp>
        <p:nvSpPr>
          <p:cNvPr id="3" name="Footer Placeholder 2"/>
          <p:cNvSpPr>
            <a:spLocks noGrp="1"/>
          </p:cNvSpPr>
          <p:nvPr>
            <p:ph type="ftr" sz="quarter" idx="3"/>
          </p:nvPr>
        </p:nvSpPr>
        <p:spPr>
          <a:xfrm>
            <a:off x="3124200" y="4812507"/>
            <a:ext cx="2895600" cy="273844"/>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p>
        </p:txBody>
      </p:sp>
      <p:sp>
        <p:nvSpPr>
          <p:cNvPr id="23" name="Slide Number Placeholder 22"/>
          <p:cNvSpPr>
            <a:spLocks noGrp="1"/>
          </p:cNvSpPr>
          <p:nvPr>
            <p:ph type="sldNum" sz="quarter" idx="4"/>
          </p:nvPr>
        </p:nvSpPr>
        <p:spPr>
          <a:xfrm>
            <a:off x="7924800" y="4812507"/>
            <a:ext cx="762000" cy="273844"/>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FA432C6-B815-4326-9952-AA223244724E}"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896711"/>
            <a:ext cx="7772400" cy="1258022"/>
          </a:xfrm>
        </p:spPr>
        <p:txBody>
          <a:bodyPr>
            <a:noAutofit/>
          </a:bodyPr>
          <a:lstStyle/>
          <a:p>
            <a:pPr algn="ctr"/>
            <a:r>
              <a:rPr lang="en-GB" sz="2400" dirty="0">
                <a:solidFill>
                  <a:schemeClr val="tx1"/>
                </a:solidFill>
                <a:effectLst/>
                <a:latin typeface="Times New Roman" panose="02020603050405020304" pitchFamily="18" charset="0"/>
                <a:cs typeface="Times New Roman" panose="02020603050405020304" pitchFamily="18" charset="0"/>
              </a:rPr>
              <a:t>BMIH4005</a:t>
            </a:r>
            <a:r>
              <a:rPr lang="en-US" sz="2400" dirty="0">
                <a:solidFill>
                  <a:schemeClr val="tx1"/>
                </a:solidFill>
                <a:effectLst/>
                <a:latin typeface="Times New Roman" panose="02020603050405020304" pitchFamily="18" charset="0"/>
                <a:cs typeface="Times New Roman" panose="02020603050405020304" pitchFamily="18" charset="0"/>
              </a:rPr>
              <a:t/>
            </a:r>
            <a:br>
              <a:rPr lang="en-US" sz="2400" dirty="0">
                <a:solidFill>
                  <a:schemeClr val="tx1"/>
                </a:solidFill>
                <a:effectLst/>
                <a:latin typeface="Times New Roman" panose="02020603050405020304" pitchFamily="18" charset="0"/>
                <a:cs typeface="Times New Roman" panose="02020603050405020304" pitchFamily="18" charset="0"/>
              </a:rPr>
            </a:br>
            <a:r>
              <a:rPr lang="en-GB" sz="2400" dirty="0">
                <a:solidFill>
                  <a:schemeClr val="tx1"/>
                </a:solidFill>
                <a:effectLst/>
                <a:latin typeface="Times New Roman" panose="02020603050405020304" pitchFamily="18" charset="0"/>
                <a:cs typeface="Times New Roman" panose="02020603050405020304" pitchFamily="18" charset="0"/>
              </a:rPr>
              <a:t>Marketing </a:t>
            </a:r>
            <a:r>
              <a:rPr lang="en-GB" sz="2400" dirty="0" smtClean="0">
                <a:solidFill>
                  <a:schemeClr val="tx1"/>
                </a:solidFill>
                <a:effectLst/>
                <a:latin typeface="Times New Roman" panose="02020603050405020304" pitchFamily="18" charset="0"/>
                <a:cs typeface="Times New Roman" panose="02020603050405020304" pitchFamily="18" charset="0"/>
              </a:rPr>
              <a:t>Essentials</a:t>
            </a:r>
            <a:endParaRPr lang="en-GB" sz="2400" dirty="0">
              <a:solidFill>
                <a:schemeClr val="tx1"/>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533400" y="2571750"/>
            <a:ext cx="7772400" cy="899778"/>
          </a:xfrm>
        </p:spPr>
        <p:txBody>
          <a:bodyPr>
            <a:noAutofit/>
          </a:bodyPr>
          <a:lstStyle/>
          <a:p>
            <a:pPr algn="ctr"/>
            <a:r>
              <a:rPr lang="en-GB" sz="2000" dirty="0" smtClean="0">
                <a:latin typeface="Times New Roman" panose="02020603050405020304" pitchFamily="18" charset="0"/>
                <a:cs typeface="Times New Roman" panose="02020603050405020304" pitchFamily="18" charset="0"/>
              </a:rPr>
              <a:t>Component 1</a:t>
            </a:r>
          </a:p>
          <a:p>
            <a:pPr algn="ctr"/>
            <a:endParaRPr lang="en-GB" sz="2000" dirty="0" smtClean="0">
              <a:latin typeface="Times New Roman" panose="02020603050405020304" pitchFamily="18" charset="0"/>
              <a:cs typeface="Times New Roman" panose="02020603050405020304" pitchFamily="18" charset="0"/>
            </a:endParaRPr>
          </a:p>
          <a:p>
            <a:pPr algn="ctr"/>
            <a:endParaRPr lang="en-GB" sz="1050" dirty="0" smtClean="0">
              <a:latin typeface="Times New Roman" panose="02020603050405020304" pitchFamily="18" charset="0"/>
              <a:cs typeface="Times New Roman" panose="02020603050405020304" pitchFamily="18" charset="0"/>
            </a:endParaRPr>
          </a:p>
          <a:p>
            <a:pPr algn="ctr"/>
            <a:r>
              <a:rPr lang="en-US" sz="1050" dirty="0">
                <a:effectLst/>
                <a:latin typeface="Times New Roman" panose="02020603050405020304" pitchFamily="18" charset="0"/>
                <a:cs typeface="Times New Roman" panose="02020603050405020304" pitchFamily="18" charset="0"/>
              </a:rPr>
              <a:t>Lecturer: </a:t>
            </a:r>
            <a:r>
              <a:rPr lang="en-US" sz="1050" dirty="0" err="1">
                <a:effectLst/>
                <a:latin typeface="Times New Roman" panose="02020603050405020304" pitchFamily="18" charset="0"/>
                <a:cs typeface="Times New Roman" panose="02020603050405020304" pitchFamily="18" charset="0"/>
              </a:rPr>
              <a:t>Dr</a:t>
            </a:r>
            <a:r>
              <a:rPr lang="en-US" sz="1050" dirty="0">
                <a:effectLst/>
                <a:latin typeface="Times New Roman" panose="02020603050405020304" pitchFamily="18" charset="0"/>
                <a:cs typeface="Times New Roman" panose="02020603050405020304" pitchFamily="18" charset="0"/>
              </a:rPr>
              <a:t> Jayne Griffith-Parry, </a:t>
            </a:r>
            <a:r>
              <a:rPr lang="en-US" sz="1050" dirty="0" err="1">
                <a:effectLst/>
                <a:latin typeface="Times New Roman" panose="02020603050405020304" pitchFamily="18" charset="0"/>
                <a:cs typeface="Times New Roman" panose="02020603050405020304" pitchFamily="18" charset="0"/>
              </a:rPr>
              <a:t>Dr</a:t>
            </a:r>
            <a:r>
              <a:rPr lang="en-US" sz="1050" dirty="0">
                <a:effectLst/>
                <a:latin typeface="Times New Roman" panose="02020603050405020304" pitchFamily="18" charset="0"/>
                <a:cs typeface="Times New Roman" panose="02020603050405020304" pitchFamily="18" charset="0"/>
              </a:rPr>
              <a:t> </a:t>
            </a:r>
            <a:r>
              <a:rPr lang="en-US" sz="1050" dirty="0" err="1">
                <a:effectLst/>
                <a:latin typeface="Times New Roman" panose="02020603050405020304" pitchFamily="18" charset="0"/>
                <a:cs typeface="Times New Roman" panose="02020603050405020304" pitchFamily="18" charset="0"/>
              </a:rPr>
              <a:t>Huw</a:t>
            </a:r>
            <a:r>
              <a:rPr lang="en-US" sz="1050" dirty="0">
                <a:effectLst/>
                <a:latin typeface="Times New Roman" panose="02020603050405020304" pitchFamily="18" charset="0"/>
                <a:cs typeface="Times New Roman" panose="02020603050405020304" pitchFamily="18" charset="0"/>
              </a:rPr>
              <a:t> Thomas, Neil Dyer, Ruth Taylor-Davies, Deborah Lloyd.</a:t>
            </a:r>
          </a:p>
          <a:p>
            <a:pPr algn="ctr"/>
            <a:endParaRPr lang="en-GB" sz="1050"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2"/>
          <a:stretch>
            <a:fillRect/>
          </a:stretch>
        </p:blipFill>
        <p:spPr>
          <a:xfrm>
            <a:off x="2514600" y="39461"/>
            <a:ext cx="4152900" cy="857250"/>
          </a:xfrm>
          <a:prstGeom prst="rect">
            <a:avLst/>
          </a:prstGeom>
        </p:spPr>
      </p:pic>
      <p:sp>
        <p:nvSpPr>
          <p:cNvPr id="5" name="Rectangle 4"/>
          <p:cNvSpPr/>
          <p:nvPr/>
        </p:nvSpPr>
        <p:spPr>
          <a:xfrm>
            <a:off x="228600" y="4171950"/>
            <a:ext cx="4572000" cy="646331"/>
          </a:xfrm>
          <a:prstGeom prst="rect">
            <a:avLst/>
          </a:prstGeom>
        </p:spPr>
        <p:txBody>
          <a:bodyPr>
            <a:spAutoFit/>
          </a:bodyPr>
          <a:lstStyle/>
          <a:p>
            <a:r>
              <a:rPr lang="en-GB" dirty="0">
                <a:solidFill>
                  <a:srgbClr val="7030A0"/>
                </a:solidFill>
                <a:latin typeface="Times New Roman" panose="02020603050405020304" pitchFamily="18" charset="0"/>
                <a:cs typeface="Times New Roman" panose="02020603050405020304" pitchFamily="18" charset="0"/>
              </a:rPr>
              <a:t>Student </a:t>
            </a:r>
            <a:r>
              <a:rPr lang="en-GB" dirty="0">
                <a:solidFill>
                  <a:srgbClr val="7030A0"/>
                </a:solidFill>
                <a:latin typeface="Times New Roman" panose="02020603050405020304" pitchFamily="18" charset="0"/>
                <a:cs typeface="Times New Roman" panose="02020603050405020304" pitchFamily="18" charset="0"/>
              </a:rPr>
              <a:t>Name- Elena-Beatrice </a:t>
            </a:r>
            <a:r>
              <a:rPr lang="en-GB" dirty="0" err="1">
                <a:solidFill>
                  <a:srgbClr val="7030A0"/>
                </a:solidFill>
                <a:latin typeface="Times New Roman" panose="02020603050405020304" pitchFamily="18" charset="0"/>
                <a:cs typeface="Times New Roman" panose="02020603050405020304" pitchFamily="18" charset="0"/>
              </a:rPr>
              <a:t>Ursariu</a:t>
            </a:r>
            <a:endParaRPr lang="en-US" dirty="0">
              <a:solidFill>
                <a:srgbClr val="7030A0"/>
              </a:solidFill>
              <a:latin typeface="Times New Roman" panose="02020603050405020304" pitchFamily="18" charset="0"/>
              <a:cs typeface="Times New Roman" panose="02020603050405020304" pitchFamily="18" charset="0"/>
            </a:endParaRPr>
          </a:p>
          <a:p>
            <a:r>
              <a:rPr lang="en-GB" dirty="0">
                <a:solidFill>
                  <a:srgbClr val="7030A0"/>
                </a:solidFill>
                <a:latin typeface="Times New Roman" panose="02020603050405020304" pitchFamily="18" charset="0"/>
                <a:cs typeface="Times New Roman" panose="02020603050405020304" pitchFamily="18" charset="0"/>
              </a:rPr>
              <a:t>Student </a:t>
            </a:r>
            <a:r>
              <a:rPr lang="en-GB" dirty="0">
                <a:solidFill>
                  <a:srgbClr val="7030A0"/>
                </a:solidFill>
                <a:latin typeface="Times New Roman" panose="02020603050405020304" pitchFamily="18" charset="0"/>
                <a:cs typeface="Times New Roman" panose="02020603050405020304" pitchFamily="18" charset="0"/>
              </a:rPr>
              <a:t>ID- 2022161</a:t>
            </a:r>
            <a:endParaRPr lang="en-US" dirty="0">
              <a:solidFill>
                <a:srgbClr val="7030A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5566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6800" y="438150"/>
            <a:ext cx="7543800" cy="685800"/>
          </a:xfrm>
        </p:spPr>
        <p:txBody>
          <a:bodyPr/>
          <a:lstStyle/>
          <a:p>
            <a:pPr algn="ctr"/>
            <a:r>
              <a:rPr lang="en-GB" sz="3200" dirty="0" smtClean="0"/>
              <a:t>Introduction</a:t>
            </a:r>
            <a:endParaRPr lang="en-GB" sz="3200" dirty="0"/>
          </a:p>
        </p:txBody>
      </p:sp>
      <p:sp>
        <p:nvSpPr>
          <p:cNvPr id="2" name="Content Placeholder 1"/>
          <p:cNvSpPr>
            <a:spLocks noGrp="1"/>
          </p:cNvSpPr>
          <p:nvPr>
            <p:ph idx="1"/>
          </p:nvPr>
        </p:nvSpPr>
        <p:spPr>
          <a:xfrm>
            <a:off x="304800" y="1200150"/>
            <a:ext cx="4419600" cy="3048000"/>
          </a:xfrm>
        </p:spPr>
        <p:txBody>
          <a:bodyPr>
            <a:normAutofit/>
          </a:bodyPr>
          <a:lstStyle/>
          <a:p>
            <a:pPr marL="109728" indent="0" algn="just">
              <a:buNone/>
            </a:pPr>
            <a:r>
              <a:rPr lang="en-GB" sz="1800" dirty="0"/>
              <a:t>In this report, the Marketing mix, Customer value and engagement, digital marketing and External, internal analysis has been investigated from the perspective of Hotel </a:t>
            </a:r>
            <a:r>
              <a:rPr lang="en-GB" sz="1800" dirty="0" err="1"/>
              <a:t>Asaba</a:t>
            </a:r>
            <a:r>
              <a:rPr lang="en-GB" sz="1800" dirty="0"/>
              <a:t> (</a:t>
            </a:r>
            <a:r>
              <a:rPr lang="en-GB" sz="1800" dirty="0" err="1"/>
              <a:t>Cerchione</a:t>
            </a:r>
            <a:r>
              <a:rPr lang="en-GB" sz="1800" dirty="0"/>
              <a:t> &amp; Bansal, 2020).</a:t>
            </a:r>
            <a:endParaRPr lang="en-US" sz="1800" dirty="0"/>
          </a:p>
          <a:p>
            <a:pPr marL="109728" indent="0" algn="just">
              <a:buNone/>
            </a:pPr>
            <a:endParaRPr lang="en-GB" sz="18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1733550"/>
            <a:ext cx="3401413" cy="2028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7661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95400" y="285750"/>
            <a:ext cx="7543800" cy="685800"/>
          </a:xfrm>
        </p:spPr>
        <p:txBody>
          <a:bodyPr>
            <a:normAutofit/>
          </a:bodyPr>
          <a:lstStyle/>
          <a:p>
            <a:pPr algn="ctr"/>
            <a:r>
              <a:rPr lang="en-GB" sz="2800" dirty="0" smtClean="0"/>
              <a:t>Hotel Overview</a:t>
            </a:r>
            <a:endParaRPr lang="en-GB" sz="2800" dirty="0"/>
          </a:p>
        </p:txBody>
      </p:sp>
      <p:sp>
        <p:nvSpPr>
          <p:cNvPr id="2" name="Content Placeholder 1"/>
          <p:cNvSpPr>
            <a:spLocks noGrp="1"/>
          </p:cNvSpPr>
          <p:nvPr>
            <p:ph idx="1"/>
          </p:nvPr>
        </p:nvSpPr>
        <p:spPr>
          <a:xfrm>
            <a:off x="228600" y="1504950"/>
            <a:ext cx="5105400" cy="2286000"/>
          </a:xfrm>
        </p:spPr>
        <p:txBody>
          <a:bodyPr>
            <a:noAutofit/>
          </a:bodyPr>
          <a:lstStyle/>
          <a:p>
            <a:pPr algn="just"/>
            <a:r>
              <a:rPr lang="en-GB" sz="1600" dirty="0"/>
              <a:t>Hotel </a:t>
            </a:r>
            <a:r>
              <a:rPr lang="en-GB" sz="1600" dirty="0" err="1"/>
              <a:t>Asaba</a:t>
            </a:r>
            <a:r>
              <a:rPr lang="en-GB" sz="1600" dirty="0"/>
              <a:t> is a popular premium hotel chain in Japan. It is situated very near to Tokyo. They have lots of facilities including a golf course with 9 and 18 holes, a fishing facility and so on for recreation. They try to provide the most consumer facility for their consumers (</a:t>
            </a:r>
            <a:r>
              <a:rPr lang="en-GB" sz="1600" dirty="0" err="1"/>
              <a:t>Thams</a:t>
            </a:r>
            <a:r>
              <a:rPr lang="en-GB" sz="1600" dirty="0"/>
              <a:t> et al., 2020).</a:t>
            </a:r>
            <a:endParaRPr lang="en-US" sz="1600" dirty="0"/>
          </a:p>
          <a:p>
            <a:pPr algn="just"/>
            <a:endParaRPr lang="en-GB" sz="1600" dirty="0"/>
          </a:p>
        </p:txBody>
      </p:sp>
      <p:pic>
        <p:nvPicPr>
          <p:cNvPr id="5" name="Picture 4" descr="C:\Users\FB PC\Desktop\suite-garden-view-nadeshiko.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3600" y="1504950"/>
            <a:ext cx="3033395" cy="2352675"/>
          </a:xfrm>
          <a:prstGeom prst="rect">
            <a:avLst/>
          </a:prstGeom>
          <a:noFill/>
          <a:ln>
            <a:noFill/>
          </a:ln>
        </p:spPr>
      </p:pic>
    </p:spTree>
    <p:extLst>
      <p:ext uri="{BB962C8B-B14F-4D97-AF65-F5344CB8AC3E}">
        <p14:creationId xmlns:p14="http://schemas.microsoft.com/office/powerpoint/2010/main" val="4081708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90600" y="285750"/>
            <a:ext cx="7543800" cy="685800"/>
          </a:xfrm>
        </p:spPr>
        <p:txBody>
          <a:bodyPr>
            <a:normAutofit/>
          </a:bodyPr>
          <a:lstStyle/>
          <a:p>
            <a:r>
              <a:rPr lang="en-GB" sz="2800" dirty="0">
                <a:effectLst/>
              </a:rPr>
              <a:t>T</a:t>
            </a:r>
            <a:r>
              <a:rPr lang="en-GB" sz="2800" dirty="0" smtClean="0">
                <a:effectLst/>
              </a:rPr>
              <a:t>he </a:t>
            </a:r>
            <a:r>
              <a:rPr lang="en-GB" sz="2800" dirty="0">
                <a:effectLst/>
              </a:rPr>
              <a:t>role of a marketing professional </a:t>
            </a:r>
            <a:endParaRPr lang="en-GB" sz="2800" dirty="0"/>
          </a:p>
        </p:txBody>
      </p:sp>
      <p:sp>
        <p:nvSpPr>
          <p:cNvPr id="2" name="Content Placeholder 1"/>
          <p:cNvSpPr>
            <a:spLocks noGrp="1"/>
          </p:cNvSpPr>
          <p:nvPr>
            <p:ph idx="1"/>
          </p:nvPr>
        </p:nvSpPr>
        <p:spPr>
          <a:xfrm>
            <a:off x="152400" y="1110996"/>
            <a:ext cx="4572000" cy="3518153"/>
          </a:xfrm>
        </p:spPr>
        <p:txBody>
          <a:bodyPr>
            <a:normAutofit fontScale="92500" lnSpcReduction="10000"/>
          </a:bodyPr>
          <a:lstStyle/>
          <a:p>
            <a:pPr marL="109728" indent="0" algn="just">
              <a:buNone/>
            </a:pPr>
            <a:r>
              <a:rPr lang="en-GB" sz="2000" b="1" dirty="0" smtClean="0"/>
              <a:t>The purpose of a recovery marketing plan from the COVID-19 pandemic</a:t>
            </a:r>
          </a:p>
          <a:p>
            <a:pPr marL="109728" indent="0" algn="just">
              <a:buNone/>
            </a:pPr>
            <a:endParaRPr lang="en-GB" sz="1800" dirty="0" smtClean="0"/>
          </a:p>
          <a:p>
            <a:pPr marL="395478" indent="-285750" algn="just"/>
            <a:r>
              <a:rPr lang="en-US" sz="1800" dirty="0" smtClean="0"/>
              <a:t>Hotel </a:t>
            </a:r>
            <a:r>
              <a:rPr lang="en-US" sz="1800" dirty="0" err="1" smtClean="0"/>
              <a:t>Asaba</a:t>
            </a:r>
            <a:r>
              <a:rPr lang="en-US" sz="1800" dirty="0" smtClean="0"/>
              <a:t> holds many types of Payment systems. Apart from that, they have an online reservation system along with a private database. So, this factor is also </a:t>
            </a:r>
            <a:r>
              <a:rPr lang="en-US" sz="1800" dirty="0" err="1" smtClean="0"/>
              <a:t>favourable</a:t>
            </a:r>
            <a:r>
              <a:rPr lang="en-US" sz="1800" dirty="0" smtClean="0"/>
              <a:t> for Hotel </a:t>
            </a:r>
            <a:r>
              <a:rPr lang="en-US" sz="1800" dirty="0" err="1" smtClean="0"/>
              <a:t>Asaba</a:t>
            </a:r>
            <a:r>
              <a:rPr lang="en-US" sz="1800" dirty="0" smtClean="0"/>
              <a:t> (</a:t>
            </a:r>
            <a:r>
              <a:rPr lang="en-US" sz="1800" dirty="0" err="1" smtClean="0"/>
              <a:t>Thams</a:t>
            </a:r>
            <a:r>
              <a:rPr lang="en-US" sz="1800" dirty="0" smtClean="0"/>
              <a:t> et al., 2020).</a:t>
            </a:r>
          </a:p>
          <a:p>
            <a:pPr marL="395478" indent="-285750" algn="just"/>
            <a:r>
              <a:rPr lang="en-US" sz="1800" dirty="0" smtClean="0"/>
              <a:t>Hotel </a:t>
            </a:r>
            <a:r>
              <a:rPr lang="en-US" sz="1800" dirty="0" err="1" smtClean="0"/>
              <a:t>Asaba</a:t>
            </a:r>
            <a:r>
              <a:rPr lang="en-US" sz="1800" dirty="0" smtClean="0"/>
              <a:t> has premium quality service, strong marketing ability and a strong attractiveness to make it strong (</a:t>
            </a:r>
            <a:r>
              <a:rPr lang="en-US" sz="1800" dirty="0" err="1" smtClean="0"/>
              <a:t>Konovalova</a:t>
            </a:r>
            <a:r>
              <a:rPr lang="en-US" sz="1800" dirty="0" smtClean="0"/>
              <a:t> et al., 2018).</a:t>
            </a:r>
            <a:endParaRPr lang="en-GB" sz="1800" dirty="0" smtClean="0"/>
          </a:p>
        </p:txBody>
      </p:sp>
      <p:pic>
        <p:nvPicPr>
          <p:cNvPr id="3074" name="Picture 2" descr="C:\Users\FB PC\Desktop\marketing-2483867_192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05400" y="1581150"/>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4517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2000" y="742950"/>
            <a:ext cx="7543800" cy="685800"/>
          </a:xfrm>
        </p:spPr>
        <p:txBody>
          <a:bodyPr>
            <a:noAutofit/>
          </a:bodyPr>
          <a:lstStyle/>
          <a:p>
            <a:pPr algn="ctr"/>
            <a:r>
              <a:rPr lang="en-GB" sz="2800" dirty="0">
                <a:effectLst/>
              </a:rPr>
              <a:t>The role of a marketing </a:t>
            </a:r>
            <a:r>
              <a:rPr lang="en-GB" sz="2800" dirty="0" smtClean="0">
                <a:effectLst/>
              </a:rPr>
              <a:t>professional (Continued) </a:t>
            </a:r>
            <a:endParaRPr lang="en-GB" sz="2800" dirty="0"/>
          </a:p>
        </p:txBody>
      </p:sp>
      <p:sp>
        <p:nvSpPr>
          <p:cNvPr id="2" name="Rectangle 1"/>
          <p:cNvSpPr/>
          <p:nvPr/>
        </p:nvSpPr>
        <p:spPr>
          <a:xfrm>
            <a:off x="228600" y="1962150"/>
            <a:ext cx="4572000" cy="2862322"/>
          </a:xfrm>
          <a:prstGeom prst="rect">
            <a:avLst/>
          </a:prstGeom>
        </p:spPr>
        <p:txBody>
          <a:bodyPr>
            <a:spAutoFit/>
          </a:bodyPr>
          <a:lstStyle/>
          <a:p>
            <a:pPr marL="285750" indent="-285750" algn="just">
              <a:buFont typeface="Arial" panose="020B0604020202020204" pitchFamily="34" charset="0"/>
              <a:buChar char="•"/>
            </a:pPr>
            <a:r>
              <a:rPr lang="en-GB" dirty="0"/>
              <a:t>Digital marketing has been the biggest advert platform in the world nowadays. The organizations can target the specific characteristics of the customers to make the target of the adverts more accurate.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a:t>The advertisements can easily attract customers so that they can get to know about the Hotel </a:t>
            </a:r>
            <a:r>
              <a:rPr lang="en-GB" dirty="0" err="1"/>
              <a:t>Asaba</a:t>
            </a:r>
            <a:r>
              <a:rPr lang="en-GB" dirty="0"/>
              <a:t> </a:t>
            </a:r>
            <a:r>
              <a:rPr lang="en-SG" dirty="0"/>
              <a:t>(</a:t>
            </a:r>
            <a:r>
              <a:rPr lang="en-GB" dirty="0" err="1"/>
              <a:t>Leite</a:t>
            </a:r>
            <a:r>
              <a:rPr lang="en-GB" dirty="0"/>
              <a:t> &amp; </a:t>
            </a:r>
            <a:r>
              <a:rPr lang="en-GB" dirty="0" err="1"/>
              <a:t>Azevedo</a:t>
            </a:r>
            <a:r>
              <a:rPr lang="en-GB" dirty="0"/>
              <a:t>, 2017</a:t>
            </a:r>
            <a:r>
              <a:rPr lang="en-SG" dirty="0"/>
              <a:t>).</a:t>
            </a:r>
            <a:endParaRPr lang="en-GB" dirty="0" smtClean="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8087" y="1657350"/>
            <a:ext cx="4066335" cy="2914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5474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285750"/>
            <a:ext cx="7543800" cy="685800"/>
          </a:xfrm>
        </p:spPr>
        <p:txBody>
          <a:bodyPr/>
          <a:lstStyle/>
          <a:p>
            <a:pPr algn="ctr"/>
            <a:r>
              <a:rPr lang="en-GB" sz="2800" dirty="0" smtClean="0"/>
              <a:t>Conclusion</a:t>
            </a:r>
            <a:endParaRPr lang="en-GB" sz="2800" dirty="0"/>
          </a:p>
        </p:txBody>
      </p:sp>
      <p:sp>
        <p:nvSpPr>
          <p:cNvPr id="2" name="Content Placeholder 1"/>
          <p:cNvSpPr>
            <a:spLocks noGrp="1"/>
          </p:cNvSpPr>
          <p:nvPr>
            <p:ph idx="1"/>
          </p:nvPr>
        </p:nvSpPr>
        <p:spPr>
          <a:xfrm>
            <a:off x="457200" y="1110997"/>
            <a:ext cx="3886200" cy="3394472"/>
          </a:xfrm>
        </p:spPr>
        <p:txBody>
          <a:bodyPr>
            <a:noAutofit/>
          </a:bodyPr>
          <a:lstStyle/>
          <a:p>
            <a:pPr algn="just"/>
            <a:r>
              <a:rPr lang="en-GB" sz="1600" dirty="0"/>
              <a:t>So, this report is prepared to improve the business functions and other facilities from the perspective of Hostel </a:t>
            </a:r>
            <a:r>
              <a:rPr lang="en-GB" sz="1600" dirty="0" err="1"/>
              <a:t>Asaba</a:t>
            </a:r>
            <a:r>
              <a:rPr lang="en-GB" sz="1600" dirty="0"/>
              <a:t>. </a:t>
            </a:r>
            <a:endParaRPr lang="en-GB" sz="1600" dirty="0" smtClean="0"/>
          </a:p>
          <a:p>
            <a:pPr algn="just"/>
            <a:endParaRPr lang="en-GB" sz="1600" dirty="0"/>
          </a:p>
          <a:p>
            <a:pPr algn="just"/>
            <a:r>
              <a:rPr lang="en-GB" sz="1600" dirty="0" smtClean="0"/>
              <a:t>Their </a:t>
            </a:r>
            <a:r>
              <a:rPr lang="en-GB" sz="1600" dirty="0"/>
              <a:t>features and functions are also analysed with their product and marketing offerings (</a:t>
            </a:r>
            <a:r>
              <a:rPr lang="en-GB" sz="1600" dirty="0" err="1"/>
              <a:t>Konovalova</a:t>
            </a:r>
            <a:r>
              <a:rPr lang="en-GB" sz="1600" dirty="0"/>
              <a:t> et al., 2018).</a:t>
            </a:r>
            <a:endParaRPr lang="en-US" sz="1600" dirty="0"/>
          </a:p>
          <a:p>
            <a:pPr algn="just"/>
            <a:endParaRPr lang="en-GB" sz="1600" dirty="0"/>
          </a:p>
        </p:txBody>
      </p:sp>
      <p:pic>
        <p:nvPicPr>
          <p:cNvPr id="5122" name="Picture 2" descr="C:\Users\FB PC\Desktop\Marketing-Strategy-scale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200" y="1657350"/>
            <a:ext cx="3378334" cy="2252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151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6800" y="514350"/>
            <a:ext cx="7543800" cy="685800"/>
          </a:xfrm>
        </p:spPr>
        <p:txBody>
          <a:bodyPr/>
          <a:lstStyle/>
          <a:p>
            <a:pPr algn="ctr"/>
            <a:r>
              <a:rPr lang="en-GB" sz="3600" dirty="0" smtClean="0"/>
              <a:t>References</a:t>
            </a:r>
            <a:endParaRPr lang="en-GB" sz="3600"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223871"/>
            <a:ext cx="8229600" cy="34847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38649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41</TotalTime>
  <Words>601</Words>
  <Application>Microsoft Office PowerPoint</Application>
  <PresentationFormat>On-screen Show (16:9)</PresentationFormat>
  <Paragraphs>43</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Apex</vt:lpstr>
      <vt:lpstr>BMIH4005 Marketing Essentials</vt:lpstr>
      <vt:lpstr>Introduction</vt:lpstr>
      <vt:lpstr>Hotel Overview</vt:lpstr>
      <vt:lpstr>The role of a marketing professional </vt:lpstr>
      <vt:lpstr>The role of a marketing professional (Continued) </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learn</cp:lastModifiedBy>
  <cp:revision>168</cp:revision>
  <dcterms:created xsi:type="dcterms:W3CDTF">2021-06-26T20:16:45Z</dcterms:created>
  <dcterms:modified xsi:type="dcterms:W3CDTF">2021-11-23T11:03:01Z</dcterms:modified>
</cp:coreProperties>
</file>