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752CA0-B4E1-57FC-65C5-AE3B00C62F7D}" v="177" dt="2026-02-10T10:23:06.8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95752CA0-B4E1-57FC-65C5-AE3B00C62F7D}"/>
    <pc:docChg chg="modSld">
      <pc:chgData name="" userId="" providerId="" clId="Web-{95752CA0-B4E1-57FC-65C5-AE3B00C62F7D}" dt="2026-02-10T10:17:12.223" v="0" actId="20577"/>
      <pc:docMkLst>
        <pc:docMk/>
      </pc:docMkLst>
      <pc:sldChg chg="modSp">
        <pc:chgData name="" userId="" providerId="" clId="Web-{95752CA0-B4E1-57FC-65C5-AE3B00C62F7D}" dt="2026-02-10T10:17:12.223" v="0" actId="20577"/>
        <pc:sldMkLst>
          <pc:docMk/>
          <pc:sldMk cId="0" sldId="256"/>
        </pc:sldMkLst>
        <pc:spChg chg="mod">
          <ac:chgData name="" userId="" providerId="" clId="Web-{95752CA0-B4E1-57FC-65C5-AE3B00C62F7D}" dt="2026-02-10T10:17:12.223" v="0" actId="20577"/>
          <ac:spMkLst>
            <pc:docMk/>
            <pc:sldMk cId="0" sldId="256"/>
            <ac:spMk id="4" creationId="{00000000-0000-0000-0000-000000000000}"/>
          </ac:spMkLst>
        </pc:spChg>
      </pc:sldChg>
    </pc:docChg>
  </pc:docChgLst>
  <pc:docChgLst>
    <pc:chgData name="Caron Griffin (2522161)" userId="S::2522161@student.uwtsd.ac.uk::54debb8e-318d-4ee9-875f-510b4ea7df71" providerId="AD" clId="Web-{95752CA0-B4E1-57FC-65C5-AE3B00C62F7D}"/>
    <pc:docChg chg="modSld">
      <pc:chgData name="Caron Griffin (2522161)" userId="S::2522161@student.uwtsd.ac.uk::54debb8e-318d-4ee9-875f-510b4ea7df71" providerId="AD" clId="Web-{95752CA0-B4E1-57FC-65C5-AE3B00C62F7D}" dt="2026-02-10T10:23:06.899" v="175" actId="1076"/>
      <pc:docMkLst>
        <pc:docMk/>
      </pc:docMkLst>
      <pc:sldChg chg="modSp">
        <pc:chgData name="Caron Griffin (2522161)" userId="S::2522161@student.uwtsd.ac.uk::54debb8e-318d-4ee9-875f-510b4ea7df71" providerId="AD" clId="Web-{95752CA0-B4E1-57FC-65C5-AE3B00C62F7D}" dt="2026-02-10T10:23:06.899" v="175" actId="1076"/>
        <pc:sldMkLst>
          <pc:docMk/>
          <pc:sldMk cId="0" sldId="256"/>
        </pc:sldMkLst>
        <pc:spChg chg="mod">
          <ac:chgData name="Caron Griffin (2522161)" userId="S::2522161@student.uwtsd.ac.uk::54debb8e-318d-4ee9-875f-510b4ea7df71" providerId="AD" clId="Web-{95752CA0-B4E1-57FC-65C5-AE3B00C62F7D}" dt="2026-02-10T10:23:06.899" v="175" actId="1076"/>
          <ac:spMkLst>
            <pc:docMk/>
            <pc:sldMk cId="0" sldId="256"/>
            <ac:spMk id="3" creationId="{00000000-0000-0000-0000-000000000000}"/>
          </ac:spMkLst>
        </pc:spChg>
        <pc:spChg chg="mod">
          <ac:chgData name="Caron Griffin (2522161)" userId="S::2522161@student.uwtsd.ac.uk::54debb8e-318d-4ee9-875f-510b4ea7df71" providerId="AD" clId="Web-{95752CA0-B4E1-57FC-65C5-AE3B00C62F7D}" dt="2026-02-10T10:22:21.477" v="174" actId="1076"/>
          <ac:spMkLst>
            <pc:docMk/>
            <pc:sldMk cId="0" sldId="256"/>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18575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psnet.ahrq.gov/perspective/communication-during-transitions-care" TargetMode="External"/><Relationship Id="rId3" Type="http://schemas.openxmlformats.org/officeDocument/2006/relationships/hyperlink" Target="https://www.ahrq.gov/teamstepps/longtermcare/index.html" TargetMode="External"/><Relationship Id="rId7" Type="http://schemas.openxmlformats.org/officeDocument/2006/relationships/hyperlink" Target="https://pmc.ncbi.nlm.nih.gov/articles/PMC12306608/"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hyperlink" Target="https://learn.hms.harvard.edu/insights/all-insights/pitfalls-using-powerpoint-adult-learners" TargetMode="External"/><Relationship Id="rId5" Type="http://schemas.openxmlformats.org/officeDocument/2006/relationships/hyperlink" Target="https://students-residents.aamc.org/attending-medical-school/presentation-skills-toolkit-medical-students" TargetMode="External"/><Relationship Id="rId10" Type="http://schemas.openxmlformats.org/officeDocument/2006/relationships/hyperlink" Target="https://libguides.rutgers.edu/c.php?g=337228&amp;p=2269282" TargetMode="External"/><Relationship Id="rId4" Type="http://schemas.openxmlformats.org/officeDocument/2006/relationships/hyperlink" Target="https://www.ahrq.gov/hai/quality/tools/cauti-ltc/modules/implementation/long-term-modules/module4/mod4-slides.html" TargetMode="External"/><Relationship Id="rId9" Type="http://schemas.openxmlformats.org/officeDocument/2006/relationships/hyperlink" Target="https://www.lecturio.com/inst/pulse/effective-presenta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E2761"/>
        </a:solidFill>
        <a:effectLst/>
      </p:bgPr>
    </p:bg>
    <p:spTree>
      <p:nvGrpSpPr>
        <p:cNvPr id="1" name=""/>
        <p:cNvGrpSpPr/>
        <p:nvPr/>
      </p:nvGrpSpPr>
      <p:grpSpPr>
        <a:xfrm>
          <a:off x="0" y="0"/>
          <a:ext cx="0" cy="0"/>
          <a:chOff x="0" y="0"/>
          <a:chExt cx="0" cy="0"/>
        </a:xfrm>
      </p:grpSpPr>
      <p:sp>
        <p:nvSpPr>
          <p:cNvPr id="2" name="Text 0"/>
          <p:cNvSpPr/>
          <p:nvPr/>
        </p:nvSpPr>
        <p:spPr>
          <a:xfrm>
            <a:off x="457200" y="1371600"/>
            <a:ext cx="8229600" cy="731520"/>
          </a:xfrm>
          <a:prstGeom prst="rect">
            <a:avLst/>
          </a:prstGeom>
          <a:noFill/>
          <a:ln/>
        </p:spPr>
        <p:txBody>
          <a:bodyPr wrap="square" rtlCol="0" anchor="ctr"/>
          <a:lstStyle/>
          <a:p>
            <a:pPr marL="0" indent="0" algn="ctr">
              <a:buNone/>
            </a:pPr>
            <a:r>
              <a:rPr lang="en-US" sz="4800" b="1">
                <a:solidFill>
                  <a:srgbClr val="FFFFFF"/>
                </a:solidFill>
                <a:latin typeface="Calibri" pitchFamily="34" charset="0"/>
                <a:ea typeface="Calibri" pitchFamily="34" charset="-122"/>
                <a:cs typeface="Calibri" pitchFamily="34" charset="-120"/>
              </a:rPr>
              <a:t>Microsoft PowerPoint</a:t>
            </a:r>
            <a:endParaRPr lang="en-US" sz="4800"/>
          </a:p>
        </p:txBody>
      </p:sp>
      <p:sp>
        <p:nvSpPr>
          <p:cNvPr id="3" name="Text 1"/>
          <p:cNvSpPr/>
          <p:nvPr/>
        </p:nvSpPr>
        <p:spPr>
          <a:xfrm>
            <a:off x="457200" y="2299836"/>
            <a:ext cx="8229600" cy="548640"/>
          </a:xfrm>
          <a:prstGeom prst="rect">
            <a:avLst/>
          </a:prstGeom>
          <a:noFill/>
          <a:ln/>
        </p:spPr>
        <p:txBody>
          <a:bodyPr wrap="square" lIns="91440" tIns="45720" rIns="91440" bIns="45720" rtlCol="0" anchor="ctr"/>
          <a:lstStyle/>
          <a:p>
            <a:pPr marL="0" indent="0" algn="ctr">
              <a:buNone/>
            </a:pPr>
            <a:r>
              <a:rPr lang="en-US" sz="2400" i="1">
                <a:solidFill>
                  <a:srgbClr val="02C39A"/>
                </a:solidFill>
                <a:latin typeface="Calibri" pitchFamily="34" charset="0"/>
                <a:ea typeface="Calibri" pitchFamily="34" charset="-122"/>
                <a:cs typeface="Calibri" pitchFamily="34" charset="-120"/>
              </a:rPr>
              <a:t>Enhancing Efficiency &amp; Communication at Greenfield Home Care Agency</a:t>
            </a:r>
            <a:endParaRPr lang="en-US" sz="2400"/>
          </a:p>
        </p:txBody>
      </p:sp>
      <p:sp>
        <p:nvSpPr>
          <p:cNvPr id="4" name="Text 2"/>
          <p:cNvSpPr/>
          <p:nvPr/>
        </p:nvSpPr>
        <p:spPr>
          <a:xfrm>
            <a:off x="457201" y="3950769"/>
            <a:ext cx="8229600" cy="553453"/>
          </a:xfrm>
          <a:prstGeom prst="rect">
            <a:avLst/>
          </a:prstGeom>
          <a:noFill/>
          <a:ln/>
        </p:spPr>
        <p:txBody>
          <a:bodyPr wrap="square" lIns="91440" tIns="45720" rIns="91440" bIns="45720" rtlCol="0" anchor="ctr"/>
          <a:lstStyle/>
          <a:p>
            <a:pPr algn="ctr"/>
            <a:r>
              <a:rPr lang="en-US" sz="1400">
                <a:solidFill>
                  <a:srgbClr val="CADCFC"/>
                </a:solidFill>
                <a:latin typeface="Calibri"/>
                <a:ea typeface="Calibri"/>
                <a:cs typeface="Calibri"/>
              </a:rPr>
              <a:t>Caron griffin 2522161 </a:t>
            </a:r>
          </a:p>
          <a:p>
            <a:pPr marL="0" indent="0" algn="ctr">
              <a:buNone/>
            </a:pPr>
            <a:r>
              <a:rPr lang="en-US" sz="1400">
                <a:solidFill>
                  <a:srgbClr val="CADCFC"/>
                </a:solidFill>
                <a:latin typeface="Calibri"/>
                <a:ea typeface="Calibri"/>
                <a:cs typeface="Calibri"/>
              </a:rPr>
              <a:t>LCHS4007 - Digital Skills and Research Methods</a:t>
            </a:r>
            <a:endParaRPr lang="en-US" sz="1400">
              <a:latin typeface="Calibri"/>
              <a:ea typeface="Calibri"/>
              <a:cs typeface="Calibri"/>
            </a:endParaRPr>
          </a:p>
          <a:p>
            <a:pPr marL="0" indent="0" algn="ctr">
              <a:buNone/>
            </a:pPr>
            <a:r>
              <a:rPr lang="en-US" sz="1400">
                <a:solidFill>
                  <a:srgbClr val="CADCFC"/>
                </a:solidFill>
                <a:latin typeface="Calibri" pitchFamily="34" charset="0"/>
                <a:ea typeface="Calibri" pitchFamily="34" charset="-122"/>
                <a:cs typeface="Calibri" pitchFamily="34" charset="-120"/>
              </a:rPr>
              <a:t>Certificate of Higher Education Skills for the Workplace</a:t>
            </a:r>
            <a:endParaRPr lang="en-US" sz="1400"/>
          </a:p>
          <a:p>
            <a:pPr marL="0" indent="0" algn="ctr">
              <a:buNone/>
            </a:pPr>
            <a:r>
              <a:rPr lang="en-US" sz="1400">
                <a:solidFill>
                  <a:srgbClr val="CADCFC"/>
                </a:solidFill>
                <a:latin typeface="Calibri" pitchFamily="34" charset="0"/>
                <a:ea typeface="Calibri" pitchFamily="34" charset="-122"/>
                <a:cs typeface="Calibri" pitchFamily="34" charset="-120"/>
              </a:rPr>
              <a:t>Group Member 1: Productivity Application Analysis</a:t>
            </a:r>
          </a:p>
          <a:p>
            <a:pPr algn="ctr"/>
            <a:endParaRPr lang="en-US" sz="1400">
              <a:solidFill>
                <a:srgbClr val="CADCFC"/>
              </a:solidFill>
              <a:ea typeface="Calibri"/>
              <a:cs typeface="Calibri"/>
            </a:endParaRPr>
          </a:p>
          <a:p>
            <a:pPr algn="ctr"/>
            <a:r>
              <a:rPr lang="en-US" sz="1400">
                <a:solidFill>
                  <a:srgbClr val="CADCFC"/>
                </a:solidFill>
                <a:ea typeface="Calibri"/>
                <a:cs typeface="Calibri"/>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Greenfield Home Care Agency: Context</a:t>
            </a:r>
            <a:endParaRPr lang="en-US" sz="4000"/>
          </a:p>
        </p:txBody>
      </p:sp>
      <p:pic>
        <p:nvPicPr>
          <p:cNvPr id="3" name="Image 0" descr="preencoded.png"/>
          <p:cNvPicPr>
            <a:picLocks noChangeAspect="1"/>
          </p:cNvPicPr>
          <p:nvPr/>
        </p:nvPicPr>
        <p:blipFill>
          <a:blip r:embed="rId3"/>
          <a:stretch>
            <a:fillRect/>
          </a:stretch>
        </p:blipFill>
        <p:spPr>
          <a:xfrm>
            <a:off x="640080" y="1097280"/>
            <a:ext cx="548640" cy="548640"/>
          </a:xfrm>
          <a:prstGeom prst="rect">
            <a:avLst/>
          </a:prstGeom>
        </p:spPr>
      </p:pic>
      <p:sp>
        <p:nvSpPr>
          <p:cNvPr id="4" name="Text 1"/>
          <p:cNvSpPr/>
          <p:nvPr/>
        </p:nvSpPr>
        <p:spPr>
          <a:xfrm>
            <a:off x="1371600" y="1097279"/>
            <a:ext cx="7315200" cy="3324497"/>
          </a:xfrm>
          <a:prstGeom prst="rect">
            <a:avLst/>
          </a:prstGeom>
          <a:noFill/>
          <a:ln/>
        </p:spPr>
        <p:txBody>
          <a:bodyPr wrap="square" rtlCol="0" anchor="t"/>
          <a:lstStyle/>
          <a:p>
            <a:pPr algn="just">
              <a:lnSpc>
                <a:spcPct val="150000"/>
              </a:lnSpc>
            </a:pPr>
            <a:r>
              <a:rPr lang="en-US" sz="1600"/>
              <a:t>Greenfield Home Care Agency specializes in providing person-</a:t>
            </a:r>
            <a:r>
              <a:rPr lang="en-US" sz="1600" err="1"/>
              <a:t>centred</a:t>
            </a:r>
            <a:r>
              <a:rPr lang="en-US" sz="1600"/>
              <a:t> support to seniors who are living independently in the community. In addition to care coordinators, the </a:t>
            </a:r>
            <a:r>
              <a:rPr lang="en-US" sz="1600" err="1"/>
              <a:t>organisation</a:t>
            </a:r>
            <a:r>
              <a:rPr lang="en-US" sz="1600"/>
              <a:t> also employs visiting carers, nurses, and administrative personnel. These staff members coordinate care, communicate effectively across teams, and keep documentation consistent, all on a daily basis. The agency decided to use Microsoft 365 for better business operations, however, some employees are still getting comfortable with the use of the software. Hence, this works as a two-edged sword for the management team as while they want to use digital tools for better workflow and collaboration; at the same time, it is a dilemma for them.</a:t>
            </a:r>
          </a:p>
        </p:txBody>
      </p:sp>
      <p:sp>
        <p:nvSpPr>
          <p:cNvPr id="5" name="Text 2"/>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 LCHS4007 Assessment Specification (2026)</a:t>
            </a:r>
            <a:endParaRPr lang="en-US" sz="1000"/>
          </a:p>
        </p:txBody>
      </p:sp>
      <p:pic>
        <p:nvPicPr>
          <p:cNvPr id="6" name="Image 1" descr="preencoded.png"/>
          <p:cNvPicPr>
            <a:picLocks noChangeAspect="1"/>
          </p:cNvPicPr>
          <p:nvPr/>
        </p:nvPicPr>
        <p:blipFill>
          <a:blip r:embed="rId4"/>
          <a:stretch>
            <a:fillRect/>
          </a:stretch>
        </p:blipFill>
        <p:spPr>
          <a:xfrm>
            <a:off x="640080" y="1188720"/>
            <a:ext cx="457200" cy="45720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Why PowerPoint for Home Care?</a:t>
            </a:r>
            <a:endParaRPr lang="en-US" sz="4000"/>
          </a:p>
        </p:txBody>
      </p:sp>
      <p:sp>
        <p:nvSpPr>
          <p:cNvPr id="3" name="Text 1"/>
          <p:cNvSpPr/>
          <p:nvPr/>
        </p:nvSpPr>
        <p:spPr>
          <a:xfrm>
            <a:off x="457200" y="1188720"/>
            <a:ext cx="8229600" cy="1828800"/>
          </a:xfrm>
          <a:prstGeom prst="rect">
            <a:avLst/>
          </a:prstGeom>
          <a:noFill/>
          <a:ln/>
        </p:spPr>
        <p:txBody>
          <a:bodyPr wrap="square" rtlCol="0" anchor="t"/>
          <a:lstStyle/>
          <a:p>
            <a:pPr algn="just">
              <a:lnSpc>
                <a:spcPct val="150000"/>
              </a:lnSpc>
            </a:pPr>
            <a:r>
              <a:rPr lang="en-US" sz="1500"/>
              <a:t>Microsoft PowerPoint, to many, is just a tool for making formal presentation; however, in healthcare environments, the application has many very important roles. PowerPoint gives Greenfield Home Care Agency a standardized way of organizing staff training, patient education, document care protocols, and also communicating within the team. Research has shown that well-prepared presentation materials increase the ability to remember and understand the information, especially in healthcare situations where complex information needs to be presented clearly to different groups. The visual and orderly nature of PowerPoint presentations helps to divide very complicated care instructions into small steps that are easy to understand, thus it is extremely helpful when training unexperienced new staff, informing existing team members about changes in policy, and educating the patient's family on the care plan.</a:t>
            </a:r>
          </a:p>
        </p:txBody>
      </p:sp>
      <p:sp>
        <p:nvSpPr>
          <p:cNvPr id="4" name="Text 2"/>
          <p:cNvSpPr/>
          <p:nvPr/>
        </p:nvSpPr>
        <p:spPr>
          <a:xfrm>
            <a:off x="457200" y="4663440"/>
            <a:ext cx="8229600" cy="365760"/>
          </a:xfrm>
          <a:prstGeom prst="rect">
            <a:avLst/>
          </a:prstGeom>
          <a:noFill/>
          <a:ln/>
        </p:spPr>
        <p:txBody>
          <a:bodyPr wrap="square" rtlCol="0" anchor="ctr"/>
          <a:lstStyle/>
          <a:p>
            <a:pPr marL="0" indent="0">
              <a:buNone/>
            </a:pPr>
            <a:r>
              <a:rPr lang="en-US" sz="1000" b="1">
                <a:solidFill>
                  <a:srgbClr val="64748B"/>
                </a:solidFill>
                <a:latin typeface="Calibri" pitchFamily="34" charset="0"/>
                <a:ea typeface="Calibri" pitchFamily="34" charset="-122"/>
                <a:cs typeface="Calibri" pitchFamily="34" charset="-120"/>
              </a:rPr>
              <a:t>Sources: </a:t>
            </a:r>
            <a:r>
              <a:rPr lang="en-US" sz="1000" i="1">
                <a:solidFill>
                  <a:srgbClr val="64748B"/>
                </a:solidFill>
                <a:latin typeface="Calibri" pitchFamily="34" charset="0"/>
                <a:ea typeface="Calibri" pitchFamily="34" charset="-122"/>
                <a:cs typeface="Calibri" pitchFamily="34" charset="-120"/>
              </a:rPr>
              <a:t>Irwin, Terberg &amp; Swinford (2024); Ratliff (2024); Agency for Healthcare Research and Quality (2012)</a:t>
            </a:r>
            <a:endParaRPr lang="en-US" sz="1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3800" b="1">
                <a:solidFill>
                  <a:srgbClr val="1E2761"/>
                </a:solidFill>
                <a:latin typeface="Calibri" pitchFamily="34" charset="0"/>
                <a:ea typeface="Calibri" pitchFamily="34" charset="-122"/>
                <a:cs typeface="Calibri" pitchFamily="34" charset="-120"/>
              </a:rPr>
              <a:t>Current Practice: Training &amp; Communication Challenges</a:t>
            </a:r>
            <a:endParaRPr lang="en-US" sz="3800"/>
          </a:p>
        </p:txBody>
      </p:sp>
      <p:sp>
        <p:nvSpPr>
          <p:cNvPr id="3" name="Shape 1"/>
          <p:cNvSpPr/>
          <p:nvPr/>
        </p:nvSpPr>
        <p:spPr>
          <a:xfrm>
            <a:off x="457200" y="1097280"/>
            <a:ext cx="3931920" cy="3383280"/>
          </a:xfrm>
          <a:prstGeom prst="rect">
            <a:avLst/>
          </a:prstGeom>
          <a:solidFill>
            <a:srgbClr val="FFFFFF"/>
          </a:solidFill>
          <a:ln w="25400">
            <a:solidFill>
              <a:srgbClr val="84B59F"/>
            </a:solidFill>
            <a:prstDash val="solid"/>
          </a:ln>
        </p:spPr>
        <p:txBody>
          <a:bodyPr/>
          <a:lstStyle/>
          <a:p>
            <a:endParaRPr lang="en-US"/>
          </a:p>
        </p:txBody>
      </p:sp>
      <p:sp>
        <p:nvSpPr>
          <p:cNvPr id="4" name="Text 2"/>
          <p:cNvSpPr/>
          <p:nvPr/>
        </p:nvSpPr>
        <p:spPr>
          <a:xfrm>
            <a:off x="548640" y="1234440"/>
            <a:ext cx="3749040" cy="365760"/>
          </a:xfrm>
          <a:prstGeom prst="rect">
            <a:avLst/>
          </a:prstGeom>
          <a:noFill/>
          <a:ln/>
        </p:spPr>
        <p:txBody>
          <a:bodyPr wrap="square" rtlCol="0" anchor="ctr"/>
          <a:lstStyle/>
          <a:p>
            <a:pPr marL="0" indent="0">
              <a:buNone/>
            </a:pPr>
            <a:r>
              <a:rPr lang="en-US" sz="1600" b="1">
                <a:solidFill>
                  <a:srgbClr val="028090"/>
                </a:solidFill>
                <a:latin typeface="Calibri" pitchFamily="34" charset="0"/>
                <a:ea typeface="Calibri" pitchFamily="34" charset="-122"/>
                <a:cs typeface="Calibri" pitchFamily="34" charset="-120"/>
              </a:rPr>
              <a:t>Before PowerPoint Implementation</a:t>
            </a:r>
            <a:endParaRPr lang="en-US" sz="1600"/>
          </a:p>
        </p:txBody>
      </p:sp>
      <p:sp>
        <p:nvSpPr>
          <p:cNvPr id="5" name="Text 3"/>
          <p:cNvSpPr/>
          <p:nvPr/>
        </p:nvSpPr>
        <p:spPr>
          <a:xfrm>
            <a:off x="640080" y="1534886"/>
            <a:ext cx="3657600" cy="3383280"/>
          </a:xfrm>
          <a:prstGeom prst="rect">
            <a:avLst/>
          </a:prstGeom>
          <a:noFill/>
          <a:ln/>
        </p:spPr>
        <p:txBody>
          <a:bodyPr wrap="square" rtlCol="0" anchor="t"/>
          <a:lstStyle/>
          <a:p>
            <a:pPr algn="just">
              <a:lnSpc>
                <a:spcPct val="150000"/>
              </a:lnSpc>
            </a:pPr>
            <a:r>
              <a:rPr lang="en-US" sz="950"/>
              <a:t>Currently, the employees at Greenfield have been depending on a combination of spoken briefings, printed leaflets, and impromptu email messages for their training and sharing of information. Oftentimes new care protocols are communicated during rushed staff meetings where employees jot down notes by hand.</a:t>
            </a:r>
          </a:p>
          <a:p>
            <a:pPr algn="just">
              <a:lnSpc>
                <a:spcPct val="150000"/>
              </a:lnSpc>
            </a:pPr>
            <a:r>
              <a:rPr lang="en-US" sz="950"/>
              <a:t>Updates on patient care are delivered through photocopied sheets or verbal handovers, which can result in inconsistencies in how well the information is retained. Usually, the interaction with families to educate them about the care plans is just verbal explanations with hardly any visual support, so the relatives find it challenging to recall the major points later on. This disjointed method causes knowledge gaps, repeated questions, and sometimes misunderstanding of the procedures.</a:t>
            </a:r>
          </a:p>
        </p:txBody>
      </p:sp>
      <p:sp>
        <p:nvSpPr>
          <p:cNvPr id="6" name="Shape 4"/>
          <p:cNvSpPr/>
          <p:nvPr/>
        </p:nvSpPr>
        <p:spPr>
          <a:xfrm>
            <a:off x="4754880" y="1097280"/>
            <a:ext cx="3931920" cy="3383280"/>
          </a:xfrm>
          <a:prstGeom prst="rect">
            <a:avLst/>
          </a:prstGeom>
          <a:solidFill>
            <a:srgbClr val="FFFFFF"/>
          </a:solidFill>
          <a:ln w="25400">
            <a:solidFill>
              <a:srgbClr val="02C39A"/>
            </a:solidFill>
            <a:prstDash val="solid"/>
          </a:ln>
        </p:spPr>
        <p:txBody>
          <a:bodyPr/>
          <a:lstStyle/>
          <a:p>
            <a:endParaRPr lang="en-US"/>
          </a:p>
        </p:txBody>
      </p:sp>
      <p:sp>
        <p:nvSpPr>
          <p:cNvPr id="7" name="Text 5"/>
          <p:cNvSpPr/>
          <p:nvPr/>
        </p:nvSpPr>
        <p:spPr>
          <a:xfrm>
            <a:off x="4846320" y="1234440"/>
            <a:ext cx="3749040" cy="365760"/>
          </a:xfrm>
          <a:prstGeom prst="rect">
            <a:avLst/>
          </a:prstGeom>
          <a:noFill/>
          <a:ln/>
        </p:spPr>
        <p:txBody>
          <a:bodyPr wrap="square" rtlCol="0" anchor="ctr"/>
          <a:lstStyle/>
          <a:p>
            <a:pPr marL="0" indent="0">
              <a:buNone/>
            </a:pPr>
            <a:r>
              <a:rPr lang="en-US" sz="1600" b="1">
                <a:solidFill>
                  <a:srgbClr val="028090"/>
                </a:solidFill>
                <a:latin typeface="Calibri" pitchFamily="34" charset="0"/>
                <a:ea typeface="Calibri" pitchFamily="34" charset="-122"/>
                <a:cs typeface="Calibri" pitchFamily="34" charset="-120"/>
              </a:rPr>
              <a:t>With PowerPoint</a:t>
            </a:r>
            <a:endParaRPr lang="en-US" sz="1600"/>
          </a:p>
        </p:txBody>
      </p:sp>
      <p:sp>
        <p:nvSpPr>
          <p:cNvPr id="8" name="Text 6"/>
          <p:cNvSpPr/>
          <p:nvPr/>
        </p:nvSpPr>
        <p:spPr>
          <a:xfrm>
            <a:off x="4892040" y="1541417"/>
            <a:ext cx="3657600" cy="2560320"/>
          </a:xfrm>
          <a:prstGeom prst="rect">
            <a:avLst/>
          </a:prstGeom>
          <a:noFill/>
          <a:ln/>
        </p:spPr>
        <p:txBody>
          <a:bodyPr wrap="square" rtlCol="0" anchor="t"/>
          <a:lstStyle/>
          <a:p>
            <a:pPr algn="just">
              <a:lnSpc>
                <a:spcPts val="1800"/>
              </a:lnSpc>
            </a:pPr>
            <a:r>
              <a:rPr lang="en-US" sz="950"/>
              <a:t>Using PowerPoint, Greenfield is able to prepare standardized training modules containing a mixture of text, images, and diagrams explaining each care step visually. Such presentations can be distributed digitally through email or Microsoft Teams, thus enabling staff to go over the materials either before or after the training sessions at their convenience. Family education workshops may involve the use of visual slides presenting medication schedules, mobility exercises, or emergency procedures, thus providing the relatives with a straightforward reference to take home. Also, care updates can be conveyed through short, to-the-point presentations that clearly indicate the changes, thus achieving uniformity in the entire team irrespective of their shift patterns or locations.</a:t>
            </a:r>
          </a:p>
        </p:txBody>
      </p:sp>
      <p:sp>
        <p:nvSpPr>
          <p:cNvPr id="9" name="Text 7"/>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 AHRQ (2012) TeamSTEPPS Long-Term Care Toolkit</a:t>
            </a:r>
            <a:endParaRPr lang="en-US" sz="100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Application 1: Standardised Staff Training</a:t>
            </a:r>
            <a:endParaRPr lang="en-US" sz="4000"/>
          </a:p>
        </p:txBody>
      </p:sp>
      <p:pic>
        <p:nvPicPr>
          <p:cNvPr id="3" name="Image 0" descr="preencoded.png"/>
          <p:cNvPicPr>
            <a:picLocks noChangeAspect="1"/>
          </p:cNvPicPr>
          <p:nvPr/>
        </p:nvPicPr>
        <p:blipFill>
          <a:blip r:embed="rId3"/>
          <a:stretch>
            <a:fillRect/>
          </a:stretch>
        </p:blipFill>
        <p:spPr>
          <a:xfrm>
            <a:off x="640080" y="1188720"/>
            <a:ext cx="457200" cy="457200"/>
          </a:xfrm>
          <a:prstGeom prst="rect">
            <a:avLst/>
          </a:prstGeom>
        </p:spPr>
      </p:pic>
      <p:sp>
        <p:nvSpPr>
          <p:cNvPr id="4" name="Text 1"/>
          <p:cNvSpPr/>
          <p:nvPr/>
        </p:nvSpPr>
        <p:spPr>
          <a:xfrm>
            <a:off x="1280160" y="1234440"/>
            <a:ext cx="7315200" cy="365760"/>
          </a:xfrm>
          <a:prstGeom prst="rect">
            <a:avLst/>
          </a:prstGeom>
          <a:noFill/>
          <a:ln/>
        </p:spPr>
        <p:txBody>
          <a:bodyPr wrap="square" rtlCol="0" anchor="ctr"/>
          <a:lstStyle/>
          <a:p>
            <a:pPr marL="0" indent="0">
              <a:buNone/>
            </a:pPr>
            <a:r>
              <a:rPr lang="en-US" sz="1800" b="1">
                <a:solidFill>
                  <a:srgbClr val="028090"/>
                </a:solidFill>
                <a:latin typeface="Calibri" pitchFamily="34" charset="0"/>
                <a:ea typeface="Calibri" pitchFamily="34" charset="-122"/>
                <a:cs typeface="Calibri" pitchFamily="34" charset="-120"/>
              </a:rPr>
              <a:t>Use Case: Medication Administration Training</a:t>
            </a:r>
            <a:endParaRPr lang="en-US" sz="1800"/>
          </a:p>
        </p:txBody>
      </p:sp>
      <p:sp>
        <p:nvSpPr>
          <p:cNvPr id="5" name="Text 2"/>
          <p:cNvSpPr/>
          <p:nvPr/>
        </p:nvSpPr>
        <p:spPr>
          <a:xfrm>
            <a:off x="457200" y="1645920"/>
            <a:ext cx="8229600" cy="2377440"/>
          </a:xfrm>
          <a:prstGeom prst="rect">
            <a:avLst/>
          </a:prstGeom>
          <a:noFill/>
          <a:ln/>
        </p:spPr>
        <p:txBody>
          <a:bodyPr wrap="square" rtlCol="0" anchor="t"/>
          <a:lstStyle/>
          <a:p>
            <a:pPr algn="just">
              <a:lnSpc>
                <a:spcPct val="150000"/>
              </a:lnSpc>
            </a:pPr>
            <a:r>
              <a:rPr lang="en-US" sz="1400"/>
              <a:t>Correct medication administration is one of the main issues requiring a training at Greenfield. The training coordinator can take advantage of PowerPoint to design a detailed learning module containing medication packaging pictures, flowcharts outlining the "five rights" of medication administration (right patient, right drug, right dose, right route, right time), and screenshots of medication documentation in the digital system. Visual slides can depict typical mistakes and how to avoid them, along with case study scenarios for discussion. These standardized presentations guarantee that each employee gets the same training material, thus lowering variability and raising patient safety. A study done by the Agency for Healthcare Research and Quality found that structured, visual training aids facilitate the understanding and memory of complex healthcare operations, especially if the staff is able to review the aids several times.</a:t>
            </a:r>
          </a:p>
        </p:txBody>
      </p:sp>
      <p:sp>
        <p:nvSpPr>
          <p:cNvPr id="6" name="Text 3"/>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 AHRQ (2017) Module 4: Teamwork and Communication</a:t>
            </a:r>
            <a:endParaRPr lang="en-US" sz="10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Application 2: Patient &amp; Family Education</a:t>
            </a:r>
            <a:endParaRPr lang="en-US" sz="4000"/>
          </a:p>
        </p:txBody>
      </p:sp>
      <p:pic>
        <p:nvPicPr>
          <p:cNvPr id="3" name="Image 0" descr="preencoded.png"/>
          <p:cNvPicPr>
            <a:picLocks noChangeAspect="1"/>
          </p:cNvPicPr>
          <p:nvPr/>
        </p:nvPicPr>
        <p:blipFill>
          <a:blip r:embed="rId3"/>
          <a:stretch>
            <a:fillRect/>
          </a:stretch>
        </p:blipFill>
        <p:spPr>
          <a:xfrm>
            <a:off x="640080" y="1188720"/>
            <a:ext cx="457200" cy="457200"/>
          </a:xfrm>
          <a:prstGeom prst="rect">
            <a:avLst/>
          </a:prstGeom>
        </p:spPr>
      </p:pic>
      <p:sp>
        <p:nvSpPr>
          <p:cNvPr id="4" name="Text 1"/>
          <p:cNvSpPr/>
          <p:nvPr/>
        </p:nvSpPr>
        <p:spPr>
          <a:xfrm>
            <a:off x="1280160" y="1234440"/>
            <a:ext cx="7315200" cy="365760"/>
          </a:xfrm>
          <a:prstGeom prst="rect">
            <a:avLst/>
          </a:prstGeom>
          <a:noFill/>
          <a:ln/>
        </p:spPr>
        <p:txBody>
          <a:bodyPr wrap="square" rtlCol="0" anchor="ctr"/>
          <a:lstStyle/>
          <a:p>
            <a:pPr marL="0" indent="0">
              <a:buNone/>
            </a:pPr>
            <a:r>
              <a:rPr lang="en-US" sz="1800" b="1">
                <a:solidFill>
                  <a:srgbClr val="028090"/>
                </a:solidFill>
                <a:latin typeface="Calibri" pitchFamily="34" charset="0"/>
                <a:ea typeface="Calibri" pitchFamily="34" charset="-122"/>
                <a:cs typeface="Calibri" pitchFamily="34" charset="-120"/>
              </a:rPr>
              <a:t>Use Case: Dementia Care Guidance for Families</a:t>
            </a:r>
            <a:endParaRPr lang="en-US" sz="1800"/>
          </a:p>
        </p:txBody>
      </p:sp>
      <p:sp>
        <p:nvSpPr>
          <p:cNvPr id="5" name="Text 2"/>
          <p:cNvSpPr/>
          <p:nvPr/>
        </p:nvSpPr>
        <p:spPr>
          <a:xfrm>
            <a:off x="457200" y="1783080"/>
            <a:ext cx="8229600" cy="2377440"/>
          </a:xfrm>
          <a:prstGeom prst="rect">
            <a:avLst/>
          </a:prstGeom>
          <a:noFill/>
          <a:ln/>
        </p:spPr>
        <p:txBody>
          <a:bodyPr wrap="square" rtlCol="0" anchor="t"/>
          <a:lstStyle/>
          <a:p>
            <a:pPr algn="just">
              <a:lnSpc>
                <a:spcPct val="150000"/>
              </a:lnSpc>
            </a:pPr>
            <a:r>
              <a:rPr lang="en-US" sz="1300"/>
              <a:t>Many family members caring for relatives with dementia find themselves really overwhelmed by the complexity of the condition and the needs. Greenfield care coordinators can take advantage of PowerPoint to develop educational presentations which explain the stages of dementia progression, communication strategies, home environment safety changes, and </a:t>
            </a:r>
            <a:r>
              <a:rPr lang="en-US" sz="1300" err="1"/>
              <a:t>behavioural</a:t>
            </a:r>
            <a:r>
              <a:rPr lang="en-US" sz="1300"/>
              <a:t> management methods. Such presentations may feature simple pictures, photos, and bullet points that help non-professionals understand complex medical information. Families may be given printed or digital copies to look at in the comfort of their homes, thus lowering their stress and enhancing the level of care provided both by the professionals and at home. Research in health care communication points out that educational materials for patients and families should be not only visually clear but also linguistically accessible. Thus, the mix of text and images in PowerPoint is a great way to make the message clearer and to encourage a sense of partnership and empowerment in care giving.</a:t>
            </a:r>
          </a:p>
        </p:txBody>
      </p:sp>
      <p:sp>
        <p:nvSpPr>
          <p:cNvPr id="6" name="Text 3"/>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Sources: Kimani &amp; Petrucka (2021); Morley &amp; Cashell (2017)</a:t>
            </a:r>
            <a:endParaRPr lang="en-US" sz="10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3800" b="1">
                <a:solidFill>
                  <a:srgbClr val="1E2761"/>
                </a:solidFill>
                <a:latin typeface="Calibri" pitchFamily="34" charset="0"/>
                <a:ea typeface="Calibri" pitchFamily="34" charset="-122"/>
                <a:cs typeface="Calibri" pitchFamily="34" charset="-120"/>
              </a:rPr>
              <a:t>Application 3: Protocol Updates &amp; Team Briefings</a:t>
            </a:r>
            <a:endParaRPr lang="en-US" sz="3800"/>
          </a:p>
        </p:txBody>
      </p:sp>
      <p:pic>
        <p:nvPicPr>
          <p:cNvPr id="3" name="Image 0" descr="preencoded.png"/>
          <p:cNvPicPr>
            <a:picLocks noChangeAspect="1"/>
          </p:cNvPicPr>
          <p:nvPr/>
        </p:nvPicPr>
        <p:blipFill>
          <a:blip r:embed="rId3"/>
          <a:stretch>
            <a:fillRect/>
          </a:stretch>
        </p:blipFill>
        <p:spPr>
          <a:xfrm>
            <a:off x="640080" y="1188720"/>
            <a:ext cx="457200" cy="457200"/>
          </a:xfrm>
          <a:prstGeom prst="rect">
            <a:avLst/>
          </a:prstGeom>
        </p:spPr>
      </p:pic>
      <p:sp>
        <p:nvSpPr>
          <p:cNvPr id="4" name="Text 1"/>
          <p:cNvSpPr/>
          <p:nvPr/>
        </p:nvSpPr>
        <p:spPr>
          <a:xfrm>
            <a:off x="1280160" y="1234440"/>
            <a:ext cx="7315200" cy="365760"/>
          </a:xfrm>
          <a:prstGeom prst="rect">
            <a:avLst/>
          </a:prstGeom>
          <a:noFill/>
          <a:ln/>
        </p:spPr>
        <p:txBody>
          <a:bodyPr wrap="square" rtlCol="0" anchor="ctr"/>
          <a:lstStyle/>
          <a:p>
            <a:pPr marL="0" indent="0">
              <a:buNone/>
            </a:pPr>
            <a:r>
              <a:rPr lang="en-US" sz="1800" b="1">
                <a:solidFill>
                  <a:srgbClr val="028090"/>
                </a:solidFill>
                <a:latin typeface="Calibri" pitchFamily="34" charset="0"/>
                <a:ea typeface="Calibri" pitchFamily="34" charset="-122"/>
                <a:cs typeface="Calibri" pitchFamily="34" charset="-120"/>
              </a:rPr>
              <a:t>Use Case: Infection Control Protocol Updates</a:t>
            </a:r>
            <a:endParaRPr lang="en-US" sz="1800"/>
          </a:p>
        </p:txBody>
      </p:sp>
      <p:sp>
        <p:nvSpPr>
          <p:cNvPr id="5" name="Text 2"/>
          <p:cNvSpPr/>
          <p:nvPr/>
        </p:nvSpPr>
        <p:spPr>
          <a:xfrm>
            <a:off x="457200" y="1783080"/>
            <a:ext cx="8229600" cy="2377440"/>
          </a:xfrm>
          <a:prstGeom prst="rect">
            <a:avLst/>
          </a:prstGeom>
          <a:noFill/>
          <a:ln/>
        </p:spPr>
        <p:txBody>
          <a:bodyPr wrap="square" rtlCol="0" anchor="t"/>
          <a:lstStyle/>
          <a:p>
            <a:pPr algn="just">
              <a:lnSpc>
                <a:spcPct val="150000"/>
              </a:lnSpc>
            </a:pPr>
            <a:r>
              <a:rPr lang="en-US" sz="1300"/>
              <a:t>Greenfield has to inform all the employees of the changes in infection control swiftly and in a uniform manner when, for example, the flu season arrives or new health threats are announced. By developing a short presentation that features only the main points of the changes, the agency can distribute newsletters via email and Teams to make sure staff members on different shifts or working remotely get the same information. In addition, during team meetings, these slides serve as a discussion guide to help managers not to deviate from the subject and also to make sure that no important points are overlooked. Besides that, the fact that PowerPoint allows hyperlinks to be embedded also makes it possible for the presentation to link up with detailed policy documents or training resources. Studies on healthcare communication have shown that the use of </a:t>
            </a:r>
            <a:r>
              <a:rPr lang="en-US" sz="1300" err="1"/>
              <a:t>standardised</a:t>
            </a:r>
            <a:r>
              <a:rPr lang="en-US" sz="1300"/>
              <a:t> communication tools leads to fewer errors and better team coordination, especially during changes in care or when new procedures are being implemented by widely distributed teams.</a:t>
            </a:r>
          </a:p>
        </p:txBody>
      </p:sp>
      <p:sp>
        <p:nvSpPr>
          <p:cNvPr id="6" name="Text 3"/>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Sources: PSNet (2024); Morales et al. (2021)</a:t>
            </a:r>
            <a:endParaRPr lang="en-US" sz="10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3800" b="1">
                <a:solidFill>
                  <a:srgbClr val="1E2761"/>
                </a:solidFill>
                <a:latin typeface="Calibri" pitchFamily="34" charset="0"/>
                <a:ea typeface="Calibri" pitchFamily="34" charset="-122"/>
                <a:cs typeface="Calibri" pitchFamily="34" charset="-120"/>
              </a:rPr>
              <a:t>Key Benefits of PowerPoint Implementation</a:t>
            </a:r>
            <a:endParaRPr lang="en-US" sz="3800"/>
          </a:p>
        </p:txBody>
      </p:sp>
      <p:sp>
        <p:nvSpPr>
          <p:cNvPr id="3" name="Shape 1"/>
          <p:cNvSpPr/>
          <p:nvPr/>
        </p:nvSpPr>
        <p:spPr>
          <a:xfrm>
            <a:off x="457200" y="1165860"/>
            <a:ext cx="2560320" cy="1097280"/>
          </a:xfrm>
          <a:prstGeom prst="rect">
            <a:avLst/>
          </a:prstGeom>
          <a:solidFill>
            <a:srgbClr val="028090"/>
          </a:solidFill>
          <a:ln w="12700">
            <a:solidFill>
              <a:srgbClr val="028090"/>
            </a:solidFill>
            <a:prstDash val="solid"/>
          </a:ln>
        </p:spPr>
        <p:txBody>
          <a:bodyPr/>
          <a:lstStyle/>
          <a:p>
            <a:endParaRPr lang="en-US"/>
          </a:p>
        </p:txBody>
      </p:sp>
      <p:sp>
        <p:nvSpPr>
          <p:cNvPr id="4" name="Text 2"/>
          <p:cNvSpPr/>
          <p:nvPr/>
        </p:nvSpPr>
        <p:spPr>
          <a:xfrm>
            <a:off x="548640" y="1234440"/>
            <a:ext cx="2377440" cy="32004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Standardisation</a:t>
            </a:r>
            <a:endParaRPr lang="en-US" sz="1600"/>
          </a:p>
        </p:txBody>
      </p:sp>
      <p:sp>
        <p:nvSpPr>
          <p:cNvPr id="5" name="Text 3"/>
          <p:cNvSpPr/>
          <p:nvPr/>
        </p:nvSpPr>
        <p:spPr>
          <a:xfrm>
            <a:off x="548640" y="1600200"/>
            <a:ext cx="2377440" cy="457200"/>
          </a:xfrm>
          <a:prstGeom prst="rect">
            <a:avLst/>
          </a:prstGeom>
          <a:noFill/>
          <a:ln/>
        </p:spPr>
        <p:txBody>
          <a:bodyPr wrap="square" rtlCol="0" anchor="ctr"/>
          <a:lstStyle/>
          <a:p>
            <a:pPr marL="0" indent="0">
              <a:lnSpc>
                <a:spcPts val="1600"/>
              </a:lnSpc>
              <a:buNone/>
            </a:pPr>
            <a:r>
              <a:rPr lang="en-US" sz="1100">
                <a:solidFill>
                  <a:srgbClr val="FFFFFF"/>
                </a:solidFill>
                <a:latin typeface="Calibri" pitchFamily="34" charset="0"/>
                <a:ea typeface="Calibri" pitchFamily="34" charset="-122"/>
                <a:cs typeface="Calibri" pitchFamily="34" charset="-120"/>
              </a:rPr>
              <a:t>Ensures all staff receive identical training content, reducing variability in care delivery.</a:t>
            </a:r>
            <a:endParaRPr lang="en-US" sz="1100"/>
          </a:p>
        </p:txBody>
      </p:sp>
      <p:sp>
        <p:nvSpPr>
          <p:cNvPr id="6" name="Shape 4"/>
          <p:cNvSpPr/>
          <p:nvPr/>
        </p:nvSpPr>
        <p:spPr>
          <a:xfrm>
            <a:off x="3291840" y="1165860"/>
            <a:ext cx="2560320" cy="1097280"/>
          </a:xfrm>
          <a:prstGeom prst="rect">
            <a:avLst/>
          </a:prstGeom>
          <a:solidFill>
            <a:srgbClr val="84B59F"/>
          </a:solidFill>
          <a:ln w="12700">
            <a:solidFill>
              <a:srgbClr val="84B59F"/>
            </a:solidFill>
            <a:prstDash val="solid"/>
          </a:ln>
        </p:spPr>
        <p:txBody>
          <a:bodyPr/>
          <a:lstStyle/>
          <a:p>
            <a:endParaRPr lang="en-US"/>
          </a:p>
        </p:txBody>
      </p:sp>
      <p:sp>
        <p:nvSpPr>
          <p:cNvPr id="7" name="Text 5"/>
          <p:cNvSpPr/>
          <p:nvPr/>
        </p:nvSpPr>
        <p:spPr>
          <a:xfrm>
            <a:off x="3383280" y="1234440"/>
            <a:ext cx="2377440" cy="32004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Visual Learning</a:t>
            </a:r>
            <a:endParaRPr lang="en-US" sz="1600"/>
          </a:p>
        </p:txBody>
      </p:sp>
      <p:sp>
        <p:nvSpPr>
          <p:cNvPr id="8" name="Text 6"/>
          <p:cNvSpPr/>
          <p:nvPr/>
        </p:nvSpPr>
        <p:spPr>
          <a:xfrm>
            <a:off x="3383280" y="1600200"/>
            <a:ext cx="2377440" cy="457200"/>
          </a:xfrm>
          <a:prstGeom prst="rect">
            <a:avLst/>
          </a:prstGeom>
          <a:noFill/>
          <a:ln/>
        </p:spPr>
        <p:txBody>
          <a:bodyPr wrap="square" rtlCol="0" anchor="ctr"/>
          <a:lstStyle/>
          <a:p>
            <a:pPr marL="0" indent="0">
              <a:lnSpc>
                <a:spcPts val="1600"/>
              </a:lnSpc>
              <a:buNone/>
            </a:pPr>
            <a:r>
              <a:rPr lang="en-US" sz="1100">
                <a:solidFill>
                  <a:srgbClr val="FFFFFF"/>
                </a:solidFill>
                <a:latin typeface="Calibri" pitchFamily="34" charset="0"/>
                <a:ea typeface="Calibri" pitchFamily="34" charset="-122"/>
                <a:cs typeface="Calibri" pitchFamily="34" charset="-120"/>
              </a:rPr>
              <a:t>Combines text, images, and diagrams to enhance comprehension and memory retention.</a:t>
            </a:r>
            <a:endParaRPr lang="en-US" sz="1100"/>
          </a:p>
        </p:txBody>
      </p:sp>
      <p:sp>
        <p:nvSpPr>
          <p:cNvPr id="9" name="Shape 7"/>
          <p:cNvSpPr/>
          <p:nvPr/>
        </p:nvSpPr>
        <p:spPr>
          <a:xfrm>
            <a:off x="6126480" y="1165860"/>
            <a:ext cx="2560320" cy="1097280"/>
          </a:xfrm>
          <a:prstGeom prst="rect">
            <a:avLst/>
          </a:prstGeom>
          <a:solidFill>
            <a:srgbClr val="02C39A"/>
          </a:solidFill>
          <a:ln w="12700">
            <a:solidFill>
              <a:srgbClr val="02C39A"/>
            </a:solidFill>
            <a:prstDash val="solid"/>
          </a:ln>
        </p:spPr>
        <p:txBody>
          <a:bodyPr/>
          <a:lstStyle/>
          <a:p>
            <a:endParaRPr lang="en-US"/>
          </a:p>
        </p:txBody>
      </p:sp>
      <p:sp>
        <p:nvSpPr>
          <p:cNvPr id="10" name="Text 8"/>
          <p:cNvSpPr/>
          <p:nvPr/>
        </p:nvSpPr>
        <p:spPr>
          <a:xfrm>
            <a:off x="6217920" y="1234440"/>
            <a:ext cx="2377440" cy="32004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Accessibility</a:t>
            </a:r>
            <a:endParaRPr lang="en-US" sz="1600"/>
          </a:p>
        </p:txBody>
      </p:sp>
      <p:sp>
        <p:nvSpPr>
          <p:cNvPr id="11" name="Text 9"/>
          <p:cNvSpPr/>
          <p:nvPr/>
        </p:nvSpPr>
        <p:spPr>
          <a:xfrm>
            <a:off x="6217920" y="1600200"/>
            <a:ext cx="2377440" cy="457200"/>
          </a:xfrm>
          <a:prstGeom prst="rect">
            <a:avLst/>
          </a:prstGeom>
          <a:noFill/>
          <a:ln/>
        </p:spPr>
        <p:txBody>
          <a:bodyPr wrap="square" rtlCol="0" anchor="ctr"/>
          <a:lstStyle/>
          <a:p>
            <a:pPr marL="0" indent="0">
              <a:lnSpc>
                <a:spcPts val="1600"/>
              </a:lnSpc>
              <a:buNone/>
            </a:pPr>
            <a:r>
              <a:rPr lang="en-US" sz="1100">
                <a:solidFill>
                  <a:srgbClr val="FFFFFF"/>
                </a:solidFill>
                <a:latin typeface="Calibri" pitchFamily="34" charset="0"/>
                <a:ea typeface="Calibri" pitchFamily="34" charset="-122"/>
                <a:cs typeface="Calibri" pitchFamily="34" charset="-120"/>
              </a:rPr>
              <a:t>Digital sharing allows review anytime, anywhere, accommodating different learning paces and schedules.</a:t>
            </a:r>
            <a:endParaRPr lang="en-US" sz="1100"/>
          </a:p>
        </p:txBody>
      </p:sp>
      <p:sp>
        <p:nvSpPr>
          <p:cNvPr id="12" name="Shape 10"/>
          <p:cNvSpPr/>
          <p:nvPr/>
        </p:nvSpPr>
        <p:spPr>
          <a:xfrm>
            <a:off x="457200" y="2468880"/>
            <a:ext cx="2560320" cy="1097280"/>
          </a:xfrm>
          <a:prstGeom prst="rect">
            <a:avLst/>
          </a:prstGeom>
          <a:solidFill>
            <a:srgbClr val="028090"/>
          </a:solidFill>
          <a:ln w="12700">
            <a:solidFill>
              <a:srgbClr val="028090"/>
            </a:solidFill>
            <a:prstDash val="solid"/>
          </a:ln>
        </p:spPr>
        <p:txBody>
          <a:bodyPr/>
          <a:lstStyle/>
          <a:p>
            <a:endParaRPr lang="en-US"/>
          </a:p>
        </p:txBody>
      </p:sp>
      <p:sp>
        <p:nvSpPr>
          <p:cNvPr id="13" name="Text 11"/>
          <p:cNvSpPr/>
          <p:nvPr/>
        </p:nvSpPr>
        <p:spPr>
          <a:xfrm>
            <a:off x="548640" y="2606040"/>
            <a:ext cx="2377440" cy="32004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Consistency</a:t>
            </a:r>
            <a:endParaRPr lang="en-US" sz="1600"/>
          </a:p>
        </p:txBody>
      </p:sp>
      <p:sp>
        <p:nvSpPr>
          <p:cNvPr id="14" name="Text 12"/>
          <p:cNvSpPr/>
          <p:nvPr/>
        </p:nvSpPr>
        <p:spPr>
          <a:xfrm>
            <a:off x="548640" y="2971800"/>
            <a:ext cx="2377440" cy="457200"/>
          </a:xfrm>
          <a:prstGeom prst="rect">
            <a:avLst/>
          </a:prstGeom>
          <a:noFill/>
          <a:ln/>
        </p:spPr>
        <p:txBody>
          <a:bodyPr wrap="square" rtlCol="0" anchor="ctr"/>
          <a:lstStyle/>
          <a:p>
            <a:pPr marL="0" indent="0">
              <a:lnSpc>
                <a:spcPts val="1600"/>
              </a:lnSpc>
              <a:buNone/>
            </a:pPr>
            <a:r>
              <a:rPr lang="en-US" sz="1100">
                <a:solidFill>
                  <a:srgbClr val="FFFFFF"/>
                </a:solidFill>
                <a:latin typeface="Calibri" pitchFamily="34" charset="0"/>
                <a:ea typeface="Calibri" pitchFamily="34" charset="-122"/>
                <a:cs typeface="Calibri" pitchFamily="34" charset="-120"/>
              </a:rPr>
              <a:t>Maintains uniform messaging across shifts, locations, and staff roles.</a:t>
            </a:r>
            <a:endParaRPr lang="en-US" sz="1100"/>
          </a:p>
        </p:txBody>
      </p:sp>
      <p:sp>
        <p:nvSpPr>
          <p:cNvPr id="15" name="Shape 13"/>
          <p:cNvSpPr/>
          <p:nvPr/>
        </p:nvSpPr>
        <p:spPr>
          <a:xfrm>
            <a:off x="3291840" y="2468880"/>
            <a:ext cx="2560320" cy="1097280"/>
          </a:xfrm>
          <a:prstGeom prst="rect">
            <a:avLst/>
          </a:prstGeom>
          <a:solidFill>
            <a:srgbClr val="84B59F"/>
          </a:solidFill>
          <a:ln w="12700">
            <a:solidFill>
              <a:srgbClr val="84B59F"/>
            </a:solidFill>
            <a:prstDash val="solid"/>
          </a:ln>
        </p:spPr>
        <p:txBody>
          <a:bodyPr/>
          <a:lstStyle/>
          <a:p>
            <a:endParaRPr lang="en-US"/>
          </a:p>
        </p:txBody>
      </p:sp>
      <p:sp>
        <p:nvSpPr>
          <p:cNvPr id="16" name="Text 14"/>
          <p:cNvSpPr/>
          <p:nvPr/>
        </p:nvSpPr>
        <p:spPr>
          <a:xfrm>
            <a:off x="3383280" y="2606040"/>
            <a:ext cx="2377440" cy="32004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Professionalism</a:t>
            </a:r>
            <a:endParaRPr lang="en-US" sz="1600"/>
          </a:p>
        </p:txBody>
      </p:sp>
      <p:sp>
        <p:nvSpPr>
          <p:cNvPr id="17" name="Text 15"/>
          <p:cNvSpPr/>
          <p:nvPr/>
        </p:nvSpPr>
        <p:spPr>
          <a:xfrm>
            <a:off x="3383280" y="2971800"/>
            <a:ext cx="2377440" cy="457200"/>
          </a:xfrm>
          <a:prstGeom prst="rect">
            <a:avLst/>
          </a:prstGeom>
          <a:noFill/>
          <a:ln/>
        </p:spPr>
        <p:txBody>
          <a:bodyPr wrap="square" rtlCol="0" anchor="ctr"/>
          <a:lstStyle/>
          <a:p>
            <a:pPr marL="0" indent="0">
              <a:lnSpc>
                <a:spcPts val="1600"/>
              </a:lnSpc>
              <a:buNone/>
            </a:pPr>
            <a:r>
              <a:rPr lang="en-US" sz="1100">
                <a:solidFill>
                  <a:srgbClr val="FFFFFF"/>
                </a:solidFill>
                <a:latin typeface="Calibri" pitchFamily="34" charset="0"/>
                <a:ea typeface="Calibri" pitchFamily="34" charset="-122"/>
                <a:cs typeface="Calibri" pitchFamily="34" charset="-120"/>
              </a:rPr>
              <a:t>Well-designed presentations enhance the agency's professional image with families and stakeholders.</a:t>
            </a:r>
            <a:endParaRPr lang="en-US" sz="1100"/>
          </a:p>
        </p:txBody>
      </p:sp>
      <p:sp>
        <p:nvSpPr>
          <p:cNvPr id="18" name="Shape 16"/>
          <p:cNvSpPr/>
          <p:nvPr/>
        </p:nvSpPr>
        <p:spPr>
          <a:xfrm>
            <a:off x="6126480" y="2468880"/>
            <a:ext cx="2560320" cy="1097280"/>
          </a:xfrm>
          <a:prstGeom prst="rect">
            <a:avLst/>
          </a:prstGeom>
          <a:solidFill>
            <a:srgbClr val="02C39A"/>
          </a:solidFill>
          <a:ln w="12700">
            <a:solidFill>
              <a:srgbClr val="02C39A"/>
            </a:solidFill>
            <a:prstDash val="solid"/>
          </a:ln>
        </p:spPr>
        <p:txBody>
          <a:bodyPr/>
          <a:lstStyle/>
          <a:p>
            <a:endParaRPr lang="en-US"/>
          </a:p>
        </p:txBody>
      </p:sp>
      <p:sp>
        <p:nvSpPr>
          <p:cNvPr id="19" name="Text 17"/>
          <p:cNvSpPr/>
          <p:nvPr/>
        </p:nvSpPr>
        <p:spPr>
          <a:xfrm>
            <a:off x="6217920" y="2606040"/>
            <a:ext cx="2377440" cy="320040"/>
          </a:xfrm>
          <a:prstGeom prst="rect">
            <a:avLst/>
          </a:prstGeom>
          <a:noFill/>
          <a:ln/>
        </p:spPr>
        <p:txBody>
          <a:bodyPr wrap="square" rtlCol="0" anchor="ctr"/>
          <a:lstStyle/>
          <a:p>
            <a:pPr marL="0" indent="0">
              <a:buNone/>
            </a:pPr>
            <a:r>
              <a:rPr lang="en-US" sz="1600" b="1">
                <a:solidFill>
                  <a:srgbClr val="FFFFFF"/>
                </a:solidFill>
                <a:latin typeface="Calibri" pitchFamily="34" charset="0"/>
                <a:ea typeface="Calibri" pitchFamily="34" charset="-122"/>
                <a:cs typeface="Calibri" pitchFamily="34" charset="-120"/>
              </a:rPr>
              <a:t>Reusability</a:t>
            </a:r>
            <a:endParaRPr lang="en-US" sz="1600"/>
          </a:p>
        </p:txBody>
      </p:sp>
      <p:sp>
        <p:nvSpPr>
          <p:cNvPr id="20" name="Text 18"/>
          <p:cNvSpPr/>
          <p:nvPr/>
        </p:nvSpPr>
        <p:spPr>
          <a:xfrm>
            <a:off x="6217920" y="2971800"/>
            <a:ext cx="2377440" cy="457200"/>
          </a:xfrm>
          <a:prstGeom prst="rect">
            <a:avLst/>
          </a:prstGeom>
          <a:noFill/>
          <a:ln/>
        </p:spPr>
        <p:txBody>
          <a:bodyPr wrap="square" rtlCol="0" anchor="ctr"/>
          <a:lstStyle/>
          <a:p>
            <a:pPr marL="0" indent="0">
              <a:lnSpc>
                <a:spcPts val="1600"/>
              </a:lnSpc>
              <a:buNone/>
            </a:pPr>
            <a:r>
              <a:rPr lang="en-US" sz="1100">
                <a:solidFill>
                  <a:srgbClr val="FFFFFF"/>
                </a:solidFill>
                <a:latin typeface="Calibri" pitchFamily="34" charset="0"/>
                <a:ea typeface="Calibri" pitchFamily="34" charset="-122"/>
                <a:cs typeface="Calibri" pitchFamily="34" charset="-120"/>
              </a:rPr>
              <a:t>Presentations can be updated and reused, saving time and resources in the long term.</a:t>
            </a:r>
            <a:endParaRPr lang="en-US" sz="1100"/>
          </a:p>
        </p:txBody>
      </p:sp>
      <p:sp>
        <p:nvSpPr>
          <p:cNvPr id="21" name="Text 19"/>
          <p:cNvSpPr/>
          <p:nvPr/>
        </p:nvSpPr>
        <p:spPr>
          <a:xfrm>
            <a:off x="457200" y="3840480"/>
            <a:ext cx="8229600" cy="640080"/>
          </a:xfrm>
          <a:prstGeom prst="rect">
            <a:avLst/>
          </a:prstGeom>
          <a:noFill/>
          <a:ln/>
        </p:spPr>
        <p:txBody>
          <a:bodyPr wrap="square" rtlCol="0" anchor="ctr"/>
          <a:lstStyle/>
          <a:p>
            <a:pPr marL="0" indent="0" algn="l">
              <a:lnSpc>
                <a:spcPts val="1800"/>
              </a:lnSpc>
              <a:buNone/>
            </a:pPr>
            <a:r>
              <a:rPr lang="en-US" sz="1100">
                <a:solidFill>
                  <a:srgbClr val="2C3E50"/>
                </a:solidFill>
                <a:latin typeface="Calibri" pitchFamily="34" charset="0"/>
                <a:ea typeface="Calibri" pitchFamily="34" charset="-122"/>
                <a:cs typeface="Calibri" pitchFamily="34" charset="-120"/>
              </a:rPr>
              <a:t>Supporting research demonstrates that structured visual presentations improve healthcare professionals' communication skills, information retention, and overall training effectiveness (Ratliff, 2024; Freed, 2024; Irwin et al., 2024).</a:t>
            </a:r>
            <a:endParaRPr lang="en-US" sz="1100"/>
          </a:p>
        </p:txBody>
      </p:sp>
      <p:sp>
        <p:nvSpPr>
          <p:cNvPr id="22" name="Text 20"/>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Sources: Ratliff (2024); Freed (2024); Irwin, Terberg &amp; Swinford (2024)</a:t>
            </a:r>
            <a:endParaRPr lang="en-US" sz="100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Limitations &amp; Challenges of PowerPoint</a:t>
            </a:r>
            <a:endParaRPr lang="en-US" sz="4000"/>
          </a:p>
        </p:txBody>
      </p:sp>
      <p:pic>
        <p:nvPicPr>
          <p:cNvPr id="3" name="Image 0" descr="preencoded.png"/>
          <p:cNvPicPr>
            <a:picLocks noChangeAspect="1"/>
          </p:cNvPicPr>
          <p:nvPr/>
        </p:nvPicPr>
        <p:blipFill>
          <a:blip r:embed="rId3"/>
          <a:stretch>
            <a:fillRect/>
          </a:stretch>
        </p:blipFill>
        <p:spPr>
          <a:xfrm>
            <a:off x="124097" y="1240972"/>
            <a:ext cx="457200" cy="457200"/>
          </a:xfrm>
          <a:prstGeom prst="rect">
            <a:avLst/>
          </a:prstGeom>
        </p:spPr>
      </p:pic>
      <p:sp>
        <p:nvSpPr>
          <p:cNvPr id="4" name="Text 1"/>
          <p:cNvSpPr/>
          <p:nvPr/>
        </p:nvSpPr>
        <p:spPr>
          <a:xfrm>
            <a:off x="581297" y="1182188"/>
            <a:ext cx="8229600" cy="3510643"/>
          </a:xfrm>
          <a:prstGeom prst="rect">
            <a:avLst/>
          </a:prstGeom>
          <a:noFill/>
          <a:ln/>
        </p:spPr>
        <p:txBody>
          <a:bodyPr wrap="square" rtlCol="0" anchor="t"/>
          <a:lstStyle/>
          <a:p>
            <a:pPr algn="just">
              <a:lnSpc>
                <a:spcPct val="150000"/>
              </a:lnSpc>
            </a:pPr>
            <a:r>
              <a:rPr lang="en-US" sz="1100"/>
              <a:t>Nonetheless, PowerPoint has a number of significant drawbacks that Greenfield should keep in mind. Firstly, making quality presentations is a slow process that requires time, design skills, and a keen eye for detail, all of which are scarce resources in a hectic care environment. Slides with excessive writing, disorderly layouts, inconsistent formatting, etc., can even inhibit understanding instead of improving it, which is the researchers' term for the phenomenon of "cognitive overload." Secondly, PowerPoint is mainly a one-directional communication medium. While it can effectively deliver information it does not encourage interaction or dialogue during training sessions naturally. Overreliance on slide can make presentations dull and lessen the audience attention, especially if the speaker also reads the slides.</a:t>
            </a:r>
          </a:p>
          <a:p>
            <a:pPr algn="just">
              <a:lnSpc>
                <a:spcPct val="150000"/>
              </a:lnSpc>
            </a:pPr>
            <a:r>
              <a:rPr lang="en-US" sz="1100"/>
              <a:t>Thirdly, the use of PowerPoint presentations necessitates the availability and proper functioning of appropriate technologies such as computers, projectors, or tablets, which may not always be the case, especially in community home environments. Presentation interruptions due to technical problems not only hinder learning but also increase frustration among the participants. Fourthly, though emailing or sharing via Teams is a convenient mode of distribution, it presupposes that all employees have regular device access and enough digital skills to open and view files, a situation which might not be the case in Greenfield's staff. Finally, for presentations to be accurate and up-to-date, they need to be regularly revised which in turn requires upkeep that might get overwhelming. Studies on the use of educational technology in healthcare indicate that the mere presence of technology does not assure better results; the success of the same depends on good planning, proper use, and compatibility with other teaching methods.</a:t>
            </a:r>
          </a:p>
        </p:txBody>
      </p:sp>
      <p:sp>
        <p:nvSpPr>
          <p:cNvPr id="6" name="Text 3"/>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Sources: Freed (2024) Harvard Medical School; Ratliff (2024); Colliers et al. (2017)</a:t>
            </a:r>
            <a:endParaRPr lang="en-US" sz="10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Recommendations for Greenfield Home Care</a:t>
            </a:r>
            <a:endParaRPr lang="en-US" sz="4000"/>
          </a:p>
        </p:txBody>
      </p:sp>
      <p:pic>
        <p:nvPicPr>
          <p:cNvPr id="3" name="Image 0" descr="preencoded.png"/>
          <p:cNvPicPr>
            <a:picLocks noChangeAspect="1"/>
          </p:cNvPicPr>
          <p:nvPr/>
        </p:nvPicPr>
        <p:blipFill>
          <a:blip r:embed="rId3"/>
          <a:stretch>
            <a:fillRect/>
          </a:stretch>
        </p:blipFill>
        <p:spPr>
          <a:xfrm>
            <a:off x="640080" y="1097280"/>
            <a:ext cx="457200" cy="457200"/>
          </a:xfrm>
          <a:prstGeom prst="rect">
            <a:avLst/>
          </a:prstGeom>
        </p:spPr>
      </p:pic>
      <p:sp>
        <p:nvSpPr>
          <p:cNvPr id="4" name="Text 1"/>
          <p:cNvSpPr/>
          <p:nvPr/>
        </p:nvSpPr>
        <p:spPr>
          <a:xfrm>
            <a:off x="1280160" y="1143000"/>
            <a:ext cx="7315200" cy="365760"/>
          </a:xfrm>
          <a:prstGeom prst="rect">
            <a:avLst/>
          </a:prstGeom>
          <a:noFill/>
          <a:ln/>
        </p:spPr>
        <p:txBody>
          <a:bodyPr wrap="square" rtlCol="0" anchor="ctr"/>
          <a:lstStyle/>
          <a:p>
            <a:pPr marL="0" indent="0">
              <a:buNone/>
            </a:pPr>
            <a:r>
              <a:rPr lang="en-US" sz="1800" b="1">
                <a:solidFill>
                  <a:srgbClr val="028090"/>
                </a:solidFill>
                <a:latin typeface="Calibri" pitchFamily="34" charset="0"/>
                <a:ea typeface="Calibri" pitchFamily="34" charset="-122"/>
                <a:cs typeface="Calibri" pitchFamily="34" charset="-120"/>
              </a:rPr>
              <a:t>Best Practice Guidelines:</a:t>
            </a:r>
            <a:endParaRPr lang="en-US" sz="1800"/>
          </a:p>
        </p:txBody>
      </p:sp>
      <p:sp>
        <p:nvSpPr>
          <p:cNvPr id="5" name="Text 2"/>
          <p:cNvSpPr/>
          <p:nvPr/>
        </p:nvSpPr>
        <p:spPr>
          <a:xfrm>
            <a:off x="457200" y="1645920"/>
            <a:ext cx="8229600" cy="2834640"/>
          </a:xfrm>
          <a:prstGeom prst="rect">
            <a:avLst/>
          </a:prstGeom>
          <a:noFill/>
          <a:ln/>
        </p:spPr>
        <p:txBody>
          <a:bodyPr wrap="square" rtlCol="0" anchor="t"/>
          <a:lstStyle/>
          <a:p>
            <a:pPr marL="0" indent="0" algn="l">
              <a:lnSpc>
                <a:spcPts val="1800"/>
              </a:lnSpc>
              <a:buNone/>
            </a:pPr>
            <a:r>
              <a:rPr lang="en-US" sz="1300" b="1">
                <a:solidFill>
                  <a:srgbClr val="2C3E50"/>
                </a:solidFill>
                <a:latin typeface="Calibri" pitchFamily="34" charset="0"/>
                <a:ea typeface="Calibri" pitchFamily="34" charset="-122"/>
                <a:cs typeface="Calibri" pitchFamily="34" charset="-120"/>
              </a:rPr>
              <a:t>Design Simplicity: </a:t>
            </a:r>
            <a:r>
              <a:rPr lang="en-US" sz="1300">
                <a:solidFill>
                  <a:srgbClr val="2C3E50"/>
                </a:solidFill>
                <a:latin typeface="Calibri" pitchFamily="34" charset="0"/>
                <a:ea typeface="Calibri" pitchFamily="34" charset="-122"/>
                <a:cs typeface="Calibri" pitchFamily="34" charset="-120"/>
              </a:rPr>
              <a:t>Follow the 5-5-5 rule—no more than 5 lines of text with 5 words each per slide. Use clear fonts (minimum 18pt) and high-contrast colours. Avoid cluttered layouts that overwhelm viewers.</a:t>
            </a:r>
            <a:endParaRPr lang="en-US" sz="1300"/>
          </a:p>
          <a:p>
            <a:pPr marL="0" indent="0" algn="l">
              <a:lnSpc>
                <a:spcPts val="1800"/>
              </a:lnSpc>
              <a:buNone/>
            </a:pPr>
            <a:endParaRPr lang="en-US" sz="1300"/>
          </a:p>
          <a:p>
            <a:pPr marL="0" indent="0" algn="l">
              <a:lnSpc>
                <a:spcPts val="1800"/>
              </a:lnSpc>
              <a:buNone/>
            </a:pPr>
            <a:r>
              <a:rPr lang="en-US" sz="1300" b="1">
                <a:solidFill>
                  <a:srgbClr val="2C3E50"/>
                </a:solidFill>
                <a:latin typeface="Calibri" pitchFamily="34" charset="0"/>
                <a:ea typeface="Calibri" pitchFamily="34" charset="-122"/>
                <a:cs typeface="Calibri" pitchFamily="34" charset="-120"/>
              </a:rPr>
              <a:t>Visual Enhancement: </a:t>
            </a:r>
            <a:r>
              <a:rPr lang="en-US" sz="1300">
                <a:solidFill>
                  <a:srgbClr val="2C3E50"/>
                </a:solidFill>
                <a:latin typeface="Calibri" pitchFamily="34" charset="0"/>
                <a:ea typeface="Calibri" pitchFamily="34" charset="-122"/>
                <a:cs typeface="Calibri" pitchFamily="34" charset="-120"/>
              </a:rPr>
              <a:t>Incorporate relevant images, diagrams, and charts to illustrate concepts. Visual elements should support and clarify content, not merely decorate slides.</a:t>
            </a:r>
            <a:endParaRPr lang="en-US" sz="1300"/>
          </a:p>
          <a:p>
            <a:pPr marL="0" indent="0" algn="l">
              <a:lnSpc>
                <a:spcPts val="1800"/>
              </a:lnSpc>
              <a:buNone/>
            </a:pPr>
            <a:endParaRPr lang="en-US" sz="1300"/>
          </a:p>
          <a:p>
            <a:pPr marL="0" indent="0" algn="l">
              <a:lnSpc>
                <a:spcPts val="1800"/>
              </a:lnSpc>
              <a:buNone/>
            </a:pPr>
            <a:r>
              <a:rPr lang="en-US" sz="1300" b="1">
                <a:solidFill>
                  <a:srgbClr val="2C3E50"/>
                </a:solidFill>
                <a:latin typeface="Calibri" pitchFamily="34" charset="0"/>
                <a:ea typeface="Calibri" pitchFamily="34" charset="-122"/>
                <a:cs typeface="Calibri" pitchFamily="34" charset="-120"/>
              </a:rPr>
              <a:t>Interactive Delivery: </a:t>
            </a:r>
            <a:r>
              <a:rPr lang="en-US" sz="1300">
                <a:solidFill>
                  <a:srgbClr val="2C3E50"/>
                </a:solidFill>
                <a:latin typeface="Calibri" pitchFamily="34" charset="0"/>
                <a:ea typeface="Calibri" pitchFamily="34" charset="-122"/>
                <a:cs typeface="Calibri" pitchFamily="34" charset="-120"/>
              </a:rPr>
              <a:t>Use presentations as frameworks for discussion rather than scripts. Encourage questions, incorporate case scenarios, and facilitate active participation to maintain engagement and deepen understanding.</a:t>
            </a:r>
            <a:endParaRPr lang="en-US" sz="1300"/>
          </a:p>
          <a:p>
            <a:pPr marL="0" indent="0" algn="l">
              <a:lnSpc>
                <a:spcPts val="1800"/>
              </a:lnSpc>
              <a:buNone/>
            </a:pPr>
            <a:endParaRPr lang="en-US" sz="1300"/>
          </a:p>
          <a:p>
            <a:pPr marL="0" indent="0" algn="l">
              <a:lnSpc>
                <a:spcPts val="1800"/>
              </a:lnSpc>
              <a:buNone/>
            </a:pPr>
            <a:r>
              <a:rPr lang="en-US" sz="1300" b="1">
                <a:solidFill>
                  <a:srgbClr val="2C3E50"/>
                </a:solidFill>
                <a:latin typeface="Calibri" pitchFamily="34" charset="0"/>
                <a:ea typeface="Calibri" pitchFamily="34" charset="-122"/>
                <a:cs typeface="Calibri" pitchFamily="34" charset="-120"/>
              </a:rPr>
              <a:t>Accessibility Considerations: </a:t>
            </a:r>
            <a:r>
              <a:rPr lang="en-US" sz="1300">
                <a:solidFill>
                  <a:srgbClr val="2C3E50"/>
                </a:solidFill>
                <a:latin typeface="Calibri" pitchFamily="34" charset="0"/>
                <a:ea typeface="Calibri" pitchFamily="34" charset="-122"/>
                <a:cs typeface="Calibri" pitchFamily="34" charset="-120"/>
              </a:rPr>
              <a:t>Provide handouts or digital copies for later reference. Ensure presentations are accessible to staff with different learning needs and technology access levels.</a:t>
            </a:r>
            <a:endParaRPr lang="en-US" sz="1300"/>
          </a:p>
        </p:txBody>
      </p:sp>
      <p:sp>
        <p:nvSpPr>
          <p:cNvPr id="6" name="Text 3"/>
          <p:cNvSpPr/>
          <p:nvPr/>
        </p:nvSpPr>
        <p:spPr>
          <a:xfrm>
            <a:off x="457200" y="4754880"/>
            <a:ext cx="8229600" cy="274320"/>
          </a:xfrm>
          <a:prstGeom prst="rect">
            <a:avLst/>
          </a:prstGeom>
          <a:noFill/>
          <a:ln/>
        </p:spPr>
        <p:txBody>
          <a:bodyPr wrap="square" rtlCol="0" anchor="ctr"/>
          <a:lstStyle/>
          <a:p>
            <a:pPr marL="0" indent="0">
              <a:buNone/>
            </a:pPr>
            <a:r>
              <a:rPr lang="en-US" sz="1000" i="1">
                <a:solidFill>
                  <a:srgbClr val="64748B"/>
                </a:solidFill>
                <a:latin typeface="Calibri" pitchFamily="34" charset="0"/>
                <a:ea typeface="Calibri" pitchFamily="34" charset="-122"/>
                <a:cs typeface="Calibri" pitchFamily="34" charset="-120"/>
              </a:rPr>
              <a:t>Source: Rutgers University (2024) PowerPoint Best Practices; AAMC (2024)</a:t>
            </a:r>
            <a:endParaRPr lang="en-US" sz="10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84B59F"/>
        </a:solidFill>
        <a:effectLst/>
      </p:bgPr>
    </p:bg>
    <p:spTree>
      <p:nvGrpSpPr>
        <p:cNvPr id="1" name=""/>
        <p:cNvGrpSpPr/>
        <p:nvPr/>
      </p:nvGrpSpPr>
      <p:grpSpPr>
        <a:xfrm>
          <a:off x="0" y="0"/>
          <a:ext cx="0" cy="0"/>
          <a:chOff x="0" y="0"/>
          <a:chExt cx="0" cy="0"/>
        </a:xfrm>
      </p:grpSpPr>
      <p:sp>
        <p:nvSpPr>
          <p:cNvPr id="2" name="Text 0"/>
          <p:cNvSpPr/>
          <p:nvPr/>
        </p:nvSpPr>
        <p:spPr>
          <a:xfrm>
            <a:off x="457200" y="457200"/>
            <a:ext cx="8229600" cy="548640"/>
          </a:xfrm>
          <a:prstGeom prst="rect">
            <a:avLst/>
          </a:prstGeom>
          <a:noFill/>
          <a:ln/>
        </p:spPr>
        <p:txBody>
          <a:bodyPr wrap="square" lIns="0" tIns="0" rIns="0" bIns="0" rtlCol="0" anchor="ctr"/>
          <a:lstStyle/>
          <a:p>
            <a:pPr marL="0" indent="0">
              <a:buNone/>
            </a:pPr>
            <a:r>
              <a:rPr lang="en-US" sz="4000" b="1">
                <a:solidFill>
                  <a:srgbClr val="FFFFFF"/>
                </a:solidFill>
                <a:latin typeface="Calibri" pitchFamily="34" charset="0"/>
                <a:ea typeface="Calibri" pitchFamily="34" charset="-122"/>
                <a:cs typeface="Calibri" pitchFamily="34" charset="-120"/>
              </a:rPr>
              <a:t>Summary: PowerPoint as a Strategic Tool</a:t>
            </a:r>
            <a:endParaRPr lang="en-US" sz="4000"/>
          </a:p>
        </p:txBody>
      </p:sp>
      <p:sp>
        <p:nvSpPr>
          <p:cNvPr id="3" name="Text 1"/>
          <p:cNvSpPr/>
          <p:nvPr/>
        </p:nvSpPr>
        <p:spPr>
          <a:xfrm>
            <a:off x="457200" y="1280160"/>
            <a:ext cx="8229600" cy="2560320"/>
          </a:xfrm>
          <a:prstGeom prst="rect">
            <a:avLst/>
          </a:prstGeom>
          <a:noFill/>
          <a:ln/>
        </p:spPr>
        <p:txBody>
          <a:bodyPr wrap="square" rtlCol="0" anchor="t"/>
          <a:lstStyle/>
          <a:p>
            <a:pPr algn="just">
              <a:lnSpc>
                <a:spcPct val="150000"/>
              </a:lnSpc>
            </a:pPr>
            <a:r>
              <a:rPr lang="en-US" sz="1300">
                <a:solidFill>
                  <a:schemeClr val="bg1"/>
                </a:solidFill>
              </a:rPr>
              <a:t>Microsoft PowerPoint offers Greenfield Home Care Agency with an excellent remedy for </a:t>
            </a:r>
            <a:r>
              <a:rPr lang="en-US" sz="1300" err="1">
                <a:solidFill>
                  <a:schemeClr val="bg1"/>
                </a:solidFill>
              </a:rPr>
              <a:t>standardising</a:t>
            </a:r>
            <a:r>
              <a:rPr lang="en-US" sz="1300">
                <a:solidFill>
                  <a:schemeClr val="bg1"/>
                </a:solidFill>
              </a:rPr>
              <a:t> training, enhancing communication, and educating families more effectively. If adopted thoughtfully, it can take care of the main issues in managing care between distributed teams and across different shift patterns. The program's advantages are in its capacity to visually and textually present the information, guarantee the same message to everyone, and produce educational materials that can be used time and again.</a:t>
            </a:r>
          </a:p>
          <a:p>
            <a:pPr algn="just">
              <a:lnSpc>
                <a:spcPct val="150000"/>
              </a:lnSpc>
            </a:pPr>
            <a:r>
              <a:rPr lang="en-US" sz="1300">
                <a:solidFill>
                  <a:schemeClr val="bg1"/>
                </a:solidFill>
              </a:rPr>
              <a:t>Nevertheless, the key to success is to devote time to good design, combine the presentations with interactive teaching methods, and make sure that all staff members have technological and digital literacy skills. If Greenfield adheres to evidence-based presentation methods and keeps a realistic view regarding the tool's potential and limitations, they stand to benefit significantly from the use of PowerPoint in operational efficiency and care quality.</a:t>
            </a:r>
          </a:p>
        </p:txBody>
      </p:sp>
      <p:sp>
        <p:nvSpPr>
          <p:cNvPr id="4" name="Text 2"/>
          <p:cNvSpPr/>
          <p:nvPr/>
        </p:nvSpPr>
        <p:spPr>
          <a:xfrm>
            <a:off x="457200" y="4023360"/>
            <a:ext cx="8229600" cy="548640"/>
          </a:xfrm>
          <a:prstGeom prst="rect">
            <a:avLst/>
          </a:prstGeom>
          <a:noFill/>
          <a:ln/>
        </p:spPr>
        <p:txBody>
          <a:bodyPr wrap="square" rtlCol="0" anchor="ctr"/>
          <a:lstStyle/>
          <a:p>
            <a:pPr marL="0" indent="0">
              <a:lnSpc>
                <a:spcPts val="2000"/>
              </a:lnSpc>
              <a:buNone/>
            </a:pPr>
            <a:r>
              <a:rPr lang="en-US" sz="1400" b="1">
                <a:solidFill>
                  <a:srgbClr val="FFFFFF"/>
                </a:solidFill>
                <a:latin typeface="Calibri" pitchFamily="34" charset="0"/>
                <a:ea typeface="Calibri" pitchFamily="34" charset="-122"/>
                <a:cs typeface="Calibri" pitchFamily="34" charset="-120"/>
              </a:rPr>
              <a:t>Key Takeaway: </a:t>
            </a:r>
            <a:r>
              <a:rPr lang="en-US" sz="1400" i="1">
                <a:solidFill>
                  <a:srgbClr val="FFFFFF"/>
                </a:solidFill>
                <a:latin typeface="Calibri" pitchFamily="34" charset="0"/>
                <a:ea typeface="Calibri" pitchFamily="34" charset="-122"/>
                <a:cs typeface="Calibri" pitchFamily="34" charset="-120"/>
              </a:rPr>
              <a:t>PowerPoint is not merely a presentation tool but a comprehensive solution for standardised communication, training, and education in person-centred home care environments.</a:t>
            </a:r>
            <a:endParaRPr lang="en-US" sz="14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5F5F5"/>
        </a:solidFill>
        <a:effectLst/>
      </p:bgPr>
    </p:bg>
    <p:spTree>
      <p:nvGrpSpPr>
        <p:cNvPr id="1" name=""/>
        <p:cNvGrpSpPr/>
        <p:nvPr/>
      </p:nvGrpSpPr>
      <p:grpSpPr>
        <a:xfrm>
          <a:off x="0" y="0"/>
          <a:ext cx="0" cy="0"/>
          <a:chOff x="0" y="0"/>
          <a:chExt cx="0" cy="0"/>
        </a:xfrm>
      </p:grpSpPr>
      <p:sp>
        <p:nvSpPr>
          <p:cNvPr id="2" name="Text 0"/>
          <p:cNvSpPr/>
          <p:nvPr/>
        </p:nvSpPr>
        <p:spPr>
          <a:xfrm>
            <a:off x="457200" y="365760"/>
            <a:ext cx="8229600" cy="457200"/>
          </a:xfrm>
          <a:prstGeom prst="rect">
            <a:avLst/>
          </a:prstGeom>
          <a:noFill/>
          <a:ln/>
        </p:spPr>
        <p:txBody>
          <a:bodyPr wrap="square" lIns="0" tIns="0" rIns="0" bIns="0" rtlCol="0" anchor="ctr"/>
          <a:lstStyle/>
          <a:p>
            <a:pPr marL="0" indent="0">
              <a:buNone/>
            </a:pPr>
            <a:r>
              <a:rPr lang="en-US" sz="4000" b="1">
                <a:solidFill>
                  <a:srgbClr val="1E2761"/>
                </a:solidFill>
                <a:latin typeface="Calibri" pitchFamily="34" charset="0"/>
                <a:ea typeface="Calibri" pitchFamily="34" charset="-122"/>
                <a:cs typeface="Calibri" pitchFamily="34" charset="-120"/>
              </a:rPr>
              <a:t>References</a:t>
            </a:r>
            <a:endParaRPr lang="en-US" sz="4000"/>
          </a:p>
        </p:txBody>
      </p:sp>
      <p:sp>
        <p:nvSpPr>
          <p:cNvPr id="3" name="Text 1"/>
          <p:cNvSpPr/>
          <p:nvPr/>
        </p:nvSpPr>
        <p:spPr>
          <a:xfrm>
            <a:off x="457200" y="1005840"/>
            <a:ext cx="8229600" cy="1828800"/>
          </a:xfrm>
          <a:prstGeom prst="rect">
            <a:avLst/>
          </a:prstGeom>
          <a:noFill/>
          <a:ln/>
        </p:spPr>
        <p:txBody>
          <a:bodyPr wrap="square" numCol="2" rtlCol="0" anchor="t"/>
          <a:lstStyle/>
          <a:p>
            <a:pPr marL="0" indent="0" algn="l">
              <a:buNone/>
            </a:pPr>
            <a:r>
              <a:rPr lang="en-US" sz="1000" i="1">
                <a:solidFill>
                  <a:srgbClr val="2C3E50"/>
                </a:solidFill>
                <a:latin typeface="Calibri" pitchFamily="34" charset="0"/>
                <a:ea typeface="Calibri" pitchFamily="34" charset="-122"/>
                <a:cs typeface="Calibri" pitchFamily="34" charset="-120"/>
              </a:rPr>
              <a:t>Agency for Healthcare Research and Quality (2012) </a:t>
            </a:r>
            <a:r>
              <a:rPr lang="en-US" sz="1000">
                <a:solidFill>
                  <a:srgbClr val="2C3E50"/>
                </a:solidFill>
                <a:latin typeface="Calibri" pitchFamily="34" charset="0"/>
                <a:ea typeface="Calibri" pitchFamily="34" charset="-122"/>
                <a:cs typeface="Calibri" pitchFamily="34" charset="-120"/>
              </a:rPr>
              <a:t>TeamSTEPPS Long-Term Care Toolkit. Rockville, MD: AHRQ. Available at: </a:t>
            </a:r>
            <a:r>
              <a:rPr lang="en-US" sz="1000">
                <a:solidFill>
                  <a:srgbClr val="2C3E50"/>
                </a:solidFill>
                <a:latin typeface="Calibri" pitchFamily="34" charset="0"/>
                <a:ea typeface="Calibri" pitchFamily="34" charset="-122"/>
                <a:cs typeface="Calibri" pitchFamily="34" charset="-120"/>
                <a:hlinkClick r:id="rId3"/>
              </a:rPr>
              <a:t>https://www.ahrq.gov/teamstepps/longtermcare/index.html</a:t>
            </a:r>
            <a:endParaRPr lang="en-US" sz="1000">
              <a:solidFill>
                <a:srgbClr val="2C3E50"/>
              </a:solidFill>
              <a:latin typeface="Calibri" pitchFamily="34" charset="0"/>
              <a:ea typeface="Calibri" pitchFamily="34" charset="-122"/>
              <a:cs typeface="Calibri" pitchFamily="34" charset="-120"/>
            </a:endParaRPr>
          </a:p>
          <a:p>
            <a:pPr marL="0" indent="0" algn="l">
              <a:buNone/>
            </a:pPr>
            <a:endParaRPr lang="en-US" sz="1000"/>
          </a:p>
          <a:p>
            <a:pPr marL="0" indent="0" algn="l">
              <a:buNone/>
            </a:pPr>
            <a:r>
              <a:rPr lang="en-US" sz="1000" i="1">
                <a:solidFill>
                  <a:srgbClr val="2C3E50"/>
                </a:solidFill>
                <a:latin typeface="Calibri" pitchFamily="34" charset="0"/>
                <a:ea typeface="Calibri" pitchFamily="34" charset="-122"/>
                <a:cs typeface="Calibri" pitchFamily="34" charset="-120"/>
              </a:rPr>
              <a:t>Agency for Healthcare Research and Quality (2017) </a:t>
            </a:r>
            <a:r>
              <a:rPr lang="en-US" sz="1000">
                <a:solidFill>
                  <a:srgbClr val="2C3E50"/>
                </a:solidFill>
                <a:latin typeface="Calibri" pitchFamily="34" charset="0"/>
                <a:ea typeface="Calibri" pitchFamily="34" charset="-122"/>
                <a:cs typeface="Calibri" pitchFamily="34" charset="-120"/>
              </a:rPr>
              <a:t>Module 4: Teamwork and Communication. Available at: </a:t>
            </a:r>
            <a:r>
              <a:rPr lang="en-US" sz="1000">
                <a:solidFill>
                  <a:srgbClr val="2C3E50"/>
                </a:solidFill>
                <a:latin typeface="Calibri" pitchFamily="34" charset="0"/>
                <a:ea typeface="Calibri" pitchFamily="34" charset="-122"/>
                <a:cs typeface="Calibri" pitchFamily="34" charset="-120"/>
                <a:hlinkClick r:id="rId4"/>
              </a:rPr>
              <a:t>https://www.ahrq.gov/hai/quality/tools/cauti-ltc/modules/implementation/long-term-modules/module4/mod4-slides.html</a:t>
            </a:r>
            <a:endParaRPr lang="en-US" sz="1000">
              <a:solidFill>
                <a:srgbClr val="2C3E50"/>
              </a:solidFill>
              <a:latin typeface="Calibri" pitchFamily="34" charset="0"/>
              <a:ea typeface="Calibri" pitchFamily="34" charset="-122"/>
              <a:cs typeface="Calibri" pitchFamily="34" charset="-120"/>
            </a:endParaRPr>
          </a:p>
          <a:p>
            <a:pPr marL="0" indent="0" algn="l">
              <a:buNone/>
            </a:pPr>
            <a:endParaRPr lang="en-US" sz="1000"/>
          </a:p>
          <a:p>
            <a:pPr marL="0" indent="0" algn="l">
              <a:buNone/>
            </a:pPr>
            <a:r>
              <a:rPr lang="en-US" sz="1000" i="1">
                <a:solidFill>
                  <a:srgbClr val="2C3E50"/>
                </a:solidFill>
                <a:latin typeface="Calibri" pitchFamily="34" charset="0"/>
                <a:ea typeface="Calibri" pitchFamily="34" charset="-122"/>
                <a:cs typeface="Calibri" pitchFamily="34" charset="-120"/>
              </a:rPr>
              <a:t>Association of American Medical Colleges (2024) </a:t>
            </a:r>
            <a:r>
              <a:rPr lang="en-US" sz="1000">
                <a:solidFill>
                  <a:srgbClr val="2C3E50"/>
                </a:solidFill>
                <a:latin typeface="Calibri" pitchFamily="34" charset="0"/>
                <a:ea typeface="Calibri" pitchFamily="34" charset="-122"/>
                <a:cs typeface="Calibri" pitchFamily="34" charset="-120"/>
              </a:rPr>
              <a:t>Presentation Skills Toolkit for Medical Students. Available at: </a:t>
            </a:r>
            <a:r>
              <a:rPr lang="en-US" sz="1000">
                <a:solidFill>
                  <a:srgbClr val="2C3E50"/>
                </a:solidFill>
                <a:latin typeface="Calibri" pitchFamily="34" charset="0"/>
                <a:ea typeface="Calibri" pitchFamily="34" charset="-122"/>
                <a:cs typeface="Calibri" pitchFamily="34" charset="-120"/>
                <a:hlinkClick r:id="rId5"/>
              </a:rPr>
              <a:t>https://students-residents.aamc.org/attending-medical-school/presentation-skills-toolkit-medical-students</a:t>
            </a:r>
            <a:endParaRPr lang="en-US" sz="1000">
              <a:solidFill>
                <a:srgbClr val="2C3E50"/>
              </a:solidFill>
              <a:latin typeface="Calibri" pitchFamily="34" charset="0"/>
              <a:ea typeface="Calibri" pitchFamily="34" charset="-122"/>
              <a:cs typeface="Calibri" pitchFamily="34" charset="-120"/>
            </a:endParaRPr>
          </a:p>
          <a:p>
            <a:pPr marL="0" indent="0" algn="l">
              <a:buNone/>
            </a:pPr>
            <a:endParaRPr lang="en-US" sz="1000"/>
          </a:p>
          <a:p>
            <a:pPr marL="0" indent="0" algn="l">
              <a:buNone/>
            </a:pPr>
            <a:r>
              <a:rPr lang="en-US" sz="1000">
                <a:solidFill>
                  <a:srgbClr val="2C3E50"/>
                </a:solidFill>
                <a:latin typeface="Calibri" pitchFamily="34" charset="0"/>
                <a:ea typeface="Calibri" pitchFamily="34" charset="-122"/>
                <a:cs typeface="Calibri" pitchFamily="34" charset="-120"/>
              </a:rPr>
              <a:t>Colliers, A. et al. (2017) </a:t>
            </a:r>
            <a:r>
              <a:rPr lang="en-US" sz="1000" i="1">
                <a:solidFill>
                  <a:srgbClr val="2C3E50"/>
                </a:solidFill>
                <a:latin typeface="Calibri" pitchFamily="34" charset="0"/>
                <a:ea typeface="Calibri" pitchFamily="34" charset="-122"/>
                <a:cs typeface="Calibri" pitchFamily="34" charset="-120"/>
              </a:rPr>
              <a:t>Accepted standards on how to give a Medical Research Presentation: a systematic review of expert opinion papers. GMS Journal for Medical Education, </a:t>
            </a:r>
            <a:r>
              <a:rPr lang="en-US" sz="1000">
                <a:solidFill>
                  <a:srgbClr val="2C3E50"/>
                </a:solidFill>
                <a:latin typeface="Calibri" pitchFamily="34" charset="0"/>
                <a:ea typeface="Calibri" pitchFamily="34" charset="-122"/>
                <a:cs typeface="Calibri" pitchFamily="34" charset="-120"/>
              </a:rPr>
              <a:t>34(1), Doc11. doi: 10.3205/zma001086</a:t>
            </a:r>
          </a:p>
          <a:p>
            <a:pPr marL="0" indent="0" algn="l">
              <a:buNone/>
            </a:pPr>
            <a:endParaRPr lang="en-US" sz="1000"/>
          </a:p>
          <a:p>
            <a:pPr marL="0" indent="0" algn="l">
              <a:buNone/>
            </a:pPr>
            <a:r>
              <a:rPr lang="en-US" sz="1000">
                <a:solidFill>
                  <a:srgbClr val="2C3E50"/>
                </a:solidFill>
                <a:latin typeface="Calibri" pitchFamily="34" charset="0"/>
                <a:ea typeface="Calibri" pitchFamily="34" charset="-122"/>
                <a:cs typeface="Calibri" pitchFamily="34" charset="-120"/>
              </a:rPr>
              <a:t>Freed, J. (2024) The Pitfalls of Using PowerPoint for Adult Learners. Harvard Medical School. Available at: </a:t>
            </a:r>
            <a:r>
              <a:rPr lang="en-US" sz="1000">
                <a:solidFill>
                  <a:srgbClr val="2C3E50"/>
                </a:solidFill>
                <a:latin typeface="Calibri" pitchFamily="34" charset="0"/>
                <a:ea typeface="Calibri" pitchFamily="34" charset="-122"/>
                <a:cs typeface="Calibri" pitchFamily="34" charset="-120"/>
                <a:hlinkClick r:id="rId6"/>
              </a:rPr>
              <a:t>https://learn.hms.harvard.edu/insights/all-insights/pitfalls-using-powerpoint-adult-learners</a:t>
            </a:r>
            <a:endParaRPr lang="en-US" sz="1000">
              <a:solidFill>
                <a:srgbClr val="2C3E50"/>
              </a:solidFill>
              <a:latin typeface="Calibri" pitchFamily="34" charset="0"/>
              <a:ea typeface="Calibri" pitchFamily="34" charset="-122"/>
              <a:cs typeface="Calibri" pitchFamily="34" charset="-120"/>
            </a:endParaRPr>
          </a:p>
          <a:p>
            <a:pPr marL="0" indent="0" algn="l">
              <a:buNone/>
            </a:pPr>
            <a:endParaRPr lang="en-US" sz="1000">
              <a:solidFill>
                <a:srgbClr val="2C3E50"/>
              </a:solidFill>
              <a:latin typeface="Calibri" pitchFamily="34" charset="0"/>
              <a:ea typeface="Calibri" pitchFamily="34" charset="-122"/>
              <a:cs typeface="Calibri" pitchFamily="34" charset="-120"/>
            </a:endParaRPr>
          </a:p>
          <a:p>
            <a:r>
              <a:rPr lang="en-US" sz="1000">
                <a:solidFill>
                  <a:srgbClr val="2C3E50"/>
                </a:solidFill>
                <a:latin typeface="Calibri" pitchFamily="34" charset="0"/>
                <a:ea typeface="Calibri" pitchFamily="34" charset="-122"/>
                <a:cs typeface="Calibri" pitchFamily="34" charset="-120"/>
              </a:rPr>
              <a:t>Irwin, T., </a:t>
            </a:r>
            <a:r>
              <a:rPr lang="en-US" sz="1000" err="1">
                <a:solidFill>
                  <a:srgbClr val="2C3E50"/>
                </a:solidFill>
                <a:latin typeface="Calibri" pitchFamily="34" charset="0"/>
                <a:ea typeface="Calibri" pitchFamily="34" charset="-122"/>
                <a:cs typeface="Calibri" pitchFamily="34" charset="-120"/>
              </a:rPr>
              <a:t>Terberg</a:t>
            </a:r>
            <a:r>
              <a:rPr lang="en-US" sz="1000">
                <a:solidFill>
                  <a:srgbClr val="2C3E50"/>
                </a:solidFill>
                <a:latin typeface="Calibri" pitchFamily="34" charset="0"/>
                <a:ea typeface="Calibri" pitchFamily="34" charset="-122"/>
                <a:cs typeface="Calibri" pitchFamily="34" charset="-120"/>
              </a:rPr>
              <a:t>, J. and Swinford, E. (2024) </a:t>
            </a:r>
            <a:r>
              <a:rPr lang="en-US" sz="1000" i="1">
                <a:solidFill>
                  <a:srgbClr val="2C3E50"/>
                </a:solidFill>
                <a:latin typeface="Calibri" pitchFamily="34" charset="0"/>
                <a:ea typeface="Calibri" pitchFamily="34" charset="-122"/>
                <a:cs typeface="Calibri" pitchFamily="34" charset="-120"/>
              </a:rPr>
              <a:t>Medical Presentations: A Prescription for Success. Reviewed in: PMC Journal List, </a:t>
            </a:r>
            <a:r>
              <a:rPr lang="en-US" sz="1000">
                <a:solidFill>
                  <a:srgbClr val="2C3E50"/>
                </a:solidFill>
                <a:latin typeface="Calibri" pitchFamily="34" charset="0"/>
                <a:ea typeface="Calibri" pitchFamily="34" charset="-122"/>
                <a:cs typeface="Calibri" pitchFamily="34" charset="-120"/>
              </a:rPr>
              <a:t>Article PMC12306608. Available at: </a:t>
            </a:r>
            <a:r>
              <a:rPr lang="en-US" sz="1000">
                <a:solidFill>
                  <a:srgbClr val="2C3E50"/>
                </a:solidFill>
                <a:latin typeface="Calibri" pitchFamily="34" charset="0"/>
                <a:ea typeface="Calibri" pitchFamily="34" charset="-122"/>
                <a:cs typeface="Calibri" pitchFamily="34" charset="-120"/>
                <a:hlinkClick r:id="rId7"/>
              </a:rPr>
              <a:t>https://pmc.ncbi.nlm.nih.gov/articles/PMC12306608/</a:t>
            </a:r>
            <a:endParaRPr lang="en-US" sz="1000">
              <a:solidFill>
                <a:srgbClr val="2C3E50"/>
              </a:solidFill>
              <a:latin typeface="Calibri" pitchFamily="34" charset="0"/>
              <a:ea typeface="Calibri" pitchFamily="34" charset="-122"/>
              <a:cs typeface="Calibri" pitchFamily="34" charset="-120"/>
            </a:endParaRPr>
          </a:p>
          <a:p>
            <a:endParaRPr lang="en-US" sz="1000"/>
          </a:p>
          <a:p>
            <a:r>
              <a:rPr lang="en-US" sz="1000">
                <a:solidFill>
                  <a:srgbClr val="2C3E50"/>
                </a:solidFill>
                <a:latin typeface="Calibri" pitchFamily="34" charset="0"/>
                <a:ea typeface="Calibri" pitchFamily="34" charset="-122"/>
                <a:cs typeface="Calibri" pitchFamily="34" charset="-120"/>
              </a:rPr>
              <a:t>Kimani, A. and </a:t>
            </a:r>
            <a:r>
              <a:rPr lang="en-US" sz="1000" err="1">
                <a:solidFill>
                  <a:srgbClr val="2C3E50"/>
                </a:solidFill>
                <a:latin typeface="Calibri" pitchFamily="34" charset="0"/>
                <a:ea typeface="Calibri" pitchFamily="34" charset="-122"/>
                <a:cs typeface="Calibri" pitchFamily="34" charset="-120"/>
              </a:rPr>
              <a:t>Petrucka</a:t>
            </a:r>
            <a:r>
              <a:rPr lang="en-US" sz="1000">
                <a:solidFill>
                  <a:srgbClr val="2C3E50"/>
                </a:solidFill>
                <a:latin typeface="Calibri" pitchFamily="34" charset="0"/>
                <a:ea typeface="Calibri" pitchFamily="34" charset="-122"/>
                <a:cs typeface="Calibri" pitchFamily="34" charset="-120"/>
              </a:rPr>
              <a:t>, P.M. (2021) </a:t>
            </a:r>
            <a:r>
              <a:rPr lang="en-US" sz="1000" i="1">
                <a:solidFill>
                  <a:srgbClr val="2C3E50"/>
                </a:solidFill>
                <a:latin typeface="Calibri" pitchFamily="34" charset="0"/>
                <a:ea typeface="Calibri" pitchFamily="34" charset="-122"/>
                <a:cs typeface="Calibri" pitchFamily="34" charset="-120"/>
              </a:rPr>
              <a:t>A literature-based study of patient-centered care and communication in nurse-patient interactions: barriers, facilitators, and the way forward. BMC Nursing, </a:t>
            </a:r>
            <a:r>
              <a:rPr lang="en-US" sz="1000">
                <a:solidFill>
                  <a:srgbClr val="2C3E50"/>
                </a:solidFill>
                <a:latin typeface="Calibri" pitchFamily="34" charset="0"/>
                <a:ea typeface="Calibri" pitchFamily="34" charset="-122"/>
                <a:cs typeface="Calibri" pitchFamily="34" charset="-120"/>
              </a:rPr>
              <a:t>20, Article 158. doi:10.1186/s12912-021-00684-2</a:t>
            </a:r>
            <a:endParaRPr lang="en-US" sz="1000"/>
          </a:p>
          <a:p>
            <a:endParaRPr lang="en-US" sz="1000"/>
          </a:p>
          <a:p>
            <a:r>
              <a:rPr lang="en-US" sz="1000">
                <a:solidFill>
                  <a:srgbClr val="2C3E50"/>
                </a:solidFill>
                <a:latin typeface="Calibri" pitchFamily="34" charset="0"/>
                <a:ea typeface="Calibri" pitchFamily="34" charset="-122"/>
                <a:cs typeface="Calibri" pitchFamily="34" charset="-120"/>
              </a:rPr>
              <a:t>Morales, A.N.S.M. et al. (2021) </a:t>
            </a:r>
            <a:r>
              <a:rPr lang="en-US" sz="1000" i="1">
                <a:solidFill>
                  <a:srgbClr val="2C3E50"/>
                </a:solidFill>
                <a:latin typeface="Calibri" pitchFamily="34" charset="0"/>
                <a:ea typeface="Calibri" pitchFamily="34" charset="-122"/>
                <a:cs typeface="Calibri" pitchFamily="34" charset="-120"/>
              </a:rPr>
              <a:t>Training in communication skills for self-efficacy of health professionals: a systematic review. Human Resources for Health, </a:t>
            </a:r>
            <a:r>
              <a:rPr lang="en-US" sz="1000">
                <a:solidFill>
                  <a:srgbClr val="2C3E50"/>
                </a:solidFill>
                <a:latin typeface="Calibri" pitchFamily="34" charset="0"/>
                <a:ea typeface="Calibri" pitchFamily="34" charset="-122"/>
                <a:cs typeface="Calibri" pitchFamily="34" charset="-120"/>
              </a:rPr>
              <a:t>19, Article 30. doi:10.1186/s12960-021-00574-3</a:t>
            </a:r>
            <a:endParaRPr lang="en-US" sz="1000"/>
          </a:p>
          <a:p>
            <a:endParaRPr lang="en-US" sz="1000"/>
          </a:p>
          <a:p>
            <a:r>
              <a:rPr lang="en-US" sz="1000">
                <a:solidFill>
                  <a:srgbClr val="2C3E50"/>
                </a:solidFill>
                <a:latin typeface="Calibri" pitchFamily="34" charset="0"/>
                <a:ea typeface="Calibri" pitchFamily="34" charset="-122"/>
                <a:cs typeface="Calibri" pitchFamily="34" charset="-120"/>
              </a:rPr>
              <a:t>Morley, L. and Cashell, A. (2017) </a:t>
            </a:r>
            <a:r>
              <a:rPr lang="en-US" sz="1000" i="1">
                <a:solidFill>
                  <a:srgbClr val="2C3E50"/>
                </a:solidFill>
                <a:latin typeface="Calibri" pitchFamily="34" charset="0"/>
                <a:ea typeface="Calibri" pitchFamily="34" charset="-122"/>
                <a:cs typeface="Calibri" pitchFamily="34" charset="-120"/>
              </a:rPr>
              <a:t>Collaboration in Health Care. Journal of Medical Imaging and Radiation Sciences, </a:t>
            </a:r>
            <a:r>
              <a:rPr lang="en-US" sz="1000">
                <a:solidFill>
                  <a:srgbClr val="2C3E50"/>
                </a:solidFill>
                <a:latin typeface="Calibri" pitchFamily="34" charset="0"/>
                <a:ea typeface="Calibri" pitchFamily="34" charset="-122"/>
                <a:cs typeface="Calibri" pitchFamily="34" charset="-120"/>
              </a:rPr>
              <a:t>48(2), pp. 207-216. doi:10.1016/j.jmir.2017.02.071</a:t>
            </a:r>
            <a:endParaRPr lang="en-US" sz="1000"/>
          </a:p>
          <a:p>
            <a:endParaRPr lang="en-US" sz="1000"/>
          </a:p>
          <a:p>
            <a:r>
              <a:rPr lang="en-US" sz="1000" i="1">
                <a:solidFill>
                  <a:srgbClr val="2C3E50"/>
                </a:solidFill>
                <a:latin typeface="Calibri" pitchFamily="34" charset="0"/>
                <a:ea typeface="Calibri" pitchFamily="34" charset="-122"/>
                <a:cs typeface="Calibri" pitchFamily="34" charset="-120"/>
              </a:rPr>
              <a:t>Patient Safety Network (2024) </a:t>
            </a:r>
            <a:r>
              <a:rPr lang="en-US" sz="1000">
                <a:solidFill>
                  <a:srgbClr val="2C3E50"/>
                </a:solidFill>
                <a:latin typeface="Calibri" pitchFamily="34" charset="0"/>
                <a:ea typeface="Calibri" pitchFamily="34" charset="-122"/>
                <a:cs typeface="Calibri" pitchFamily="34" charset="-120"/>
              </a:rPr>
              <a:t>Communication During Transitions of Care. AHRQ </a:t>
            </a:r>
            <a:r>
              <a:rPr lang="en-US" sz="1000" err="1">
                <a:solidFill>
                  <a:srgbClr val="2C3E50"/>
                </a:solidFill>
                <a:latin typeface="Calibri" pitchFamily="34" charset="0"/>
                <a:ea typeface="Calibri" pitchFamily="34" charset="-122"/>
                <a:cs typeface="Calibri" pitchFamily="34" charset="-120"/>
              </a:rPr>
              <a:t>PSNet</a:t>
            </a:r>
            <a:r>
              <a:rPr lang="en-US" sz="1000">
                <a:solidFill>
                  <a:srgbClr val="2C3E50"/>
                </a:solidFill>
                <a:latin typeface="Calibri" pitchFamily="34" charset="0"/>
                <a:ea typeface="Calibri" pitchFamily="34" charset="-122"/>
                <a:cs typeface="Calibri" pitchFamily="34" charset="-120"/>
              </a:rPr>
              <a:t>. Available at: </a:t>
            </a:r>
            <a:r>
              <a:rPr lang="en-US" sz="1000">
                <a:solidFill>
                  <a:srgbClr val="2C3E50"/>
                </a:solidFill>
                <a:latin typeface="Calibri" pitchFamily="34" charset="0"/>
                <a:ea typeface="Calibri" pitchFamily="34" charset="-122"/>
                <a:cs typeface="Calibri" pitchFamily="34" charset="-120"/>
                <a:hlinkClick r:id="rId8"/>
              </a:rPr>
              <a:t>https://psnet.ahrq.gov/perspective/communication-during-transitions-care</a:t>
            </a:r>
            <a:endParaRPr lang="en-US" sz="1000">
              <a:solidFill>
                <a:srgbClr val="2C3E50"/>
              </a:solidFill>
              <a:latin typeface="Calibri" pitchFamily="34" charset="0"/>
              <a:ea typeface="Calibri" pitchFamily="34" charset="-122"/>
              <a:cs typeface="Calibri" pitchFamily="34" charset="-120"/>
            </a:endParaRPr>
          </a:p>
          <a:p>
            <a:endParaRPr lang="en-US" sz="1000"/>
          </a:p>
          <a:p>
            <a:r>
              <a:rPr lang="en-US" sz="1000">
                <a:solidFill>
                  <a:srgbClr val="2C3E50"/>
                </a:solidFill>
                <a:latin typeface="Calibri" pitchFamily="34" charset="0"/>
                <a:ea typeface="Calibri" pitchFamily="34" charset="-122"/>
                <a:cs typeface="Calibri" pitchFamily="34" charset="-120"/>
              </a:rPr>
              <a:t>Ratliff, M. (2024) </a:t>
            </a:r>
            <a:r>
              <a:rPr lang="en-US" sz="1000" i="1">
                <a:solidFill>
                  <a:srgbClr val="2C3E50"/>
                </a:solidFill>
                <a:latin typeface="Calibri" pitchFamily="34" charset="0"/>
                <a:ea typeface="Calibri" pitchFamily="34" charset="-122"/>
                <a:cs typeface="Calibri" pitchFamily="34" charset="-120"/>
              </a:rPr>
              <a:t>Effective Presentations in Medical Education. </a:t>
            </a:r>
            <a:r>
              <a:rPr lang="en-US" sz="1000" err="1">
                <a:solidFill>
                  <a:srgbClr val="2C3E50"/>
                </a:solidFill>
                <a:latin typeface="Calibri" pitchFamily="34" charset="0"/>
                <a:ea typeface="Calibri" pitchFamily="34" charset="-122"/>
                <a:cs typeface="Calibri" pitchFamily="34" charset="-120"/>
              </a:rPr>
              <a:t>Lecturio</a:t>
            </a:r>
            <a:r>
              <a:rPr lang="en-US" sz="1000">
                <a:solidFill>
                  <a:srgbClr val="2C3E50"/>
                </a:solidFill>
                <a:latin typeface="Calibri" pitchFamily="34" charset="0"/>
                <a:ea typeface="Calibri" pitchFamily="34" charset="-122"/>
                <a:cs typeface="Calibri" pitchFamily="34" charset="-120"/>
              </a:rPr>
              <a:t> Medical. Available at: </a:t>
            </a:r>
            <a:r>
              <a:rPr lang="en-US" sz="1000">
                <a:solidFill>
                  <a:srgbClr val="2C3E50"/>
                </a:solidFill>
                <a:latin typeface="Calibri" pitchFamily="34" charset="0"/>
                <a:ea typeface="Calibri" pitchFamily="34" charset="-122"/>
                <a:cs typeface="Calibri" pitchFamily="34" charset="-120"/>
                <a:hlinkClick r:id="rId9"/>
              </a:rPr>
              <a:t>https://www.lecturio.com/inst/pulse/effective-presentations/</a:t>
            </a:r>
            <a:endParaRPr lang="en-US" sz="1000">
              <a:solidFill>
                <a:srgbClr val="2C3E50"/>
              </a:solidFill>
              <a:latin typeface="Calibri" pitchFamily="34" charset="0"/>
              <a:ea typeface="Calibri" pitchFamily="34" charset="-122"/>
              <a:cs typeface="Calibri" pitchFamily="34" charset="-120"/>
            </a:endParaRPr>
          </a:p>
          <a:p>
            <a:endParaRPr lang="en-US" sz="1000"/>
          </a:p>
          <a:p>
            <a:r>
              <a:rPr lang="en-US" sz="1000">
                <a:solidFill>
                  <a:srgbClr val="2C3E50"/>
                </a:solidFill>
                <a:latin typeface="Calibri" pitchFamily="34" charset="0"/>
                <a:ea typeface="Calibri" pitchFamily="34" charset="-122"/>
                <a:cs typeface="Calibri" pitchFamily="34" charset="-120"/>
              </a:rPr>
              <a:t>Rutgers University (2024) PowerPoint Presentation - Presentations in Medicine &amp; Science. Available at: </a:t>
            </a:r>
            <a:r>
              <a:rPr lang="en-US" sz="1000">
                <a:solidFill>
                  <a:srgbClr val="2C3E50"/>
                </a:solidFill>
                <a:latin typeface="Calibri" pitchFamily="34" charset="0"/>
                <a:ea typeface="Calibri" pitchFamily="34" charset="-122"/>
                <a:cs typeface="Calibri" pitchFamily="34" charset="-120"/>
                <a:hlinkClick r:id="rId10"/>
              </a:rPr>
              <a:t>https://libguides.rutgers.edu/c.php?g=337228&amp;p=2269282</a:t>
            </a:r>
            <a:endParaRPr lang="en-US" sz="1000">
              <a:solidFill>
                <a:srgbClr val="2C3E50"/>
              </a:solidFill>
              <a:latin typeface="Calibri" pitchFamily="34" charset="0"/>
              <a:ea typeface="Calibri" pitchFamily="34" charset="-122"/>
              <a:cs typeface="Calibri" pitchFamily="34" charset="-120"/>
            </a:endParaRPr>
          </a:p>
          <a:p>
            <a:endParaRPr lang="en-US" sz="10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12</Slides>
  <Notes>12</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Microsoft PowerPoint for Enhanced Efficiency in Home Care</dc:title>
  <dc:subject>PptxGenJS Presentation</dc:subject>
  <dc:creator>Greenfield Home Care Agency - Group Member 1</dc:creator>
  <cp:revision>1</cp:revision>
  <dcterms:created xsi:type="dcterms:W3CDTF">2026-02-07T06:08:06Z</dcterms:created>
  <dcterms:modified xsi:type="dcterms:W3CDTF">2026-02-10T10:23:08Z</dcterms:modified>
</cp:coreProperties>
</file>