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3"/>
  </p:notesMasterIdLst>
  <p:handoutMasterIdLst>
    <p:handoutMasterId r:id="rId14"/>
  </p:handoutMasterIdLst>
  <p:sldIdLst>
    <p:sldId id="277" r:id="rId2"/>
    <p:sldId id="302" r:id="rId3"/>
    <p:sldId id="306" r:id="rId4"/>
    <p:sldId id="300" r:id="rId5"/>
    <p:sldId id="301" r:id="rId6"/>
    <p:sldId id="304" r:id="rId7"/>
    <p:sldId id="307" r:id="rId8"/>
    <p:sldId id="305" r:id="rId9"/>
    <p:sldId id="310" r:id="rId10"/>
    <p:sldId id="311" r:id="rId11"/>
    <p:sldId id="309" r:id="rId12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11893"/>
    <a:srgbClr val="0096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55" autoAdjust="0"/>
    <p:restoredTop sz="93433" autoAdjust="0"/>
  </p:normalViewPr>
  <p:slideViewPr>
    <p:cSldViewPr>
      <p:cViewPr varScale="1">
        <p:scale>
          <a:sx n="84" d="100"/>
          <a:sy n="84" d="100"/>
        </p:scale>
        <p:origin x="2072" y="19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EE8296A-C6D7-489C-9CCA-F17A1B1160A0}" type="doc">
      <dgm:prSet loTypeId="urn:microsoft.com/office/officeart/2005/8/layout/pyramid3" loCatId="pyramid" qsTypeId="urn:microsoft.com/office/officeart/2005/8/quickstyle/simple1" qsCatId="simple" csTypeId="urn:microsoft.com/office/officeart/2005/8/colors/colorful5" csCatId="colorful" phldr="1"/>
      <dgm:spPr/>
    </dgm:pt>
    <dgm:pt modelId="{5AEAA571-677C-441A-BE54-A1F7849DBEF6}">
      <dgm:prSet phldrT="[Text]"/>
      <dgm:spPr/>
      <dgm:t>
        <a:bodyPr/>
        <a:lstStyle/>
        <a:p>
          <a:r>
            <a:rPr lang="en-US" dirty="0"/>
            <a:t>Garment industry</a:t>
          </a:r>
        </a:p>
      </dgm:t>
    </dgm:pt>
    <dgm:pt modelId="{C0D8D2F7-7A48-4F00-984E-AC1198E8C1F9}" type="parTrans" cxnId="{9B755128-C8C2-4B90-BC6F-A21A09E48054}">
      <dgm:prSet/>
      <dgm:spPr/>
      <dgm:t>
        <a:bodyPr/>
        <a:lstStyle/>
        <a:p>
          <a:endParaRPr lang="en-US"/>
        </a:p>
      </dgm:t>
    </dgm:pt>
    <dgm:pt modelId="{35E46AC2-659B-4F89-A095-37961DD00936}" type="sibTrans" cxnId="{9B755128-C8C2-4B90-BC6F-A21A09E48054}">
      <dgm:prSet/>
      <dgm:spPr/>
      <dgm:t>
        <a:bodyPr/>
        <a:lstStyle/>
        <a:p>
          <a:endParaRPr lang="en-US"/>
        </a:p>
      </dgm:t>
    </dgm:pt>
    <dgm:pt modelId="{920D26B3-E328-4B03-AFE1-F8A2FB51AA60}">
      <dgm:prSet phldrT="[Text]"/>
      <dgm:spPr>
        <a:solidFill>
          <a:srgbClr val="92D050"/>
        </a:solidFill>
      </dgm:spPr>
      <dgm:t>
        <a:bodyPr/>
        <a:lstStyle/>
        <a:p>
          <a:r>
            <a:rPr lang="en-US" dirty="0"/>
            <a:t>B2B</a:t>
          </a:r>
        </a:p>
      </dgm:t>
    </dgm:pt>
    <dgm:pt modelId="{AAEB51F3-B11A-403F-AEF8-AF271E032723}" type="parTrans" cxnId="{3D4DEE5E-68B0-4D5D-A61E-843B00C0EB97}">
      <dgm:prSet/>
      <dgm:spPr/>
      <dgm:t>
        <a:bodyPr/>
        <a:lstStyle/>
        <a:p>
          <a:endParaRPr lang="en-US"/>
        </a:p>
      </dgm:t>
    </dgm:pt>
    <dgm:pt modelId="{1CB08551-9504-4D54-9CAD-D6D0A065EFC1}" type="sibTrans" cxnId="{3D4DEE5E-68B0-4D5D-A61E-843B00C0EB97}">
      <dgm:prSet/>
      <dgm:spPr/>
      <dgm:t>
        <a:bodyPr/>
        <a:lstStyle/>
        <a:p>
          <a:endParaRPr lang="en-US"/>
        </a:p>
      </dgm:t>
    </dgm:pt>
    <dgm:pt modelId="{4697537D-4C73-4F02-B0D6-0D89830310D8}">
      <dgm:prSet phldrT="[Text]"/>
      <dgm:spPr>
        <a:solidFill>
          <a:srgbClr val="FFC000"/>
        </a:solidFill>
      </dgm:spPr>
      <dgm:t>
        <a:bodyPr/>
        <a:lstStyle/>
        <a:p>
          <a:r>
            <a:rPr lang="en-US" dirty="0"/>
            <a:t>CSR</a:t>
          </a:r>
        </a:p>
      </dgm:t>
    </dgm:pt>
    <dgm:pt modelId="{EE685289-238E-4693-95D6-EFDAC9E2D6E7}" type="parTrans" cxnId="{D4D9BE9E-E936-4E6D-9E0F-77F16B4E3AC5}">
      <dgm:prSet/>
      <dgm:spPr/>
      <dgm:t>
        <a:bodyPr/>
        <a:lstStyle/>
        <a:p>
          <a:endParaRPr lang="en-US"/>
        </a:p>
      </dgm:t>
    </dgm:pt>
    <dgm:pt modelId="{53ACC393-5578-4CEB-B217-A838F1F3E3EA}" type="sibTrans" cxnId="{D4D9BE9E-E936-4E6D-9E0F-77F16B4E3AC5}">
      <dgm:prSet/>
      <dgm:spPr/>
      <dgm:t>
        <a:bodyPr/>
        <a:lstStyle/>
        <a:p>
          <a:endParaRPr lang="en-US"/>
        </a:p>
      </dgm:t>
    </dgm:pt>
    <dgm:pt modelId="{30311F84-2C23-4432-8F91-117D6FA9B957}" type="pres">
      <dgm:prSet presAssocID="{BEE8296A-C6D7-489C-9CCA-F17A1B1160A0}" presName="Name0" presStyleCnt="0">
        <dgm:presLayoutVars>
          <dgm:dir/>
          <dgm:animLvl val="lvl"/>
          <dgm:resizeHandles val="exact"/>
        </dgm:presLayoutVars>
      </dgm:prSet>
      <dgm:spPr/>
    </dgm:pt>
    <dgm:pt modelId="{AA0AFCBC-4A58-47E8-9AEB-080524B672AF}" type="pres">
      <dgm:prSet presAssocID="{5AEAA571-677C-441A-BE54-A1F7849DBEF6}" presName="Name8" presStyleCnt="0"/>
      <dgm:spPr/>
    </dgm:pt>
    <dgm:pt modelId="{A287337C-2929-456D-9EAF-0CFDF06734C4}" type="pres">
      <dgm:prSet presAssocID="{5AEAA571-677C-441A-BE54-A1F7849DBEF6}" presName="level" presStyleLbl="node1" presStyleIdx="0" presStyleCnt="3">
        <dgm:presLayoutVars>
          <dgm:chMax val="1"/>
          <dgm:bulletEnabled val="1"/>
        </dgm:presLayoutVars>
      </dgm:prSet>
      <dgm:spPr/>
    </dgm:pt>
    <dgm:pt modelId="{C419194B-1E5E-4940-9332-3F22AD621D87}" type="pres">
      <dgm:prSet presAssocID="{5AEAA571-677C-441A-BE54-A1F7849DBEF6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22AFE003-B6E6-4BC3-AB94-3D9E509782C3}" type="pres">
      <dgm:prSet presAssocID="{920D26B3-E328-4B03-AFE1-F8A2FB51AA60}" presName="Name8" presStyleCnt="0"/>
      <dgm:spPr/>
    </dgm:pt>
    <dgm:pt modelId="{C89D59FB-8B26-4942-ACB5-9F855C04442F}" type="pres">
      <dgm:prSet presAssocID="{920D26B3-E328-4B03-AFE1-F8A2FB51AA60}" presName="level" presStyleLbl="node1" presStyleIdx="1" presStyleCnt="3" custLinFactNeighborX="-1418" custLinFactNeighborY="306">
        <dgm:presLayoutVars>
          <dgm:chMax val="1"/>
          <dgm:bulletEnabled val="1"/>
        </dgm:presLayoutVars>
      </dgm:prSet>
      <dgm:spPr/>
    </dgm:pt>
    <dgm:pt modelId="{B49545B1-82E0-428D-A55E-C90318C61993}" type="pres">
      <dgm:prSet presAssocID="{920D26B3-E328-4B03-AFE1-F8A2FB51AA60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C36F127C-CD9E-4B32-AA09-0AA4738CA6A1}" type="pres">
      <dgm:prSet presAssocID="{4697537D-4C73-4F02-B0D6-0D89830310D8}" presName="Name8" presStyleCnt="0"/>
      <dgm:spPr/>
    </dgm:pt>
    <dgm:pt modelId="{AAC1B008-1EE8-4AE3-A632-34C22F1E6480}" type="pres">
      <dgm:prSet presAssocID="{4697537D-4C73-4F02-B0D6-0D89830310D8}" presName="level" presStyleLbl="node1" presStyleIdx="2" presStyleCnt="3">
        <dgm:presLayoutVars>
          <dgm:chMax val="1"/>
          <dgm:bulletEnabled val="1"/>
        </dgm:presLayoutVars>
      </dgm:prSet>
      <dgm:spPr/>
    </dgm:pt>
    <dgm:pt modelId="{99C4C6D8-9191-4B19-B86E-CF85932C6706}" type="pres">
      <dgm:prSet presAssocID="{4697537D-4C73-4F02-B0D6-0D89830310D8}" presName="levelTx" presStyleLbl="revTx" presStyleIdx="0" presStyleCnt="0">
        <dgm:presLayoutVars>
          <dgm:chMax val="1"/>
          <dgm:bulletEnabled val="1"/>
        </dgm:presLayoutVars>
      </dgm:prSet>
      <dgm:spPr/>
    </dgm:pt>
  </dgm:ptLst>
  <dgm:cxnLst>
    <dgm:cxn modelId="{9B755128-C8C2-4B90-BC6F-A21A09E48054}" srcId="{BEE8296A-C6D7-489C-9CCA-F17A1B1160A0}" destId="{5AEAA571-677C-441A-BE54-A1F7849DBEF6}" srcOrd="0" destOrd="0" parTransId="{C0D8D2F7-7A48-4F00-984E-AC1198E8C1F9}" sibTransId="{35E46AC2-659B-4F89-A095-37961DD00936}"/>
    <dgm:cxn modelId="{EF0E8A50-2F44-4916-873F-94CB9F809D07}" type="presOf" srcId="{5AEAA571-677C-441A-BE54-A1F7849DBEF6}" destId="{C419194B-1E5E-4940-9332-3F22AD621D87}" srcOrd="1" destOrd="0" presId="urn:microsoft.com/office/officeart/2005/8/layout/pyramid3"/>
    <dgm:cxn modelId="{3D4DEE5E-68B0-4D5D-A61E-843B00C0EB97}" srcId="{BEE8296A-C6D7-489C-9CCA-F17A1B1160A0}" destId="{920D26B3-E328-4B03-AFE1-F8A2FB51AA60}" srcOrd="1" destOrd="0" parTransId="{AAEB51F3-B11A-403F-AEF8-AF271E032723}" sibTransId="{1CB08551-9504-4D54-9CAD-D6D0A065EFC1}"/>
    <dgm:cxn modelId="{30440972-16A1-4BBE-A211-77DE1B5C35CF}" type="presOf" srcId="{BEE8296A-C6D7-489C-9CCA-F17A1B1160A0}" destId="{30311F84-2C23-4432-8F91-117D6FA9B957}" srcOrd="0" destOrd="0" presId="urn:microsoft.com/office/officeart/2005/8/layout/pyramid3"/>
    <dgm:cxn modelId="{44ECCB92-4ED2-4E9D-B5D7-DAB4140FD521}" type="presOf" srcId="{5AEAA571-677C-441A-BE54-A1F7849DBEF6}" destId="{A287337C-2929-456D-9EAF-0CFDF06734C4}" srcOrd="0" destOrd="0" presId="urn:microsoft.com/office/officeart/2005/8/layout/pyramid3"/>
    <dgm:cxn modelId="{3CD41795-9105-4D90-9459-351415C4CD4A}" type="presOf" srcId="{920D26B3-E328-4B03-AFE1-F8A2FB51AA60}" destId="{C89D59FB-8B26-4942-ACB5-9F855C04442F}" srcOrd="0" destOrd="0" presId="urn:microsoft.com/office/officeart/2005/8/layout/pyramid3"/>
    <dgm:cxn modelId="{D4D9BE9E-E936-4E6D-9E0F-77F16B4E3AC5}" srcId="{BEE8296A-C6D7-489C-9CCA-F17A1B1160A0}" destId="{4697537D-4C73-4F02-B0D6-0D89830310D8}" srcOrd="2" destOrd="0" parTransId="{EE685289-238E-4693-95D6-EFDAC9E2D6E7}" sibTransId="{53ACC393-5578-4CEB-B217-A838F1F3E3EA}"/>
    <dgm:cxn modelId="{63723CBC-FEC9-48D4-8336-54DEA66F863A}" type="presOf" srcId="{4697537D-4C73-4F02-B0D6-0D89830310D8}" destId="{99C4C6D8-9191-4B19-B86E-CF85932C6706}" srcOrd="1" destOrd="0" presId="urn:microsoft.com/office/officeart/2005/8/layout/pyramid3"/>
    <dgm:cxn modelId="{630352FC-4467-4DAC-B658-8F4AD75980E4}" type="presOf" srcId="{920D26B3-E328-4B03-AFE1-F8A2FB51AA60}" destId="{B49545B1-82E0-428D-A55E-C90318C61993}" srcOrd="1" destOrd="0" presId="urn:microsoft.com/office/officeart/2005/8/layout/pyramid3"/>
    <dgm:cxn modelId="{040EB0FC-FB98-49BB-9A85-78A68DAEA05F}" type="presOf" srcId="{4697537D-4C73-4F02-B0D6-0D89830310D8}" destId="{AAC1B008-1EE8-4AE3-A632-34C22F1E6480}" srcOrd="0" destOrd="0" presId="urn:microsoft.com/office/officeart/2005/8/layout/pyramid3"/>
    <dgm:cxn modelId="{709D1B25-3778-467E-86E8-3BDC9BEF2980}" type="presParOf" srcId="{30311F84-2C23-4432-8F91-117D6FA9B957}" destId="{AA0AFCBC-4A58-47E8-9AEB-080524B672AF}" srcOrd="0" destOrd="0" presId="urn:microsoft.com/office/officeart/2005/8/layout/pyramid3"/>
    <dgm:cxn modelId="{4743EC0E-AC60-4ED8-A93D-32BBE8601BAB}" type="presParOf" srcId="{AA0AFCBC-4A58-47E8-9AEB-080524B672AF}" destId="{A287337C-2929-456D-9EAF-0CFDF06734C4}" srcOrd="0" destOrd="0" presId="urn:microsoft.com/office/officeart/2005/8/layout/pyramid3"/>
    <dgm:cxn modelId="{0183E88C-A0F9-4EE4-9D6E-9DB76373EBE1}" type="presParOf" srcId="{AA0AFCBC-4A58-47E8-9AEB-080524B672AF}" destId="{C419194B-1E5E-4940-9332-3F22AD621D87}" srcOrd="1" destOrd="0" presId="urn:microsoft.com/office/officeart/2005/8/layout/pyramid3"/>
    <dgm:cxn modelId="{2FC5C3DE-0376-4356-8C44-4C155F82AF9A}" type="presParOf" srcId="{30311F84-2C23-4432-8F91-117D6FA9B957}" destId="{22AFE003-B6E6-4BC3-AB94-3D9E509782C3}" srcOrd="1" destOrd="0" presId="urn:microsoft.com/office/officeart/2005/8/layout/pyramid3"/>
    <dgm:cxn modelId="{46FF3E1F-3C18-424F-87CF-07E767505941}" type="presParOf" srcId="{22AFE003-B6E6-4BC3-AB94-3D9E509782C3}" destId="{C89D59FB-8B26-4942-ACB5-9F855C04442F}" srcOrd="0" destOrd="0" presId="urn:microsoft.com/office/officeart/2005/8/layout/pyramid3"/>
    <dgm:cxn modelId="{755ACF04-2429-48F5-95C4-B74464C85EAF}" type="presParOf" srcId="{22AFE003-B6E6-4BC3-AB94-3D9E509782C3}" destId="{B49545B1-82E0-428D-A55E-C90318C61993}" srcOrd="1" destOrd="0" presId="urn:microsoft.com/office/officeart/2005/8/layout/pyramid3"/>
    <dgm:cxn modelId="{48FBD320-AC51-45C6-A4A0-43610935F1CF}" type="presParOf" srcId="{30311F84-2C23-4432-8F91-117D6FA9B957}" destId="{C36F127C-CD9E-4B32-AA09-0AA4738CA6A1}" srcOrd="2" destOrd="0" presId="urn:microsoft.com/office/officeart/2005/8/layout/pyramid3"/>
    <dgm:cxn modelId="{DA058918-37BB-4185-8862-C970F1ABD943}" type="presParOf" srcId="{C36F127C-CD9E-4B32-AA09-0AA4738CA6A1}" destId="{AAC1B008-1EE8-4AE3-A632-34C22F1E6480}" srcOrd="0" destOrd="0" presId="urn:microsoft.com/office/officeart/2005/8/layout/pyramid3"/>
    <dgm:cxn modelId="{4D41D4A4-BAC3-4C01-9A82-C46923C3B12B}" type="presParOf" srcId="{C36F127C-CD9E-4B32-AA09-0AA4738CA6A1}" destId="{99C4C6D8-9191-4B19-B86E-CF85932C6706}" srcOrd="1" destOrd="0" presId="urn:microsoft.com/office/officeart/2005/8/layout/pyramid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87337C-2929-456D-9EAF-0CFDF06734C4}">
      <dsp:nvSpPr>
        <dsp:cNvPr id="0" name=""/>
        <dsp:cNvSpPr/>
      </dsp:nvSpPr>
      <dsp:spPr>
        <a:xfrm rot="10800000">
          <a:off x="0" y="0"/>
          <a:ext cx="7344816" cy="1272141"/>
        </a:xfrm>
        <a:prstGeom prst="trapezoid">
          <a:avLst>
            <a:gd name="adj" fmla="val 96226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9690" tIns="59690" rIns="59690" bIns="59690" numCol="1" spcCol="1270" anchor="ctr" anchorCtr="0">
          <a:noAutofit/>
        </a:bodyPr>
        <a:lstStyle/>
        <a:p>
          <a:pPr marL="0" lvl="0" indent="0" algn="ctr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700" kern="1200" dirty="0"/>
            <a:t>Garment industry</a:t>
          </a:r>
        </a:p>
      </dsp:txBody>
      <dsp:txXfrm rot="-10800000">
        <a:off x="1285342" y="0"/>
        <a:ext cx="4774130" cy="1272141"/>
      </dsp:txXfrm>
    </dsp:sp>
    <dsp:sp modelId="{C89D59FB-8B26-4942-ACB5-9F855C04442F}">
      <dsp:nvSpPr>
        <dsp:cNvPr id="0" name=""/>
        <dsp:cNvSpPr/>
      </dsp:nvSpPr>
      <dsp:spPr>
        <a:xfrm rot="10800000">
          <a:off x="1154703" y="1276034"/>
          <a:ext cx="4896544" cy="1272141"/>
        </a:xfrm>
        <a:prstGeom prst="trapezoid">
          <a:avLst>
            <a:gd name="adj" fmla="val 96226"/>
          </a:avLst>
        </a:prstGeom>
        <a:solidFill>
          <a:srgbClr val="92D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9690" tIns="59690" rIns="59690" bIns="59690" numCol="1" spcCol="1270" anchor="ctr" anchorCtr="0">
          <a:noAutofit/>
        </a:bodyPr>
        <a:lstStyle/>
        <a:p>
          <a:pPr marL="0" lvl="0" indent="0" algn="ctr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700" kern="1200" dirty="0"/>
            <a:t>B2B</a:t>
          </a:r>
        </a:p>
      </dsp:txBody>
      <dsp:txXfrm rot="-10800000">
        <a:off x="2011598" y="1276034"/>
        <a:ext cx="3182753" cy="1272141"/>
      </dsp:txXfrm>
    </dsp:sp>
    <dsp:sp modelId="{AAC1B008-1EE8-4AE3-A632-34C22F1E6480}">
      <dsp:nvSpPr>
        <dsp:cNvPr id="0" name=""/>
        <dsp:cNvSpPr/>
      </dsp:nvSpPr>
      <dsp:spPr>
        <a:xfrm rot="10800000">
          <a:off x="2448272" y="2544282"/>
          <a:ext cx="2448272" cy="1272141"/>
        </a:xfrm>
        <a:prstGeom prst="trapezoid">
          <a:avLst>
            <a:gd name="adj" fmla="val 96226"/>
          </a:avLst>
        </a:prstGeom>
        <a:solidFill>
          <a:srgbClr val="FFC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9690" tIns="59690" rIns="59690" bIns="59690" numCol="1" spcCol="1270" anchor="ctr" anchorCtr="0">
          <a:noAutofit/>
        </a:bodyPr>
        <a:lstStyle/>
        <a:p>
          <a:pPr marL="0" lvl="0" indent="0" algn="ctr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700" kern="1200" dirty="0"/>
            <a:t>CSR</a:t>
          </a:r>
        </a:p>
      </dsp:txBody>
      <dsp:txXfrm rot="-10800000">
        <a:off x="2448272" y="2544282"/>
        <a:ext cx="2448272" cy="127214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3">
  <dgm:title val=""/>
  <dgm:desc val=""/>
  <dgm:catLst>
    <dgm:cat type="pyramid" pri="2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T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T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rev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t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Image Placeholder 1">
            <a:extLst>
              <a:ext uri="{FF2B5EF4-FFF2-40B4-BE49-F238E27FC236}">
                <a16:creationId xmlns:a16="http://schemas.microsoft.com/office/drawing/2014/main" id="{9927EAA0-CE75-5E42-8A08-66D64E66ACBB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15363" name="Notes Placeholder 2">
            <a:extLst>
              <a:ext uri="{FF2B5EF4-FFF2-40B4-BE49-F238E27FC236}">
                <a16:creationId xmlns:a16="http://schemas.microsoft.com/office/drawing/2014/main" id="{D8704872-731D-E84D-A562-E3605A4AF5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15364" name="Slide Number Placeholder 3">
            <a:extLst>
              <a:ext uri="{FF2B5EF4-FFF2-40B4-BE49-F238E27FC236}">
                <a16:creationId xmlns:a16="http://schemas.microsoft.com/office/drawing/2014/main" id="{9A48FF77-BE98-614A-837A-3F7CC19100A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itchFamily="2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itchFamily="2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itchFamily="2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itchFamily="2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itchFamily="2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MS PGothic" panose="020B0600070205080204" pitchFamily="34" charset="-128"/>
              </a:defRPr>
            </a:lvl9pPr>
          </a:lstStyle>
          <a:p>
            <a:fld id="{33834661-6B65-8345-B99F-1315CD38E5BF}" type="slidenum">
              <a:rPr lang="cy-GB" altLang="en-US" sz="1200">
                <a:latin typeface="Arial" panose="020B0604020202020204" pitchFamily="34" charset="0"/>
              </a:rPr>
              <a:pPr/>
              <a:t>9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34830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70C46A5-84B8-A045-ABF8-C0B12801A0A5}" type="datetime1">
              <a:rPr lang="en-GB" altLang="en-US" smtClean="0"/>
              <a:t>01/10/2020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A00D8E-56CE-DA43-B8F9-00BD88B4AE9F}" type="datetime1">
              <a:rPr lang="en-GB" altLang="en-US" smtClean="0"/>
              <a:t>01/10/2020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816553-F224-AE40-94C1-25AFBF4C7671}" type="datetime1">
              <a:rPr lang="en-GB" altLang="en-US" smtClean="0"/>
              <a:t>01/10/2020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97229D-DCAB-1245-B2E9-B9929BD661AA}" type="datetime1">
              <a:rPr lang="en-GB" altLang="en-US" smtClean="0"/>
              <a:t>01/10/2020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22CAFC-DC22-8344-987F-0CBC7B8BFD35}" type="datetime1">
              <a:rPr lang="en-GB" altLang="en-US" smtClean="0"/>
              <a:t>01/10/2020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A9F673-3364-4D47-A628-2E3C12361FD8}" type="datetime1">
              <a:rPr lang="en-GB" altLang="en-US" smtClean="0"/>
              <a:t>01/10/2020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9E8FCC-76FF-E548-AC10-9774550F6D9F}" type="datetime1">
              <a:rPr lang="en-GB" altLang="en-US" smtClean="0"/>
              <a:t>01/10/2020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72E73C-A60B-854A-B82F-F49D45803DFA}" type="datetime1">
              <a:rPr lang="en-GB" altLang="en-US" smtClean="0"/>
              <a:t>01/10/2020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CD8968-CCC4-D940-B6DF-3A615651A684}" type="datetime1">
              <a:rPr lang="en-GB" altLang="en-US" smtClean="0"/>
              <a:t>01/10/2020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A5742F-154B-1241-BE6B-1DF09E8D04D4}" type="datetime1">
              <a:rPr lang="en-GB" altLang="en-US" smtClean="0"/>
              <a:t>01/10/2020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4D2E67-E93C-BD41-A302-34E7DA2D9B92}" type="datetime1">
              <a:rPr lang="en-GB" altLang="en-US" smtClean="0"/>
              <a:t>01/10/2020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D887C4B-2B7B-2848-B74D-C4761478658F}" type="datetime1">
              <a:rPr lang="en-GB" altLang="en-US" smtClean="0"/>
              <a:t>01/10/2020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e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LCDB7003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Qualitative Research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 3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(Lecture 2 of 2)</a:t>
            </a: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NZ" sz="4800" b="1" dirty="0">
                <a:solidFill>
                  <a:schemeClr val="accent2"/>
                </a:solidFill>
              </a:rPr>
              <a:t>Choosing a Topic to Research</a:t>
            </a:r>
            <a:endParaRPr lang="en-GB" altLang="en-US" sz="4800" b="1" dirty="0">
              <a:solidFill>
                <a:schemeClr val="accent2"/>
              </a:solidFill>
            </a:endParaRP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1">
            <a:extLst>
              <a:ext uri="{FF2B5EF4-FFF2-40B4-BE49-F238E27FC236}">
                <a16:creationId xmlns:a16="http://schemas.microsoft.com/office/drawing/2014/main" id="{D8D9ED1E-67E9-E94E-89B9-F45757EE23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>
                <a:solidFill>
                  <a:srgbClr val="011893"/>
                </a:solidFill>
              </a:rPr>
              <a:t>Choosing a topic for research</a:t>
            </a:r>
            <a:endParaRPr lang="en-US" altLang="en-US" dirty="0">
              <a:solidFill>
                <a:srgbClr val="011893"/>
              </a:solidFill>
            </a:endParaRPr>
          </a:p>
        </p:txBody>
      </p:sp>
      <p:sp>
        <p:nvSpPr>
          <p:cNvPr id="3075" name="Content Placeholder 2">
            <a:extLst>
              <a:ext uri="{FF2B5EF4-FFF2-40B4-BE49-F238E27FC236}">
                <a16:creationId xmlns:a16="http://schemas.microsoft.com/office/drawing/2014/main" id="{A2C52B8B-5841-5543-9401-C227E90CFB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Your topic should be:</a:t>
            </a:r>
          </a:p>
          <a:p>
            <a:pPr lvl="1"/>
            <a:r>
              <a:rPr lang="en-GB" altLang="en-US"/>
              <a:t>Related to your research interests </a:t>
            </a:r>
          </a:p>
          <a:p>
            <a:pPr lvl="1"/>
            <a:r>
              <a:rPr lang="en-GB" altLang="en-US"/>
              <a:t>Related to theories and the literature </a:t>
            </a:r>
          </a:p>
          <a:p>
            <a:pPr lvl="1"/>
            <a:r>
              <a:rPr lang="en-GB" altLang="en-US"/>
              <a:t>Able to generate some new information about the real world</a:t>
            </a:r>
          </a:p>
          <a:p>
            <a:pPr lvl="1">
              <a:buFontTx/>
              <a:buNone/>
            </a:pPr>
            <a:r>
              <a:rPr lang="en-GB" altLang="en-US"/>
              <a:t>- Do-able in the time available</a:t>
            </a: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813087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8905A7F2-303F-F845-9CFE-7B5878CA4D3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>
                <a:solidFill>
                  <a:srgbClr val="011893"/>
                </a:solidFill>
              </a:rPr>
              <a:t>What makes a good research topic?</a:t>
            </a:r>
          </a:p>
        </p:txBody>
      </p:sp>
      <p:sp>
        <p:nvSpPr>
          <p:cNvPr id="4099" name="Rectangle 3">
            <a:extLst>
              <a:ext uri="{FF2B5EF4-FFF2-40B4-BE49-F238E27FC236}">
                <a16:creationId xmlns:a16="http://schemas.microsoft.com/office/drawing/2014/main" id="{F22904EA-CF33-CB42-92F6-F206E499540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endParaRPr lang="en-GB" altLang="en-US"/>
          </a:p>
          <a:p>
            <a:pPr eaLnBrk="1" hangingPunct="1">
              <a:lnSpc>
                <a:spcPct val="90000"/>
              </a:lnSpc>
            </a:pPr>
            <a:r>
              <a:rPr lang="en-GB" altLang="en-US"/>
              <a:t>Value – how beneficial will it be to know more about the topic?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/>
              <a:t>Feasibility – can I reasonably expect to fully explore my topic within the scope of the research project?  </a:t>
            </a:r>
          </a:p>
        </p:txBody>
      </p:sp>
    </p:spTree>
    <p:extLst>
      <p:ext uri="{BB962C8B-B14F-4D97-AF65-F5344CB8AC3E}">
        <p14:creationId xmlns:p14="http://schemas.microsoft.com/office/powerpoint/2010/main" val="28427997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>
            <a:extLst>
              <a:ext uri="{FF2B5EF4-FFF2-40B4-BE49-F238E27FC236}">
                <a16:creationId xmlns:a16="http://schemas.microsoft.com/office/drawing/2014/main" id="{0BE08E15-4D9A-0149-ACC2-B93249E858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200" dirty="0">
                <a:solidFill>
                  <a:srgbClr val="011893"/>
                </a:solidFill>
              </a:rPr>
              <a:t>We need to focus our research to find out what we really want to learn about a topic.</a:t>
            </a:r>
            <a:endParaRPr lang="en-US" altLang="en-US" sz="3200" dirty="0">
              <a:solidFill>
                <a:srgbClr val="011893"/>
              </a:solidFill>
            </a:endParaRPr>
          </a:p>
        </p:txBody>
      </p:sp>
      <p:sp>
        <p:nvSpPr>
          <p:cNvPr id="5123" name="Content Placeholder 2">
            <a:extLst>
              <a:ext uri="{FF2B5EF4-FFF2-40B4-BE49-F238E27FC236}">
                <a16:creationId xmlns:a16="http://schemas.microsoft.com/office/drawing/2014/main" id="{285B1A98-397C-334C-BB0C-6ADD2E3E36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altLang="en-US"/>
          </a:p>
        </p:txBody>
      </p:sp>
      <p:pic>
        <p:nvPicPr>
          <p:cNvPr id="5124" name="Picture 3">
            <a:extLst>
              <a:ext uri="{FF2B5EF4-FFF2-40B4-BE49-F238E27FC236}">
                <a16:creationId xmlns:a16="http://schemas.microsoft.com/office/drawing/2014/main" id="{807BBAA3-C902-D844-9B3C-D62034E37AB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9450" y="1773238"/>
            <a:ext cx="5043488" cy="3698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&quot;No&quot; Symbol 4">
            <a:extLst>
              <a:ext uri="{FF2B5EF4-FFF2-40B4-BE49-F238E27FC236}">
                <a16:creationId xmlns:a16="http://schemas.microsoft.com/office/drawing/2014/main" id="{AA63421C-A98A-DF4B-8864-6839E98C74E3}"/>
              </a:ext>
            </a:extLst>
          </p:cNvPr>
          <p:cNvSpPr/>
          <p:nvPr/>
        </p:nvSpPr>
        <p:spPr bwMode="auto">
          <a:xfrm>
            <a:off x="1692275" y="1773238"/>
            <a:ext cx="5832475" cy="4392612"/>
          </a:xfrm>
          <a:prstGeom prst="noSmoking">
            <a:avLst/>
          </a:prstGeom>
          <a:solidFill>
            <a:srgbClr val="FF0000">
              <a:alpha val="10196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Times"/>
              <a:ea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2744451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EE981BFD-1B90-D441-BEC0-755684FF66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 dirty="0">
                <a:solidFill>
                  <a:srgbClr val="011893"/>
                </a:solidFill>
              </a:rPr>
              <a:t>Focusing your topic can be done in stages</a:t>
            </a:r>
            <a:r>
              <a:rPr lang="en-GB" altLang="en-US" dirty="0">
                <a:solidFill>
                  <a:srgbClr val="011893"/>
                </a:solidFill>
              </a:rPr>
              <a:t>.</a:t>
            </a:r>
            <a:endParaRPr lang="en-US" altLang="en-US" dirty="0">
              <a:solidFill>
                <a:srgbClr val="011893"/>
              </a:solidFill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D3E92760-0724-E948-B456-12AE0153902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11772657"/>
              </p:ext>
            </p:extLst>
          </p:nvPr>
        </p:nvGraphicFramePr>
        <p:xfrm>
          <a:off x="683568" y="1628800"/>
          <a:ext cx="7344816" cy="38164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332012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Content Placeholder 2">
            <a:extLst>
              <a:ext uri="{FF2B5EF4-FFF2-40B4-BE49-F238E27FC236}">
                <a16:creationId xmlns:a16="http://schemas.microsoft.com/office/drawing/2014/main" id="{81CB3288-058A-504A-A101-CA8CDCE13B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413" y="920456"/>
            <a:ext cx="7772400" cy="4114800"/>
          </a:xfrm>
        </p:spPr>
        <p:txBody>
          <a:bodyPr/>
          <a:lstStyle/>
          <a:p>
            <a:r>
              <a:rPr lang="en-GB" altLang="en-US" dirty="0"/>
              <a:t>By asking specific questions about our topic, it is much easier to see what we want to find out and what information we need.</a:t>
            </a:r>
            <a:endParaRPr lang="en-US" altLang="en-US" dirty="0"/>
          </a:p>
        </p:txBody>
      </p:sp>
      <p:sp>
        <p:nvSpPr>
          <p:cNvPr id="7171" name="Title 1">
            <a:extLst>
              <a:ext uri="{FF2B5EF4-FFF2-40B4-BE49-F238E27FC236}">
                <a16:creationId xmlns:a16="http://schemas.microsoft.com/office/drawing/2014/main" id="{829FE4BC-C864-A247-861C-3C9F778956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8313" y="0"/>
            <a:ext cx="8229600" cy="1143000"/>
          </a:xfrm>
        </p:spPr>
        <p:txBody>
          <a:bodyPr/>
          <a:lstStyle/>
          <a:p>
            <a:r>
              <a:rPr lang="en-GB" altLang="en-US" dirty="0">
                <a:solidFill>
                  <a:srgbClr val="011893"/>
                </a:solidFill>
              </a:rPr>
              <a:t>Research Questions</a:t>
            </a:r>
            <a:endParaRPr lang="en-US" altLang="en-US" dirty="0">
              <a:solidFill>
                <a:srgbClr val="011893"/>
              </a:solidFill>
            </a:endParaRPr>
          </a:p>
        </p:txBody>
      </p:sp>
      <p:grpSp>
        <p:nvGrpSpPr>
          <p:cNvPr id="2" name="Group 5">
            <a:extLst>
              <a:ext uri="{FF2B5EF4-FFF2-40B4-BE49-F238E27FC236}">
                <a16:creationId xmlns:a16="http://schemas.microsoft.com/office/drawing/2014/main" id="{D9C35CD5-846B-5540-B030-68CE2409680F}"/>
              </a:ext>
            </a:extLst>
          </p:cNvPr>
          <p:cNvGrpSpPr>
            <a:grpSpLocks/>
          </p:cNvGrpSpPr>
          <p:nvPr/>
        </p:nvGrpSpPr>
        <p:grpSpPr bwMode="auto">
          <a:xfrm>
            <a:off x="488950" y="2989099"/>
            <a:ext cx="3686175" cy="2332038"/>
            <a:chOff x="1146077" y="3311808"/>
            <a:chExt cx="3686220" cy="2331740"/>
          </a:xfrm>
        </p:grpSpPr>
        <p:pic>
          <p:nvPicPr>
            <p:cNvPr id="7176" name="Picture 3">
              <a:extLst>
                <a:ext uri="{FF2B5EF4-FFF2-40B4-BE49-F238E27FC236}">
                  <a16:creationId xmlns:a16="http://schemas.microsoft.com/office/drawing/2014/main" id="{AF1DE8F4-B3E1-8848-A931-95779A54068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1146077" y="3655998"/>
              <a:ext cx="1169987" cy="19875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4" name="Cloud Callout 3">
              <a:extLst>
                <a:ext uri="{FF2B5EF4-FFF2-40B4-BE49-F238E27FC236}">
                  <a16:creationId xmlns:a16="http://schemas.microsoft.com/office/drawing/2014/main" id="{59A4472F-AFEF-0147-AEA2-0DCB8B02E1C0}"/>
                </a:ext>
              </a:extLst>
            </p:cNvPr>
            <p:cNvSpPr/>
            <p:nvPr/>
          </p:nvSpPr>
          <p:spPr bwMode="auto">
            <a:xfrm>
              <a:off x="2311316" y="3311808"/>
              <a:ext cx="2520981" cy="1650789"/>
            </a:xfrm>
            <a:prstGeom prst="cloudCallout">
              <a:avLst>
                <a:gd name="adj1" fmla="val -64990"/>
                <a:gd name="adj2" fmla="val -13513"/>
              </a:avLst>
            </a:prstGeom>
            <a:ln>
              <a:headEnd type="none" w="med" len="med"/>
              <a:tailEnd type="none" w="med" len="med"/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/>
            <a:lstStyle/>
            <a:p>
              <a:pPr>
                <a:defRPr/>
              </a:pPr>
              <a:r>
                <a:rPr lang="en-GB" sz="2000" dirty="0">
                  <a:solidFill>
                    <a:schemeClr val="tx1"/>
                  </a:solidFill>
                  <a:latin typeface="Times"/>
                </a:rPr>
                <a:t>I’m interested in family-friendly HR policies.</a:t>
              </a:r>
              <a:endParaRPr lang="en-US" sz="2000" dirty="0">
                <a:solidFill>
                  <a:schemeClr val="tx1"/>
                </a:solidFill>
                <a:latin typeface="Times"/>
              </a:endParaRPr>
            </a:p>
          </p:txBody>
        </p:sp>
      </p:grpSp>
      <p:grpSp>
        <p:nvGrpSpPr>
          <p:cNvPr id="3" name="Group 6">
            <a:extLst>
              <a:ext uri="{FF2B5EF4-FFF2-40B4-BE49-F238E27FC236}">
                <a16:creationId xmlns:a16="http://schemas.microsoft.com/office/drawing/2014/main" id="{487DB219-7B00-084A-8AE4-0BC8212AB265}"/>
              </a:ext>
            </a:extLst>
          </p:cNvPr>
          <p:cNvGrpSpPr>
            <a:grpSpLocks/>
          </p:cNvGrpSpPr>
          <p:nvPr/>
        </p:nvGrpSpPr>
        <p:grpSpPr bwMode="auto">
          <a:xfrm>
            <a:off x="4759325" y="2694284"/>
            <a:ext cx="3938588" cy="2332038"/>
            <a:chOff x="4467621" y="3314498"/>
            <a:chExt cx="3938662" cy="2331693"/>
          </a:xfrm>
        </p:grpSpPr>
        <p:pic>
          <p:nvPicPr>
            <p:cNvPr id="7174" name="Picture 2">
              <a:extLst>
                <a:ext uri="{FF2B5EF4-FFF2-40B4-BE49-F238E27FC236}">
                  <a16:creationId xmlns:a16="http://schemas.microsoft.com/office/drawing/2014/main" id="{B699E84E-B9C0-4540-BAC2-75EEA292EBAA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236296" y="3658641"/>
              <a:ext cx="1169987" cy="19875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175" name="Cloud Callout 4">
              <a:extLst>
                <a:ext uri="{FF2B5EF4-FFF2-40B4-BE49-F238E27FC236}">
                  <a16:creationId xmlns:a16="http://schemas.microsoft.com/office/drawing/2014/main" id="{649782A5-D9D2-5248-A7C0-2A0EA2F9837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467621" y="3314498"/>
              <a:ext cx="2592288" cy="2329050"/>
            </a:xfrm>
            <a:prstGeom prst="cloudCallout">
              <a:avLst>
                <a:gd name="adj1" fmla="val 66319"/>
                <a:gd name="adj2" fmla="val -22222"/>
              </a:avLst>
            </a:prstGeom>
            <a:solidFill>
              <a:schemeClr val="accent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>
              <a:lvl1pPr>
                <a:defRPr sz="2400">
                  <a:solidFill>
                    <a:schemeClr val="tx1"/>
                  </a:solidFill>
                  <a:latin typeface="Times" pitchFamily="2" charset="0"/>
                  <a:ea typeface="MS PGothic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itchFamily="2" charset="0"/>
                  <a:ea typeface="MS PGothic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itchFamily="2" charset="0"/>
                  <a:ea typeface="MS PGothic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itchFamily="2" charset="0"/>
                  <a:ea typeface="MS PGothic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itchFamily="2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MS PGothic" panose="020B0600070205080204" pitchFamily="34" charset="-128"/>
                </a:defRPr>
              </a:lvl9pPr>
            </a:lstStyle>
            <a:p>
              <a:r>
                <a:rPr lang="en-GB" altLang="en-US" sz="2000" dirty="0"/>
                <a:t>What impacts do flexible hours have on working mums?</a:t>
              </a:r>
              <a:endParaRPr lang="en-US" altLang="en-US" sz="2000" dirty="0"/>
            </a:p>
          </p:txBody>
        </p:sp>
      </p:grpSp>
    </p:spTree>
    <p:extLst>
      <p:ext uri="{BB962C8B-B14F-4D97-AF65-F5344CB8AC3E}">
        <p14:creationId xmlns:p14="http://schemas.microsoft.com/office/powerpoint/2010/main" val="13985994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>
            <a:extLst>
              <a:ext uri="{FF2B5EF4-FFF2-40B4-BE49-F238E27FC236}">
                <a16:creationId xmlns:a16="http://schemas.microsoft.com/office/drawing/2014/main" id="{7FE08C5C-9604-4244-BAC7-7907C35A943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4000" dirty="0">
                <a:solidFill>
                  <a:srgbClr val="011893"/>
                </a:solidFill>
              </a:rPr>
              <a:t>How do I formulate my question?</a:t>
            </a:r>
          </a:p>
        </p:txBody>
      </p:sp>
      <p:sp>
        <p:nvSpPr>
          <p:cNvPr id="8195" name="Rectangle 3">
            <a:extLst>
              <a:ext uri="{FF2B5EF4-FFF2-40B4-BE49-F238E27FC236}">
                <a16:creationId xmlns:a16="http://schemas.microsoft.com/office/drawing/2014/main" id="{1731ADA0-ABE8-F848-BF18-3F6F5D342A4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/>
              <a:t>Think about your research topic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/>
              <a:t>Ask yourself, what about this topic do I actually want to find out? 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/>
              <a:t>Frame it as a question that you hope to be able to answer one day.</a:t>
            </a:r>
          </a:p>
        </p:txBody>
      </p:sp>
    </p:spTree>
    <p:extLst>
      <p:ext uri="{BB962C8B-B14F-4D97-AF65-F5344CB8AC3E}">
        <p14:creationId xmlns:p14="http://schemas.microsoft.com/office/powerpoint/2010/main" val="12471604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1AB523AB-11A0-C54B-9043-85300B7954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8313" y="620713"/>
            <a:ext cx="8229600" cy="1143000"/>
          </a:xfrm>
        </p:spPr>
        <p:txBody>
          <a:bodyPr/>
          <a:lstStyle/>
          <a:p>
            <a:r>
              <a:rPr lang="en-GB" altLang="en-US" sz="4000"/>
              <a:t>Good research questions often begin with asking words:</a:t>
            </a:r>
            <a:endParaRPr lang="en-US" altLang="en-US" sz="4000"/>
          </a:p>
        </p:txBody>
      </p:sp>
      <p:sp>
        <p:nvSpPr>
          <p:cNvPr id="9219" name="Text Placeholder 3">
            <a:extLst>
              <a:ext uri="{FF2B5EF4-FFF2-40B4-BE49-F238E27FC236}">
                <a16:creationId xmlns:a16="http://schemas.microsoft.com/office/drawing/2014/main" id="{319FDAE5-E273-7640-A253-6B6DB777283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9220" name="Content Placeholder 2">
            <a:extLst>
              <a:ext uri="{FF2B5EF4-FFF2-40B4-BE49-F238E27FC236}">
                <a16:creationId xmlns:a16="http://schemas.microsoft.com/office/drawing/2014/main" id="{A48B8BC3-AE92-D845-A008-E807547B417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200" y="2492375"/>
            <a:ext cx="3970338" cy="3633788"/>
          </a:xfrm>
        </p:spPr>
        <p:txBody>
          <a:bodyPr/>
          <a:lstStyle/>
          <a:p>
            <a:r>
              <a:rPr lang="en-GB" altLang="en-US" sz="4000"/>
              <a:t>Who?</a:t>
            </a:r>
          </a:p>
          <a:p>
            <a:r>
              <a:rPr lang="en-GB" altLang="en-US" sz="4000"/>
              <a:t>What?</a:t>
            </a:r>
          </a:p>
          <a:p>
            <a:r>
              <a:rPr lang="en-GB" altLang="en-US" sz="4000"/>
              <a:t>When?</a:t>
            </a:r>
          </a:p>
          <a:p>
            <a:r>
              <a:rPr lang="en-GB" altLang="en-US" sz="4000"/>
              <a:t>Where?</a:t>
            </a:r>
          </a:p>
        </p:txBody>
      </p:sp>
      <p:sp>
        <p:nvSpPr>
          <p:cNvPr id="9221" name="Text Placeholder 4">
            <a:extLst>
              <a:ext uri="{FF2B5EF4-FFF2-40B4-BE49-F238E27FC236}">
                <a16:creationId xmlns:a16="http://schemas.microsoft.com/office/drawing/2014/main" id="{DB3A2315-C972-6144-98B6-0E49269F4F1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9222" name="Content Placeholder 5">
            <a:extLst>
              <a:ext uri="{FF2B5EF4-FFF2-40B4-BE49-F238E27FC236}">
                <a16:creationId xmlns:a16="http://schemas.microsoft.com/office/drawing/2014/main" id="{2787B02C-2799-9F42-BE35-EC93FA5EC14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43438" y="2565400"/>
            <a:ext cx="4043362" cy="3560763"/>
          </a:xfrm>
        </p:spPr>
        <p:txBody>
          <a:bodyPr/>
          <a:lstStyle/>
          <a:p>
            <a:r>
              <a:rPr lang="en-GB" altLang="en-US" sz="4000"/>
              <a:t>Why?</a:t>
            </a:r>
          </a:p>
          <a:p>
            <a:r>
              <a:rPr lang="en-GB" altLang="en-US" sz="4000"/>
              <a:t>How?</a:t>
            </a:r>
          </a:p>
          <a:p>
            <a:r>
              <a:rPr lang="en-GB" altLang="en-US" sz="4000"/>
              <a:t>How much?</a:t>
            </a:r>
            <a:endParaRPr lang="en-US" altLang="en-US" sz="4000"/>
          </a:p>
        </p:txBody>
      </p:sp>
    </p:spTree>
    <p:extLst>
      <p:ext uri="{BB962C8B-B14F-4D97-AF65-F5344CB8AC3E}">
        <p14:creationId xmlns:p14="http://schemas.microsoft.com/office/powerpoint/2010/main" val="26692277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>
            <a:extLst>
              <a:ext uri="{FF2B5EF4-FFF2-40B4-BE49-F238E27FC236}">
                <a16:creationId xmlns:a16="http://schemas.microsoft.com/office/drawing/2014/main" id="{E2A6F3C9-A231-5940-A441-E6B4D8B93C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Using Theory to Develop Research Questions</a:t>
            </a:r>
            <a:endParaRPr lang="en-US" altLang="en-US"/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0BECFE4E-7283-1844-AEEE-D47200A8AF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8813" y="1808163"/>
            <a:ext cx="7772400" cy="4114800"/>
          </a:xfrm>
        </p:spPr>
        <p:txBody>
          <a:bodyPr/>
          <a:lstStyle/>
          <a:p>
            <a:r>
              <a:rPr lang="en-GB" altLang="en-US"/>
              <a:t>Understanding and challenging theories in your discipline can help you to come up with good research questions.</a:t>
            </a:r>
            <a:endParaRPr lang="en-US" altLang="en-US"/>
          </a:p>
        </p:txBody>
      </p:sp>
      <p:grpSp>
        <p:nvGrpSpPr>
          <p:cNvPr id="2" name="Group 4">
            <a:extLst>
              <a:ext uri="{FF2B5EF4-FFF2-40B4-BE49-F238E27FC236}">
                <a16:creationId xmlns:a16="http://schemas.microsoft.com/office/drawing/2014/main" id="{ADBF045A-C4BF-574E-A87F-93664C478958}"/>
              </a:ext>
            </a:extLst>
          </p:cNvPr>
          <p:cNvGrpSpPr>
            <a:grpSpLocks/>
          </p:cNvGrpSpPr>
          <p:nvPr/>
        </p:nvGrpSpPr>
        <p:grpSpPr bwMode="auto">
          <a:xfrm>
            <a:off x="1146175" y="3311525"/>
            <a:ext cx="3497263" cy="2332038"/>
            <a:chOff x="1146077" y="3311808"/>
            <a:chExt cx="3497930" cy="2331740"/>
          </a:xfrm>
        </p:grpSpPr>
        <p:pic>
          <p:nvPicPr>
            <p:cNvPr id="10248" name="Picture 3">
              <a:extLst>
                <a:ext uri="{FF2B5EF4-FFF2-40B4-BE49-F238E27FC236}">
                  <a16:creationId xmlns:a16="http://schemas.microsoft.com/office/drawing/2014/main" id="{6E5CDDBF-9DED-1843-BC82-E6312051B2AF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1146077" y="3655998"/>
              <a:ext cx="1169987" cy="19875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" name="Cloud Callout 6">
              <a:extLst>
                <a:ext uri="{FF2B5EF4-FFF2-40B4-BE49-F238E27FC236}">
                  <a16:creationId xmlns:a16="http://schemas.microsoft.com/office/drawing/2014/main" id="{544DED4F-CB53-4844-8F26-F3BF60CFB3B4}"/>
                </a:ext>
              </a:extLst>
            </p:cNvPr>
            <p:cNvSpPr/>
            <p:nvPr/>
          </p:nvSpPr>
          <p:spPr bwMode="auto">
            <a:xfrm>
              <a:off x="2311524" y="3311808"/>
              <a:ext cx="2332483" cy="2331740"/>
            </a:xfrm>
            <a:prstGeom prst="cloudCallout">
              <a:avLst>
                <a:gd name="adj1" fmla="val -60490"/>
                <a:gd name="adj2" fmla="val -25085"/>
              </a:avLst>
            </a:prstGeom>
            <a:ln>
              <a:headEnd type="none" w="med" len="med"/>
              <a:tailEnd type="none" w="med" len="med"/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/>
            <a:lstStyle/>
            <a:p>
              <a:pPr>
                <a:defRPr/>
              </a:pPr>
              <a:r>
                <a:rPr lang="en-GB" sz="1800" dirty="0">
                  <a:solidFill>
                    <a:schemeClr val="tx1"/>
                  </a:solidFill>
                  <a:latin typeface="Times"/>
                </a:rPr>
                <a:t>Expectancy theory says that people are motivated by expected benefits.</a:t>
              </a:r>
              <a:endParaRPr lang="en-US" sz="1800" dirty="0">
                <a:solidFill>
                  <a:schemeClr val="tx1"/>
                </a:solidFill>
                <a:latin typeface="Times"/>
              </a:endParaRPr>
            </a:p>
          </p:txBody>
        </p:sp>
      </p:grpSp>
      <p:grpSp>
        <p:nvGrpSpPr>
          <p:cNvPr id="3" name="Group 7">
            <a:extLst>
              <a:ext uri="{FF2B5EF4-FFF2-40B4-BE49-F238E27FC236}">
                <a16:creationId xmlns:a16="http://schemas.microsoft.com/office/drawing/2014/main" id="{EB98DCC5-69B4-0745-8F29-EAEF43E7A7D9}"/>
              </a:ext>
            </a:extLst>
          </p:cNvPr>
          <p:cNvGrpSpPr>
            <a:grpSpLocks/>
          </p:cNvGrpSpPr>
          <p:nvPr/>
        </p:nvGrpSpPr>
        <p:grpSpPr bwMode="auto">
          <a:xfrm>
            <a:off x="3949700" y="3368675"/>
            <a:ext cx="4481513" cy="2406650"/>
            <a:chOff x="3923928" y="3239154"/>
            <a:chExt cx="4482355" cy="2407037"/>
          </a:xfrm>
        </p:grpSpPr>
        <p:pic>
          <p:nvPicPr>
            <p:cNvPr id="10246" name="Picture 2">
              <a:extLst>
                <a:ext uri="{FF2B5EF4-FFF2-40B4-BE49-F238E27FC236}">
                  <a16:creationId xmlns:a16="http://schemas.microsoft.com/office/drawing/2014/main" id="{FE16720F-6784-6748-8B70-CAD7C512B3EC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236296" y="3658641"/>
              <a:ext cx="1169987" cy="19875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0247" name="Cloud Callout 9">
              <a:extLst>
                <a:ext uri="{FF2B5EF4-FFF2-40B4-BE49-F238E27FC236}">
                  <a16:creationId xmlns:a16="http://schemas.microsoft.com/office/drawing/2014/main" id="{7548ADFD-2598-4145-A8C7-612E30D6D9D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23928" y="3239154"/>
              <a:ext cx="3168352" cy="2329050"/>
            </a:xfrm>
            <a:prstGeom prst="cloudCallout">
              <a:avLst>
                <a:gd name="adj1" fmla="val 66319"/>
                <a:gd name="adj2" fmla="val -22222"/>
              </a:avLst>
            </a:prstGeom>
            <a:solidFill>
              <a:schemeClr val="accent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>
              <a:lvl1pPr>
                <a:defRPr sz="2400">
                  <a:solidFill>
                    <a:schemeClr val="tx1"/>
                  </a:solidFill>
                  <a:latin typeface="Times" pitchFamily="2" charset="0"/>
                  <a:ea typeface="MS PGothic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itchFamily="2" charset="0"/>
                  <a:ea typeface="MS PGothic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itchFamily="2" charset="0"/>
                  <a:ea typeface="MS PGothic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itchFamily="2" charset="0"/>
                  <a:ea typeface="MS PGothic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itchFamily="2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MS PGothic" panose="020B0600070205080204" pitchFamily="34" charset="-128"/>
                </a:defRPr>
              </a:lvl9pPr>
            </a:lstStyle>
            <a:p>
              <a:r>
                <a:rPr lang="en-GB" altLang="en-US" sz="1800"/>
                <a:t>What benefits do student volunteers expect to accrue? Was this a deciding factor in signing up to volunteer?</a:t>
              </a:r>
              <a:endParaRPr lang="en-US" altLang="en-US" sz="1800"/>
            </a:p>
          </p:txBody>
        </p:sp>
      </p:grpSp>
    </p:spTree>
    <p:extLst>
      <p:ext uri="{BB962C8B-B14F-4D97-AF65-F5344CB8AC3E}">
        <p14:creationId xmlns:p14="http://schemas.microsoft.com/office/powerpoint/2010/main" val="17437268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>
            <a:extLst>
              <a:ext uri="{FF2B5EF4-FFF2-40B4-BE49-F238E27FC236}">
                <a16:creationId xmlns:a16="http://schemas.microsoft.com/office/drawing/2014/main" id="{A10BD3C5-0B44-8745-A691-3CCC8DD615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>
                <a:solidFill>
                  <a:srgbClr val="011893"/>
                </a:solidFill>
              </a:rPr>
              <a:t>Be honest about what you already know.</a:t>
            </a:r>
            <a:endParaRPr lang="en-US" altLang="en-US" dirty="0">
              <a:solidFill>
                <a:srgbClr val="011893"/>
              </a:solidFill>
            </a:endParaRPr>
          </a:p>
        </p:txBody>
      </p:sp>
      <p:sp>
        <p:nvSpPr>
          <p:cNvPr id="11267" name="Content Placeholder 2">
            <a:extLst>
              <a:ext uri="{FF2B5EF4-FFF2-40B4-BE49-F238E27FC236}">
                <a16:creationId xmlns:a16="http://schemas.microsoft.com/office/drawing/2014/main" id="{CCB33433-2169-5F49-A2E2-B4BFE3337D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Your research question should give you scope to learn something you do not already know.</a:t>
            </a:r>
          </a:p>
          <a:p>
            <a:r>
              <a:rPr lang="en-GB" altLang="en-US"/>
              <a:t>Be explicit and honest about what you already know about your topic.  This allows you to make a clearer rationale for your research question.</a:t>
            </a: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7816381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>
            <a:extLst>
              <a:ext uri="{FF2B5EF4-FFF2-40B4-BE49-F238E27FC236}">
                <a16:creationId xmlns:a16="http://schemas.microsoft.com/office/drawing/2014/main" id="{3D5961AB-F4BC-854E-811D-4AFF3D634EB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4000" dirty="0">
                <a:solidFill>
                  <a:srgbClr val="011893"/>
                </a:solidFill>
              </a:rPr>
              <a:t>Checklist for research questions</a:t>
            </a:r>
          </a:p>
        </p:txBody>
      </p:sp>
      <p:sp>
        <p:nvSpPr>
          <p:cNvPr id="12291" name="Rectangle 3">
            <a:extLst>
              <a:ext uri="{FF2B5EF4-FFF2-40B4-BE49-F238E27FC236}">
                <a16:creationId xmlns:a16="http://schemas.microsoft.com/office/drawing/2014/main" id="{A4A6ECC3-8BB9-4146-99E9-6BACA4DEC4E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85800" y="1700213"/>
            <a:ext cx="7772400" cy="4395787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en-US" sz="2400"/>
              <a:t>Is the question interesting?  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/>
              <a:t>Is there a social or practical value in knowing the answer to this question?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/>
              <a:t>Can you realistically expect to answer it within the limits (time and cost) of the project you are going to undertake?  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/>
              <a:t>Does the question suggest the kind of information you would need to answer it, and how you would go about getting that information?  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/>
              <a:t>Would it be feasible to get the information necessary to answer the question? </a:t>
            </a:r>
          </a:p>
        </p:txBody>
      </p:sp>
    </p:spTree>
    <p:extLst>
      <p:ext uri="{BB962C8B-B14F-4D97-AF65-F5344CB8AC3E}">
        <p14:creationId xmlns:p14="http://schemas.microsoft.com/office/powerpoint/2010/main" val="50774076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2204</TotalTime>
  <Words>431</Words>
  <Application>Microsoft Macintosh PowerPoint</Application>
  <PresentationFormat>On-screen Show (4:3)</PresentationFormat>
  <Paragraphs>52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Myriad Pro</vt:lpstr>
      <vt:lpstr>Times</vt:lpstr>
      <vt:lpstr>Verdana</vt:lpstr>
      <vt:lpstr>20140311PresentationUWTSDTemplate</vt:lpstr>
      <vt:lpstr>LCDB7003</vt:lpstr>
      <vt:lpstr>Choosing a topic for research</vt:lpstr>
      <vt:lpstr>What makes a good research topic?</vt:lpstr>
      <vt:lpstr>We need to focus our research to find out what we really want to learn about a topic.</vt:lpstr>
      <vt:lpstr>Focusing your topic can be done in stages.</vt:lpstr>
      <vt:lpstr>Research Questions</vt:lpstr>
      <vt:lpstr>How do I formulate my question?</vt:lpstr>
      <vt:lpstr>Good research questions often begin with asking words:</vt:lpstr>
      <vt:lpstr>Using Theory to Develop Research Questions</vt:lpstr>
      <vt:lpstr>Be honest about what you already know.</vt:lpstr>
      <vt:lpstr>Checklist for research questions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Amare Desta</cp:lastModifiedBy>
  <cp:revision>134</cp:revision>
  <cp:lastPrinted>2018-07-09T15:27:01Z</cp:lastPrinted>
  <dcterms:created xsi:type="dcterms:W3CDTF">2002-10-07T19:43:58Z</dcterms:created>
  <dcterms:modified xsi:type="dcterms:W3CDTF">2020-10-01T12:02:10Z</dcterms:modified>
</cp:coreProperties>
</file>