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0" r:id="rId3"/>
    <p:sldId id="257" r:id="rId4"/>
    <p:sldId id="258" r:id="rId5"/>
    <p:sldId id="259" r:id="rId6"/>
    <p:sldId id="260" r:id="rId7"/>
    <p:sldId id="261" r:id="rId8"/>
    <p:sldId id="262" r:id="rId9"/>
    <p:sldId id="263" r:id="rId10"/>
    <p:sldId id="264" r:id="rId11"/>
    <p:sldId id="265" r:id="rId12"/>
    <p:sldId id="269"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04" autoAdjust="0"/>
    <p:restoredTop sz="94660"/>
  </p:normalViewPr>
  <p:slideViewPr>
    <p:cSldViewPr snapToGrid="0">
      <p:cViewPr varScale="1">
        <p:scale>
          <a:sx n="98" d="100"/>
          <a:sy n="98" d="100"/>
        </p:scale>
        <p:origin x="69" y="2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90624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61168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3615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56817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79509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65499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89318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68228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0006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93992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12/17/2025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7576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12/17/2025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8246243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Low Angle View Of Clouds In Sky">
            <a:extLst>
              <a:ext uri="{FF2B5EF4-FFF2-40B4-BE49-F238E27FC236}">
                <a16:creationId xmlns:a16="http://schemas.microsoft.com/office/drawing/2014/main" id="{E2B5CBF1-2F2E-0260-5321-AD24EE9F1A95}"/>
              </a:ext>
            </a:extLst>
          </p:cNvPr>
          <p:cNvPicPr>
            <a:picLocks noChangeAspect="1"/>
          </p:cNvPicPr>
          <p:nvPr/>
        </p:nvPicPr>
        <p:blipFill>
          <a:blip r:embed="rId2"/>
          <a:srcRect t="8646" b="7085"/>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7314A4D0-7BCA-1B01-2879-F50C78676BDD}"/>
              </a:ext>
            </a:extLst>
          </p:cNvPr>
          <p:cNvSpPr>
            <a:spLocks noGrp="1"/>
          </p:cNvSpPr>
          <p:nvPr>
            <p:ph type="ctrTitle"/>
          </p:nvPr>
        </p:nvSpPr>
        <p:spPr>
          <a:xfrm>
            <a:off x="542984" y="719846"/>
            <a:ext cx="4670586" cy="2893979"/>
          </a:xfrm>
        </p:spPr>
        <p:txBody>
          <a:bodyPr anchor="t">
            <a:normAutofit fontScale="90000"/>
          </a:bodyPr>
          <a:lstStyle/>
          <a:p>
            <a:r>
              <a:rPr lang="en-GB" sz="6600" dirty="0"/>
              <a:t>Network &amp; cyber security </a:t>
            </a:r>
          </a:p>
        </p:txBody>
      </p:sp>
      <p:sp>
        <p:nvSpPr>
          <p:cNvPr id="3" name="Subtitle 2">
            <a:extLst>
              <a:ext uri="{FF2B5EF4-FFF2-40B4-BE49-F238E27FC236}">
                <a16:creationId xmlns:a16="http://schemas.microsoft.com/office/drawing/2014/main" id="{ECB299D6-82F1-6078-C1C2-CE32EA77499D}"/>
              </a:ext>
            </a:extLst>
          </p:cNvPr>
          <p:cNvSpPr>
            <a:spLocks noGrp="1"/>
          </p:cNvSpPr>
          <p:nvPr>
            <p:ph type="subTitle" idx="1"/>
          </p:nvPr>
        </p:nvSpPr>
        <p:spPr>
          <a:xfrm>
            <a:off x="619104" y="3493465"/>
            <a:ext cx="5358544" cy="3364536"/>
          </a:xfrm>
        </p:spPr>
        <p:txBody>
          <a:bodyPr anchor="b">
            <a:normAutofit/>
          </a:bodyPr>
          <a:lstStyle/>
          <a:p>
            <a:r>
              <a:rPr lang="en-GB" sz="2400" dirty="0"/>
              <a:t>Student ID: 2216147 </a:t>
            </a:r>
          </a:p>
          <a:p>
            <a:r>
              <a:rPr lang="en-GB" sz="2400" dirty="0"/>
              <a:t>Student name: Davion Linton Gowie</a:t>
            </a:r>
          </a:p>
          <a:p>
            <a:r>
              <a:rPr lang="en-GB" sz="2400" dirty="0"/>
              <a:t>Deadline: 17/12/2025</a:t>
            </a:r>
          </a:p>
          <a:p>
            <a:r>
              <a:rPr lang="en-GB" sz="2400" dirty="0"/>
              <a:t>Module Code: ACCB6000 </a:t>
            </a:r>
          </a:p>
          <a:p>
            <a:r>
              <a:rPr lang="en-GB" sz="2400" dirty="0"/>
              <a:t>Lecturer: Dr. Mohamed Ghanem</a:t>
            </a:r>
          </a:p>
          <a:p>
            <a:endParaRPr lang="en-GB" sz="2400" dirty="0"/>
          </a:p>
        </p:txBody>
      </p:sp>
      <p:sp>
        <p:nvSpPr>
          <p:cNvPr id="13" name="Rectangle 12">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42347001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52F6C5-FEEB-17B6-65B1-52E8E4A98E50}"/>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D04E117-B1DA-2361-5EDB-28DDAE401F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979FDE-DB92-4C14-B2E3-8E8C145EEC46}"/>
              </a:ext>
            </a:extLst>
          </p:cNvPr>
          <p:cNvSpPr>
            <a:spLocks noGrp="1"/>
          </p:cNvSpPr>
          <p:nvPr>
            <p:ph type="ctrTitle"/>
          </p:nvPr>
        </p:nvSpPr>
        <p:spPr>
          <a:xfrm>
            <a:off x="517870" y="978407"/>
            <a:ext cx="6419960" cy="3977640"/>
          </a:xfrm>
        </p:spPr>
        <p:txBody>
          <a:bodyPr anchor="t">
            <a:normAutofit fontScale="90000"/>
          </a:bodyPr>
          <a:lstStyle/>
          <a:p>
            <a:pPr>
              <a:lnSpc>
                <a:spcPct val="107000"/>
              </a:lnSpc>
              <a:spcAft>
                <a:spcPts val="800"/>
              </a:spcAft>
            </a:pPr>
            <a:r>
              <a:rPr lang="en-GB" sz="2400" kern="100" dirty="0">
                <a:latin typeface="Calibri" panose="020F0502020204030204" pitchFamily="34" charset="0"/>
                <a:ea typeface="Calibri" panose="020F0502020204030204" pitchFamily="34" charset="0"/>
                <a:cs typeface="Times New Roman" panose="02020603050405020304" pitchFamily="18" charset="0"/>
              </a:rPr>
              <a:t>Introduction </a:t>
            </a:r>
            <a:br>
              <a:rPr lang="en-GB" sz="2400" kern="100" dirty="0">
                <a:latin typeface="Calibri" panose="020F0502020204030204" pitchFamily="34" charset="0"/>
                <a:ea typeface="Calibri" panose="020F0502020204030204" pitchFamily="34" charset="0"/>
                <a:cs typeface="Times New Roman" panose="02020603050405020304" pitchFamily="18" charset="0"/>
              </a:rPr>
            </a:br>
            <a:br>
              <a:rPr lang="en-GB" sz="2400" kern="100" dirty="0">
                <a:latin typeface="Calibri" panose="020F0502020204030204" pitchFamily="34" charset="0"/>
                <a:ea typeface="Calibri" panose="020F0502020204030204" pitchFamily="34" charset="0"/>
                <a:cs typeface="Times New Roman" panose="02020603050405020304" pitchFamily="18" charset="0"/>
              </a:rPr>
            </a:br>
            <a:r>
              <a:rPr lang="en-GB" sz="2400" kern="100" dirty="0">
                <a:latin typeface="Calibri" panose="020F0502020204030204" pitchFamily="34" charset="0"/>
                <a:ea typeface="Calibri" panose="020F0502020204030204" pitchFamily="34" charset="0"/>
                <a:cs typeface="Times New Roman" panose="02020603050405020304" pitchFamily="18" charset="0"/>
              </a:rPr>
              <a:t> This piece of work summarises the task of the network and cybersecurity, giving in task overview of the following tasks. Running network configuration and pinging  VM Windows and Debian. Also, </a:t>
            </a:r>
            <a:r>
              <a:rPr lang="en-GB" sz="2400" dirty="0"/>
              <a:t>Setup of a Security-focused Operating System: Kali Linux, </a:t>
            </a:r>
            <a:r>
              <a:rPr lang="en-GB" sz="2400" kern="100" dirty="0">
                <a:latin typeface="Calibri" panose="020F0502020204030204" pitchFamily="34" charset="0"/>
                <a:ea typeface="Calibri" panose="020F0502020204030204" pitchFamily="34" charset="0"/>
                <a:cs typeface="Times New Roman" panose="02020603050405020304" pitchFamily="18" charset="0"/>
              </a:rPr>
              <a:t> vulnerability assessment, exploitation &amp; post-exploitation, and preventive security measures. </a:t>
            </a:r>
            <a:r>
              <a:rPr lang="en-GB" sz="2400" kern="100" dirty="0" err="1">
                <a:solidFill>
                  <a:schemeClr val="bg1"/>
                </a:solidFill>
                <a:latin typeface="Calibri" panose="020F0502020204030204" pitchFamily="34" charset="0"/>
                <a:ea typeface="Calibri" panose="020F0502020204030204" pitchFamily="34" charset="0"/>
                <a:cs typeface="Times New Roman" panose="02020603050405020304" pitchFamily="18" charset="0"/>
              </a:rPr>
              <a:t>loitation</a:t>
            </a:r>
            <a:r>
              <a:rPr lang="en-GB" sz="2400"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t> &amp; post-exploitation</a:t>
            </a:r>
            <a:r>
              <a:rPr lang="en-GB" sz="800" kern="100" dirty="0">
                <a:solidFill>
                  <a:schemeClr val="bg1"/>
                </a:solidFill>
                <a:latin typeface="Calibri" panose="020F0502020204030204" pitchFamily="34" charset="0"/>
                <a:ea typeface="Calibri" panose="020F0502020204030204" pitchFamily="34" charset="0"/>
                <a:cs typeface="Times New Roman" panose="02020603050405020304" pitchFamily="18" charset="0"/>
              </a:rPr>
              <a:t>, and preventive security measures. </a:t>
            </a:r>
            <a:endParaRPr lang="en-GB" sz="800" kern="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7" name="Rectangle 26">
            <a:extLst>
              <a:ext uri="{FF2B5EF4-FFF2-40B4-BE49-F238E27FC236}">
                <a16:creationId xmlns:a16="http://schemas.microsoft.com/office/drawing/2014/main" id="{10067F72-418B-66F9-9166-668DB4B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557784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2871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3E3262-62EA-A346-BBD2-696FCB20AED3}"/>
            </a:ext>
          </a:extLst>
        </p:cNvPr>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CD7F9EC8-0E2C-4023-9DD1-73BEF6B80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58C6E8-4C54-18D7-4C91-998991FFE242}"/>
              </a:ext>
            </a:extLst>
          </p:cNvPr>
          <p:cNvSpPr>
            <a:spLocks noGrp="1"/>
          </p:cNvSpPr>
          <p:nvPr>
            <p:ph type="ctrTitle"/>
          </p:nvPr>
        </p:nvSpPr>
        <p:spPr>
          <a:xfrm>
            <a:off x="521208" y="978409"/>
            <a:ext cx="5019419" cy="3379582"/>
          </a:xfrm>
        </p:spPr>
        <p:txBody>
          <a:bodyPr anchor="t">
            <a:normAutofit fontScale="90000"/>
          </a:bodyPr>
          <a:lstStyle/>
          <a:p>
            <a:pPr>
              <a:lnSpc>
                <a:spcPct val="90000"/>
              </a:lnSpc>
            </a:pPr>
            <a:r>
              <a:rPr lang="en-GB" sz="1400" dirty="0"/>
              <a:t>What is network testing? </a:t>
            </a:r>
            <a:br>
              <a:rPr lang="en-GB" sz="1400" dirty="0"/>
            </a:br>
            <a:r>
              <a:rPr lang="en-GB" sz="1400" dirty="0"/>
              <a:t>• Checks to see if the network infrastructure is working properly. </a:t>
            </a:r>
            <a:br>
              <a:rPr lang="en-GB" sz="1400" dirty="0"/>
            </a:br>
            <a:r>
              <a:rPr lang="en-GB" sz="1400" dirty="0"/>
              <a:t>• WLAN connects devices without wires, but obstacles and distance can weaken the signal. </a:t>
            </a:r>
            <a:br>
              <a:rPr lang="en-GB" sz="1400" dirty="0"/>
            </a:br>
            <a:r>
              <a:rPr lang="en-GB" sz="1400" dirty="0"/>
              <a:t>• Network tests find connection problems and suggest ways to fix them, like upgrading hardware or lowering traffic. </a:t>
            </a:r>
            <a:br>
              <a:rPr lang="en-GB" sz="1400" dirty="0"/>
            </a:br>
            <a:r>
              <a:rPr lang="en-GB" sz="1400" dirty="0"/>
              <a:t>________________________________________ </a:t>
            </a:r>
            <a:br>
              <a:rPr lang="en-GB" sz="1400" dirty="0"/>
            </a:br>
            <a:r>
              <a:rPr lang="en-GB" sz="1400" dirty="0"/>
              <a:t>How to Test a Network </a:t>
            </a:r>
            <a:br>
              <a:rPr lang="en-GB" sz="1400" dirty="0"/>
            </a:br>
            <a:r>
              <a:rPr lang="en-GB" sz="1400" dirty="0"/>
              <a:t>• Ping tests: Send a packet and wait for a reply. A low milliseconds means good, and a high </a:t>
            </a:r>
            <a:r>
              <a:rPr lang="en-GB" sz="1400" dirty="0" err="1"/>
              <a:t>ms</a:t>
            </a:r>
            <a:r>
              <a:rPr lang="en-GB" sz="1400" dirty="0"/>
              <a:t> means latency. </a:t>
            </a:r>
            <a:br>
              <a:rPr lang="en-GB" sz="1400" dirty="0"/>
            </a:br>
            <a:r>
              <a:rPr lang="en-GB" sz="1400" dirty="0"/>
              <a:t>• Tests for internet connections: show ping, upload, and download speeds. </a:t>
            </a:r>
            <a:br>
              <a:rPr lang="en-GB" sz="1400" dirty="0"/>
            </a:br>
            <a:r>
              <a:rPr lang="en-GB" sz="1400" dirty="0"/>
              <a:t>• DNS testing: This checks DNS for problems or outages. </a:t>
            </a:r>
            <a:br>
              <a:rPr lang="en-GB" sz="1400" dirty="0"/>
            </a:br>
            <a:r>
              <a:rPr lang="en-GB" sz="1400" dirty="0"/>
              <a:t>• Path analysis: looks at the path between devices; complicated networks need more advanced tools. </a:t>
            </a:r>
            <a:br>
              <a:rPr lang="en-GB" sz="1400" dirty="0"/>
            </a:br>
            <a:r>
              <a:rPr lang="en-GB" sz="1400" dirty="0"/>
              <a:t>[1] </a:t>
            </a:r>
            <a:br>
              <a:rPr lang="en-GB" sz="1400" dirty="0"/>
            </a:br>
            <a:br>
              <a:rPr lang="en-GB" sz="1400" dirty="0"/>
            </a:br>
            <a:endParaRPr lang="en-GB" sz="1400" dirty="0"/>
          </a:p>
        </p:txBody>
      </p:sp>
      <p:sp>
        <p:nvSpPr>
          <p:cNvPr id="34" name="Rectangle 33">
            <a:extLst>
              <a:ext uri="{FF2B5EF4-FFF2-40B4-BE49-F238E27FC236}">
                <a16:creationId xmlns:a16="http://schemas.microsoft.com/office/drawing/2014/main" id="{0B7689CC-BC56-4D95-BFFE-C39BA943E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creenshot of a computer&#10;&#10;AI-generated content may be incorrect.">
            <a:extLst>
              <a:ext uri="{FF2B5EF4-FFF2-40B4-BE49-F238E27FC236}">
                <a16:creationId xmlns:a16="http://schemas.microsoft.com/office/drawing/2014/main" id="{6B3C7BC5-C3B9-8C8F-4720-9BAFEAD02A1D}"/>
              </a:ext>
            </a:extLst>
          </p:cNvPr>
          <p:cNvPicPr>
            <a:picLocks noChangeAspect="1"/>
          </p:cNvPicPr>
          <p:nvPr/>
        </p:nvPicPr>
        <p:blipFill>
          <a:blip r:embed="rId2">
            <a:extLst>
              <a:ext uri="{28A0092B-C50C-407E-A947-70E740481C1C}">
                <a14:useLocalDpi xmlns:a14="http://schemas.microsoft.com/office/drawing/2010/main" val="0"/>
              </a:ext>
            </a:extLst>
          </a:blip>
          <a:srcRect t="10949" r="-2" b="-2"/>
          <a:stretch>
            <a:fillRect/>
          </a:stretch>
        </p:blipFill>
        <p:spPr>
          <a:xfrm>
            <a:off x="6665001" y="508090"/>
            <a:ext cx="5010912" cy="2788920"/>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50A95F85-F15F-6CF3-C084-DE88A6EC766F}"/>
              </a:ext>
            </a:extLst>
          </p:cNvPr>
          <p:cNvPicPr>
            <a:picLocks noChangeAspect="1"/>
          </p:cNvPicPr>
          <p:nvPr/>
        </p:nvPicPr>
        <p:blipFill>
          <a:blip r:embed="rId3">
            <a:extLst>
              <a:ext uri="{28A0092B-C50C-407E-A947-70E740481C1C}">
                <a14:useLocalDpi xmlns:a14="http://schemas.microsoft.com/office/drawing/2010/main" val="0"/>
              </a:ext>
            </a:extLst>
          </a:blip>
          <a:srcRect t="21961" r="2" b="30407"/>
          <a:stretch>
            <a:fillRect/>
          </a:stretch>
        </p:blipFill>
        <p:spPr>
          <a:xfrm>
            <a:off x="6665003" y="3560991"/>
            <a:ext cx="5006078" cy="2788920"/>
          </a:xfrm>
          <a:prstGeom prst="rect">
            <a:avLst/>
          </a:prstGeom>
        </p:spPr>
      </p:pic>
    </p:spTree>
    <p:extLst>
      <p:ext uri="{BB962C8B-B14F-4D97-AF65-F5344CB8AC3E}">
        <p14:creationId xmlns:p14="http://schemas.microsoft.com/office/powerpoint/2010/main" val="146845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A5ACB5-83A1-2FB2-A6DB-94B51F09BC4D}"/>
            </a:ext>
          </a:extLst>
        </p:cNvPr>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44FD28-8CEA-D47D-D8A5-BE642B444818}"/>
              </a:ext>
            </a:extLst>
          </p:cNvPr>
          <p:cNvSpPr>
            <a:spLocks noGrp="1"/>
          </p:cNvSpPr>
          <p:nvPr>
            <p:ph type="ctrTitle"/>
          </p:nvPr>
        </p:nvSpPr>
        <p:spPr>
          <a:xfrm>
            <a:off x="6231834" y="711395"/>
            <a:ext cx="5705061" cy="6068784"/>
          </a:xfrm>
        </p:spPr>
        <p:txBody>
          <a:bodyPr anchor="t">
            <a:normAutofit fontScale="90000"/>
          </a:bodyPr>
          <a:lstStyle/>
          <a:p>
            <a:pPr>
              <a:lnSpc>
                <a:spcPct val="90000"/>
              </a:lnSpc>
            </a:pPr>
            <a:r>
              <a:rPr lang="en-GB" sz="1400" dirty="0"/>
              <a:t>What is a Network Security Assessment? It’s Simply </a:t>
            </a:r>
            <a:br>
              <a:rPr lang="en-GB" sz="1400" dirty="0"/>
            </a:br>
            <a:r>
              <a:rPr lang="en-GB" sz="1400" dirty="0"/>
              <a:t>A Simple Explanation of Network Security Assessment </a:t>
            </a:r>
            <a:br>
              <a:rPr lang="en-GB" sz="1400" dirty="0"/>
            </a:br>
            <a:r>
              <a:rPr lang="en-GB" sz="1400" dirty="0"/>
              <a:t>o Finds weak spots that could be used to attack or steal data. </a:t>
            </a:r>
            <a:br>
              <a:rPr lang="en-GB" sz="1400" dirty="0"/>
            </a:br>
            <a:r>
              <a:rPr lang="en-GB" sz="1400" dirty="0"/>
              <a:t>o Helps you follow the rules (HIPAA, ISO, NIST CSF, PCI DSS, GDPR). </a:t>
            </a:r>
            <a:br>
              <a:rPr lang="en-GB" sz="1400" dirty="0"/>
            </a:br>
            <a:r>
              <a:rPr lang="en-GB" sz="1400" dirty="0"/>
              <a:t>Why Do It </a:t>
            </a:r>
            <a:br>
              <a:rPr lang="en-GB" sz="1400" dirty="0"/>
            </a:br>
            <a:r>
              <a:rPr lang="en-GB" sz="1400" dirty="0"/>
              <a:t>o Looks for and fixes weak spots. </a:t>
            </a:r>
            <a:br>
              <a:rPr lang="en-GB" sz="1400" dirty="0"/>
            </a:br>
            <a:r>
              <a:rPr lang="en-GB" sz="1400" dirty="0"/>
              <a:t>o Lowers the risk of an attack and limits the damage. </a:t>
            </a:r>
            <a:br>
              <a:rPr lang="en-GB" sz="1400" dirty="0"/>
            </a:br>
            <a:r>
              <a:rPr lang="en-GB" sz="1400" dirty="0"/>
              <a:t>o Finds places where you can get in. </a:t>
            </a:r>
            <a:br>
              <a:rPr lang="en-GB" sz="1400" dirty="0"/>
            </a:br>
            <a:r>
              <a:rPr lang="en-GB" sz="1400" dirty="0"/>
              <a:t>o Finds weaknesses in software and databases. </a:t>
            </a:r>
            <a:br>
              <a:rPr lang="en-GB" sz="1400" dirty="0"/>
            </a:br>
            <a:r>
              <a:rPr lang="en-GB" sz="1400" dirty="0"/>
              <a:t>o Looks at the effects of an attack. </a:t>
            </a:r>
            <a:br>
              <a:rPr lang="en-GB" sz="1400" dirty="0"/>
            </a:br>
            <a:r>
              <a:rPr lang="en-GB" sz="1400" dirty="0"/>
              <a:t>o Checks how well the current security works. </a:t>
            </a:r>
            <a:br>
              <a:rPr lang="en-GB" sz="1400" dirty="0"/>
            </a:br>
            <a:br>
              <a:rPr lang="en-GB" sz="1400" dirty="0"/>
            </a:br>
            <a:br>
              <a:rPr lang="en-GB" sz="1400" dirty="0"/>
            </a:br>
            <a:br>
              <a:rPr lang="en-GB" sz="1400" dirty="0"/>
            </a:br>
            <a:r>
              <a:rPr lang="en-GB" sz="1400" dirty="0"/>
              <a:t>How to Do a Risk Assessment for Network Security </a:t>
            </a:r>
            <a:br>
              <a:rPr lang="en-GB" sz="1400" dirty="0"/>
            </a:br>
            <a:r>
              <a:rPr lang="en-GB" sz="1400" dirty="0"/>
              <a:t>o Define the scope: systems, devices, segments, data, and needs. </a:t>
            </a:r>
            <a:br>
              <a:rPr lang="en-GB" sz="1400" dirty="0"/>
            </a:br>
            <a:r>
              <a:rPr lang="en-GB" sz="1400" dirty="0"/>
              <a:t>o Figure out what assets you have: hardware, software, and data; then rate how important they are. </a:t>
            </a:r>
            <a:br>
              <a:rPr lang="en-GB" sz="1400" dirty="0"/>
            </a:br>
            <a:r>
              <a:rPr lang="en-GB" sz="1400" dirty="0"/>
              <a:t>o Find threats: weak passwords, misconfigured systems, and threats from outside and inside. </a:t>
            </a:r>
            <a:br>
              <a:rPr lang="en-GB" sz="1400" dirty="0"/>
            </a:br>
            <a:r>
              <a:rPr lang="en-GB" sz="1400" dirty="0"/>
              <a:t>o Find Weaknesses: scans, reviews, old patches, and unsafe protocols. </a:t>
            </a:r>
            <a:br>
              <a:rPr lang="en-GB" sz="1400" dirty="0"/>
            </a:br>
            <a:r>
              <a:rPr lang="en-US" sz="1400" dirty="0"/>
              <a:t>Look at controls such as firewalls, IDS/IPS, access control</a:t>
            </a:r>
            <a:r>
              <a:rPr lang="en-GB" sz="1400" dirty="0"/>
              <a:t>, authentication, encryption, and backups. </a:t>
            </a:r>
            <a:br>
              <a:rPr lang="en-GB" sz="1400" dirty="0"/>
            </a:br>
            <a:r>
              <a:rPr lang="en-US" sz="1400" dirty="0"/>
              <a:t>To determine the likelihood and severity of </a:t>
            </a:r>
            <a:r>
              <a:rPr lang="en-GB" sz="1400" dirty="0"/>
              <a:t>operational, legal, and financial risks. </a:t>
            </a:r>
            <a:br>
              <a:rPr lang="en-GB" sz="1400" dirty="0"/>
            </a:br>
            <a:r>
              <a:rPr lang="en-GB" sz="1400" dirty="0"/>
              <a:t>o Figure out the risk: use a matrix and put things in order of importance. </a:t>
            </a:r>
            <a:br>
              <a:rPr lang="en-GB" sz="1400" dirty="0"/>
            </a:br>
            <a:r>
              <a:rPr lang="en-GB" sz="1400" dirty="0"/>
              <a:t>o Mitigation: Patch, tighten controls, use multi-factor authentication, segment, monitor, and train. </a:t>
            </a:r>
            <a:br>
              <a:rPr lang="en-GB" sz="1400" dirty="0"/>
            </a:br>
            <a:r>
              <a:rPr lang="en-GB" sz="1400" dirty="0"/>
              <a:t>Risk Treatment Plan: Give out tasks and resources; accept, avoid, transfer, or lessen risk. </a:t>
            </a:r>
            <a:br>
              <a:rPr lang="en-GB" sz="1400" dirty="0"/>
            </a:br>
            <a:r>
              <a:rPr lang="en-GB" sz="1400" dirty="0"/>
              <a:t>o Document: Full report. </a:t>
            </a:r>
            <a:br>
              <a:rPr lang="en-GB" sz="1400" dirty="0"/>
            </a:br>
            <a:r>
              <a:rPr lang="en-GB" sz="1400" dirty="0"/>
              <a:t>o Review often, either after changes or regularly. </a:t>
            </a:r>
            <a:br>
              <a:rPr lang="en-GB" sz="1400" dirty="0"/>
            </a:br>
            <a:r>
              <a:rPr lang="en-GB" sz="1400" dirty="0"/>
              <a:t> [2] </a:t>
            </a:r>
            <a:br>
              <a:rPr lang="en-GB" sz="1400" dirty="0"/>
            </a:br>
            <a:br>
              <a:rPr lang="en-GB" sz="1400" dirty="0"/>
            </a:br>
            <a:br>
              <a:rPr lang="en-GB" sz="1400" dirty="0"/>
            </a:br>
            <a:endParaRPr lang="en-GB" sz="1400" dirty="0"/>
          </a:p>
        </p:txBody>
      </p:sp>
      <p:pic>
        <p:nvPicPr>
          <p:cNvPr id="22" name="Picture 21" descr="A screenshot of a computer&#10;&#10;AI-generated content may be incorrect.">
            <a:extLst>
              <a:ext uri="{FF2B5EF4-FFF2-40B4-BE49-F238E27FC236}">
                <a16:creationId xmlns:a16="http://schemas.microsoft.com/office/drawing/2014/main" id="{26F4FD39-B518-764A-41D9-731257D37D19}"/>
              </a:ext>
            </a:extLst>
          </p:cNvPr>
          <p:cNvPicPr>
            <a:picLocks noChangeAspect="1"/>
          </p:cNvPicPr>
          <p:nvPr/>
        </p:nvPicPr>
        <p:blipFill>
          <a:blip r:embed="rId2">
            <a:extLst>
              <a:ext uri="{28A0092B-C50C-407E-A947-70E740481C1C}">
                <a14:useLocalDpi xmlns:a14="http://schemas.microsoft.com/office/drawing/2010/main" val="0"/>
              </a:ext>
            </a:extLst>
          </a:blip>
          <a:srcRect t="24320" b="11454"/>
          <a:stretch>
            <a:fillRect/>
          </a:stretch>
        </p:blipFill>
        <p:spPr>
          <a:xfrm>
            <a:off x="517870" y="508090"/>
            <a:ext cx="5005592" cy="2788920"/>
          </a:xfrm>
          <a:prstGeom prst="rect">
            <a:avLst/>
          </a:prstGeom>
        </p:spPr>
      </p:pic>
      <p:sp>
        <p:nvSpPr>
          <p:cNvPr id="58" name="Rectangle 57">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2941"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A screenshot of a computer&#10;&#10;AI-generated content may be incorrect.">
            <a:extLst>
              <a:ext uri="{FF2B5EF4-FFF2-40B4-BE49-F238E27FC236}">
                <a16:creationId xmlns:a16="http://schemas.microsoft.com/office/drawing/2014/main" id="{B078B902-27CE-C2AD-C134-4941EFA5AA98}"/>
              </a:ext>
            </a:extLst>
          </p:cNvPr>
          <p:cNvPicPr>
            <a:picLocks noChangeAspect="1"/>
          </p:cNvPicPr>
          <p:nvPr/>
        </p:nvPicPr>
        <p:blipFill>
          <a:blip r:embed="rId3">
            <a:extLst>
              <a:ext uri="{28A0092B-C50C-407E-A947-70E740481C1C}">
                <a14:useLocalDpi xmlns:a14="http://schemas.microsoft.com/office/drawing/2010/main" val="0"/>
              </a:ext>
            </a:extLst>
          </a:blip>
          <a:srcRect t="12240" r="-3" b="40818"/>
          <a:stretch>
            <a:fillRect/>
          </a:stretch>
        </p:blipFill>
        <p:spPr>
          <a:xfrm>
            <a:off x="517870" y="3559038"/>
            <a:ext cx="5005592" cy="2788920"/>
          </a:xfrm>
          <a:prstGeom prst="rect">
            <a:avLst/>
          </a:prstGeom>
        </p:spPr>
      </p:pic>
    </p:spTree>
    <p:extLst>
      <p:ext uri="{BB962C8B-B14F-4D97-AF65-F5344CB8AC3E}">
        <p14:creationId xmlns:p14="http://schemas.microsoft.com/office/powerpoint/2010/main" val="3117058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1E4105-85CD-8D0A-F0C3-2ABC498D4AE8}"/>
            </a:ext>
          </a:extLst>
        </p:cNvPr>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CD7F9EC8-0E2C-4023-9DD1-73BEF6B80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945975C-8928-74BB-E2BE-64D0F299D672}"/>
              </a:ext>
            </a:extLst>
          </p:cNvPr>
          <p:cNvSpPr>
            <a:spLocks noGrp="1"/>
          </p:cNvSpPr>
          <p:nvPr>
            <p:ph type="ctrTitle"/>
          </p:nvPr>
        </p:nvSpPr>
        <p:spPr>
          <a:xfrm>
            <a:off x="521208" y="978408"/>
            <a:ext cx="5019419" cy="4658771"/>
          </a:xfrm>
        </p:spPr>
        <p:txBody>
          <a:bodyPr anchor="t">
            <a:normAutofit fontScale="90000"/>
          </a:bodyPr>
          <a:lstStyle/>
          <a:p>
            <a:pPr marL="285750" indent="-285750">
              <a:lnSpc>
                <a:spcPct val="90000"/>
              </a:lnSpc>
              <a:buFont typeface="Arial" panose="020B0604020202020204" pitchFamily="34" charset="0"/>
              <a:buChar char="•"/>
            </a:pPr>
            <a:r>
              <a:rPr lang="en-GB" sz="1400" dirty="0"/>
              <a:t>How to set up an operating system that focuses on security: Updates for Kali Linux:</a:t>
            </a:r>
            <a:br>
              <a:rPr lang="en-GB" sz="1400" b="0" dirty="0"/>
            </a:br>
            <a:br>
              <a:rPr lang="en-GB" sz="1400" b="0" dirty="0"/>
            </a:br>
            <a:r>
              <a:rPr lang="en-GB" sz="1400" b="0" dirty="0"/>
              <a:t>click New, Create VM name, find VM folder, set base memory &amp; Number of CPUs, use specific Virtual hard disc and choose to use an existing virtual hard disc file. </a:t>
            </a:r>
            <a:br>
              <a:rPr lang="en-GB" sz="1400" b="0" dirty="0"/>
            </a:br>
            <a:br>
              <a:rPr lang="en-GB" sz="1400" dirty="0"/>
            </a:br>
            <a:r>
              <a:rPr lang="en-GB" sz="1400" b="0" dirty="0"/>
              <a:t>• In the terminal, type "</a:t>
            </a:r>
            <a:r>
              <a:rPr lang="en-GB" sz="1400" b="0" dirty="0" err="1"/>
              <a:t>sudo</a:t>
            </a:r>
            <a:r>
              <a:rPr lang="en-GB" sz="1400" b="0" dirty="0"/>
              <a:t> apt update &amp;&amp; </a:t>
            </a:r>
            <a:r>
              <a:rPr lang="en-GB" sz="1400" b="0" dirty="0" err="1"/>
              <a:t>sudo</a:t>
            </a:r>
            <a:r>
              <a:rPr lang="en-GB" sz="1400" b="0" dirty="0"/>
              <a:t> apt upgrade." </a:t>
            </a:r>
            <a:br>
              <a:rPr lang="en-GB" sz="1400" b="0" dirty="0"/>
            </a:br>
            <a:r>
              <a:rPr lang="en-GB" sz="1400" b="0" dirty="0"/>
              <a:t>Strong Passwords: </a:t>
            </a:r>
            <a:br>
              <a:rPr lang="en-GB" sz="1400" b="0" dirty="0"/>
            </a:br>
            <a:r>
              <a:rPr lang="en-GB" sz="1400" b="0" dirty="0"/>
              <a:t>• Use a password manager like </a:t>
            </a:r>
            <a:r>
              <a:rPr lang="en-GB" sz="1400" b="0" dirty="0" err="1"/>
              <a:t>KeePassXC</a:t>
            </a:r>
            <a:r>
              <a:rPr lang="en-GB" sz="1400" b="0" dirty="0"/>
              <a:t> for long, complicated passwords. </a:t>
            </a:r>
            <a:br>
              <a:rPr lang="en-GB" sz="1400" b="0" dirty="0"/>
            </a:br>
            <a:r>
              <a:rPr lang="en-GB" sz="1400" b="0" dirty="0"/>
              <a:t>Firewall (UFW): </a:t>
            </a:r>
            <a:br>
              <a:rPr lang="en-GB" sz="1400" b="0" dirty="0"/>
            </a:br>
            <a:r>
              <a:rPr lang="en-GB" sz="1400" b="0" dirty="0"/>
              <a:t>• </a:t>
            </a:r>
            <a:r>
              <a:rPr lang="en-GB" sz="1400" b="0" dirty="0" err="1"/>
              <a:t>sudo</a:t>
            </a:r>
            <a:r>
              <a:rPr lang="en-GB" sz="1400" b="0" dirty="0"/>
              <a:t> </a:t>
            </a:r>
            <a:r>
              <a:rPr lang="en-GB" sz="1400" b="0" dirty="0" err="1"/>
              <a:t>ufw</a:t>
            </a:r>
            <a:r>
              <a:rPr lang="en-GB" sz="1400" b="0" dirty="0"/>
              <a:t> enable </a:t>
            </a:r>
            <a:br>
              <a:rPr lang="en-GB" sz="1400" b="0" dirty="0"/>
            </a:br>
            <a:r>
              <a:rPr lang="en-GB" sz="1400" b="0" dirty="0"/>
              <a:t>• To allow SSH, type "</a:t>
            </a:r>
            <a:r>
              <a:rPr lang="en-GB" sz="1400" b="0" dirty="0" err="1"/>
              <a:t>sudo</a:t>
            </a:r>
            <a:r>
              <a:rPr lang="en-GB" sz="1400" b="0" dirty="0"/>
              <a:t> </a:t>
            </a:r>
            <a:r>
              <a:rPr lang="en-GB" sz="1400" b="0" dirty="0" err="1"/>
              <a:t>ufw</a:t>
            </a:r>
            <a:r>
              <a:rPr lang="en-GB" sz="1400" b="0" dirty="0"/>
              <a:t> allow ssh.“</a:t>
            </a:r>
            <a:br>
              <a:rPr lang="en-GB" sz="1400" b="0" dirty="0"/>
            </a:br>
            <a:r>
              <a:rPr lang="en-GB" sz="1400" b="0" dirty="0"/>
              <a:t>• To check the rules, type "</a:t>
            </a:r>
            <a:r>
              <a:rPr lang="en-GB" sz="1400" b="0" dirty="0" err="1"/>
              <a:t>sudo</a:t>
            </a:r>
            <a:r>
              <a:rPr lang="en-GB" sz="1400" b="0" dirty="0"/>
              <a:t> </a:t>
            </a:r>
            <a:r>
              <a:rPr lang="en-GB" sz="1400" b="0" dirty="0" err="1"/>
              <a:t>ufw</a:t>
            </a:r>
            <a:r>
              <a:rPr lang="en-GB" sz="1400" b="0" dirty="0"/>
              <a:t> status." </a:t>
            </a:r>
            <a:br>
              <a:rPr lang="en-GB" sz="1400" b="0" dirty="0"/>
            </a:br>
            <a:r>
              <a:rPr lang="en-GB" sz="1400" b="0" dirty="0"/>
              <a:t>• Advanced: iptables. </a:t>
            </a:r>
            <a:br>
              <a:rPr lang="en-GB" sz="1400" b="0" dirty="0"/>
            </a:br>
            <a:r>
              <a:rPr lang="en-GB" sz="1400" b="0" dirty="0"/>
              <a:t>Turn off services: </a:t>
            </a:r>
            <a:br>
              <a:rPr lang="en-GB" sz="1400" b="0" dirty="0"/>
            </a:br>
            <a:r>
              <a:rPr lang="en-GB" sz="1400" b="0" dirty="0"/>
              <a:t>• List: service --status-all </a:t>
            </a:r>
            <a:br>
              <a:rPr lang="en-GB" sz="1400" b="0" dirty="0"/>
            </a:br>
            <a:r>
              <a:rPr lang="en-GB" sz="1400" b="0" dirty="0"/>
              <a:t>• Disable: </a:t>
            </a:r>
            <a:r>
              <a:rPr lang="en-GB" sz="1400" b="0" dirty="0" err="1"/>
              <a:t>sudo</a:t>
            </a:r>
            <a:r>
              <a:rPr lang="en-GB" sz="1400" b="0" dirty="0"/>
              <a:t> </a:t>
            </a:r>
            <a:r>
              <a:rPr lang="en-GB" sz="1400" b="0" dirty="0" err="1"/>
              <a:t>systemctl</a:t>
            </a:r>
            <a:r>
              <a:rPr lang="en-GB" sz="1400" b="0" dirty="0"/>
              <a:t> disable . </a:t>
            </a:r>
            <a:br>
              <a:rPr lang="en-GB" sz="1400" b="0" dirty="0"/>
            </a:br>
            <a:r>
              <a:rPr lang="en-GB" sz="1400" b="0" dirty="0"/>
              <a:t>Encryption:</a:t>
            </a:r>
            <a:br>
              <a:rPr lang="en-GB" sz="1400" b="0" dirty="0"/>
            </a:br>
            <a:r>
              <a:rPr lang="en-GB" sz="1400" b="0" dirty="0"/>
              <a:t> • For discs, use LUKS; for files, use GnuPG. </a:t>
            </a:r>
            <a:br>
              <a:rPr lang="en-GB" sz="1400" b="0" dirty="0"/>
            </a:br>
            <a:r>
              <a:rPr lang="en-GB" sz="1400" b="0" dirty="0"/>
              <a:t>[3] </a:t>
            </a:r>
            <a:br>
              <a:rPr lang="en-GB" sz="1400" dirty="0"/>
            </a:br>
            <a:br>
              <a:rPr lang="en-GB" sz="1400" dirty="0"/>
            </a:br>
            <a:br>
              <a:rPr lang="en-GB" sz="1400" dirty="0"/>
            </a:br>
            <a:endParaRPr lang="en-GB" sz="1400" dirty="0"/>
          </a:p>
        </p:txBody>
      </p:sp>
      <p:sp>
        <p:nvSpPr>
          <p:cNvPr id="43" name="Rectangle 42">
            <a:extLst>
              <a:ext uri="{FF2B5EF4-FFF2-40B4-BE49-F238E27FC236}">
                <a16:creationId xmlns:a16="http://schemas.microsoft.com/office/drawing/2014/main" id="{0B7689CC-BC56-4D95-BFFE-C39BA943E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mputer screen shot of a computer screen&#10;&#10;AI-generated content may be incorrect.">
            <a:extLst>
              <a:ext uri="{FF2B5EF4-FFF2-40B4-BE49-F238E27FC236}">
                <a16:creationId xmlns:a16="http://schemas.microsoft.com/office/drawing/2014/main" id="{D149C713-DD96-8CD0-15DA-706141F822AE}"/>
              </a:ext>
            </a:extLst>
          </p:cNvPr>
          <p:cNvPicPr>
            <a:picLocks noChangeAspect="1"/>
          </p:cNvPicPr>
          <p:nvPr/>
        </p:nvPicPr>
        <p:blipFill>
          <a:blip r:embed="rId2">
            <a:extLst>
              <a:ext uri="{28A0092B-C50C-407E-A947-70E740481C1C}">
                <a14:useLocalDpi xmlns:a14="http://schemas.microsoft.com/office/drawing/2010/main" val="0"/>
              </a:ext>
            </a:extLst>
          </a:blip>
          <a:srcRect r="39558" b="-5"/>
          <a:stretch>
            <a:fillRect/>
          </a:stretch>
        </p:blipFill>
        <p:spPr>
          <a:xfrm>
            <a:off x="6532043" y="507734"/>
            <a:ext cx="2407034" cy="2489114"/>
          </a:xfrm>
          <a:prstGeom prst="rect">
            <a:avLst/>
          </a:prstGeom>
        </p:spPr>
      </p:pic>
      <p:pic>
        <p:nvPicPr>
          <p:cNvPr id="10" name="Picture 9" descr="A screenshot of a computer&#10;&#10;AI-generated content may be incorrect.">
            <a:extLst>
              <a:ext uri="{FF2B5EF4-FFF2-40B4-BE49-F238E27FC236}">
                <a16:creationId xmlns:a16="http://schemas.microsoft.com/office/drawing/2014/main" id="{5D26A254-8F4B-45C4-136D-EC0E7C1169D2}"/>
              </a:ext>
            </a:extLst>
          </p:cNvPr>
          <p:cNvPicPr>
            <a:picLocks noChangeAspect="1"/>
          </p:cNvPicPr>
          <p:nvPr/>
        </p:nvPicPr>
        <p:blipFill>
          <a:blip r:embed="rId3">
            <a:extLst>
              <a:ext uri="{28A0092B-C50C-407E-A947-70E740481C1C}">
                <a14:useLocalDpi xmlns:a14="http://schemas.microsoft.com/office/drawing/2010/main" val="0"/>
              </a:ext>
            </a:extLst>
          </a:blip>
          <a:srcRect r="28200" b="2"/>
          <a:stretch>
            <a:fillRect/>
          </a:stretch>
        </p:blipFill>
        <p:spPr>
          <a:xfrm>
            <a:off x="9257816" y="507734"/>
            <a:ext cx="2407034" cy="2489114"/>
          </a:xfrm>
          <a:prstGeom prst="rect">
            <a:avLst/>
          </a:prstGeom>
        </p:spPr>
      </p:pic>
      <p:pic>
        <p:nvPicPr>
          <p:cNvPr id="14" name="Picture 13" descr="A screenshot of a computer&#10;&#10;AI-generated content may be incorrect.">
            <a:extLst>
              <a:ext uri="{FF2B5EF4-FFF2-40B4-BE49-F238E27FC236}">
                <a16:creationId xmlns:a16="http://schemas.microsoft.com/office/drawing/2014/main" id="{04F7342B-4E60-66B8-1A64-2BF4D4C0AE59}"/>
              </a:ext>
            </a:extLst>
          </p:cNvPr>
          <p:cNvPicPr>
            <a:picLocks noChangeAspect="1"/>
          </p:cNvPicPr>
          <p:nvPr/>
        </p:nvPicPr>
        <p:blipFill>
          <a:blip r:embed="rId4">
            <a:extLst>
              <a:ext uri="{28A0092B-C50C-407E-A947-70E740481C1C}">
                <a14:useLocalDpi xmlns:a14="http://schemas.microsoft.com/office/drawing/2010/main" val="0"/>
              </a:ext>
            </a:extLst>
          </a:blip>
          <a:srcRect t="5976" b="10078"/>
          <a:stretch>
            <a:fillRect/>
          </a:stretch>
        </p:blipFill>
        <p:spPr>
          <a:xfrm>
            <a:off x="6532035" y="3329844"/>
            <a:ext cx="5132798" cy="3016160"/>
          </a:xfrm>
          <a:prstGeom prst="rect">
            <a:avLst/>
          </a:prstGeom>
        </p:spPr>
      </p:pic>
    </p:spTree>
    <p:extLst>
      <p:ext uri="{BB962C8B-B14F-4D97-AF65-F5344CB8AC3E}">
        <p14:creationId xmlns:p14="http://schemas.microsoft.com/office/powerpoint/2010/main" val="1070309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C86063-8D7A-62F1-C962-A4D85300B480}"/>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2" name="Rectangle 31">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screenshot of a computer&#10;&#10;AI-generated content may be incorrect.">
            <a:extLst>
              <a:ext uri="{FF2B5EF4-FFF2-40B4-BE49-F238E27FC236}">
                <a16:creationId xmlns:a16="http://schemas.microsoft.com/office/drawing/2014/main" id="{B7613807-DEFB-260F-5CB6-CE8C028D1D0F}"/>
              </a:ext>
            </a:extLst>
          </p:cNvPr>
          <p:cNvPicPr>
            <a:picLocks noChangeAspect="1"/>
          </p:cNvPicPr>
          <p:nvPr/>
        </p:nvPicPr>
        <p:blipFill>
          <a:blip r:embed="rId2">
            <a:alphaModFix amt="40000"/>
            <a:extLst>
              <a:ext uri="{28A0092B-C50C-407E-A947-70E740481C1C}">
                <a14:useLocalDpi xmlns:a14="http://schemas.microsoft.com/office/drawing/2010/main" val="0"/>
              </a:ext>
            </a:extLst>
          </a:blip>
          <a:srcRect r="22890" b="2"/>
          <a:stretch>
            <a:fillRect/>
          </a:stretch>
        </p:blipFill>
        <p:spPr>
          <a:xfrm>
            <a:off x="-1" y="-4"/>
            <a:ext cx="6096000" cy="6858001"/>
          </a:xfrm>
          <a:prstGeom prst="rect">
            <a:avLst/>
          </a:prstGeom>
        </p:spPr>
      </p:pic>
      <p:sp>
        <p:nvSpPr>
          <p:cNvPr id="2" name="Title 1">
            <a:extLst>
              <a:ext uri="{FF2B5EF4-FFF2-40B4-BE49-F238E27FC236}">
                <a16:creationId xmlns:a16="http://schemas.microsoft.com/office/drawing/2014/main" id="{C70F90E2-23C7-CE88-D5EA-7E3C1DCB1187}"/>
              </a:ext>
            </a:extLst>
          </p:cNvPr>
          <p:cNvSpPr>
            <a:spLocks noGrp="1"/>
          </p:cNvSpPr>
          <p:nvPr>
            <p:ph type="ctrTitle"/>
          </p:nvPr>
        </p:nvSpPr>
        <p:spPr>
          <a:xfrm>
            <a:off x="517870" y="978407"/>
            <a:ext cx="5376034" cy="5367527"/>
          </a:xfrm>
        </p:spPr>
        <p:txBody>
          <a:bodyPr anchor="t">
            <a:normAutofit/>
          </a:bodyPr>
          <a:lstStyle/>
          <a:p>
            <a:pPr>
              <a:lnSpc>
                <a:spcPct val="90000"/>
              </a:lnSpc>
            </a:pPr>
            <a:r>
              <a:rPr lang="en-GB" sz="1400" dirty="0">
                <a:solidFill>
                  <a:srgbClr val="FFFFFF"/>
                </a:solidFill>
              </a:rPr>
              <a:t>Assessment of Vulnerability </a:t>
            </a:r>
            <a:br>
              <a:rPr lang="en-GB" sz="1400" dirty="0">
                <a:solidFill>
                  <a:srgbClr val="FFFFFF"/>
                </a:solidFill>
              </a:rPr>
            </a:br>
            <a:r>
              <a:rPr lang="en-GB" sz="1400" dirty="0">
                <a:solidFill>
                  <a:srgbClr val="FFFFFF"/>
                </a:solidFill>
              </a:rPr>
              <a:t>• Step 1: Scope • Pick systems, apps, networks, and devices. </a:t>
            </a:r>
            <a:br>
              <a:rPr lang="en-GB" sz="1400" dirty="0">
                <a:solidFill>
                  <a:srgbClr val="FFFFFF"/>
                </a:solidFill>
              </a:rPr>
            </a:br>
            <a:r>
              <a:rPr lang="en-GB" sz="1400" dirty="0">
                <a:solidFill>
                  <a:srgbClr val="FFFFFF"/>
                </a:solidFill>
              </a:rPr>
              <a:t>• Step 2: Tools • Nmap, Nessus, OpenVAS, and Qualys Browser Check. </a:t>
            </a:r>
            <a:br>
              <a:rPr lang="en-GB" sz="1400" dirty="0">
                <a:solidFill>
                  <a:srgbClr val="FFFFFF"/>
                </a:solidFill>
              </a:rPr>
            </a:br>
            <a:r>
              <a:rPr lang="en-GB" sz="1400" dirty="0">
                <a:solidFill>
                  <a:srgbClr val="FFFFFF"/>
                </a:solidFill>
              </a:rPr>
              <a:t>• Step 3: Network Scan • Use Nmap or OpenVAS to find IPs, ports, and problems. </a:t>
            </a:r>
            <a:br>
              <a:rPr lang="en-GB" sz="1400" dirty="0">
                <a:solidFill>
                  <a:srgbClr val="FFFFFF"/>
                </a:solidFill>
              </a:rPr>
            </a:br>
            <a:r>
              <a:rPr lang="en-GB" sz="1400" dirty="0">
                <a:solidFill>
                  <a:srgbClr val="FFFFFF"/>
                </a:solidFill>
              </a:rPr>
              <a:t>• Step 4: OS Fingerprint • Use Nmap to find out what OS and version it is. </a:t>
            </a:r>
            <a:br>
              <a:rPr lang="en-GB" sz="1400" dirty="0">
                <a:solidFill>
                  <a:srgbClr val="FFFFFF"/>
                </a:solidFill>
              </a:rPr>
            </a:br>
            <a:r>
              <a:rPr lang="en-GB" sz="1400" dirty="0">
                <a:solidFill>
                  <a:srgbClr val="FFFFFF"/>
                </a:solidFill>
              </a:rPr>
              <a:t>• Step 5: Vulnerability Scan • Find and rank vulnerabilities. </a:t>
            </a:r>
            <a:br>
              <a:rPr lang="en-GB" sz="1400" dirty="0">
                <a:solidFill>
                  <a:srgbClr val="FFFFFF"/>
                </a:solidFill>
              </a:rPr>
            </a:br>
            <a:r>
              <a:rPr lang="en-GB" sz="1400" dirty="0">
                <a:solidFill>
                  <a:srgbClr val="FFFFFF"/>
                </a:solidFill>
              </a:rPr>
              <a:t>• Step 6: Look over the results, find systems with high severity that haven't been patched and have backdoors. </a:t>
            </a:r>
            <a:br>
              <a:rPr lang="en-GB" sz="1400" dirty="0">
                <a:solidFill>
                  <a:srgbClr val="FFFFFF"/>
                </a:solidFill>
              </a:rPr>
            </a:br>
            <a:r>
              <a:rPr lang="en-GB" sz="1400" dirty="0">
                <a:solidFill>
                  <a:srgbClr val="FFFFFF"/>
                </a:solidFill>
              </a:rPr>
              <a:t>• Step 7: Fixing the problem</a:t>
            </a:r>
            <a:br>
              <a:rPr lang="en-GB" sz="1400" dirty="0">
                <a:solidFill>
                  <a:srgbClr val="FFFFFF"/>
                </a:solidFill>
              </a:rPr>
            </a:br>
            <a:r>
              <a:rPr lang="en-GB" sz="1400" dirty="0">
                <a:solidFill>
                  <a:srgbClr val="FFFFFF"/>
                </a:solidFill>
              </a:rPr>
              <a:t>• Patching, updating, and securing configurations.</a:t>
            </a:r>
            <a:br>
              <a:rPr lang="en-GB" sz="1400" dirty="0">
                <a:solidFill>
                  <a:srgbClr val="FFFFFF"/>
                </a:solidFill>
              </a:rPr>
            </a:br>
            <a:r>
              <a:rPr lang="en-GB" sz="1400" dirty="0">
                <a:solidFill>
                  <a:srgbClr val="FFFFFF"/>
                </a:solidFill>
              </a:rPr>
              <a:t>• Step 8: Do it again </a:t>
            </a:r>
            <a:br>
              <a:rPr lang="en-GB" sz="1400" dirty="0">
                <a:solidFill>
                  <a:srgbClr val="FFFFFF"/>
                </a:solidFill>
              </a:rPr>
            </a:br>
            <a:r>
              <a:rPr lang="en-GB" sz="1400" dirty="0">
                <a:solidFill>
                  <a:srgbClr val="FFFFFF"/>
                </a:solidFill>
              </a:rPr>
              <a:t>• Scan regularly, check logs, and stay up to date. </a:t>
            </a:r>
            <a:br>
              <a:rPr lang="en-GB" sz="1400" dirty="0">
                <a:solidFill>
                  <a:srgbClr val="FFFFFF"/>
                </a:solidFill>
              </a:rPr>
            </a:br>
            <a:r>
              <a:rPr lang="en-GB" sz="1400" dirty="0">
                <a:solidFill>
                  <a:srgbClr val="FFFFFF"/>
                </a:solidFill>
              </a:rPr>
              <a:t> [4] </a:t>
            </a:r>
            <a:br>
              <a:rPr lang="en-GB" sz="1400" dirty="0">
                <a:solidFill>
                  <a:srgbClr val="FFFFFF"/>
                </a:solidFill>
              </a:rPr>
            </a:br>
            <a:br>
              <a:rPr lang="en-GB" sz="1400" dirty="0">
                <a:solidFill>
                  <a:srgbClr val="FFFFFF"/>
                </a:solidFill>
              </a:rPr>
            </a:br>
            <a:endParaRPr lang="en-GB" sz="1400" dirty="0">
              <a:solidFill>
                <a:srgbClr val="FFFFFF"/>
              </a:solidFill>
            </a:endParaRPr>
          </a:p>
        </p:txBody>
      </p:sp>
      <p:sp>
        <p:nvSpPr>
          <p:cNvPr id="34" name="Rectangle 3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2294FAC0-A5D7-09A5-8AEF-39A23A52A093}"/>
              </a:ext>
            </a:extLst>
          </p:cNvPr>
          <p:cNvPicPr>
            <a:picLocks noChangeAspect="1"/>
          </p:cNvPicPr>
          <p:nvPr/>
        </p:nvPicPr>
        <p:blipFill>
          <a:blip r:embed="rId3">
            <a:alphaModFix amt="40000"/>
            <a:extLst>
              <a:ext uri="{28A0092B-C50C-407E-A947-70E740481C1C}">
                <a14:useLocalDpi xmlns:a14="http://schemas.microsoft.com/office/drawing/2010/main" val="0"/>
              </a:ext>
            </a:extLst>
          </a:blip>
          <a:srcRect b="5219"/>
          <a:stretch>
            <a:fillRect/>
          </a:stretch>
        </p:blipFill>
        <p:spPr>
          <a:xfrm>
            <a:off x="6095999" y="-4"/>
            <a:ext cx="6096000" cy="6858001"/>
          </a:xfrm>
          <a:prstGeom prst="rect">
            <a:avLst/>
          </a:prstGeom>
        </p:spPr>
      </p:pic>
      <p:sp>
        <p:nvSpPr>
          <p:cNvPr id="36" name="Rectangle 35">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16"/>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75727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1CE178-CDAB-E102-6572-79B19C75645A}"/>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15C9C7-4F41-3E43-9759-07B40729014C}"/>
              </a:ext>
            </a:extLst>
          </p:cNvPr>
          <p:cNvSpPr>
            <a:spLocks noGrp="1"/>
          </p:cNvSpPr>
          <p:nvPr>
            <p:ph type="ctrTitle"/>
          </p:nvPr>
        </p:nvSpPr>
        <p:spPr>
          <a:xfrm>
            <a:off x="6652941" y="978408"/>
            <a:ext cx="5021182" cy="4473945"/>
          </a:xfrm>
        </p:spPr>
        <p:txBody>
          <a:bodyPr anchor="t">
            <a:normAutofit/>
          </a:bodyPr>
          <a:lstStyle/>
          <a:p>
            <a:pPr>
              <a:lnSpc>
                <a:spcPct val="90000"/>
              </a:lnSpc>
            </a:pPr>
            <a:r>
              <a:rPr lang="en-GB" sz="1400" dirty="0"/>
              <a:t>Steps for a Structured Vulnerability Assessment </a:t>
            </a:r>
            <a:br>
              <a:rPr lang="en-GB" sz="1400" dirty="0"/>
            </a:br>
            <a:r>
              <a:rPr lang="en-GB" sz="1400" dirty="0"/>
              <a:t>• Planning/Scope: Make a list of your assets and look at the threat landscape. </a:t>
            </a:r>
            <a:br>
              <a:rPr lang="en-GB" sz="1400" dirty="0"/>
            </a:br>
            <a:r>
              <a:rPr lang="en-GB" sz="1400" dirty="0"/>
              <a:t>• Scanning: Using Qualys, Nessus, or OpenVAS and marking old versions and ports. </a:t>
            </a:r>
            <a:br>
              <a:rPr lang="en-GB" sz="1400" dirty="0"/>
            </a:br>
            <a:r>
              <a:rPr lang="en-GB" sz="1400" dirty="0"/>
              <a:t>• Use CVSS to look at the asset's value. </a:t>
            </a:r>
            <a:br>
              <a:rPr lang="en-GB" sz="1400" dirty="0"/>
            </a:br>
            <a:r>
              <a:rPr lang="en-GB" sz="1400" dirty="0"/>
              <a:t>• Reporting and fixing: Keep track of problems, make sure they meet compliance, and automate patches. </a:t>
            </a:r>
            <a:br>
              <a:rPr lang="en-GB" sz="1400" dirty="0"/>
            </a:br>
            <a:r>
              <a:rPr lang="en-GB" sz="1400" dirty="0"/>
              <a:t> </a:t>
            </a:r>
            <a:br>
              <a:rPr lang="en-GB" sz="1400" dirty="0"/>
            </a:br>
            <a:br>
              <a:rPr lang="en-GB" sz="1400" dirty="0"/>
            </a:br>
            <a:r>
              <a:rPr lang="en-GB" sz="1400" dirty="0"/>
              <a:t>Use Cases </a:t>
            </a:r>
            <a:br>
              <a:rPr lang="en-GB" sz="1400" dirty="0"/>
            </a:br>
            <a:r>
              <a:rPr lang="en-GB" sz="1400" dirty="0"/>
              <a:t>• Healthcare: Use Rapid7 or Tenable to scan EHRs for SQLi and software that hasn't been updated. </a:t>
            </a:r>
            <a:br>
              <a:rPr lang="en-GB" sz="1400" dirty="0"/>
            </a:br>
            <a:r>
              <a:rPr lang="en-GB" sz="1400" dirty="0"/>
              <a:t>• Finance: PCI scans, EDR, penetration tests, and TLS checks. </a:t>
            </a:r>
            <a:br>
              <a:rPr lang="en-GB" sz="1400" dirty="0"/>
            </a:br>
            <a:r>
              <a:rPr lang="en-GB" sz="1400" dirty="0"/>
              <a:t>• Retail: Use WAF to find XSS/SQLi and secure payment systems. </a:t>
            </a:r>
            <a:br>
              <a:rPr lang="en-GB" sz="1400" dirty="0"/>
            </a:br>
            <a:r>
              <a:rPr lang="en-GB" sz="1400" dirty="0"/>
              <a:t>• Education: Open networks, profile devices, and flag old operating systems. </a:t>
            </a:r>
            <a:br>
              <a:rPr lang="en-GB" sz="1400" dirty="0"/>
            </a:br>
            <a:r>
              <a:rPr lang="en-GB" sz="1400" dirty="0"/>
              <a:t>[5] </a:t>
            </a:r>
            <a:br>
              <a:rPr lang="en-GB" sz="1400" dirty="0"/>
            </a:br>
            <a:br>
              <a:rPr lang="en-GB" sz="1400" dirty="0"/>
            </a:br>
            <a:endParaRPr lang="en-GB" sz="1400" dirty="0"/>
          </a:p>
        </p:txBody>
      </p:sp>
      <p:pic>
        <p:nvPicPr>
          <p:cNvPr id="7" name="Picture 6" descr="A screenshot of a computer&#10;&#10;AI-generated content may be incorrect.">
            <a:extLst>
              <a:ext uri="{FF2B5EF4-FFF2-40B4-BE49-F238E27FC236}">
                <a16:creationId xmlns:a16="http://schemas.microsoft.com/office/drawing/2014/main" id="{3FC6A7CB-A7D1-E092-CFBF-287FAAB62AD6}"/>
              </a:ext>
            </a:extLst>
          </p:cNvPr>
          <p:cNvPicPr>
            <a:picLocks noChangeAspect="1"/>
          </p:cNvPicPr>
          <p:nvPr/>
        </p:nvPicPr>
        <p:blipFill>
          <a:blip r:embed="rId2">
            <a:extLst>
              <a:ext uri="{28A0092B-C50C-407E-A947-70E740481C1C}">
                <a14:useLocalDpi xmlns:a14="http://schemas.microsoft.com/office/drawing/2010/main" val="0"/>
              </a:ext>
            </a:extLst>
          </a:blip>
          <a:srcRect b="3103"/>
          <a:stretch>
            <a:fillRect/>
          </a:stretch>
        </p:blipFill>
        <p:spPr>
          <a:xfrm>
            <a:off x="517870" y="508090"/>
            <a:ext cx="5005592" cy="2788920"/>
          </a:xfrm>
          <a:prstGeom prst="rect">
            <a:avLst/>
          </a:prstGeom>
        </p:spPr>
      </p:pic>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52941"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5335106F-C3E7-E0AF-ABE1-CC84E9130621}"/>
              </a:ext>
            </a:extLst>
          </p:cNvPr>
          <p:cNvPicPr>
            <a:picLocks noChangeAspect="1"/>
          </p:cNvPicPr>
          <p:nvPr/>
        </p:nvPicPr>
        <p:blipFill>
          <a:blip r:embed="rId3">
            <a:extLst>
              <a:ext uri="{28A0092B-C50C-407E-A947-70E740481C1C}">
                <a14:useLocalDpi xmlns:a14="http://schemas.microsoft.com/office/drawing/2010/main" val="0"/>
              </a:ext>
            </a:extLst>
          </a:blip>
          <a:srcRect t="12240" r="-3" b="40818"/>
          <a:stretch>
            <a:fillRect/>
          </a:stretch>
        </p:blipFill>
        <p:spPr>
          <a:xfrm>
            <a:off x="517870" y="3559038"/>
            <a:ext cx="5005592" cy="2788920"/>
          </a:xfrm>
          <a:prstGeom prst="rect">
            <a:avLst/>
          </a:prstGeom>
        </p:spPr>
      </p:pic>
    </p:spTree>
    <p:extLst>
      <p:ext uri="{BB962C8B-B14F-4D97-AF65-F5344CB8AC3E}">
        <p14:creationId xmlns:p14="http://schemas.microsoft.com/office/powerpoint/2010/main" val="3577609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0DF1D2-48E3-9272-6FC5-C8B1043BC253}"/>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D7F9EC8-0E2C-4023-9DD1-73BEF6B80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FCF859-F8DD-08A5-A0CA-9C87314120CC}"/>
              </a:ext>
            </a:extLst>
          </p:cNvPr>
          <p:cNvSpPr>
            <a:spLocks noGrp="1"/>
          </p:cNvSpPr>
          <p:nvPr>
            <p:ph type="ctrTitle"/>
          </p:nvPr>
        </p:nvSpPr>
        <p:spPr>
          <a:xfrm>
            <a:off x="517870" y="978408"/>
            <a:ext cx="6126479" cy="3471672"/>
          </a:xfrm>
        </p:spPr>
        <p:txBody>
          <a:bodyPr anchor="t">
            <a:normAutofit fontScale="90000"/>
          </a:bodyPr>
          <a:lstStyle/>
          <a:p>
            <a:pPr>
              <a:lnSpc>
                <a:spcPct val="90000"/>
              </a:lnSpc>
            </a:pPr>
            <a:r>
              <a:rPr lang="en-GB" sz="2900" dirty="0"/>
              <a:t> exploitation </a:t>
            </a:r>
            <a:br>
              <a:rPr lang="en-GB" sz="2900" dirty="0"/>
            </a:br>
            <a:r>
              <a:rPr lang="en-GB" sz="2900" dirty="0"/>
              <a:t>Taking advantage of </a:t>
            </a:r>
            <a:br>
              <a:rPr lang="en-GB" sz="2900" dirty="0"/>
            </a:br>
            <a:r>
              <a:rPr lang="en-GB" sz="2900" dirty="0"/>
              <a:t>• Metasploit: comes with Kali; start it with </a:t>
            </a:r>
            <a:r>
              <a:rPr lang="en-GB" sz="2900" dirty="0" err="1"/>
              <a:t>msfconsole</a:t>
            </a:r>
            <a:r>
              <a:rPr lang="en-GB" sz="2900" dirty="0"/>
              <a:t>. </a:t>
            </a:r>
            <a:br>
              <a:rPr lang="en-GB" sz="2900" dirty="0"/>
            </a:br>
            <a:r>
              <a:rPr lang="en-GB" sz="2900" dirty="0"/>
              <a:t>• Used to check for weaknesses and launch attacks. </a:t>
            </a:r>
            <a:br>
              <a:rPr lang="en-GB" sz="2900" dirty="0"/>
            </a:br>
            <a:r>
              <a:rPr lang="en-GB" sz="2900" dirty="0"/>
              <a:t>[6] </a:t>
            </a:r>
            <a:br>
              <a:rPr lang="en-GB" sz="2900" dirty="0"/>
            </a:br>
            <a:br>
              <a:rPr lang="en-GB" sz="2900" dirty="0"/>
            </a:br>
            <a:endParaRPr lang="en-GB" sz="2900" dirty="0"/>
          </a:p>
        </p:txBody>
      </p:sp>
      <p:sp>
        <p:nvSpPr>
          <p:cNvPr id="27" name="Rectangle 26">
            <a:extLst>
              <a:ext uri="{FF2B5EF4-FFF2-40B4-BE49-F238E27FC236}">
                <a16:creationId xmlns:a16="http://schemas.microsoft.com/office/drawing/2014/main" id="{6270D10B-6EA2-89DB-412E-A83B81393A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16F3A32A-D827-FAC5-F85B-B50B8959D5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2219" y="2840773"/>
            <a:ext cx="4528232" cy="3339571"/>
          </a:xfrm>
          <a:prstGeom prst="rect">
            <a:avLst/>
          </a:prstGeom>
        </p:spPr>
      </p:pic>
      <p:sp>
        <p:nvSpPr>
          <p:cNvPr id="29" name="Rectangle 28">
            <a:extLst>
              <a:ext uri="{FF2B5EF4-FFF2-40B4-BE49-F238E27FC236}">
                <a16:creationId xmlns:a16="http://schemas.microsoft.com/office/drawing/2014/main" id="{C0301BA4-10E6-44CC-9EEC-727EDF3BC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61513" y="6300216"/>
            <a:ext cx="452183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4517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C2589F-CAF4-1828-CAAC-017B630084E9}"/>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DD78C2-3A4F-6F34-55AC-12189425A5E2}"/>
              </a:ext>
            </a:extLst>
          </p:cNvPr>
          <p:cNvSpPr>
            <a:spLocks noGrp="1"/>
          </p:cNvSpPr>
          <p:nvPr>
            <p:ph type="ctrTitle"/>
          </p:nvPr>
        </p:nvSpPr>
        <p:spPr>
          <a:xfrm>
            <a:off x="517870" y="983271"/>
            <a:ext cx="5556148" cy="3977640"/>
          </a:xfrm>
        </p:spPr>
        <p:txBody>
          <a:bodyPr anchor="t">
            <a:normAutofit/>
          </a:bodyPr>
          <a:lstStyle/>
          <a:p>
            <a:pPr>
              <a:lnSpc>
                <a:spcPct val="90000"/>
              </a:lnSpc>
            </a:pPr>
            <a:br>
              <a:rPr lang="en-GB" sz="2800"/>
            </a:br>
            <a:r>
              <a:rPr lang="en-GB" sz="2800"/>
              <a:t>After exploitation, use the Kiwi tool to get credentials or change authentication. Load the priv extension to use priv. </a:t>
            </a:r>
            <a:br>
              <a:rPr lang="en-GB" sz="2800"/>
            </a:br>
            <a:r>
              <a:rPr lang="en-GB" sz="2800"/>
              <a:t>[7] </a:t>
            </a:r>
            <a:br>
              <a:rPr lang="en-GB" sz="2800"/>
            </a:br>
            <a:br>
              <a:rPr lang="en-GB" sz="2800"/>
            </a:br>
            <a:br>
              <a:rPr lang="en-GB" sz="2800"/>
            </a:br>
            <a:endParaRPr lang="en-GB" sz="2800"/>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557784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D7ABD132-9F8D-4C79-66E3-08DC9C01582C}"/>
              </a:ext>
            </a:extLst>
          </p:cNvPr>
          <p:cNvPicPr>
            <a:picLocks noChangeAspect="1"/>
          </p:cNvPicPr>
          <p:nvPr/>
        </p:nvPicPr>
        <p:blipFill>
          <a:blip r:embed="rId2">
            <a:extLst>
              <a:ext uri="{28A0092B-C50C-407E-A947-70E740481C1C}">
                <a14:useLocalDpi xmlns:a14="http://schemas.microsoft.com/office/drawing/2010/main" val="0"/>
              </a:ext>
            </a:extLst>
          </a:blip>
          <a:srcRect l="2598" r="34629" b="2"/>
          <a:stretch>
            <a:fillRect/>
          </a:stretch>
        </p:blipFill>
        <p:spPr>
          <a:xfrm>
            <a:off x="6696635" y="508090"/>
            <a:ext cx="4969099" cy="5837913"/>
          </a:xfrm>
          <a:prstGeom prst="rect">
            <a:avLst/>
          </a:prstGeom>
        </p:spPr>
      </p:pic>
    </p:spTree>
    <p:extLst>
      <p:ext uri="{BB962C8B-B14F-4D97-AF65-F5344CB8AC3E}">
        <p14:creationId xmlns:p14="http://schemas.microsoft.com/office/powerpoint/2010/main" val="594327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446051-693E-FE23-FF4A-C11B55B8A30B}"/>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2FF0DB-D3F0-A26E-E1EE-55F5F9B4B3D6}"/>
              </a:ext>
            </a:extLst>
          </p:cNvPr>
          <p:cNvSpPr>
            <a:spLocks noGrp="1"/>
          </p:cNvSpPr>
          <p:nvPr>
            <p:ph type="ctrTitle"/>
          </p:nvPr>
        </p:nvSpPr>
        <p:spPr>
          <a:xfrm>
            <a:off x="517870" y="978407"/>
            <a:ext cx="5556148" cy="3977640"/>
          </a:xfrm>
        </p:spPr>
        <p:txBody>
          <a:bodyPr anchor="t">
            <a:normAutofit fontScale="90000"/>
          </a:bodyPr>
          <a:lstStyle/>
          <a:p>
            <a:pPr>
              <a:lnSpc>
                <a:spcPct val="90000"/>
              </a:lnSpc>
            </a:pPr>
            <a:br>
              <a:rPr lang="en-GB" sz="1800" dirty="0"/>
            </a:br>
            <a:br>
              <a:rPr lang="en-GB" sz="1800" dirty="0"/>
            </a:br>
            <a:r>
              <a:rPr lang="en-GB" sz="1800" dirty="0"/>
              <a:t>Steps to Protect Your Network </a:t>
            </a:r>
            <a:br>
              <a:rPr lang="en-GB" sz="1800" dirty="0"/>
            </a:br>
            <a:r>
              <a:rPr lang="en-GB" sz="1800" dirty="0"/>
              <a:t>• Access Management:  Give the least amount of access; keep an eye on who has access. </a:t>
            </a:r>
            <a:br>
              <a:rPr lang="en-GB" sz="1800" dirty="0"/>
            </a:br>
            <a:r>
              <a:rPr lang="en-GB" sz="1800" dirty="0"/>
              <a:t>• Monitoring: Find suspicious activity. </a:t>
            </a:r>
            <a:br>
              <a:rPr lang="en-GB" sz="1800" dirty="0"/>
            </a:br>
            <a:r>
              <a:rPr lang="en-GB" sz="1800" dirty="0"/>
              <a:t>• Firewalls: Stop traffic that isn't allowed. </a:t>
            </a:r>
            <a:br>
              <a:rPr lang="en-GB" sz="1800" dirty="0"/>
            </a:br>
            <a:r>
              <a:rPr lang="en-GB" sz="1800" dirty="0"/>
              <a:t>• Anti-Malware: Find and get rid of malware. </a:t>
            </a:r>
            <a:br>
              <a:rPr lang="en-GB" sz="1800" dirty="0"/>
            </a:br>
            <a:r>
              <a:rPr lang="en-GB" sz="1800" dirty="0"/>
              <a:t>• App Security: Update and fix apps. </a:t>
            </a:r>
            <a:br>
              <a:rPr lang="en-GB" sz="1800" dirty="0"/>
            </a:br>
            <a:r>
              <a:rPr lang="en-GB" sz="1800" dirty="0"/>
              <a:t>• Data Risk Management: Keep private data safe and figure out how risky it is. </a:t>
            </a:r>
            <a:br>
              <a:rPr lang="en-GB" sz="1800" dirty="0"/>
            </a:br>
            <a:r>
              <a:rPr lang="en-GB" sz="1800" dirty="0"/>
              <a:t>• Email Security: Stop phishing and malware. </a:t>
            </a:r>
            <a:br>
              <a:rPr lang="en-GB" sz="1800" dirty="0"/>
            </a:br>
            <a:r>
              <a:rPr lang="en-GB" sz="1800" dirty="0"/>
              <a:t>• SIEM: Centralised log analysis and monitoring. </a:t>
            </a:r>
            <a:br>
              <a:rPr lang="en-GB" sz="1800" dirty="0"/>
            </a:br>
            <a:r>
              <a:rPr lang="en-GB" sz="1800" dirty="0"/>
              <a:t>• BDR: Backups and recovery from disasters. </a:t>
            </a:r>
            <a:br>
              <a:rPr lang="en-GB" sz="1800" dirty="0"/>
            </a:br>
            <a:r>
              <a:rPr lang="en-GB" sz="1800" dirty="0"/>
              <a:t>• Endpoint Security: Keep devices safe. </a:t>
            </a:r>
            <a:br>
              <a:rPr lang="en-GB" sz="1800" dirty="0"/>
            </a:br>
            <a:r>
              <a:rPr lang="en-GB" sz="1800" dirty="0"/>
              <a:t>• VPN: Encrypt connections. </a:t>
            </a:r>
            <a:br>
              <a:rPr lang="en-GB" sz="1800" dirty="0"/>
            </a:br>
            <a:r>
              <a:rPr lang="en-GB" sz="1800" dirty="0"/>
              <a:t>• Web Security: WAF, filtering, and blocking bad sites. [8] </a:t>
            </a:r>
            <a:br>
              <a:rPr lang="en-GB" sz="1800" dirty="0"/>
            </a:br>
            <a:br>
              <a:rPr lang="en-GB" sz="1800" dirty="0"/>
            </a:br>
            <a:br>
              <a:rPr lang="en-GB" sz="1800" dirty="0"/>
            </a:br>
            <a:endParaRPr lang="en-GB" sz="1800" dirty="0"/>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557784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omputer&#10;&#10;AI-generated content may be incorrect.">
            <a:extLst>
              <a:ext uri="{FF2B5EF4-FFF2-40B4-BE49-F238E27FC236}">
                <a16:creationId xmlns:a16="http://schemas.microsoft.com/office/drawing/2014/main" id="{FA8FC783-D223-30DE-A006-A7C2F0191EC3}"/>
              </a:ext>
            </a:extLst>
          </p:cNvPr>
          <p:cNvPicPr>
            <a:picLocks noChangeAspect="1"/>
          </p:cNvPicPr>
          <p:nvPr/>
        </p:nvPicPr>
        <p:blipFill>
          <a:blip r:embed="rId2">
            <a:extLst>
              <a:ext uri="{28A0092B-C50C-407E-A947-70E740481C1C}">
                <a14:useLocalDpi xmlns:a14="http://schemas.microsoft.com/office/drawing/2010/main" val="0"/>
              </a:ext>
            </a:extLst>
          </a:blip>
          <a:srcRect l="4209" r="42594" b="1"/>
          <a:stretch>
            <a:fillRect/>
          </a:stretch>
        </p:blipFill>
        <p:spPr>
          <a:xfrm>
            <a:off x="6696635" y="508090"/>
            <a:ext cx="4969099" cy="5837913"/>
          </a:xfrm>
          <a:prstGeom prst="rect">
            <a:avLst/>
          </a:prstGeom>
        </p:spPr>
      </p:pic>
    </p:spTree>
    <p:extLst>
      <p:ext uri="{BB962C8B-B14F-4D97-AF65-F5344CB8AC3E}">
        <p14:creationId xmlns:p14="http://schemas.microsoft.com/office/powerpoint/2010/main" val="6593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ECE75B-D99D-52E1-06A9-EE17DFBD19AA}"/>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56C5C09-0043-4549-B800-2101B70D6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8F18A2-ACB5-199E-8411-D3005C25AEF6}"/>
              </a:ext>
            </a:extLst>
          </p:cNvPr>
          <p:cNvSpPr>
            <a:spLocks noGrp="1"/>
          </p:cNvSpPr>
          <p:nvPr>
            <p:ph type="ctrTitle"/>
          </p:nvPr>
        </p:nvSpPr>
        <p:spPr>
          <a:xfrm>
            <a:off x="517870" y="978407"/>
            <a:ext cx="5556148" cy="5164610"/>
          </a:xfrm>
        </p:spPr>
        <p:txBody>
          <a:bodyPr anchor="t">
            <a:normAutofit fontScale="90000"/>
          </a:bodyPr>
          <a:lstStyle/>
          <a:p>
            <a:pPr>
              <a:lnSpc>
                <a:spcPct val="90000"/>
              </a:lnSpc>
            </a:pPr>
            <a:br>
              <a:rPr lang="en-GB" sz="1800" dirty="0"/>
            </a:br>
            <a:br>
              <a:rPr lang="en-GB" sz="1800" dirty="0"/>
            </a:br>
            <a:r>
              <a:rPr lang="en-GB" sz="1800" dirty="0"/>
              <a:t>Steps to Keep Yourself Safe </a:t>
            </a:r>
            <a:br>
              <a:rPr lang="en-GB" sz="1800" dirty="0"/>
            </a:br>
            <a:r>
              <a:rPr lang="en-GB" sz="1800" dirty="0"/>
              <a:t>• Firewall, onboarding policy, training, and door lock are all examples of preventive measures. </a:t>
            </a:r>
            <a:br>
              <a:rPr lang="en-GB" sz="1800" dirty="0"/>
            </a:br>
            <a:r>
              <a:rPr lang="en-GB" sz="1800" dirty="0"/>
              <a:t>• Deterrent: Locking accounts, policy communications, reception, and warning signs. </a:t>
            </a:r>
            <a:br>
              <a:rPr lang="en-GB" sz="1800" dirty="0"/>
            </a:br>
            <a:r>
              <a:rPr lang="en-GB" sz="1800" dirty="0"/>
              <a:t>• Detective: SIEM, report review, patrols, and motion sensors. </a:t>
            </a:r>
            <a:br>
              <a:rPr lang="en-GB" sz="1800" dirty="0"/>
            </a:br>
            <a:r>
              <a:rPr lang="en-GB" sz="1800" dirty="0"/>
              <a:t>• Fixing: backups, updating policies, retraining, and getting new cameras. </a:t>
            </a:r>
            <a:br>
              <a:rPr lang="en-GB" sz="1800" dirty="0"/>
            </a:br>
            <a:r>
              <a:rPr lang="en-GB" sz="1800" dirty="0"/>
              <a:t>• Compensating: Block, not patch, oversight, manual logs, generator. </a:t>
            </a:r>
            <a:br>
              <a:rPr lang="en-GB" sz="1800" dirty="0"/>
            </a:br>
            <a:r>
              <a:rPr lang="en-GB" sz="1800" dirty="0"/>
              <a:t>• Directive: Policies, rules for following them, training, and signs. </a:t>
            </a:r>
            <a:br>
              <a:rPr lang="en-GB" sz="1800" dirty="0"/>
            </a:br>
            <a:br>
              <a:rPr lang="en-GB" sz="1800" dirty="0"/>
            </a:br>
            <a:r>
              <a:rPr lang="en-GB" sz="1800" dirty="0"/>
              <a:t>Why Security Controls Are Important </a:t>
            </a:r>
            <a:br>
              <a:rPr lang="en-GB" sz="1800" dirty="0"/>
            </a:br>
            <a:r>
              <a:rPr lang="en-GB" sz="1800" dirty="0"/>
              <a:t>• Lower risks. </a:t>
            </a:r>
            <a:br>
              <a:rPr lang="en-GB" sz="1800" dirty="0"/>
            </a:br>
            <a:r>
              <a:rPr lang="en-GB" sz="1800" dirty="0"/>
              <a:t>• Keep data safe (CIA). </a:t>
            </a:r>
            <a:br>
              <a:rPr lang="en-GB" sz="1800" dirty="0"/>
            </a:br>
            <a:r>
              <a:rPr lang="en-GB" sz="1800" dirty="0"/>
              <a:t>• Follow the rules (GDPR, HIPAA). </a:t>
            </a:r>
            <a:br>
              <a:rPr lang="en-GB" sz="1800" dirty="0"/>
            </a:br>
            <a:r>
              <a:rPr lang="en-GB" sz="1800" dirty="0"/>
              <a:t>• Keep your trust and reputation. </a:t>
            </a:r>
            <a:br>
              <a:rPr lang="en-GB" sz="1800" dirty="0"/>
            </a:br>
            <a:r>
              <a:rPr lang="en-GB" sz="1800" dirty="0"/>
              <a:t>•. [9]</a:t>
            </a:r>
            <a:br>
              <a:rPr lang="en-GB" sz="1800" dirty="0"/>
            </a:br>
            <a:br>
              <a:rPr lang="en-GB" sz="1800" dirty="0"/>
            </a:br>
            <a:endParaRPr lang="en-GB" sz="1800" dirty="0"/>
          </a:p>
        </p:txBody>
      </p:sp>
      <p:sp>
        <p:nvSpPr>
          <p:cNvPr id="27" name="Rectangle 2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557784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AI-generated content may be incorrect.">
            <a:extLst>
              <a:ext uri="{FF2B5EF4-FFF2-40B4-BE49-F238E27FC236}">
                <a16:creationId xmlns:a16="http://schemas.microsoft.com/office/drawing/2014/main" id="{EA15CFBC-AAC6-E5BF-B1BC-8A178A63F89D}"/>
              </a:ext>
            </a:extLst>
          </p:cNvPr>
          <p:cNvPicPr>
            <a:picLocks noChangeAspect="1"/>
          </p:cNvPicPr>
          <p:nvPr/>
        </p:nvPicPr>
        <p:blipFill>
          <a:blip r:embed="rId2">
            <a:extLst>
              <a:ext uri="{28A0092B-C50C-407E-A947-70E740481C1C}">
                <a14:useLocalDpi xmlns:a14="http://schemas.microsoft.com/office/drawing/2010/main" val="0"/>
              </a:ext>
            </a:extLst>
          </a:blip>
          <a:srcRect l="4209" r="42594" b="1"/>
          <a:stretch>
            <a:fillRect/>
          </a:stretch>
        </p:blipFill>
        <p:spPr>
          <a:xfrm>
            <a:off x="6696635" y="508090"/>
            <a:ext cx="4969099" cy="5837913"/>
          </a:xfrm>
          <a:prstGeom prst="rect">
            <a:avLst/>
          </a:prstGeom>
        </p:spPr>
      </p:pic>
    </p:spTree>
    <p:extLst>
      <p:ext uri="{BB962C8B-B14F-4D97-AF65-F5344CB8AC3E}">
        <p14:creationId xmlns:p14="http://schemas.microsoft.com/office/powerpoint/2010/main" val="2036342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5D1BCE-2C8D-5928-72C5-1AE3A8745628}"/>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C409F7B-F4AD-4C60-215A-CAAAA57E7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FCE35E1-4A8E-65B6-E0DD-3EF6373C799E}"/>
              </a:ext>
            </a:extLst>
          </p:cNvPr>
          <p:cNvSpPr>
            <a:spLocks noGrp="1"/>
          </p:cNvSpPr>
          <p:nvPr>
            <p:ph type="ctrTitle"/>
          </p:nvPr>
        </p:nvSpPr>
        <p:spPr>
          <a:xfrm>
            <a:off x="517869" y="978407"/>
            <a:ext cx="11137101" cy="3977640"/>
          </a:xfrm>
        </p:spPr>
        <p:txBody>
          <a:bodyPr anchor="t">
            <a:normAutofit/>
          </a:bodyPr>
          <a:lstStyle/>
          <a:p>
            <a:pPr>
              <a:lnSpc>
                <a:spcPct val="107000"/>
              </a:lnSpc>
              <a:spcAft>
                <a:spcPts val="800"/>
              </a:spcAft>
            </a:pPr>
            <a:r>
              <a:rPr lang="en-GB" sz="800" kern="100" dirty="0">
                <a:latin typeface="Calibri" panose="020F0502020204030204" pitchFamily="34" charset="0"/>
                <a:ea typeface="Calibri" panose="020F0502020204030204" pitchFamily="34" charset="0"/>
                <a:cs typeface="Times New Roman" panose="02020603050405020304" pitchFamily="18" charset="0"/>
              </a:rPr>
              <a:t> </a:t>
            </a:r>
            <a:br>
              <a:rPr lang="en-GB" sz="800" kern="100" dirty="0">
                <a:latin typeface="Calibri" panose="020F0502020204030204" pitchFamily="34" charset="0"/>
                <a:ea typeface="Calibri" panose="020F0502020204030204" pitchFamily="34" charset="0"/>
                <a:cs typeface="Times New Roman" panose="02020603050405020304" pitchFamily="18" charset="0"/>
              </a:rPr>
            </a:br>
            <a:r>
              <a:rPr lang="en-GB" sz="1800" kern="100" dirty="0">
                <a:latin typeface="Calibri Light" panose="020F0302020204030204" pitchFamily="34" charset="0"/>
                <a:ea typeface="Times New Roman" panose="02020603050405020304" pitchFamily="18" charset="0"/>
                <a:cs typeface="Times New Roman" panose="02020603050405020304" pitchFamily="18" charset="0"/>
              </a:rPr>
              <a:t>Conclusion </a:t>
            </a:r>
            <a:br>
              <a:rPr lang="en-GB" sz="1800" kern="100" dirty="0">
                <a:latin typeface="Calibri Light" panose="020F0302020204030204" pitchFamily="34" charset="0"/>
                <a:ea typeface="Times New Roman" panose="02020603050405020304" pitchFamily="18" charset="0"/>
                <a:cs typeface="Times New Roman" panose="02020603050405020304" pitchFamily="18" charset="0"/>
              </a:rPr>
            </a:br>
            <a:r>
              <a:rPr lang="en-GB" sz="1800" kern="100" dirty="0">
                <a:latin typeface="Calibri" panose="020F0502020204030204" pitchFamily="34" charset="0"/>
                <a:ea typeface="Calibri" panose="020F0502020204030204" pitchFamily="34" charset="0"/>
                <a:cs typeface="Times New Roman" panose="02020603050405020304" pitchFamily="18" charset="0"/>
              </a:rPr>
              <a:t>I have learnt that this piece of work summarises the following tasks of the network and cybersecurity, giving in task overview of the following tasks. Running network configuration and pinging  VM Windows and Debian. Also, </a:t>
            </a:r>
            <a:r>
              <a:rPr lang="en-GB" sz="1800" dirty="0"/>
              <a:t>Setup of a Security-focused Operating System: Kali Linux, </a:t>
            </a:r>
            <a:r>
              <a:rPr lang="en-GB" sz="1800" kern="100" dirty="0">
                <a:latin typeface="Calibri" panose="020F0502020204030204" pitchFamily="34" charset="0"/>
                <a:ea typeface="Calibri" panose="020F0502020204030204" pitchFamily="34" charset="0"/>
                <a:cs typeface="Times New Roman" panose="02020603050405020304" pitchFamily="18" charset="0"/>
              </a:rPr>
              <a:t> vulnerability assessment, exploitation &amp; post-exploitation, and preventive security measures. </a:t>
            </a:r>
            <a:r>
              <a:rPr lang="en-GB" sz="800" kern="100" dirty="0">
                <a:latin typeface="Calibri" panose="020F0502020204030204" pitchFamily="34" charset="0"/>
                <a:ea typeface="Calibri" panose="020F0502020204030204" pitchFamily="34" charset="0"/>
                <a:cs typeface="Times New Roman" panose="02020603050405020304" pitchFamily="18" charset="0"/>
              </a:rPr>
              <a:t>  </a:t>
            </a:r>
          </a:p>
        </p:txBody>
      </p:sp>
      <p:sp>
        <p:nvSpPr>
          <p:cNvPr id="27" name="Rectangle 26">
            <a:extLst>
              <a:ext uri="{FF2B5EF4-FFF2-40B4-BE49-F238E27FC236}">
                <a16:creationId xmlns:a16="http://schemas.microsoft.com/office/drawing/2014/main" id="{F9A27B05-2A0B-698E-3CAD-FAA5D9843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557784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321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4E96322-A5ED-DDBB-51AB-92746625CF8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D0658C-4425-A0BB-2260-46F5725F3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Low Angle View Of Clouds In Sky">
            <a:extLst>
              <a:ext uri="{FF2B5EF4-FFF2-40B4-BE49-F238E27FC236}">
                <a16:creationId xmlns:a16="http://schemas.microsoft.com/office/drawing/2014/main" id="{8224EAE3-5268-6F1E-7BAA-51F56BB27DFD}"/>
              </a:ext>
            </a:extLst>
          </p:cNvPr>
          <p:cNvPicPr>
            <a:picLocks noChangeAspect="1"/>
          </p:cNvPicPr>
          <p:nvPr/>
        </p:nvPicPr>
        <p:blipFill>
          <a:blip r:embed="rId2"/>
          <a:srcRect t="8646" b="7085"/>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2D8DE81A-5C83-9818-5C8E-DF5A9B2CD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13" name="Rectangle 12">
            <a:extLst>
              <a:ext uri="{FF2B5EF4-FFF2-40B4-BE49-F238E27FC236}">
                <a16:creationId xmlns:a16="http://schemas.microsoft.com/office/drawing/2014/main" id="{63500EAD-3CBF-808B-6645-1E8E66B05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graphicFrame>
        <p:nvGraphicFramePr>
          <p:cNvPr id="5" name="Table 4">
            <a:extLst>
              <a:ext uri="{FF2B5EF4-FFF2-40B4-BE49-F238E27FC236}">
                <a16:creationId xmlns:a16="http://schemas.microsoft.com/office/drawing/2014/main" id="{99F86ABE-9279-D719-D2F3-2965A318641C}"/>
              </a:ext>
            </a:extLst>
          </p:cNvPr>
          <p:cNvGraphicFramePr>
            <a:graphicFrameLocks noGrp="1"/>
          </p:cNvGraphicFramePr>
          <p:nvPr>
            <p:extLst>
              <p:ext uri="{D42A27DB-BD31-4B8C-83A1-F6EECF244321}">
                <p14:modId xmlns:p14="http://schemas.microsoft.com/office/powerpoint/2010/main" val="2665067988"/>
              </p:ext>
            </p:extLst>
          </p:nvPr>
        </p:nvGraphicFramePr>
        <p:xfrm>
          <a:off x="517868" y="1077291"/>
          <a:ext cx="11170549" cy="5025339"/>
        </p:xfrm>
        <a:graphic>
          <a:graphicData uri="http://schemas.openxmlformats.org/drawingml/2006/table">
            <a:tbl>
              <a:tblPr firstRow="1" firstCol="1" bandRow="1">
                <a:tableStyleId>{5C22544A-7EE6-4342-B048-85BDC9FD1C3A}</a:tableStyleId>
              </a:tblPr>
              <a:tblGrid>
                <a:gridCol w="111706">
                  <a:extLst>
                    <a:ext uri="{9D8B030D-6E8A-4147-A177-3AD203B41FA5}">
                      <a16:colId xmlns:a16="http://schemas.microsoft.com/office/drawing/2014/main" val="1814324051"/>
                    </a:ext>
                  </a:extLst>
                </a:gridCol>
                <a:gridCol w="11058843">
                  <a:extLst>
                    <a:ext uri="{9D8B030D-6E8A-4147-A177-3AD203B41FA5}">
                      <a16:colId xmlns:a16="http://schemas.microsoft.com/office/drawing/2014/main" val="2199355289"/>
                    </a:ext>
                  </a:extLst>
                </a:gridCol>
              </a:tblGrid>
              <a:tr h="558371">
                <a:tc>
                  <a:txBody>
                    <a:bodyPr/>
                    <a:lstStyle/>
                    <a:p>
                      <a:pPr>
                        <a:lnSpc>
                          <a:spcPct val="107000"/>
                        </a:lnSpc>
                        <a:spcAft>
                          <a:spcPts val="800"/>
                        </a:spcAft>
                        <a:buNone/>
                      </a:pPr>
                      <a:r>
                        <a:rPr lang="en-GB" sz="800" kern="100">
                          <a:effectLst/>
                        </a:rPr>
                        <a:t>[1]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dirty="0">
                          <a:effectLst/>
                        </a:rPr>
                        <a:t>s. </a:t>
                      </a:r>
                      <a:r>
                        <a:rPr lang="en-GB" sz="800" kern="100" dirty="0" err="1">
                          <a:effectLst/>
                        </a:rPr>
                        <a:t>dhang</a:t>
                      </a:r>
                      <a:r>
                        <a:rPr lang="en-GB" sz="800" kern="100" dirty="0">
                          <a:effectLst/>
                        </a:rPr>
                        <a:t>, “What Is Network Testing?,” </a:t>
                      </a:r>
                      <a:r>
                        <a:rPr lang="en-GB" sz="800" kern="100" dirty="0" err="1">
                          <a:effectLst/>
                        </a:rPr>
                        <a:t>exhibit.tech</a:t>
                      </a:r>
                      <a:r>
                        <a:rPr lang="en-GB" sz="800" kern="100" dirty="0">
                          <a:effectLst/>
                        </a:rPr>
                        <a:t>, no. April 18, 2025, pp. https://www.exhibit.tech/explained/what-is-network-testing/, 2025.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2534282396"/>
                  </a:ext>
                </a:extLst>
              </a:tr>
              <a:tr h="558371">
                <a:tc>
                  <a:txBody>
                    <a:bodyPr/>
                    <a:lstStyle/>
                    <a:p>
                      <a:pPr>
                        <a:lnSpc>
                          <a:spcPct val="107000"/>
                        </a:lnSpc>
                        <a:spcAft>
                          <a:spcPts val="800"/>
                        </a:spcAft>
                        <a:buNone/>
                      </a:pPr>
                      <a:r>
                        <a:rPr lang="en-GB" sz="800" kern="100">
                          <a:effectLst/>
                        </a:rPr>
                        <a:t>[2]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a:effectLst/>
                        </a:rPr>
                        <a:t>A. C. G. t. C. N. S. R. Assessments, “A Complete Guide to Conducting Network Security Risk Assessments,” atlassystems.com, no. 27 Nov, 2025, pp. https://www.atlassystems.com/blog/network-security-assessment, 2025.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3106037963"/>
                  </a:ext>
                </a:extLst>
              </a:tr>
              <a:tr h="558371">
                <a:tc>
                  <a:txBody>
                    <a:bodyPr/>
                    <a:lstStyle/>
                    <a:p>
                      <a:pPr>
                        <a:lnSpc>
                          <a:spcPct val="107000"/>
                        </a:lnSpc>
                        <a:spcAft>
                          <a:spcPts val="800"/>
                        </a:spcAft>
                        <a:buNone/>
                      </a:pPr>
                      <a:r>
                        <a:rPr lang="en-GB" sz="800" kern="100">
                          <a:effectLst/>
                        </a:rPr>
                        <a:t>[3]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dirty="0" err="1">
                          <a:effectLst/>
                        </a:rPr>
                        <a:t>kali_linux</a:t>
                      </a:r>
                      <a:r>
                        <a:rPr lang="en-GB" sz="800" kern="100" dirty="0">
                          <a:effectLst/>
                        </a:rPr>
                        <a:t>, “How to Secure Your Kali Linux System: Best Practices,” </a:t>
                      </a:r>
                      <a:r>
                        <a:rPr lang="en-GB" sz="800" kern="100" dirty="0" err="1">
                          <a:effectLst/>
                        </a:rPr>
                        <a:t>kali.acadamy</a:t>
                      </a:r>
                      <a:r>
                        <a:rPr lang="en-GB" sz="800" kern="100" dirty="0">
                          <a:effectLst/>
                        </a:rPr>
                        <a:t>, no. April 5, 2025, pp. https://kali.academy/2025/04/05/how-to-secure-your-kali-linux-system-best-practices/, 2025.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2092887863"/>
                  </a:ext>
                </a:extLst>
              </a:tr>
              <a:tr h="558371">
                <a:tc>
                  <a:txBody>
                    <a:bodyPr/>
                    <a:lstStyle/>
                    <a:p>
                      <a:pPr>
                        <a:lnSpc>
                          <a:spcPct val="107000"/>
                        </a:lnSpc>
                        <a:spcAft>
                          <a:spcPts val="800"/>
                        </a:spcAft>
                        <a:buNone/>
                      </a:pPr>
                      <a:r>
                        <a:rPr lang="en-GB" sz="800" kern="100">
                          <a:effectLst/>
                        </a:rPr>
                        <a:t>[4]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a:effectLst/>
                        </a:rPr>
                        <a:t>J. Knockswell, “How to Conduct a Vulnerability Assessment: Step-by-Step,” wansafe.com, no. April 1, 2025, pp. https://wansafe.com/how-to-conduct-a-vulnerability-assessment-step-by-step/, 2025.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2237388103"/>
                  </a:ext>
                </a:extLst>
              </a:tr>
              <a:tr h="558371">
                <a:tc>
                  <a:txBody>
                    <a:bodyPr/>
                    <a:lstStyle/>
                    <a:p>
                      <a:pPr>
                        <a:lnSpc>
                          <a:spcPct val="107000"/>
                        </a:lnSpc>
                        <a:spcAft>
                          <a:spcPts val="800"/>
                        </a:spcAft>
                        <a:buNone/>
                      </a:pPr>
                      <a:r>
                        <a:rPr lang="en-GB" sz="800" kern="100">
                          <a:effectLst/>
                        </a:rPr>
                        <a:t>[5]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a:effectLst/>
                        </a:rPr>
                        <a:t>secuityium, “What Is Vulnerability Assessment and How Is It Conducted?,” secuityium.com, no. nov 22, 2024, pp. https://www.securityium.com/what-is-vulnerability-assessment-and-how-is-it-conducted/, 2024.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205251147"/>
                  </a:ext>
                </a:extLst>
              </a:tr>
              <a:tr h="558371">
                <a:tc>
                  <a:txBody>
                    <a:bodyPr/>
                    <a:lstStyle/>
                    <a:p>
                      <a:pPr>
                        <a:lnSpc>
                          <a:spcPct val="107000"/>
                        </a:lnSpc>
                        <a:spcAft>
                          <a:spcPts val="800"/>
                        </a:spcAft>
                        <a:buNone/>
                      </a:pPr>
                      <a:r>
                        <a:rPr lang="en-GB" sz="800" kern="100">
                          <a:effectLst/>
                        </a:rPr>
                        <a:t>[6]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a:effectLst/>
                        </a:rPr>
                        <a:t>geeksforgeeks, “Kali Linux - Exploitation Tools,” geeksforgeeks.org, no. 15 july, 2025, pp. https://www.geeksforgeeks.org/linux-unix/kali-linux-exploitation-tools/, 2025.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1355792177"/>
                  </a:ext>
                </a:extLst>
              </a:tr>
              <a:tr h="558371">
                <a:tc>
                  <a:txBody>
                    <a:bodyPr/>
                    <a:lstStyle/>
                    <a:p>
                      <a:pPr>
                        <a:lnSpc>
                          <a:spcPct val="107000"/>
                        </a:lnSpc>
                        <a:spcAft>
                          <a:spcPts val="800"/>
                        </a:spcAft>
                        <a:buNone/>
                      </a:pPr>
                      <a:r>
                        <a:rPr lang="en-GB" sz="800" kern="100">
                          <a:effectLst/>
                        </a:rPr>
                        <a:t>[7]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a:effectLst/>
                        </a:rPr>
                        <a:t>blackhatethicalhacking, “Post-Exploitation Techniques: Maintaining Access, Escalating Privileges, Gathering Credentials, Covering Tracks,” blackhatethicalhacking.com, no. july 1, 2023, pp. https://www.blackhatethicalhacking.com/articles/post-exploitation-techniques-maintaining-access-escalating-privileges-gathering-credentials-covering-tracks/, 2023.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3460189633"/>
                  </a:ext>
                </a:extLst>
              </a:tr>
              <a:tr h="558371">
                <a:tc>
                  <a:txBody>
                    <a:bodyPr/>
                    <a:lstStyle/>
                    <a:p>
                      <a:pPr>
                        <a:lnSpc>
                          <a:spcPct val="107000"/>
                        </a:lnSpc>
                        <a:spcAft>
                          <a:spcPts val="800"/>
                        </a:spcAft>
                        <a:buNone/>
                      </a:pPr>
                      <a:r>
                        <a:rPr lang="en-GB" sz="800" kern="100">
                          <a:effectLst/>
                        </a:rPr>
                        <a:t>[8]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a:effectLst/>
                        </a:rPr>
                        <a:t>dotsecurity, “12 Basic Types of Network Security Measures,” dotsecurity.com, no. may 16, 2024 , pp. https://dotsecurity.com/insights/blog-types-of-network-security-measures, 2024.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566647555"/>
                  </a:ext>
                </a:extLst>
              </a:tr>
              <a:tr h="558371">
                <a:tc>
                  <a:txBody>
                    <a:bodyPr/>
                    <a:lstStyle/>
                    <a:p>
                      <a:pPr>
                        <a:lnSpc>
                          <a:spcPct val="107000"/>
                        </a:lnSpc>
                        <a:spcAft>
                          <a:spcPts val="800"/>
                        </a:spcAft>
                        <a:buNone/>
                      </a:pPr>
                      <a:r>
                        <a:rPr lang="en-GB" sz="800" kern="100">
                          <a:effectLst/>
                        </a:rPr>
                        <a:t>[9]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tc>
                  <a:txBody>
                    <a:bodyPr/>
                    <a:lstStyle/>
                    <a:p>
                      <a:pPr>
                        <a:lnSpc>
                          <a:spcPct val="107000"/>
                        </a:lnSpc>
                        <a:spcAft>
                          <a:spcPts val="800"/>
                        </a:spcAft>
                        <a:buNone/>
                      </a:pPr>
                      <a:r>
                        <a:rPr lang="en-GB" sz="800" kern="100" dirty="0" err="1">
                          <a:effectLst/>
                        </a:rPr>
                        <a:t>sandeep</a:t>
                      </a:r>
                      <a:r>
                        <a:rPr lang="en-GB" sz="800" kern="100" dirty="0">
                          <a:effectLst/>
                        </a:rPr>
                        <a:t> babu, </a:t>
                      </a:r>
                      <a:r>
                        <a:rPr lang="en-GB" sz="800" kern="100" dirty="0" err="1">
                          <a:effectLst/>
                        </a:rPr>
                        <a:t>narendra</a:t>
                      </a:r>
                      <a:r>
                        <a:rPr lang="en-GB" sz="800" kern="100" dirty="0">
                          <a:effectLst/>
                        </a:rPr>
                        <a:t> </a:t>
                      </a:r>
                      <a:r>
                        <a:rPr lang="en-GB" sz="800" kern="100" dirty="0" err="1">
                          <a:effectLst/>
                        </a:rPr>
                        <a:t>mohan</a:t>
                      </a:r>
                      <a:r>
                        <a:rPr lang="en-GB" sz="800" kern="100" dirty="0">
                          <a:effectLst/>
                        </a:rPr>
                        <a:t> </a:t>
                      </a:r>
                      <a:r>
                        <a:rPr lang="en-GB" sz="800" kern="100" dirty="0" err="1">
                          <a:effectLst/>
                        </a:rPr>
                        <a:t>mittal</a:t>
                      </a:r>
                      <a:r>
                        <a:rPr lang="en-GB" sz="800" kern="100" dirty="0">
                          <a:effectLst/>
                        </a:rPr>
                        <a:t>, “Types of Security Controls To Strengthen Cybersecurity,” geekflare.com, no. November 8, 2024, pp. https://geekflare.com/cybersecurity/security-controls-types/, 2024.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7258" marR="7258" marT="7258" marB="7258"/>
                </a:tc>
                <a:extLst>
                  <a:ext uri="{0D108BD9-81ED-4DB2-BD59-A6C34878D82A}">
                    <a16:rowId xmlns:a16="http://schemas.microsoft.com/office/drawing/2014/main" val="1737642227"/>
                  </a:ext>
                </a:extLst>
              </a:tr>
            </a:tbl>
          </a:graphicData>
        </a:graphic>
      </p:graphicFrame>
    </p:spTree>
    <p:extLst>
      <p:ext uri="{BB962C8B-B14F-4D97-AF65-F5344CB8AC3E}">
        <p14:creationId xmlns:p14="http://schemas.microsoft.com/office/powerpoint/2010/main" val="160445191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152</TotalTime>
  <Words>1886</Words>
  <Application>Microsoft Office PowerPoint</Application>
  <PresentationFormat>Widescreen</PresentationFormat>
  <Paragraphs>35</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Bierstadt</vt:lpstr>
      <vt:lpstr>Calibri</vt:lpstr>
      <vt:lpstr>Calibri Light</vt:lpstr>
      <vt:lpstr>Neue Haas Grotesk Text Pro</vt:lpstr>
      <vt:lpstr>GestaltVTI</vt:lpstr>
      <vt:lpstr>Network &amp; cyber security </vt:lpstr>
      <vt:lpstr>Introduction    This piece of work summarises the task of the network and cybersecurity, giving in task overview of the following tasks. Running network configuration and pinging  VM Windows and Debian. Also, Setup of a Security-focused Operating System: Kali Linux,  vulnerability assessment, exploitation &amp; post-exploitation, and preventive security measures. loitation &amp; post-exploitation, and preventive security measures. </vt:lpstr>
      <vt:lpstr>What is network testing?  • Checks to see if the network infrastructure is working properly.  • WLAN connects devices without wires, but obstacles and distance can weaken the signal.  • Network tests find connection problems and suggest ways to fix them, like upgrading hardware or lowering traffic.  ________________________________________  How to Test a Network  • Ping tests: Send a packet and wait for a reply. A low milliseconds means good, and a high ms means latency.  • Tests for internet connections: show ping, upload, and download speeds.  • DNS testing: This checks DNS for problems or outages.  • Path analysis: looks at the path between devices; complicated networks need more advanced tools.  [1]   </vt:lpstr>
      <vt:lpstr>What is a Network Security Assessment? It’s Simply  A Simple Explanation of Network Security Assessment  o Finds weak spots that could be used to attack or steal data.  o Helps you follow the rules (HIPAA, ISO, NIST CSF, PCI DSS, GDPR).  Why Do It  o Looks for and fixes weak spots.  o Lowers the risk of an attack and limits the damage.  o Finds places where you can get in.  o Finds weaknesses in software and databases.  o Looks at the effects of an attack.  o Checks how well the current security works.     How to Do a Risk Assessment for Network Security  o Define the scope: systems, devices, segments, data, and needs.  o Figure out what assets you have: hardware, software, and data; then rate how important they are.  o Find threats: weak passwords, misconfigured systems, and threats from outside and inside.  o Find Weaknesses: scans, reviews, old patches, and unsafe protocols.  Look at controls such as firewalls, IDS/IPS, access control, authentication, encryption, and backups.  To determine the likelihood and severity of operational, legal, and financial risks.  o Figure out the risk: use a matrix and put things in order of importance.  o Mitigation: Patch, tighten controls, use multi-factor authentication, segment, monitor, and train.  Risk Treatment Plan: Give out tasks and resources; accept, avoid, transfer, or lessen risk.  o Document: Full report.  o Review often, either after changes or regularly.   [2]    </vt:lpstr>
      <vt:lpstr>How to set up an operating system that focuses on security: Updates for Kali Linux:  click New, Create VM name, find VM folder, set base memory &amp; Number of CPUs, use specific Virtual hard disc and choose to use an existing virtual hard disc file.   • In the terminal, type "sudo apt update &amp;&amp; sudo apt upgrade."  Strong Passwords:  • Use a password manager like KeePassXC for long, complicated passwords.  Firewall (UFW):  • sudo ufw enable  • To allow SSH, type "sudo ufw allow ssh.“ • To check the rules, type "sudo ufw status."  • Advanced: iptables.  Turn off services:  • List: service --status-all  • Disable: sudo systemctl disable .  Encryption:  • For discs, use LUKS; for files, use GnuPG.  [3]    </vt:lpstr>
      <vt:lpstr>Assessment of Vulnerability  • Step 1: Scope • Pick systems, apps, networks, and devices.  • Step 2: Tools • Nmap, Nessus, OpenVAS, and Qualys Browser Check.  • Step 3: Network Scan • Use Nmap or OpenVAS to find IPs, ports, and problems.  • Step 4: OS Fingerprint • Use Nmap to find out what OS and version it is.  • Step 5: Vulnerability Scan • Find and rank vulnerabilities.  • Step 6: Look over the results, find systems with high severity that haven't been patched and have backdoors.  • Step 7: Fixing the problem • Patching, updating, and securing configurations. • Step 8: Do it again  • Scan regularly, check logs, and stay up to date.   [4]   </vt:lpstr>
      <vt:lpstr>Steps for a Structured Vulnerability Assessment  • Planning/Scope: Make a list of your assets and look at the threat landscape.  • Scanning: Using Qualys, Nessus, or OpenVAS and marking old versions and ports.  • Use CVSS to look at the asset's value.  • Reporting and fixing: Keep track of problems, make sure they meet compliance, and automate patches.     Use Cases  • Healthcare: Use Rapid7 or Tenable to scan EHRs for SQLi and software that hasn't been updated.  • Finance: PCI scans, EDR, penetration tests, and TLS checks.  • Retail: Use WAF to find XSS/SQLi and secure payment systems.  • Education: Open networks, profile devices, and flag old operating systems.  [5]   </vt:lpstr>
      <vt:lpstr> exploitation  Taking advantage of  • Metasploit: comes with Kali; start it with msfconsole.  • Used to check for weaknesses and launch attacks.  [6]   </vt:lpstr>
      <vt:lpstr> After exploitation, use the Kiwi tool to get credentials or change authentication. Load the priv extension to use priv.  [7]    </vt:lpstr>
      <vt:lpstr>  Steps to Protect Your Network  • Access Management:  Give the least amount of access; keep an eye on who has access.  • Monitoring: Find suspicious activity.  • Firewalls: Stop traffic that isn't allowed.  • Anti-Malware: Find and get rid of malware.  • App Security: Update and fix apps.  • Data Risk Management: Keep private data safe and figure out how risky it is.  • Email Security: Stop phishing and malware.  • SIEM: Centralised log analysis and monitoring.  • BDR: Backups and recovery from disasters.  • Endpoint Security: Keep devices safe.  • VPN: Encrypt connections.  • Web Security: WAF, filtering, and blocking bad sites. [8]    </vt:lpstr>
      <vt:lpstr>  Steps to Keep Yourself Safe  • Firewall, onboarding policy, training, and door lock are all examples of preventive measures.  • Deterrent: Locking accounts, policy communications, reception, and warning signs.  • Detective: SIEM, report review, patrols, and motion sensors.  • Fixing: backups, updating policies, retraining, and getting new cameras.  • Compensating: Block, not patch, oversight, manual logs, generator.  • Directive: Policies, rules for following them, training, and signs.   Why Security Controls Are Important  • Lower risks.  • Keep data safe (CIA).  • Follow the rules (GDPR, HIPAA).  • Keep your trust and reputation.  •. [9]  </vt:lpstr>
      <vt:lpstr>  Conclusion  I have learnt that this piece of work summarises the following tasks of the network and cybersecurity, giving in task overview of the following tasks. Running network configuration and pinging  VM Windows and Debian. Also, Setup of a Security-focused Operating System: Kali Linux,  vulnerability assessment, exploitation &amp; post-exploitation, and preventive security measures.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davion gowie</dc:creator>
  <cp:lastModifiedBy>davion gowie</cp:lastModifiedBy>
  <cp:revision>4</cp:revision>
  <dcterms:created xsi:type="dcterms:W3CDTF">2025-12-12T13:37:34Z</dcterms:created>
  <dcterms:modified xsi:type="dcterms:W3CDTF">2025-12-17T10:49:24Z</dcterms:modified>
</cp:coreProperties>
</file>