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4" r:id="rId4"/>
  </p:sldMasterIdLst>
  <p:notesMasterIdLst>
    <p:notesMasterId r:id="rId17"/>
  </p:notesMasterIdLst>
  <p:handoutMasterIdLst>
    <p:handoutMasterId r:id="rId18"/>
  </p:handoutMasterIdLst>
  <p:sldIdLst>
    <p:sldId id="257" r:id="rId5"/>
    <p:sldId id="389" r:id="rId6"/>
    <p:sldId id="384" r:id="rId7"/>
    <p:sldId id="317" r:id="rId8"/>
    <p:sldId id="277" r:id="rId9"/>
    <p:sldId id="393" r:id="rId10"/>
    <p:sldId id="279" r:id="rId11"/>
    <p:sldId id="268" r:id="rId12"/>
    <p:sldId id="392" r:id="rId13"/>
    <p:sldId id="272" r:id="rId14"/>
    <p:sldId id="321" r:id="rId15"/>
    <p:sldId id="39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725" autoAdjust="0"/>
  </p:normalViewPr>
  <p:slideViewPr>
    <p:cSldViewPr snapToGrid="0">
      <p:cViewPr varScale="1">
        <p:scale>
          <a:sx n="72" d="100"/>
          <a:sy n="72" d="100"/>
        </p:scale>
        <p:origin x="660" y="66"/>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11/14/2022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11/14/2022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4</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8</a:t>
            </a:fld>
            <a:endParaRPr lang="en-US"/>
          </a:p>
        </p:txBody>
      </p:sp>
    </p:spTree>
    <p:extLst>
      <p:ext uri="{BB962C8B-B14F-4D97-AF65-F5344CB8AC3E}">
        <p14:creationId xmlns:p14="http://schemas.microsoft.com/office/powerpoint/2010/main" val="396330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10</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11</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7999414" y="1051551"/>
            <a:ext cx="3565524" cy="2384898"/>
          </a:xfrm>
        </p:spPr>
        <p:txBody>
          <a:bodyPr anchor="b" anchorCtr="0">
            <a:noAutofit/>
          </a:bodyPr>
          <a:lstStyle/>
          <a:p>
            <a:r>
              <a:rPr lang="en-US" sz="48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745236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7999413" y="445272"/>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10915300" y="5534727"/>
            <a:ext cx="667802" cy="631474"/>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7999413" y="3568700"/>
            <a:ext cx="3565524" cy="1731963"/>
          </a:xfrm>
        </p:spPr>
        <p:txBody>
          <a:bodyPr>
            <a:noAutofit/>
          </a:bodyPr>
          <a:lstStyle>
            <a:lvl1pPr>
              <a:buNone/>
              <a:defRPr sz="2000"/>
            </a:lvl1pPr>
            <a:lvl2pPr>
              <a:buNone/>
              <a:defRPr sz="2000"/>
            </a:lvl2pPr>
            <a:lvl3pPr>
              <a:buNone/>
              <a:defRPr sz="2000"/>
            </a:lvl3pPr>
            <a:lvl4pPr>
              <a:buNone/>
              <a:defRPr sz="2000"/>
            </a:lvl4pPr>
            <a:lvl5pPr>
              <a:buNone/>
              <a:defRPr sz="20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10288775" y="7626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548640" y="548640"/>
            <a:ext cx="8281987"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800565" y="4518946"/>
            <a:ext cx="1980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1078992" y="1990724"/>
            <a:ext cx="169164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3838384" y="1990724"/>
            <a:ext cx="169164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6661976" y="1993392"/>
            <a:ext cx="169164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9485568" y="1990724"/>
            <a:ext cx="169164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1079500" y="3781425"/>
            <a:ext cx="1711325" cy="365760"/>
          </a:xfrm>
        </p:spPr>
        <p:txBody>
          <a:bodyPr>
            <a:noAutofit/>
          </a:bodyPr>
          <a:lstStyle>
            <a:lvl1pPr>
              <a:buNone/>
              <a:defRPr sz="20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1078733" y="4232949"/>
            <a:ext cx="1711572" cy="638175"/>
          </a:xfrm>
        </p:spPr>
        <p:txBody>
          <a:bodyPr>
            <a:noAutofit/>
          </a:bodyPr>
          <a:lstStyle>
            <a:lvl1pPr>
              <a:buNone/>
              <a:defRPr sz="180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3839151" y="3781425"/>
            <a:ext cx="1711325" cy="365760"/>
          </a:xfrm>
        </p:spPr>
        <p:txBody>
          <a:bodyPr>
            <a:noAutofit/>
          </a:bodyPr>
          <a:lstStyle>
            <a:lvl1pPr>
              <a:buNone/>
              <a:defRPr sz="20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3838384" y="4232949"/>
            <a:ext cx="1711572" cy="638175"/>
          </a:xfrm>
        </p:spPr>
        <p:txBody>
          <a:bodyPr>
            <a:noAutofit/>
          </a:bodyPr>
          <a:lstStyle>
            <a:lvl1pPr>
              <a:buNone/>
              <a:defRPr sz="180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6662743" y="3781425"/>
            <a:ext cx="1711325" cy="365760"/>
          </a:xfrm>
        </p:spPr>
        <p:txBody>
          <a:bodyPr>
            <a:noAutofit/>
          </a:bodyPr>
          <a:lstStyle>
            <a:lvl1pPr>
              <a:buNone/>
              <a:defRPr sz="20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6661976" y="4232949"/>
            <a:ext cx="1711572" cy="638175"/>
          </a:xfrm>
        </p:spPr>
        <p:txBody>
          <a:bodyPr>
            <a:noAutofit/>
          </a:bodyPr>
          <a:lstStyle>
            <a:lvl1pPr>
              <a:buNone/>
              <a:defRPr sz="180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9433112" y="3787288"/>
            <a:ext cx="1711325" cy="365760"/>
          </a:xfrm>
        </p:spPr>
        <p:txBody>
          <a:bodyPr>
            <a:noAutofit/>
          </a:bodyPr>
          <a:lstStyle>
            <a:lvl1pPr>
              <a:buNone/>
              <a:defRPr sz="20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9432345" y="4238812"/>
            <a:ext cx="1711572" cy="638175"/>
          </a:xfrm>
        </p:spPr>
        <p:txBody>
          <a:bodyPr>
            <a:noAutofit/>
          </a:bodyPr>
          <a:lstStyle>
            <a:lvl1pPr>
              <a:buNone/>
              <a:defRPr sz="180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731375"/>
            <a:ext cx="5437186" cy="535354"/>
          </a:xfrm>
        </p:spPr>
        <p:txBody>
          <a:bodyPr anchor="b">
            <a:no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427370"/>
            <a:ext cx="5429114"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731375"/>
            <a:ext cx="5436392" cy="535354"/>
          </a:xfrm>
        </p:spPr>
        <p:txBody>
          <a:bodyPr vert="horz" wrap="square" lIns="0" tIns="0" rIns="0" bIns="0" rtlCol="0" anchor="b">
            <a:noAutofit/>
          </a:bodyPr>
          <a:lstStyle>
            <a:lvl1pPr>
              <a:buNone/>
              <a:defRPr lang="en-US" sz="1400" b="0" cap="all" spc="200" baseline="0" dirty="0">
                <a:solidFill>
                  <a:schemeClr val="tx1"/>
                </a:solidFill>
              </a:defRPr>
            </a:lvl1pPr>
          </a:lstStyle>
          <a:p>
            <a:pPr marL="228600" lvl="0" indent="-22860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427370"/>
            <a:ext cx="5436391" cy="3515555"/>
          </a:xfrm>
        </p:spPr>
        <p:txBody>
          <a:bodyPr>
            <a:noAutofit/>
          </a:bodyPr>
          <a:lstStyle>
            <a:lvl1pPr>
              <a:defRPr sz="2400"/>
            </a:lvl1pPr>
            <a:lvl2pPr>
              <a:defRPr sz="1600"/>
            </a:lvl2pPr>
            <a:lvl3pPr>
              <a:defRPr sz="16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no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914400" rtl="0" eaLnBrk="1" latinLnBrk="0" hangingPunct="1">
        <a:lnSpc>
          <a:spcPct val="9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3840">
          <p15:clr>
            <a:srgbClr val="F26B43"/>
          </p15:clr>
        </p15:guide>
        <p15:guide id="33" orient="horz" pos="2160">
          <p15:clr>
            <a:srgbClr val="F26B43"/>
          </p15:clr>
        </p15:guide>
        <p15:guide id="34" pos="347">
          <p15:clr>
            <a:srgbClr val="F26B43"/>
          </p15:clr>
        </p15:guide>
        <p15:guide id="35" pos="7333">
          <p15:clr>
            <a:srgbClr val="F26B43"/>
          </p15:clr>
        </p15:guide>
        <p15:guide id="36" orient="horz" pos="346">
          <p15:clr>
            <a:srgbClr val="F26B43"/>
          </p15:clr>
        </p15:guide>
        <p15:guide id="37" orient="horz" pos="3974">
          <p15:clr>
            <a:srgbClr val="F26B43"/>
          </p15:clr>
        </p15:guide>
        <p15:guide id="38" pos="824">
          <p15:clr>
            <a:srgbClr val="A4A3A4"/>
          </p15:clr>
        </p15:guide>
        <p15:guide id="39" pos="937">
          <p15:clr>
            <a:srgbClr val="A4A3A4"/>
          </p15:clr>
        </p15:guide>
        <p15:guide id="40" pos="1413">
          <p15:clr>
            <a:srgbClr val="A4A3A4"/>
          </p15:clr>
        </p15:guide>
        <p15:guide id="41" pos="1527">
          <p15:clr>
            <a:srgbClr val="A4A3A4"/>
          </p15:clr>
        </p15:guide>
        <p15:guide id="42" pos="2003">
          <p15:clr>
            <a:srgbClr val="A4A3A4"/>
          </p15:clr>
        </p15:guide>
        <p15:guide id="43" pos="2116">
          <p15:clr>
            <a:srgbClr val="A4A3A4"/>
          </p15:clr>
        </p15:guide>
        <p15:guide id="44" pos="2593">
          <p15:clr>
            <a:srgbClr val="A4A3A4"/>
          </p15:clr>
        </p15:guide>
        <p15:guide id="45" pos="2706">
          <p15:clr>
            <a:srgbClr val="A4A3A4"/>
          </p15:clr>
        </p15:guide>
        <p15:guide id="46" pos="3182">
          <p15:clr>
            <a:srgbClr val="A4A3A4"/>
          </p15:clr>
        </p15:guide>
        <p15:guide id="47" pos="3318">
          <p15:clr>
            <a:srgbClr val="A4A3A4"/>
          </p15:clr>
        </p15:guide>
        <p15:guide id="48" pos="3772">
          <p15:clr>
            <a:srgbClr val="A4A3A4"/>
          </p15:clr>
        </p15:guide>
        <p15:guide id="49" pos="3908">
          <p15:clr>
            <a:srgbClr val="A4A3A4"/>
          </p15:clr>
        </p15:guide>
        <p15:guide id="50" pos="4362">
          <p15:clr>
            <a:srgbClr val="A4A3A4"/>
          </p15:clr>
        </p15:guide>
        <p15:guide id="51" pos="4498">
          <p15:clr>
            <a:srgbClr val="A4A3A4"/>
          </p15:clr>
        </p15:guide>
        <p15:guide id="52" pos="4951">
          <p15:clr>
            <a:srgbClr val="A4A3A4"/>
          </p15:clr>
        </p15:guide>
        <p15:guide id="53" pos="5087">
          <p15:clr>
            <a:srgbClr val="A4A3A4"/>
          </p15:clr>
        </p15:guide>
        <p15:guide id="54" pos="5541">
          <p15:clr>
            <a:srgbClr val="A4A3A4"/>
          </p15:clr>
        </p15:guide>
        <p15:guide id="55" pos="5677">
          <p15:clr>
            <a:srgbClr val="A4A3A4"/>
          </p15:clr>
        </p15:guide>
        <p15:guide id="56" pos="6153">
          <p15:clr>
            <a:srgbClr val="A4A3A4"/>
          </p15:clr>
        </p15:guide>
        <p15:guide id="57" pos="6267">
          <p15:clr>
            <a:srgbClr val="A4A3A4"/>
          </p15:clr>
        </p15:guide>
        <p15:guide id="58" pos="6743">
          <p15:clr>
            <a:srgbClr val="A4A3A4"/>
          </p15:clr>
        </p15:guide>
        <p15:guide id="59" pos="6856">
          <p15:clr>
            <a:srgbClr val="A4A3A4"/>
          </p15:clr>
        </p15:guide>
        <p15:guide id="60" orient="horz" pos="3838">
          <p15:clr>
            <a:srgbClr val="A4A3A4"/>
          </p15:clr>
        </p15:guide>
        <p15:guide id="61" orient="horz" pos="2092">
          <p15:clr>
            <a:srgbClr val="A4A3A4"/>
          </p15:clr>
        </p15:guide>
        <p15:guide id="62" orient="horz" pos="2228">
          <p15:clr>
            <a:srgbClr val="A4A3A4"/>
          </p15:clr>
        </p15:guide>
        <p15:guide id="63" orient="horz" pos="845">
          <p15:clr>
            <a:srgbClr val="A4A3A4"/>
          </p15:clr>
        </p15:guide>
        <p15:guide id="64" orient="horz" pos="958">
          <p15:clr>
            <a:srgbClr val="A4A3A4"/>
          </p15:clr>
        </p15:guide>
        <p15:guide id="65" orient="horz" pos="1480">
          <p15:clr>
            <a:srgbClr val="A4A3A4"/>
          </p15:clr>
        </p15:guide>
        <p15:guide id="66" orient="horz" pos="1593">
          <p15:clr>
            <a:srgbClr val="A4A3A4"/>
          </p15:clr>
        </p15:guide>
        <p15:guide id="67" orient="horz" pos="2727">
          <p15:clr>
            <a:srgbClr val="A4A3A4"/>
          </p15:clr>
        </p15:guide>
        <p15:guide id="68" orient="horz" pos="2840">
          <p15:clr>
            <a:srgbClr val="A4A3A4"/>
          </p15:clr>
        </p15:guide>
        <p15:guide id="69" orient="horz" pos="3339">
          <p15:clr>
            <a:srgbClr val="A4A3A4"/>
          </p15:clr>
        </p15:guide>
        <p15:guide id="70" orient="horz" pos="3475">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ubereats.publicfirst.co.uk/" TargetMode="Externa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 name="Oval 2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5" name="Group 2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26" name="Freeform: Shape 2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8" name="Oval 2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9" name="Oval 2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1" name="Rectangle 3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3" cstate="screen">
            <a:alphaModFix amt="40000"/>
            <a:extLst>
              <a:ext uri="{28A0092B-C50C-407E-A947-70E740481C1C}">
                <a14:useLocalDpi xmlns:a14="http://schemas.microsoft.com/office/drawing/2010/main" val="0"/>
              </a:ext>
            </a:extLst>
          </a:blip>
          <a:srcRect l="1876" r="5263" b="1"/>
          <a:stretch/>
        </p:blipFill>
        <p:spPr>
          <a:xfrm>
            <a:off x="-1" y="1"/>
            <a:ext cx="8169812" cy="6858000"/>
          </a:xfrm>
          <a:custGeom>
            <a:avLst/>
            <a:gdLst/>
            <a:ahLst/>
            <a:cxnLst/>
            <a:rect l="l" t="t" r="r" b="b"/>
            <a:pathLst>
              <a:path w="6922273" h="6858000">
                <a:moveTo>
                  <a:pt x="0" y="0"/>
                </a:moveTo>
                <a:lnTo>
                  <a:pt x="6922273" y="0"/>
                </a:lnTo>
                <a:lnTo>
                  <a:pt x="6922273" y="6858000"/>
                </a:lnTo>
                <a:lnTo>
                  <a:pt x="0" y="6858000"/>
                </a:lnTo>
                <a:close/>
              </a:path>
            </a:pathLst>
          </a:custGeom>
          <a:effectLst>
            <a:softEdge rad="0"/>
          </a:effectLst>
        </p:spPr>
      </p:pic>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550863" y="549275"/>
            <a:ext cx="5437187" cy="2986234"/>
          </a:xfrm>
        </p:spPr>
        <p:txBody>
          <a:bodyPr vert="horz" wrap="square" lIns="0" tIns="0" rIns="0" bIns="0" rtlCol="0" anchor="b" anchorCtr="0">
            <a:normAutofit/>
          </a:bodyPr>
          <a:lstStyle/>
          <a:p>
            <a:r>
              <a:rPr lang="en-US" sz="4500" kern="1200" dirty="0">
                <a:solidFill>
                  <a:schemeClr val="bg1">
                    <a:lumMod val="95000"/>
                    <a:lumOff val="5000"/>
                  </a:schemeClr>
                </a:solidFill>
                <a:latin typeface="+mj-lt"/>
                <a:ea typeface="+mj-ea"/>
                <a:cs typeface="+mj-cs"/>
              </a:rPr>
              <a:t>IMPACTS OF COVID-19 ON THE HOSPITALITY SECTOR </a:t>
            </a:r>
            <a:r>
              <a:rPr lang="en-US" sz="4500" dirty="0">
                <a:solidFill>
                  <a:schemeClr val="bg1">
                    <a:lumMod val="95000"/>
                    <a:lumOff val="5000"/>
                  </a:schemeClr>
                </a:solidFill>
              </a:rPr>
              <a:t>IN THE UK</a:t>
            </a:r>
            <a:endParaRPr lang="en-US" sz="4500" kern="1200" dirty="0">
              <a:solidFill>
                <a:schemeClr val="bg1">
                  <a:lumMod val="95000"/>
                  <a:lumOff val="5000"/>
                </a:schemeClr>
              </a:solidFill>
              <a:latin typeface="+mj-lt"/>
              <a:ea typeface="+mj-ea"/>
              <a:cs typeface="+mj-cs"/>
            </a:endParaRPr>
          </a:p>
        </p:txBody>
      </p:sp>
      <p:pic>
        <p:nvPicPr>
          <p:cNvPr id="5" name="Picture 4">
            <a:extLst>
              <a:ext uri="{FF2B5EF4-FFF2-40B4-BE49-F238E27FC236}">
                <a16:creationId xmlns:a16="http://schemas.microsoft.com/office/drawing/2014/main" id="{683203D8-5D4F-4C0C-8BD5-E2D4D406D5D1}"/>
              </a:ext>
            </a:extLst>
          </p:cNvPr>
          <p:cNvPicPr>
            <a:picLocks noChangeAspect="1"/>
          </p:cNvPicPr>
          <p:nvPr/>
        </p:nvPicPr>
        <p:blipFill rotWithShape="1">
          <a:blip r:embed="rId4"/>
          <a:srcRect l="42887" r="18157"/>
          <a:stretch/>
        </p:blipFill>
        <p:spPr>
          <a:xfrm>
            <a:off x="8172211" y="0"/>
            <a:ext cx="4017389" cy="6858001"/>
          </a:xfrm>
          <a:custGeom>
            <a:avLst/>
            <a:gdLst/>
            <a:ahLst/>
            <a:cxnLst/>
            <a:rect l="l" t="t" r="r" b="b"/>
            <a:pathLst>
              <a:path w="5264925" h="6858000">
                <a:moveTo>
                  <a:pt x="0" y="0"/>
                </a:moveTo>
                <a:lnTo>
                  <a:pt x="5264925" y="0"/>
                </a:lnTo>
                <a:lnTo>
                  <a:pt x="5264925" y="6858000"/>
                </a:lnTo>
                <a:lnTo>
                  <a:pt x="0" y="6858000"/>
                </a:lnTo>
                <a:close/>
              </a:path>
            </a:pathLst>
          </a:custGeom>
        </p:spPr>
      </p:pic>
      <p:sp>
        <p:nvSpPr>
          <p:cNvPr id="33" name="Rectangle 32">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550863" y="3827610"/>
            <a:ext cx="5437187" cy="2265216"/>
          </a:xfrm>
        </p:spPr>
        <p:txBody>
          <a:bodyPr vert="horz" wrap="square" lIns="0" tIns="0" rIns="0" bIns="0" rtlCol="0">
            <a:normAutofit/>
          </a:bodyPr>
          <a:lstStyle/>
          <a:p>
            <a:pPr marL="0" indent="0">
              <a:lnSpc>
                <a:spcPct val="100000"/>
              </a:lnSpc>
            </a:pPr>
            <a:r>
              <a:rPr lang="en-US" sz="2400" kern="1200" dirty="0">
                <a:latin typeface="+mn-lt"/>
                <a:ea typeface="+mn-ea"/>
                <a:cs typeface="+mn-cs"/>
              </a:rPr>
              <a:t>Naim Chowdhury</a:t>
            </a:r>
          </a:p>
        </p:txBody>
      </p:sp>
    </p:spTree>
    <p:extLst>
      <p:ext uri="{BB962C8B-B14F-4D97-AF65-F5344CB8AC3E}">
        <p14:creationId xmlns:p14="http://schemas.microsoft.com/office/powerpoint/2010/main" val="75281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550864" y="549275"/>
            <a:ext cx="3565524" cy="1997855"/>
          </a:xfrm>
        </p:spPr>
        <p:txBody>
          <a:bodyPr/>
          <a:lstStyle/>
          <a:p>
            <a:r>
              <a:rPr lang="en-US" dirty="0"/>
              <a:t>Agenda</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550863" y="2677306"/>
            <a:ext cx="3565525" cy="3631419"/>
          </a:xfrm>
        </p:spPr>
        <p:txBody>
          <a:bodyPr/>
          <a:lstStyle/>
          <a:p>
            <a:pPr marL="342900" indent="-342900">
              <a:buFont typeface="Arial" panose="020B0604020202020204" pitchFamily="34" charset="0"/>
              <a:buChar char="•"/>
            </a:pPr>
            <a:r>
              <a:rPr lang="en-US" dirty="0"/>
              <a:t>Introduction</a:t>
            </a:r>
          </a:p>
          <a:p>
            <a:pPr marL="342900" indent="-342900">
              <a:buFont typeface="Arial" panose="020B0604020202020204" pitchFamily="34" charset="0"/>
              <a:buChar char="•"/>
            </a:pPr>
            <a:r>
              <a:rPr lang="en-GB" dirty="0"/>
              <a:t>Hospitality sectors that have been affected by Covid-19</a:t>
            </a:r>
          </a:p>
          <a:p>
            <a:pPr marL="342900" indent="-342900">
              <a:buFont typeface="Arial" panose="020B0604020202020204" pitchFamily="34" charset="0"/>
              <a:buChar char="•"/>
            </a:pPr>
            <a:r>
              <a:rPr lang="en-GB" dirty="0"/>
              <a:t>Tourism industry</a:t>
            </a:r>
          </a:p>
          <a:p>
            <a:pPr marL="342900" indent="-342900">
              <a:buFont typeface="Arial" panose="020B0604020202020204" pitchFamily="34" charset="0"/>
              <a:buChar char="•"/>
            </a:pPr>
            <a:r>
              <a:rPr lang="en-US" dirty="0"/>
              <a:t>Food and beverage</a:t>
            </a:r>
          </a:p>
          <a:p>
            <a:pPr marL="342900" indent="-342900">
              <a:buFont typeface="Arial" panose="020B0604020202020204" pitchFamily="34" charset="0"/>
              <a:buChar char="•"/>
            </a:pPr>
            <a:r>
              <a:rPr lang="en-US" dirty="0"/>
              <a:t>Personal experience</a:t>
            </a:r>
          </a:p>
          <a:p>
            <a:pPr marL="342900" indent="-342900">
              <a:buFont typeface="Arial" panose="020B0604020202020204" pitchFamily="34" charset="0"/>
              <a:buChar char="•"/>
            </a:pPr>
            <a:r>
              <a:rPr lang="en-US" dirty="0"/>
              <a:t>Meeting and events</a:t>
            </a:r>
          </a:p>
          <a:p>
            <a:endParaRPr lang="en-US" dirty="0"/>
          </a:p>
        </p:txBody>
      </p:sp>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2</a:t>
            </a:fld>
            <a:endParaRPr lang="en-US"/>
          </a:p>
        </p:txBody>
      </p:sp>
      <p:pic>
        <p:nvPicPr>
          <p:cNvPr id="6" name="Picture Placeholder 5">
            <a:extLst>
              <a:ext uri="{FF2B5EF4-FFF2-40B4-BE49-F238E27FC236}">
                <a16:creationId xmlns:a16="http://schemas.microsoft.com/office/drawing/2014/main" id="{3C8BB26C-C04C-406F-AAC9-7B4657D287F3}"/>
              </a:ext>
            </a:extLst>
          </p:cNvPr>
          <p:cNvPicPr>
            <a:picLocks noGrp="1" noChangeAspect="1"/>
          </p:cNvPicPr>
          <p:nvPr>
            <p:ph type="pic" sz="quarter" idx="14"/>
          </p:nvPr>
        </p:nvPicPr>
        <p:blipFill>
          <a:blip r:embed="rId2"/>
          <a:srcRect l="16667" r="16667"/>
          <a:stretch>
            <a:fillRect/>
          </a:stretch>
        </p:blipFill>
        <p:spPr>
          <a:prstGeom prst="rect">
            <a:avLst/>
          </a:prstGeom>
        </p:spPr>
      </p:pic>
      <p:pic>
        <p:nvPicPr>
          <p:cNvPr id="16" name="Picture Placeholder 15">
            <a:extLst>
              <a:ext uri="{FF2B5EF4-FFF2-40B4-BE49-F238E27FC236}">
                <a16:creationId xmlns:a16="http://schemas.microsoft.com/office/drawing/2014/main" id="{7B24BAF1-69AC-457B-91B3-4EDFEFEDB2F7}"/>
              </a:ext>
            </a:extLst>
          </p:cNvPr>
          <p:cNvPicPr>
            <a:picLocks noGrp="1" noChangeAspect="1"/>
          </p:cNvPicPr>
          <p:nvPr>
            <p:ph type="pic" sz="quarter" idx="13"/>
          </p:nvPr>
        </p:nvPicPr>
        <p:blipFill>
          <a:blip r:embed="rId3"/>
          <a:srcRect l="16712" r="16712"/>
          <a:stretch>
            <a:fillRect/>
          </a:stretch>
        </p:blipFill>
        <p:spPr>
          <a:xfrm>
            <a:off x="4879721" y="1600454"/>
            <a:ext cx="3448558" cy="3448558"/>
          </a:xfrm>
          <a:prstGeom prst="rect">
            <a:avLst/>
          </a:prstGeom>
        </p:spPr>
      </p:pic>
      <p:pic>
        <p:nvPicPr>
          <p:cNvPr id="19" name="Picture Placeholder 18">
            <a:extLst>
              <a:ext uri="{FF2B5EF4-FFF2-40B4-BE49-F238E27FC236}">
                <a16:creationId xmlns:a16="http://schemas.microsoft.com/office/drawing/2014/main" id="{6CEE5F61-4D43-4A59-A9CC-E7D2B1E92689}"/>
              </a:ext>
            </a:extLst>
          </p:cNvPr>
          <p:cNvPicPr>
            <a:picLocks noGrp="1" noChangeAspect="1"/>
          </p:cNvPicPr>
          <p:nvPr>
            <p:ph type="pic" sz="quarter" idx="15"/>
          </p:nvPr>
        </p:nvPicPr>
        <p:blipFill>
          <a:blip r:embed="rId4"/>
          <a:srcRect l="25000" r="25000"/>
          <a:stretch>
            <a:fillRect/>
          </a:stretch>
        </p:blipFill>
        <p:spPr>
          <a:prstGeom prst="rect">
            <a:avLst/>
          </a:prstGeom>
        </p:spPr>
      </p:pic>
    </p:spTree>
    <p:extLst>
      <p:ext uri="{BB962C8B-B14F-4D97-AF65-F5344CB8AC3E}">
        <p14:creationId xmlns:p14="http://schemas.microsoft.com/office/powerpoint/2010/main" val="2313234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4507200"/>
            <a:ext cx="4500562" cy="1562959"/>
          </a:xfrm>
        </p:spPr>
        <p:txBody>
          <a:bodyPr/>
          <a:lstStyle/>
          <a:p>
            <a:r>
              <a:rPr lang="en-US" dirty="0"/>
              <a:t>Introduction</a:t>
            </a:r>
          </a:p>
        </p:txBody>
      </p:sp>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42" b="42"/>
          <a:stretch/>
        </p:blipFill>
        <p:spPr>
          <a:xfrm>
            <a:off x="3054096" y="0"/>
            <a:ext cx="3054096" cy="3776472"/>
          </a:xfr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4" cstate="screen">
            <a:extLst>
              <a:ext uri="{28A0092B-C50C-407E-A947-70E740481C1C}">
                <a14:useLocalDpi xmlns:a14="http://schemas.microsoft.com/office/drawing/2010/main" val="0"/>
              </a:ext>
            </a:extLst>
          </a:blip>
          <a:srcRect t="42" b="42"/>
          <a:stretch/>
        </p:blipFill>
        <p:spPr>
          <a:xfrm>
            <a:off x="9137904" y="0"/>
            <a:ext cx="3054096" cy="3776472"/>
          </a:xfr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3</a:t>
            </a:fld>
            <a:endParaRPr lang="en-US"/>
          </a:p>
        </p:txBody>
      </p:sp>
      <p:sp>
        <p:nvSpPr>
          <p:cNvPr id="12" name="Content Placeholder 11">
            <a:extLst>
              <a:ext uri="{FF2B5EF4-FFF2-40B4-BE49-F238E27FC236}">
                <a16:creationId xmlns:a16="http://schemas.microsoft.com/office/drawing/2014/main" id="{E5127060-CDBF-435F-9009-A5451CCE305D}"/>
              </a:ext>
            </a:extLst>
          </p:cNvPr>
          <p:cNvSpPr>
            <a:spLocks noGrp="1"/>
          </p:cNvSpPr>
          <p:nvPr>
            <p:ph sz="quarter" idx="15"/>
          </p:nvPr>
        </p:nvSpPr>
        <p:spPr>
          <a:xfrm>
            <a:off x="4717774" y="4094922"/>
            <a:ext cx="6771861" cy="2566178"/>
          </a:xfrm>
          <a:noFill/>
        </p:spPr>
        <p:txBody>
          <a:bodyPr>
            <a:noAutofit/>
          </a:bodyPr>
          <a:lstStyle/>
          <a:p>
            <a:pPr marL="0" indent="0">
              <a:buNone/>
            </a:pPr>
            <a:r>
              <a:rPr lang="en-GB" sz="1800" dirty="0"/>
              <a:t>Covid-19 has affected the economy of many countries in an effective and unpredictable manner along with affecting the public health dangerously.  And this is the reason why it has been important to analyse the impact of Covid-19 on different sectors so that proper strategies can be adopted in order to deal with the issues. The topic of the project has been chosen and it is about the impact of Covid-19 on the hospitality sector, especially in the UK. </a:t>
            </a:r>
            <a:endParaRPr lang="en-US" sz="1800" dirty="0"/>
          </a:p>
        </p:txBody>
      </p:sp>
      <p:pic>
        <p:nvPicPr>
          <p:cNvPr id="10" name="Picture Placeholder 9">
            <a:extLst>
              <a:ext uri="{FF2B5EF4-FFF2-40B4-BE49-F238E27FC236}">
                <a16:creationId xmlns:a16="http://schemas.microsoft.com/office/drawing/2014/main" id="{0EE2F205-DC71-4D62-879C-FEC284297608}"/>
              </a:ext>
            </a:extLst>
          </p:cNvPr>
          <p:cNvPicPr>
            <a:picLocks noGrp="1" noChangeAspect="1"/>
          </p:cNvPicPr>
          <p:nvPr>
            <p:ph type="pic" sz="quarter" idx="15"/>
          </p:nvPr>
        </p:nvPicPr>
        <p:blipFill>
          <a:blip r:embed="rId5"/>
          <a:srcRect l="28902" r="28902"/>
          <a:stretch>
            <a:fillRect/>
          </a:stretch>
        </p:blipFill>
        <p:spPr>
          <a:prstGeom prst="rect">
            <a:avLst/>
          </a:prstGeom>
        </p:spPr>
      </p:pic>
      <p:pic>
        <p:nvPicPr>
          <p:cNvPr id="9" name="Picture Placeholder 8">
            <a:extLst>
              <a:ext uri="{FF2B5EF4-FFF2-40B4-BE49-F238E27FC236}">
                <a16:creationId xmlns:a16="http://schemas.microsoft.com/office/drawing/2014/main" id="{951DFCC5-F9AD-45AE-BA3E-C045BAF981C4}"/>
              </a:ext>
            </a:extLst>
          </p:cNvPr>
          <p:cNvPicPr>
            <a:picLocks noGrp="1" noChangeAspect="1"/>
          </p:cNvPicPr>
          <p:nvPr>
            <p:ph type="pic" sz="quarter" idx="13"/>
          </p:nvPr>
        </p:nvPicPr>
        <p:blipFill>
          <a:blip r:embed="rId6"/>
          <a:srcRect l="22219" r="22219"/>
          <a:stretch>
            <a:fillRect/>
          </a:stretch>
        </p:blipFill>
        <p:spPr>
          <a:prstGeom prst="rect">
            <a:avLst/>
          </a:prstGeom>
        </p:spPr>
      </p:pic>
    </p:spTree>
    <p:extLst>
      <p:ext uri="{BB962C8B-B14F-4D97-AF65-F5344CB8AC3E}">
        <p14:creationId xmlns:p14="http://schemas.microsoft.com/office/powerpoint/2010/main" val="215888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0" name="Group 39">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41" name="Freeform: Shape 40">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3" name="Oval 42">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43">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46" name="Rectangle 45">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18257" y="-1874843"/>
            <a:ext cx="12192000" cy="7936638"/>
          </a:xfrm>
        </p:spPr>
      </p:pic>
      <p:sp>
        <p:nvSpPr>
          <p:cNvPr id="48" name="Rectangle 47">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6FC4867-BA3E-4F8E-AB23-684F34DF3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a:xfrm>
            <a:off x="471350" y="282176"/>
            <a:ext cx="5437187" cy="2986234"/>
          </a:xfrm>
        </p:spPr>
        <p:txBody>
          <a:bodyPr vert="horz" wrap="square" lIns="0" tIns="0" rIns="0" bIns="0" rtlCol="0" anchor="b" anchorCtr="0">
            <a:normAutofit fontScale="90000"/>
          </a:bodyPr>
          <a:lstStyle/>
          <a:p>
            <a:pPr>
              <a:lnSpc>
                <a:spcPct val="100000"/>
              </a:lnSpc>
            </a:pPr>
            <a:br>
              <a:rPr lang="en-US" sz="6400" kern="1200" dirty="0">
                <a:solidFill>
                  <a:schemeClr val="tx1"/>
                </a:solidFill>
                <a:latin typeface="+mj-lt"/>
                <a:ea typeface="+mj-ea"/>
                <a:cs typeface="+mj-cs"/>
              </a:rPr>
            </a:br>
            <a:r>
              <a:rPr lang="en-US" sz="5300" kern="1200" dirty="0">
                <a:solidFill>
                  <a:schemeClr val="tx1"/>
                </a:solidFill>
                <a:latin typeface="+mj-lt"/>
                <a:ea typeface="+mj-ea"/>
                <a:cs typeface="+mj-cs"/>
              </a:rPr>
              <a:t>Hospitality sectors that have been affected by Covid-19</a:t>
            </a:r>
            <a:endParaRPr lang="en-US" sz="64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324088" y="4332885"/>
            <a:ext cx="5437187" cy="2185540"/>
          </a:xfrm>
        </p:spPr>
        <p:txBody>
          <a:bodyPr vert="horz" wrap="square" lIns="0" tIns="0" rIns="0" bIns="0" rtlCol="0">
            <a:normAutofit/>
          </a:bodyPr>
          <a:lstStyle/>
          <a:p>
            <a:pPr marL="342900" indent="-342900">
              <a:lnSpc>
                <a:spcPct val="100000"/>
              </a:lnSpc>
              <a:buFont typeface="Arial" panose="020B0604020202020204" pitchFamily="34" charset="0"/>
              <a:buChar char="•"/>
            </a:pPr>
            <a:r>
              <a:rPr lang="en-US" dirty="0"/>
              <a:t>Tourism industry</a:t>
            </a:r>
          </a:p>
          <a:p>
            <a:pPr marL="342900" indent="-342900">
              <a:lnSpc>
                <a:spcPct val="100000"/>
              </a:lnSpc>
              <a:buFont typeface="Arial" panose="020B0604020202020204" pitchFamily="34" charset="0"/>
              <a:buChar char="•"/>
            </a:pPr>
            <a:r>
              <a:rPr lang="en-US" dirty="0"/>
              <a:t>Food and Beverage</a:t>
            </a:r>
          </a:p>
          <a:p>
            <a:pPr marL="342900" indent="-342900">
              <a:lnSpc>
                <a:spcPct val="100000"/>
              </a:lnSpc>
              <a:buFont typeface="Arial" panose="020B0604020202020204" pitchFamily="34" charset="0"/>
              <a:buChar char="•"/>
            </a:pPr>
            <a:r>
              <a:rPr lang="en-US" dirty="0"/>
              <a:t>Meeting and events </a:t>
            </a:r>
          </a:p>
          <a:p>
            <a:pPr marL="342900" indent="-342900">
              <a:lnSpc>
                <a:spcPct val="100000"/>
              </a:lnSpc>
              <a:buFont typeface="Arial" panose="020B0604020202020204" pitchFamily="34" charset="0"/>
              <a:buChar char="•"/>
            </a:pPr>
            <a:endParaRPr lang="en-US" kern="1200" dirty="0">
              <a:latin typeface="+mn-lt"/>
              <a:ea typeface="+mn-ea"/>
              <a:cs typeface="+mn-cs"/>
            </a:endParaRPr>
          </a:p>
          <a:p>
            <a:pPr marL="342900" indent="-342900">
              <a:lnSpc>
                <a:spcPct val="100000"/>
              </a:lnSpc>
              <a:buFont typeface="Arial" panose="020B0604020202020204" pitchFamily="34" charset="0"/>
              <a:buChar char="•"/>
            </a:pPr>
            <a:endParaRPr lang="en-US" kern="1200" dirty="0">
              <a:latin typeface="+mn-lt"/>
              <a:ea typeface="+mn-ea"/>
              <a:cs typeface="+mn-cs"/>
            </a:endParaRPr>
          </a:p>
          <a:p>
            <a:pPr marL="342900" indent="-342900">
              <a:lnSpc>
                <a:spcPct val="100000"/>
              </a:lnSpc>
              <a:buFont typeface="Arial" panose="020B0604020202020204" pitchFamily="34" charset="0"/>
              <a:buChar char="•"/>
            </a:pPr>
            <a:endParaRPr lang="en-US" kern="1200" dirty="0">
              <a:latin typeface="+mn-lt"/>
              <a:ea typeface="+mn-ea"/>
              <a:cs typeface="+mn-cs"/>
            </a:endParaRPr>
          </a:p>
        </p:txBody>
      </p:sp>
    </p:spTree>
    <p:extLst>
      <p:ext uri="{BB962C8B-B14F-4D97-AF65-F5344CB8AC3E}">
        <p14:creationId xmlns:p14="http://schemas.microsoft.com/office/powerpoint/2010/main" val="5600218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550862" y="549275"/>
            <a:ext cx="11091600" cy="1332000"/>
          </a:xfrm>
        </p:spPr>
        <p:txBody>
          <a:bodyPr/>
          <a:lstStyle/>
          <a:p>
            <a:r>
              <a:rPr lang="en-GB" sz="4000" dirty="0"/>
              <a:t>Tourism decrease caused by COVID-19</a:t>
            </a:r>
            <a:endParaRPr lang="en-US" sz="4000" dirty="0"/>
          </a:p>
        </p:txBody>
      </p:sp>
      <p:sp>
        <p:nvSpPr>
          <p:cNvPr id="5" name="Footer Placeholder 4">
            <a:extLst>
              <a:ext uri="{FF2B5EF4-FFF2-40B4-BE49-F238E27FC236}">
                <a16:creationId xmlns:a16="http://schemas.microsoft.com/office/drawing/2014/main" id="{AFD183D7-B16E-4A9D-BC4B-D1EC347BF97E}"/>
              </a:ext>
            </a:extLst>
          </p:cNvPr>
          <p:cNvSpPr>
            <a:spLocks noGrp="1"/>
          </p:cNvSpPr>
          <p:nvPr>
            <p:ph type="ftr" sz="quarter" idx="11"/>
          </p:nvPr>
        </p:nvSpPr>
        <p:spPr>
          <a:xfrm>
            <a:off x="3034747" y="5990517"/>
            <a:ext cx="6914116" cy="670584"/>
          </a:xfrm>
        </p:spPr>
        <p:txBody>
          <a:bodyPr/>
          <a:lstStyle/>
          <a:p>
            <a:r>
              <a:rPr lang="en-GB" sz="1600" dirty="0"/>
              <a:t>The number of nights spend at tourist accommodation in the first 3-4 months of 2018-2020, source: Eurostat.</a:t>
            </a:r>
            <a:endParaRPr lang="en-US" sz="1600" dirty="0"/>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5</a:t>
            </a:fld>
            <a:endParaRPr lang="en-US"/>
          </a:p>
        </p:txBody>
      </p:sp>
      <p:pic>
        <p:nvPicPr>
          <p:cNvPr id="9" name="Picture 8">
            <a:extLst>
              <a:ext uri="{FF2B5EF4-FFF2-40B4-BE49-F238E27FC236}">
                <a16:creationId xmlns:a16="http://schemas.microsoft.com/office/drawing/2014/main" id="{8E429282-FE77-498A-BA75-8BB202707533}"/>
              </a:ext>
            </a:extLst>
          </p:cNvPr>
          <p:cNvPicPr>
            <a:picLocks noChangeAspect="1"/>
          </p:cNvPicPr>
          <p:nvPr/>
        </p:nvPicPr>
        <p:blipFill>
          <a:blip r:embed="rId2"/>
          <a:stretch>
            <a:fillRect/>
          </a:stretch>
        </p:blipFill>
        <p:spPr>
          <a:xfrm>
            <a:off x="1342473" y="1434906"/>
            <a:ext cx="9671707" cy="4439650"/>
          </a:xfrm>
          <a:prstGeom prst="rect">
            <a:avLst/>
          </a:prstGeom>
        </p:spPr>
      </p:pic>
    </p:spTree>
    <p:extLst>
      <p:ext uri="{BB962C8B-B14F-4D97-AF65-F5344CB8AC3E}">
        <p14:creationId xmlns:p14="http://schemas.microsoft.com/office/powerpoint/2010/main" val="3740286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00276-B81E-4756-8909-514629D88B12}"/>
              </a:ext>
            </a:extLst>
          </p:cNvPr>
          <p:cNvSpPr>
            <a:spLocks noGrp="1"/>
          </p:cNvSpPr>
          <p:nvPr>
            <p:ph type="title"/>
          </p:nvPr>
        </p:nvSpPr>
        <p:spPr>
          <a:xfrm>
            <a:off x="549537" y="228148"/>
            <a:ext cx="11091600" cy="1332000"/>
          </a:xfrm>
        </p:spPr>
        <p:txBody>
          <a:bodyPr/>
          <a:lstStyle/>
          <a:p>
            <a:r>
              <a:rPr lang="en-GB" dirty="0"/>
              <a:t>Coronavirus and the impact on the UK travel and tourism industry</a:t>
            </a:r>
          </a:p>
        </p:txBody>
      </p:sp>
      <p:sp>
        <p:nvSpPr>
          <p:cNvPr id="3" name="Content Placeholder 2">
            <a:extLst>
              <a:ext uri="{FF2B5EF4-FFF2-40B4-BE49-F238E27FC236}">
                <a16:creationId xmlns:a16="http://schemas.microsoft.com/office/drawing/2014/main" id="{CE661C7C-4E47-40BD-AF81-5416A65E1B76}"/>
              </a:ext>
            </a:extLst>
          </p:cNvPr>
          <p:cNvSpPr>
            <a:spLocks noGrp="1"/>
          </p:cNvSpPr>
          <p:nvPr>
            <p:ph idx="1"/>
          </p:nvPr>
        </p:nvSpPr>
        <p:spPr>
          <a:xfrm>
            <a:off x="550863" y="1666826"/>
            <a:ext cx="11090274" cy="3979625"/>
          </a:xfrm>
        </p:spPr>
        <p:txBody>
          <a:bodyPr/>
          <a:lstStyle/>
          <a:p>
            <a:pPr marL="457200" indent="-457200">
              <a:buFont typeface="+mj-lt"/>
              <a:buAutoNum type="arabicPeriod"/>
            </a:pPr>
            <a:r>
              <a:rPr lang="en-GB" sz="1600" dirty="0"/>
              <a:t>Monthly air passenger arrivals to the UK fell from 6,804,900 in February 2020 to 112,300 in April 2020, a fall of 98.3%.</a:t>
            </a:r>
          </a:p>
          <a:p>
            <a:pPr marL="457200" indent="-457200">
              <a:buFont typeface="+mj-lt"/>
              <a:buAutoNum type="arabicPeriod"/>
            </a:pPr>
            <a:r>
              <a:rPr lang="en-GB" sz="1600" dirty="0"/>
              <a:t>Greater London saw the largest fall in room occupancy of any English region from 2019 to 2020, with just 20% of rooms occupied in July 2020 compared with 90% in the same month in 2019.</a:t>
            </a:r>
          </a:p>
          <a:p>
            <a:pPr marL="457200" indent="-457200">
              <a:buFont typeface="+mj-lt"/>
              <a:buAutoNum type="arabicPeriod"/>
            </a:pPr>
            <a:r>
              <a:rPr lang="en-GB" sz="1600" dirty="0"/>
              <a:t>Accommodation and travel agency businesses saw the sharpest decline in turnover during the first national lockdown, falling to 9.3% of their February levels in May 2020.</a:t>
            </a:r>
          </a:p>
          <a:p>
            <a:pPr marL="457200" indent="-457200">
              <a:buFont typeface="+mj-lt"/>
              <a:buAutoNum type="arabicPeriod"/>
            </a:pPr>
            <a:r>
              <a:rPr lang="en-GB" sz="1600" dirty="0"/>
              <a:t>The proportion of businesses in travel and tourism industries trading peaked at 85% in October 2020, before declining in response to increasing restrictions in November.</a:t>
            </a:r>
          </a:p>
          <a:p>
            <a:pPr marL="457200" indent="-457200">
              <a:buFont typeface="+mj-lt"/>
              <a:buAutoNum type="arabicPeriod"/>
            </a:pPr>
            <a:r>
              <a:rPr lang="en-GB" sz="1600" dirty="0"/>
              <a:t>In the three months to June 2020, employment in accommodation for visitors fell by 21.5% compared with the same three months of 2019.</a:t>
            </a:r>
          </a:p>
          <a:p>
            <a:pPr marL="457200" indent="-457200">
              <a:buFont typeface="+mj-lt"/>
              <a:buAutoNum type="arabicPeriod"/>
            </a:pPr>
            <a:r>
              <a:rPr lang="en-GB" sz="1600" dirty="0"/>
              <a:t>In travel and tourism industries overall, the number of people aged 16 to 24 years saw the largest fall in employment of any age group between Quarter 3 (July to Sept) 2019 and Quarter 3 2020.</a:t>
            </a:r>
          </a:p>
        </p:txBody>
      </p:sp>
      <p:sp>
        <p:nvSpPr>
          <p:cNvPr id="4" name="Date Placeholder 3">
            <a:extLst>
              <a:ext uri="{FF2B5EF4-FFF2-40B4-BE49-F238E27FC236}">
                <a16:creationId xmlns:a16="http://schemas.microsoft.com/office/drawing/2014/main" id="{A8306BBD-2A9B-4F25-967E-EB3564C65C2B}"/>
              </a:ext>
            </a:extLst>
          </p:cNvPr>
          <p:cNvSpPr>
            <a:spLocks noGrp="1"/>
          </p:cNvSpPr>
          <p:nvPr>
            <p:ph type="dt" sz="half" idx="10"/>
          </p:nvPr>
        </p:nvSpPr>
        <p:spPr>
          <a:xfrm>
            <a:off x="549537" y="6028251"/>
            <a:ext cx="8778669" cy="348322"/>
          </a:xfrm>
        </p:spPr>
        <p:txBody>
          <a:bodyPr/>
          <a:lstStyle/>
          <a:p>
            <a:r>
              <a:rPr lang="en-US" sz="1050" dirty="0"/>
              <a:t>https://www.ons.gov.uk/businessindustryandtrade/tourismindustry/articles/coronavirusandtheimpactontheuktravelandtourismindustry/2021-02-15</a:t>
            </a:r>
          </a:p>
        </p:txBody>
      </p:sp>
      <p:sp>
        <p:nvSpPr>
          <p:cNvPr id="6" name="Slide Number Placeholder 5">
            <a:extLst>
              <a:ext uri="{FF2B5EF4-FFF2-40B4-BE49-F238E27FC236}">
                <a16:creationId xmlns:a16="http://schemas.microsoft.com/office/drawing/2014/main" id="{06B53143-504D-498B-9F1B-CD138D431802}"/>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3470403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Oval 29">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2" name="Group 31">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33" name="Freeform: Shape 32">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Oval 34">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38" name="Rectangle 37">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425258" y="-305112"/>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Food And beverage</a:t>
            </a:r>
          </a:p>
        </p:txBody>
      </p:sp>
      <p:pic>
        <p:nvPicPr>
          <p:cNvPr id="6" name="Picture Placeholder 5">
            <a:extLst>
              <a:ext uri="{FF2B5EF4-FFF2-40B4-BE49-F238E27FC236}">
                <a16:creationId xmlns:a16="http://schemas.microsoft.com/office/drawing/2014/main" id="{92EE3BD4-C55D-4DEF-ADE8-C76B81D52E2C}"/>
              </a:ext>
            </a:extLst>
          </p:cNvPr>
          <p:cNvPicPr>
            <a:picLocks noGrp="1" noChangeAspect="1"/>
          </p:cNvPicPr>
          <p:nvPr>
            <p:ph type="pic" sz="quarter" idx="13"/>
          </p:nvPr>
        </p:nvPicPr>
        <p:blipFill rotWithShape="1">
          <a:blip r:embed="rId2"/>
          <a:srcRect l="13631" r="1" b="1"/>
          <a:stretch/>
        </p:blipFill>
        <p:spPr>
          <a:xfrm>
            <a:off x="7779434" y="2"/>
            <a:ext cx="4412566" cy="2684879"/>
          </a:xfrm>
          <a:custGeom>
            <a:avLst/>
            <a:gdLst/>
            <a:ahLst/>
            <a:cxnLst/>
            <a:rect l="l" t="t" r="r" b="b"/>
            <a:pathLst>
              <a:path w="5632453" h="3428999">
                <a:moveTo>
                  <a:pt x="0" y="0"/>
                </a:moveTo>
                <a:lnTo>
                  <a:pt x="5632453" y="0"/>
                </a:lnTo>
                <a:lnTo>
                  <a:pt x="5632453" y="3428999"/>
                </a:lnTo>
                <a:lnTo>
                  <a:pt x="0" y="3428999"/>
                </a:lnTo>
                <a:close/>
              </a:path>
            </a:pathLst>
          </a:custGeom>
        </p:spPr>
      </p:pic>
      <p:grpSp>
        <p:nvGrpSpPr>
          <p:cNvPr id="40" name="Group 39">
            <a:extLst>
              <a:ext uri="{FF2B5EF4-FFF2-40B4-BE49-F238E27FC236}">
                <a16:creationId xmlns:a16="http://schemas.microsoft.com/office/drawing/2014/main" id="{819DC2A4-EB0C-4DA7-8B5B-4B1F4243A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1636" y="5457992"/>
            <a:ext cx="667802" cy="631474"/>
            <a:chOff x="10478914" y="1506691"/>
            <a:chExt cx="667802" cy="631474"/>
          </a:xfrm>
        </p:grpSpPr>
        <p:sp>
          <p:nvSpPr>
            <p:cNvPr id="41" name="Freeform: Shape 40">
              <a:extLst>
                <a:ext uri="{FF2B5EF4-FFF2-40B4-BE49-F238E27FC236}">
                  <a16:creationId xmlns:a16="http://schemas.microsoft.com/office/drawing/2014/main" id="{3B1D6106-2FE2-43D2-9C05-B11DB97DDF4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5EA3FCD8-3C26-4FDE-89C6-D23C051A4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pic>
        <p:nvPicPr>
          <p:cNvPr id="7" name="Picture 6">
            <a:extLst>
              <a:ext uri="{FF2B5EF4-FFF2-40B4-BE49-F238E27FC236}">
                <a16:creationId xmlns:a16="http://schemas.microsoft.com/office/drawing/2014/main" id="{22D9257C-982D-45FF-B3C9-9CCE31340DEA}"/>
              </a:ext>
            </a:extLst>
          </p:cNvPr>
          <p:cNvPicPr>
            <a:picLocks noChangeAspect="1"/>
          </p:cNvPicPr>
          <p:nvPr/>
        </p:nvPicPr>
        <p:blipFill rotWithShape="1">
          <a:blip r:embed="rId3"/>
          <a:srcRect r="1104" b="1"/>
          <a:stretch/>
        </p:blipFill>
        <p:spPr>
          <a:xfrm>
            <a:off x="7777034" y="2671245"/>
            <a:ext cx="4414966" cy="2684879"/>
          </a:xfrm>
          <a:custGeom>
            <a:avLst/>
            <a:gdLst/>
            <a:ahLst/>
            <a:cxnLst/>
            <a:rect l="l" t="t" r="r" b="b"/>
            <a:pathLst>
              <a:path w="5632453" h="3428999">
                <a:moveTo>
                  <a:pt x="0" y="0"/>
                </a:moveTo>
                <a:lnTo>
                  <a:pt x="5632453" y="0"/>
                </a:lnTo>
                <a:lnTo>
                  <a:pt x="5632453" y="3428999"/>
                </a:lnTo>
                <a:lnTo>
                  <a:pt x="0" y="3428999"/>
                </a:lnTo>
                <a:close/>
              </a:path>
            </a:pathLst>
          </a:custGeom>
        </p:spPr>
      </p:pic>
      <p:sp>
        <p:nvSpPr>
          <p:cNvPr id="44" name="Rectangle 43">
            <a:extLst>
              <a:ext uri="{FF2B5EF4-FFF2-40B4-BE49-F238E27FC236}">
                <a16:creationId xmlns:a16="http://schemas.microsoft.com/office/drawing/2014/main" id="{3C64A91D-E535-4C24-A0E3-96A3810E3F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7</a:t>
            </a:fld>
            <a:endParaRPr lang="en-US">
              <a:solidFill>
                <a:schemeClr val="tx1">
                  <a:alpha val="80000"/>
                </a:schemeClr>
              </a:solidFill>
            </a:endParaRPr>
          </a:p>
        </p:txBody>
      </p:sp>
      <p:sp>
        <p:nvSpPr>
          <p:cNvPr id="8" name="TextBox 7">
            <a:extLst>
              <a:ext uri="{FF2B5EF4-FFF2-40B4-BE49-F238E27FC236}">
                <a16:creationId xmlns:a16="http://schemas.microsoft.com/office/drawing/2014/main" id="{5F2FF1D0-4EA2-4DFA-9FDF-E00BA6C919A4}"/>
              </a:ext>
            </a:extLst>
          </p:cNvPr>
          <p:cNvSpPr txBox="1"/>
          <p:nvPr/>
        </p:nvSpPr>
        <p:spPr>
          <a:xfrm>
            <a:off x="425258" y="2704968"/>
            <a:ext cx="5280074" cy="1384995"/>
          </a:xfrm>
          <a:prstGeom prst="rect">
            <a:avLst/>
          </a:prstGeom>
          <a:noFill/>
        </p:spPr>
        <p:txBody>
          <a:bodyPr wrap="square" rtlCol="0">
            <a:spAutoFit/>
          </a:bodyPr>
          <a:lstStyle/>
          <a:p>
            <a:r>
              <a:rPr lang="en-GB" sz="1400" dirty="0"/>
              <a:t>Wales has seen its food and drink export sales bounce back from the pandemic.</a:t>
            </a:r>
          </a:p>
          <a:p>
            <a:endParaRPr lang="en-GB" sz="1400" dirty="0"/>
          </a:p>
          <a:p>
            <a:r>
              <a:rPr lang="en-GB" sz="1400" dirty="0"/>
              <a:t>Its sales for 2021 exceed pre-</a:t>
            </a:r>
            <a:r>
              <a:rPr lang="en-GB" sz="1400" dirty="0" err="1"/>
              <a:t>Covid</a:t>
            </a:r>
            <a:r>
              <a:rPr lang="en-GB" sz="1400" dirty="0"/>
              <a:t> levels - the only nation in the UK to achieve this according to new research by the Food and Drink Federation (FDF).</a:t>
            </a:r>
          </a:p>
        </p:txBody>
      </p:sp>
      <p:sp>
        <p:nvSpPr>
          <p:cNvPr id="29" name="TextBox 28">
            <a:extLst>
              <a:ext uri="{FF2B5EF4-FFF2-40B4-BE49-F238E27FC236}">
                <a16:creationId xmlns:a16="http://schemas.microsoft.com/office/drawing/2014/main" id="{1AC04327-0B12-4D54-AEFF-43C7686F027A}"/>
              </a:ext>
            </a:extLst>
          </p:cNvPr>
          <p:cNvSpPr txBox="1"/>
          <p:nvPr/>
        </p:nvSpPr>
        <p:spPr>
          <a:xfrm>
            <a:off x="425258" y="4116401"/>
            <a:ext cx="6129130" cy="2031325"/>
          </a:xfrm>
          <a:prstGeom prst="rect">
            <a:avLst/>
          </a:prstGeom>
          <a:noFill/>
        </p:spPr>
        <p:txBody>
          <a:bodyPr wrap="square">
            <a:spAutoFit/>
          </a:bodyPr>
          <a:lstStyle/>
          <a:p>
            <a:r>
              <a:rPr lang="en-GB" sz="1400" dirty="0"/>
              <a:t>In 2021, exports were worth £558m, 13% higher than in 2019 and 20% up on 2020. The picture is less positive for exporters of fish and seafood as Brexit red tape has seen sales fall 29% compared to 2019.</a:t>
            </a:r>
          </a:p>
          <a:p>
            <a:endParaRPr lang="en-GB" sz="1400" dirty="0"/>
          </a:p>
          <a:p>
            <a:r>
              <a:rPr lang="en-GB" sz="1400" dirty="0"/>
              <a:t>In comparison England's total food and drink exports were down 15% on 2019 - while Scotland's were 5% lower and Northern Ireland's down 8%.</a:t>
            </a:r>
          </a:p>
          <a:p>
            <a:endParaRPr lang="en-GB" sz="1400" dirty="0"/>
          </a:p>
          <a:p>
            <a:r>
              <a:rPr lang="en-GB" sz="1400" dirty="0"/>
              <a:t>But Scotland's food and drink exports still dwarf that of Wales with over £5bn in Wales, mainly due to its lucrative whisky sector.</a:t>
            </a:r>
          </a:p>
        </p:txBody>
      </p:sp>
      <p:sp>
        <p:nvSpPr>
          <p:cNvPr id="31" name="Footer Placeholder 7">
            <a:extLst>
              <a:ext uri="{FF2B5EF4-FFF2-40B4-BE49-F238E27FC236}">
                <a16:creationId xmlns:a16="http://schemas.microsoft.com/office/drawing/2014/main" id="{D25B1EDE-18F7-4AE7-A8FA-6D8ECBB05DBA}"/>
              </a:ext>
            </a:extLst>
          </p:cNvPr>
          <p:cNvSpPr>
            <a:spLocks noGrp="1"/>
          </p:cNvSpPr>
          <p:nvPr>
            <p:ph type="ftr" sz="quarter" idx="11"/>
          </p:nvPr>
        </p:nvSpPr>
        <p:spPr>
          <a:xfrm>
            <a:off x="550863" y="6477795"/>
            <a:ext cx="6379210" cy="153888"/>
          </a:xfrm>
        </p:spPr>
        <p:txBody>
          <a:bodyPr/>
          <a:lstStyle/>
          <a:p>
            <a:r>
              <a:rPr lang="en-US" sz="1400" dirty="0"/>
              <a:t>Business-live.co.uk- Owen Hughes (12:21, 9 MAY 2022)</a:t>
            </a:r>
          </a:p>
        </p:txBody>
      </p:sp>
    </p:spTree>
    <p:extLst>
      <p:ext uri="{BB962C8B-B14F-4D97-AF65-F5344CB8AC3E}">
        <p14:creationId xmlns:p14="http://schemas.microsoft.com/office/powerpoint/2010/main" val="395518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3" name="Oval 72">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75" name="Oval 7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77" name="Group 76">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78" name="Freeform: Shape 77">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0" name="Oval 79">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1" name="Oval 80">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83" name="Rectangle 82">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ED2A30C0-1BC4-4764-9C0F-5D811CAB8312}"/>
              </a:ext>
            </a:extLst>
          </p:cNvPr>
          <p:cNvSpPr>
            <a:spLocks noGrp="1"/>
          </p:cNvSpPr>
          <p:nvPr>
            <p:ph type="ctrTitle"/>
          </p:nvPr>
        </p:nvSpPr>
        <p:spPr>
          <a:xfrm>
            <a:off x="246065" y="-707702"/>
            <a:ext cx="5437187" cy="2986234"/>
          </a:xfrm>
        </p:spPr>
        <p:txBody>
          <a:bodyPr vert="horz" wrap="square" lIns="0" tIns="0" rIns="0" bIns="0" rtlCol="0" anchor="b" anchorCtr="0">
            <a:normAutofit/>
          </a:bodyPr>
          <a:lstStyle/>
          <a:p>
            <a:pPr>
              <a:lnSpc>
                <a:spcPct val="100000"/>
              </a:lnSpc>
            </a:pPr>
            <a:r>
              <a:rPr lang="en-US" sz="6400" kern="1200" dirty="0">
                <a:solidFill>
                  <a:schemeClr val="tx1"/>
                </a:solidFill>
                <a:latin typeface="+mj-lt"/>
                <a:ea typeface="+mj-ea"/>
                <a:cs typeface="+mj-cs"/>
              </a:rPr>
              <a:t>Personal experience</a:t>
            </a:r>
          </a:p>
        </p:txBody>
      </p:sp>
      <p:pic>
        <p:nvPicPr>
          <p:cNvPr id="33" name="Picture 32">
            <a:extLst>
              <a:ext uri="{FF2B5EF4-FFF2-40B4-BE49-F238E27FC236}">
                <a16:creationId xmlns:a16="http://schemas.microsoft.com/office/drawing/2014/main" id="{07F66286-6BEC-4FEE-8E6F-6D4A93D8233B}"/>
              </a:ext>
            </a:extLst>
          </p:cNvPr>
          <p:cNvPicPr>
            <a:picLocks noChangeAspect="1"/>
          </p:cNvPicPr>
          <p:nvPr/>
        </p:nvPicPr>
        <p:blipFill rotWithShape="1">
          <a:blip r:embed="rId3"/>
          <a:srcRect l="21444" r="26056"/>
          <a:stretch/>
        </p:blipFill>
        <p:spPr>
          <a:xfrm>
            <a:off x="7050729" y="80952"/>
            <a:ext cx="4140222" cy="4140222"/>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grpSp>
        <p:nvGrpSpPr>
          <p:cNvPr id="85" name="Group 84">
            <a:extLst>
              <a:ext uri="{FF2B5EF4-FFF2-40B4-BE49-F238E27FC236}">
                <a16:creationId xmlns:a16="http://schemas.microsoft.com/office/drawing/2014/main" id="{73840CF4-F848-4FE0-AEA6-C9E806911B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20950" y="549275"/>
            <a:ext cx="667802" cy="631474"/>
            <a:chOff x="10478914" y="1506691"/>
            <a:chExt cx="667802" cy="631474"/>
          </a:xfrm>
        </p:grpSpPr>
        <p:sp>
          <p:nvSpPr>
            <p:cNvPr id="86" name="Freeform: Shape 85">
              <a:extLst>
                <a:ext uri="{FF2B5EF4-FFF2-40B4-BE49-F238E27FC236}">
                  <a16:creationId xmlns:a16="http://schemas.microsoft.com/office/drawing/2014/main" id="{F4B46153-41DB-494F-9B08-EBCCF27283D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7" name="Oval 86">
              <a:extLst>
                <a:ext uri="{FF2B5EF4-FFF2-40B4-BE49-F238E27FC236}">
                  <a16:creationId xmlns:a16="http://schemas.microsoft.com/office/drawing/2014/main" id="{7B6D42DA-2D84-4A50-A359-7A5C651B1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89" name="Oval 88">
            <a:extLst>
              <a:ext uri="{FF2B5EF4-FFF2-40B4-BE49-F238E27FC236}">
                <a16:creationId xmlns:a16="http://schemas.microsoft.com/office/drawing/2014/main" id="{94459D96-B947-4C7F-8BCA-915F8B07C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2954" y="5171203"/>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 name="Slide Number Placeholder 8">
            <a:extLst>
              <a:ext uri="{FF2B5EF4-FFF2-40B4-BE49-F238E27FC236}">
                <a16:creationId xmlns:a16="http://schemas.microsoft.com/office/drawing/2014/main" id="{7AF9A883-CC44-4401-AE67-8FCEACB7DDDA}"/>
              </a:ext>
            </a:extLst>
          </p:cNvPr>
          <p:cNvSpPr>
            <a:spLocks noGrp="1"/>
          </p:cNvSpPr>
          <p:nvPr>
            <p:ph type="sldNum" sz="quarter" idx="12"/>
          </p:nvPr>
        </p:nvSpPr>
        <p:spPr>
          <a:xfrm>
            <a:off x="9948863" y="6507212"/>
            <a:ext cx="1692274" cy="153888"/>
          </a:xfrm>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8</a:t>
            </a:fld>
            <a:endParaRPr lang="en-US">
              <a:solidFill>
                <a:schemeClr val="tx1">
                  <a:alpha val="80000"/>
                </a:schemeClr>
              </a:solidFill>
            </a:endParaRPr>
          </a:p>
        </p:txBody>
      </p:sp>
      <p:pic>
        <p:nvPicPr>
          <p:cNvPr id="34" name="Picture 33">
            <a:extLst>
              <a:ext uri="{FF2B5EF4-FFF2-40B4-BE49-F238E27FC236}">
                <a16:creationId xmlns:a16="http://schemas.microsoft.com/office/drawing/2014/main" id="{121A9D0E-8E58-4661-AD3D-3E667BDFE434}"/>
              </a:ext>
            </a:extLst>
          </p:cNvPr>
          <p:cNvPicPr>
            <a:picLocks noChangeAspect="1"/>
          </p:cNvPicPr>
          <p:nvPr/>
        </p:nvPicPr>
        <p:blipFill>
          <a:blip r:embed="rId4"/>
          <a:stretch>
            <a:fillRect/>
          </a:stretch>
        </p:blipFill>
        <p:spPr>
          <a:xfrm>
            <a:off x="8537269" y="4396102"/>
            <a:ext cx="3491369" cy="2325702"/>
          </a:xfrm>
          <a:prstGeom prst="rect">
            <a:avLst/>
          </a:prstGeom>
        </p:spPr>
      </p:pic>
      <p:sp>
        <p:nvSpPr>
          <p:cNvPr id="37" name="TextBox 36">
            <a:extLst>
              <a:ext uri="{FF2B5EF4-FFF2-40B4-BE49-F238E27FC236}">
                <a16:creationId xmlns:a16="http://schemas.microsoft.com/office/drawing/2014/main" id="{FA9A8416-25D4-4175-B5A0-D0B3A68F67EF}"/>
              </a:ext>
            </a:extLst>
          </p:cNvPr>
          <p:cNvSpPr txBox="1"/>
          <p:nvPr/>
        </p:nvSpPr>
        <p:spPr>
          <a:xfrm>
            <a:off x="163362" y="2369851"/>
            <a:ext cx="6257913" cy="2554545"/>
          </a:xfrm>
          <a:prstGeom prst="rect">
            <a:avLst/>
          </a:prstGeom>
          <a:noFill/>
        </p:spPr>
        <p:txBody>
          <a:bodyPr wrap="square" rtlCol="0">
            <a:spAutoFit/>
          </a:bodyPr>
          <a:lstStyle/>
          <a:p>
            <a:r>
              <a:rPr lang="en-GB" sz="1600" dirty="0"/>
              <a:t>During </a:t>
            </a:r>
            <a:r>
              <a:rPr lang="en-GB" sz="1600" dirty="0" err="1"/>
              <a:t>covid</a:t>
            </a:r>
            <a:r>
              <a:rPr lang="en-GB" sz="1600" dirty="0"/>
              <a:t> restrictions, I was hired by </a:t>
            </a:r>
            <a:r>
              <a:rPr lang="en-GB" sz="1600" dirty="0" err="1"/>
              <a:t>Steakout</a:t>
            </a:r>
            <a:r>
              <a:rPr lang="en-GB" sz="1600" dirty="0"/>
              <a:t> on city road. Cardiff, Wales. I was employed as a delivery driver for 6 days a week. Due to the increase in demand for drivers especially during lockdown restrictions because walk ins were prohibited. The food was only available as a takeout service or normal delivery to the customer, this emphasised how businesses had to find alternate methods to survive, their sales were spiralling downward as customers were unable to dine into the 4 star restaurant. Luckily, the way to soften the blow from spiralling sales was to hire in house delivery drivers and provide a new over the phone delivery service. </a:t>
            </a:r>
          </a:p>
        </p:txBody>
      </p:sp>
      <p:sp>
        <p:nvSpPr>
          <p:cNvPr id="39" name="TextBox 38">
            <a:extLst>
              <a:ext uri="{FF2B5EF4-FFF2-40B4-BE49-F238E27FC236}">
                <a16:creationId xmlns:a16="http://schemas.microsoft.com/office/drawing/2014/main" id="{F0B10C16-97D9-445F-A2A6-7D4A6B5E05C7}"/>
              </a:ext>
            </a:extLst>
          </p:cNvPr>
          <p:cNvSpPr txBox="1"/>
          <p:nvPr/>
        </p:nvSpPr>
        <p:spPr>
          <a:xfrm>
            <a:off x="163362" y="4941113"/>
            <a:ext cx="6736467" cy="1077218"/>
          </a:xfrm>
          <a:prstGeom prst="rect">
            <a:avLst/>
          </a:prstGeom>
          <a:noFill/>
        </p:spPr>
        <p:txBody>
          <a:bodyPr wrap="square" rtlCol="0">
            <a:spAutoFit/>
          </a:bodyPr>
          <a:lstStyle/>
          <a:p>
            <a:r>
              <a:rPr lang="en-GB" sz="1600" dirty="0"/>
              <a:t>Likewise Uber Eats supported £3.2 billion in economic value for the UK economy. Throughout Covid-19, Uber Eats helped thousands of restaurants stay open, tens of thousands of couriers to earn additional income on the side, and millions of families to enjoy high quality food even during </a:t>
            </a:r>
            <a:r>
              <a:rPr lang="en-GB" sz="1600" dirty="0" err="1"/>
              <a:t>covid</a:t>
            </a:r>
            <a:r>
              <a:rPr lang="en-GB" sz="1600" dirty="0"/>
              <a:t> restriction</a:t>
            </a:r>
          </a:p>
        </p:txBody>
      </p:sp>
    </p:spTree>
    <p:extLst>
      <p:ext uri="{BB962C8B-B14F-4D97-AF65-F5344CB8AC3E}">
        <p14:creationId xmlns:p14="http://schemas.microsoft.com/office/powerpoint/2010/main" val="2979876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ooter Placeholder 15">
            <a:extLst>
              <a:ext uri="{FF2B5EF4-FFF2-40B4-BE49-F238E27FC236}">
                <a16:creationId xmlns:a16="http://schemas.microsoft.com/office/drawing/2014/main" id="{BF6C16A5-3337-49C5-A280-992F4DE3C236}"/>
              </a:ext>
            </a:extLst>
          </p:cNvPr>
          <p:cNvSpPr>
            <a:spLocks noGrp="1"/>
          </p:cNvSpPr>
          <p:nvPr>
            <p:ph type="ftr" sz="quarter" idx="11"/>
          </p:nvPr>
        </p:nvSpPr>
        <p:spPr>
          <a:xfrm>
            <a:off x="2222776" y="6277896"/>
            <a:ext cx="6457397" cy="458631"/>
          </a:xfrm>
        </p:spPr>
        <p:txBody>
          <a:bodyPr/>
          <a:lstStyle/>
          <a:p>
            <a:r>
              <a:rPr lang="en-US" sz="1100" dirty="0">
                <a:hlinkClick r:id="rId2"/>
              </a:rPr>
              <a:t>https://ubereats.publicfirst.co.uk/</a:t>
            </a:r>
            <a:r>
              <a:rPr lang="en-US" sz="1100" dirty="0"/>
              <a:t> [Accessed 15.11.2022]</a:t>
            </a:r>
          </a:p>
          <a:p>
            <a:r>
              <a:rPr lang="en-GB" sz="1100" dirty="0"/>
              <a:t>Uber Eats Economic Impact by City (2020)</a:t>
            </a:r>
            <a:endParaRPr lang="en-US" sz="1100" dirty="0"/>
          </a:p>
        </p:txBody>
      </p:sp>
      <p:sp>
        <p:nvSpPr>
          <p:cNvPr id="17" name="Slide Number Placeholder 16">
            <a:extLst>
              <a:ext uri="{FF2B5EF4-FFF2-40B4-BE49-F238E27FC236}">
                <a16:creationId xmlns:a16="http://schemas.microsoft.com/office/drawing/2014/main" id="{26403DBB-29B4-4C8E-AD6D-32E263AA6DF7}"/>
              </a:ext>
            </a:extLst>
          </p:cNvPr>
          <p:cNvSpPr>
            <a:spLocks noGrp="1"/>
          </p:cNvSpPr>
          <p:nvPr>
            <p:ph type="sldNum" sz="quarter" idx="12"/>
          </p:nvPr>
        </p:nvSpPr>
        <p:spPr/>
        <p:txBody>
          <a:bodyPr/>
          <a:lstStyle/>
          <a:p>
            <a:fld id="{DBA1B0FB-D917-4C8C-928F-313BD683BF39}" type="slidenum">
              <a:rPr lang="en-US" smtClean="0"/>
              <a:t>9</a:t>
            </a:fld>
            <a:endParaRPr lang="en-US"/>
          </a:p>
        </p:txBody>
      </p:sp>
      <p:sp>
        <p:nvSpPr>
          <p:cNvPr id="18" name="TextBox 17">
            <a:extLst>
              <a:ext uri="{FF2B5EF4-FFF2-40B4-BE49-F238E27FC236}">
                <a16:creationId xmlns:a16="http://schemas.microsoft.com/office/drawing/2014/main" id="{65D4F2DA-66F9-4962-A0A2-194551D3BA5F}"/>
              </a:ext>
            </a:extLst>
          </p:cNvPr>
          <p:cNvSpPr txBox="1"/>
          <p:nvPr/>
        </p:nvSpPr>
        <p:spPr>
          <a:xfrm>
            <a:off x="248202" y="422457"/>
            <a:ext cx="7385049" cy="2554545"/>
          </a:xfrm>
          <a:prstGeom prst="rect">
            <a:avLst/>
          </a:prstGeom>
          <a:noFill/>
        </p:spPr>
        <p:txBody>
          <a:bodyPr wrap="square">
            <a:spAutoFit/>
          </a:bodyPr>
          <a:lstStyle/>
          <a:p>
            <a:endParaRPr lang="en-GB" sz="1600" dirty="0"/>
          </a:p>
          <a:p>
            <a:r>
              <a:rPr lang="en-GB" sz="1600" dirty="0"/>
              <a:t>Restaurants</a:t>
            </a:r>
          </a:p>
          <a:p>
            <a:r>
              <a:rPr lang="en-GB" sz="1600" dirty="0"/>
              <a:t>Over 90% of the restaurants UberEATS surveyors surveyed, judged that Uber Eats had helped increase the revenue they earned from takeaway and delivery</a:t>
            </a:r>
          </a:p>
          <a:p>
            <a:endParaRPr lang="en-GB" sz="1600" dirty="0"/>
          </a:p>
          <a:p>
            <a:endParaRPr lang="en-GB" sz="1600" dirty="0"/>
          </a:p>
          <a:p>
            <a:r>
              <a:rPr lang="en-GB" sz="1600" dirty="0"/>
              <a:t>Over 40% of restaurants they surveyed on the Uber Eats app say that they would have had to close their doors during Covid-19 without the revenue they received from food delivery platforms. 84% expected to continue using food delivery apps after life returned to normal.</a:t>
            </a:r>
          </a:p>
        </p:txBody>
      </p:sp>
      <p:pic>
        <p:nvPicPr>
          <p:cNvPr id="20" name="Picture 19">
            <a:extLst>
              <a:ext uri="{FF2B5EF4-FFF2-40B4-BE49-F238E27FC236}">
                <a16:creationId xmlns:a16="http://schemas.microsoft.com/office/drawing/2014/main" id="{36338F2E-F26B-469D-A9A5-61B9B63E13BB}"/>
              </a:ext>
            </a:extLst>
          </p:cNvPr>
          <p:cNvPicPr>
            <a:picLocks noChangeAspect="1"/>
          </p:cNvPicPr>
          <p:nvPr/>
        </p:nvPicPr>
        <p:blipFill rotWithShape="1">
          <a:blip r:embed="rId3"/>
          <a:srcRect l="4357" t="20173" r="25531" b="18670"/>
          <a:stretch/>
        </p:blipFill>
        <p:spPr>
          <a:xfrm>
            <a:off x="4705331" y="3101010"/>
            <a:ext cx="6089669" cy="2986484"/>
          </a:xfrm>
          <a:prstGeom prst="rect">
            <a:avLst/>
          </a:prstGeom>
        </p:spPr>
      </p:pic>
    </p:spTree>
    <p:extLst>
      <p:ext uri="{BB962C8B-B14F-4D97-AF65-F5344CB8AC3E}">
        <p14:creationId xmlns:p14="http://schemas.microsoft.com/office/powerpoint/2010/main" val="1417515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a:xfrm>
            <a:off x="550862" y="549275"/>
            <a:ext cx="11091600" cy="1332000"/>
          </a:xfrm>
        </p:spPr>
        <p:txBody>
          <a:bodyPr/>
          <a:lstStyle/>
          <a:p>
            <a:r>
              <a:rPr lang="en-US"/>
              <a:t>Meetings and events</a:t>
            </a:r>
            <a:endParaRPr lang="en-US" dirty="0"/>
          </a:p>
        </p:txBody>
      </p:sp>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10</a:t>
            </a:fld>
            <a:endParaRPr lang="en-US"/>
          </a:p>
        </p:txBody>
      </p:sp>
      <p:sp>
        <p:nvSpPr>
          <p:cNvPr id="10" name="TextBox 9">
            <a:extLst>
              <a:ext uri="{FF2B5EF4-FFF2-40B4-BE49-F238E27FC236}">
                <a16:creationId xmlns:a16="http://schemas.microsoft.com/office/drawing/2014/main" id="{B44717E8-7631-4BA5-AB67-659E6C9DDA6D}"/>
              </a:ext>
            </a:extLst>
          </p:cNvPr>
          <p:cNvSpPr txBox="1"/>
          <p:nvPr/>
        </p:nvSpPr>
        <p:spPr>
          <a:xfrm>
            <a:off x="168753" y="1305787"/>
            <a:ext cx="9780109" cy="4524315"/>
          </a:xfrm>
          <a:prstGeom prst="rect">
            <a:avLst/>
          </a:prstGeom>
          <a:noFill/>
        </p:spPr>
        <p:txBody>
          <a:bodyPr wrap="square">
            <a:spAutoFit/>
          </a:bodyPr>
          <a:lstStyle/>
          <a:p>
            <a:r>
              <a:rPr lang="en-GB" sz="1600" dirty="0"/>
              <a:t>Meetings and events such as weddings and conferences were put at an halt in person temporary, however during the easing of the covid-19 restrictions, </a:t>
            </a:r>
          </a:p>
          <a:p>
            <a:endParaRPr lang="en-GB" sz="1600" dirty="0"/>
          </a:p>
          <a:p>
            <a:r>
              <a:rPr lang="en-GB" sz="1600" dirty="0"/>
              <a:t>Attendees of events had to pre-book and pre-register to attend events</a:t>
            </a:r>
          </a:p>
          <a:p>
            <a:r>
              <a:rPr lang="en-GB" sz="1600" dirty="0"/>
              <a:t>Contactless registration systems were introduced at venues to reduce waiting times and limit contact between organisers and guests</a:t>
            </a:r>
          </a:p>
          <a:p>
            <a:endParaRPr lang="en-GB" sz="1600" dirty="0"/>
          </a:p>
          <a:p>
            <a:pPr marL="285750" indent="-285750">
              <a:buFont typeface="Arial" panose="020B0604020202020204" pitchFamily="34" charset="0"/>
              <a:buChar char="•"/>
            </a:pPr>
            <a:r>
              <a:rPr lang="en-GB" sz="1600" dirty="0"/>
              <a:t>A digital first approach was adopted to eliminate the need for physical badges and lanyards</a:t>
            </a:r>
          </a:p>
          <a:p>
            <a:pPr marL="285750" indent="-285750">
              <a:buFont typeface="Arial" panose="020B0604020202020204" pitchFamily="34" charset="0"/>
              <a:buChar char="•"/>
            </a:pPr>
            <a:r>
              <a:rPr lang="en-GB" sz="1600" dirty="0"/>
              <a:t>Paper handouts and gifts were no longer offered</a:t>
            </a:r>
          </a:p>
          <a:p>
            <a:pPr marL="285750" indent="-285750">
              <a:buFont typeface="Arial" panose="020B0604020202020204" pitchFamily="34" charset="0"/>
              <a:buChar char="•"/>
            </a:pPr>
            <a:r>
              <a:rPr lang="en-GB" sz="1600" dirty="0"/>
              <a:t>Entrance to event or conference spaces would’ve been staggered to reduce queuing and overall capacity limited to ensure social distancing were maintained</a:t>
            </a:r>
          </a:p>
          <a:p>
            <a:pPr marL="285750" indent="-285750">
              <a:buFont typeface="Arial" panose="020B0604020202020204" pitchFamily="34" charset="0"/>
              <a:buChar char="•"/>
            </a:pPr>
            <a:r>
              <a:rPr lang="en-GB" sz="1600" dirty="0"/>
              <a:t>Events were planned around one way systems for visitors</a:t>
            </a:r>
          </a:p>
          <a:p>
            <a:pPr marL="285750" indent="-285750">
              <a:buFont typeface="Arial" panose="020B0604020202020204" pitchFamily="34" charset="0"/>
              <a:buChar char="•"/>
            </a:pPr>
            <a:r>
              <a:rPr lang="en-GB" sz="1600" dirty="0"/>
              <a:t>Spaces between exhibition booths were increased and aisles widened to achieve social distancing requirements</a:t>
            </a:r>
          </a:p>
          <a:p>
            <a:pPr marL="285750" indent="-285750">
              <a:buFont typeface="Arial" panose="020B0604020202020204" pitchFamily="34" charset="0"/>
              <a:buChar char="•"/>
            </a:pPr>
            <a:r>
              <a:rPr lang="en-GB" sz="1600" dirty="0"/>
              <a:t>All venues had enhanced cleaning procedures, with hand washing and sanitising facilities at frequent intervals which is still currently being followed now</a:t>
            </a:r>
          </a:p>
          <a:p>
            <a:endParaRPr lang="en-GB" sz="1600" dirty="0"/>
          </a:p>
          <a:p>
            <a:r>
              <a:rPr lang="en-GB" sz="1600" dirty="0"/>
              <a:t>These guidelines have shown clear indication of how the impact of covid-19 in the UK was astonishing as there have been many preventative measures taken to control and manage the safety from the virus</a:t>
            </a:r>
          </a:p>
        </p:txBody>
      </p:sp>
      <p:pic>
        <p:nvPicPr>
          <p:cNvPr id="11" name="Picture 10">
            <a:extLst>
              <a:ext uri="{FF2B5EF4-FFF2-40B4-BE49-F238E27FC236}">
                <a16:creationId xmlns:a16="http://schemas.microsoft.com/office/drawing/2014/main" id="{43B404DB-5E6D-4852-AFD6-D5A09C5C5BDC}"/>
              </a:ext>
            </a:extLst>
          </p:cNvPr>
          <p:cNvPicPr>
            <a:picLocks noChangeAspect="1"/>
          </p:cNvPicPr>
          <p:nvPr/>
        </p:nvPicPr>
        <p:blipFill>
          <a:blip r:embed="rId3"/>
          <a:stretch>
            <a:fillRect/>
          </a:stretch>
        </p:blipFill>
        <p:spPr>
          <a:xfrm>
            <a:off x="9826904" y="1881275"/>
            <a:ext cx="2365096" cy="2512497"/>
          </a:xfrm>
          <a:prstGeom prst="rect">
            <a:avLst/>
          </a:prstGeom>
        </p:spPr>
      </p:pic>
    </p:spTree>
    <p:extLst>
      <p:ext uri="{BB962C8B-B14F-4D97-AF65-F5344CB8AC3E}">
        <p14:creationId xmlns:p14="http://schemas.microsoft.com/office/powerpoint/2010/main" val="2624630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246063" y="3247777"/>
            <a:ext cx="4500562" cy="1562959"/>
          </a:xfrm>
        </p:spPr>
        <p:txBody>
          <a:bodyPr/>
          <a:lstStyle/>
          <a:p>
            <a:r>
              <a:rPr lang="en-US" dirty="0"/>
              <a:t>Summary</a:t>
            </a:r>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3114261"/>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3727450" y="3743739"/>
            <a:ext cx="7258602" cy="2285999"/>
          </a:xfrm>
        </p:spPr>
        <p:txBody>
          <a:bodyPr>
            <a:normAutofit fontScale="85000" lnSpcReduction="20000"/>
          </a:bodyPr>
          <a:lstStyle/>
          <a:p>
            <a:r>
              <a:rPr lang="en-US" dirty="0"/>
              <a:t>To </a:t>
            </a:r>
            <a:r>
              <a:rPr lang="en-US" dirty="0" err="1"/>
              <a:t>summarise</a:t>
            </a:r>
            <a:r>
              <a:rPr lang="en-US" dirty="0"/>
              <a:t>,</a:t>
            </a:r>
          </a:p>
          <a:p>
            <a:r>
              <a:rPr lang="en-US" dirty="0"/>
              <a:t>Covid-19 had a devastating impact on all the hospitality sectors, tourism was reduced during covid-19 since no one was allowed to travel without a valid reason, Food and beverage services were reduced as walk-ins were not permitted, meetings and events were cancelled or reduced at a limited capacity as only a certain number of people were allowed to meet in person and had to follow strict covid-19 rules. This clearly indicates the severity of covid-19 as many businesses have had to adapt or close down</a:t>
            </a:r>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11</a:t>
            </a:fld>
            <a:endParaRPr lang="en-US"/>
          </a:p>
        </p:txBody>
      </p:sp>
    </p:spTree>
    <p:extLst>
      <p:ext uri="{BB962C8B-B14F-4D97-AF65-F5344CB8AC3E}">
        <p14:creationId xmlns:p14="http://schemas.microsoft.com/office/powerpoint/2010/main" val="35215613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2" y="548640"/>
            <a:ext cx="5437187" cy="1534431"/>
          </a:xfrm>
        </p:spPr>
        <p:txBody>
          <a:bodyPr/>
          <a:lstStyle/>
          <a:p>
            <a:r>
              <a:rPr lang="en-US" dirty="0"/>
              <a:t>Thank You For Listening</a:t>
            </a:r>
          </a:p>
        </p:txBody>
      </p:sp>
      <p:sp>
        <p:nvSpPr>
          <p:cNvPr id="23" name="Subtitle 22">
            <a:extLst>
              <a:ext uri="{FF2B5EF4-FFF2-40B4-BE49-F238E27FC236}">
                <a16:creationId xmlns:a16="http://schemas.microsoft.com/office/drawing/2014/main" id="{8E5E4638-9BCB-4C2E-914F-CC868E2020D5}"/>
              </a:ext>
            </a:extLst>
          </p:cNvPr>
          <p:cNvSpPr>
            <a:spLocks noGrp="1"/>
          </p:cNvSpPr>
          <p:nvPr>
            <p:ph type="subTitle" idx="1"/>
          </p:nvPr>
        </p:nvSpPr>
        <p:spPr>
          <a:xfrm>
            <a:off x="550861" y="2899958"/>
            <a:ext cx="5437187" cy="2265216"/>
          </a:xfrm>
        </p:spPr>
        <p:txBody>
          <a:bodyPr/>
          <a:lstStyle/>
          <a:p>
            <a:r>
              <a:rPr lang="en-US" dirty="0"/>
              <a:t>Naim Chowdhury</a:t>
            </a:r>
          </a:p>
          <a:p>
            <a:r>
              <a:rPr lang="en-US" dirty="0"/>
              <a:t>1811558@student.uwtsd.ac.uk</a:t>
            </a:r>
          </a:p>
        </p:txBody>
      </p:sp>
      <p:pic>
        <p:nvPicPr>
          <p:cNvPr id="27" name="Picture Placeholder 26" descr="Data Points Digital background">
            <a:extLst>
              <a:ext uri="{FF2B5EF4-FFF2-40B4-BE49-F238E27FC236}">
                <a16:creationId xmlns:a16="http://schemas.microsoft.com/office/drawing/2014/main" id="{9E660784-34E2-4CDA-926A-DDD6AAF35046}"/>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6556248" y="548640"/>
            <a:ext cx="5084064" cy="2880360"/>
          </a:xfrm>
        </p:spPr>
      </p:pic>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rcRect/>
          <a:stretch/>
        </p:blipFill>
        <p:spPr>
          <a:xfrm>
            <a:off x="6556248" y="3429000"/>
            <a:ext cx="5084064" cy="2880360"/>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a:xfrm>
            <a:off x="9948863" y="6507212"/>
            <a:ext cx="1692274" cy="153888"/>
          </a:xfrm>
        </p:spPr>
        <p:txBody>
          <a:bodyPr/>
          <a:lstStyle/>
          <a:p>
            <a:fld id="{DBA1B0FB-D917-4C8C-928F-313BD683BF39}" type="slidenum">
              <a:rPr lang="en-US" smtClean="0"/>
              <a:pPr/>
              <a:t>12</a:t>
            </a:fld>
            <a:endParaRPr lang="en-US"/>
          </a:p>
        </p:txBody>
      </p:sp>
    </p:spTree>
    <p:extLst>
      <p:ext uri="{BB962C8B-B14F-4D97-AF65-F5344CB8AC3E}">
        <p14:creationId xmlns:p14="http://schemas.microsoft.com/office/powerpoint/2010/main" val="3247798845"/>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otalTime>0</TotalTime>
  <Words>1116</Words>
  <Application>Microsoft Office PowerPoint</Application>
  <PresentationFormat>Widescreen</PresentationFormat>
  <Paragraphs>83</Paragraphs>
  <Slides>12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Gill Sans MT</vt:lpstr>
      <vt:lpstr>Walbaum Display</vt:lpstr>
      <vt:lpstr>3DFloatVTI</vt:lpstr>
      <vt:lpstr>IMPACTS OF COVID-19 ON THE HOSPITALITY SECTOR IN THE UK</vt:lpstr>
      <vt:lpstr>Agenda</vt:lpstr>
      <vt:lpstr>Introduction</vt:lpstr>
      <vt:lpstr> Hospitality sectors that have been affected by Covid-19</vt:lpstr>
      <vt:lpstr>Tourism decrease caused by COVID-19</vt:lpstr>
      <vt:lpstr>Coronavirus and the impact on the UK travel and tourism industry</vt:lpstr>
      <vt:lpstr>Food And beverage</vt:lpstr>
      <vt:lpstr>Personal experience</vt:lpstr>
      <vt:lpstr>PowerPoint Presentation</vt:lpstr>
      <vt:lpstr>Meetings and events</vt:lpstr>
      <vt:lpstr>Summary</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2022-11-15T15:46:27Z</dcterms:created>
  <dcterms:modified xsi:type="dcterms:W3CDTF">2022-11-16T00:30:42Z</dcterms:modified>
</cp:coreProperties>
</file>