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8"/>
  </p:notesMasterIdLst>
  <p:sldIdLst>
    <p:sldId id="719" r:id="rId7"/>
    <p:sldId id="301" r:id="rId8"/>
    <p:sldId id="302" r:id="rId9"/>
    <p:sldId id="722" r:id="rId10"/>
    <p:sldId id="723" r:id="rId11"/>
    <p:sldId id="724" r:id="rId12"/>
    <p:sldId id="725" r:id="rId13"/>
    <p:sldId id="726" r:id="rId14"/>
    <p:sldId id="727" r:id="rId15"/>
    <p:sldId id="729" r:id="rId16"/>
    <p:sldId id="730" r:id="rId17"/>
    <p:sldId id="372" r:id="rId18"/>
    <p:sldId id="373" r:id="rId19"/>
    <p:sldId id="374" r:id="rId20"/>
    <p:sldId id="379" r:id="rId21"/>
    <p:sldId id="380" r:id="rId22"/>
    <p:sldId id="381" r:id="rId23"/>
    <p:sldId id="382" r:id="rId24"/>
    <p:sldId id="384" r:id="rId25"/>
    <p:sldId id="731" r:id="rId26"/>
    <p:sldId id="72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7ED8C1-6909-4470-BA13-699AB2479A7E}" v="1" dt="2026-05-01T10:17:17.953"/>
    <p1510:client id="{80746593-1380-4410-876E-1D37BE8292F7}" v="1" dt="2026-05-01T13:24:47.5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759" autoAdjust="0"/>
  </p:normalViewPr>
  <p:slideViewPr>
    <p:cSldViewPr snapToGrid="0">
      <p:cViewPr varScale="1">
        <p:scale>
          <a:sx n="78" d="100"/>
          <a:sy n="78" d="100"/>
        </p:scale>
        <p:origin x="8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5/10/relationships/revisionInfo" Target="revisionInfo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viewProps" Target="viewProp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addSld delSld modSld">
      <pc:chgData name="Stalin Jacob Wilson Packia Dhas" userId="050d7d71-3621-4503-95e8-1c9a9d962492" providerId="ADAL" clId="{3FBC77E1-FE42-4F9E-B4B2-3759F3328945}" dt="2026-05-01T13:24:49.937" v="78" actId="20577"/>
      <pc:docMkLst>
        <pc:docMk/>
      </pc:docMkLst>
      <pc:sldChg chg="modSp mod">
        <pc:chgData name="Stalin Jacob Wilson Packia Dhas" userId="050d7d71-3621-4503-95e8-1c9a9d962492" providerId="ADAL" clId="{3FBC77E1-FE42-4F9E-B4B2-3759F3328945}" dt="2026-05-01T10:17:25.079" v="48" actId="404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FBC77E1-FE42-4F9E-B4B2-3759F3328945}" dt="2026-05-01T10:17:25.079" v="48" actId="404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5-01T10:17:10.981" v="46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del">
        <pc:chgData name="Stalin Jacob Wilson Packia Dhas" userId="050d7d71-3621-4503-95e8-1c9a9d962492" providerId="ADAL" clId="{3FBC77E1-FE42-4F9E-B4B2-3759F3328945}" dt="2026-05-01T10:18:26.783" v="56" actId="47"/>
        <pc:sldMkLst>
          <pc:docMk/>
          <pc:sldMk cId="3887777512" sldId="362"/>
        </pc:sldMkLst>
      </pc:sldChg>
      <pc:sldChg chg="del">
        <pc:chgData name="Stalin Jacob Wilson Packia Dhas" userId="050d7d71-3621-4503-95e8-1c9a9d962492" providerId="ADAL" clId="{3FBC77E1-FE42-4F9E-B4B2-3759F3328945}" dt="2026-05-01T10:18:27.419" v="57" actId="47"/>
        <pc:sldMkLst>
          <pc:docMk/>
          <pc:sldMk cId="3786495857" sldId="363"/>
        </pc:sldMkLst>
      </pc:sldChg>
      <pc:sldChg chg="del">
        <pc:chgData name="Stalin Jacob Wilson Packia Dhas" userId="050d7d71-3621-4503-95e8-1c9a9d962492" providerId="ADAL" clId="{3FBC77E1-FE42-4F9E-B4B2-3759F3328945}" dt="2026-05-01T10:18:28.103" v="59" actId="47"/>
        <pc:sldMkLst>
          <pc:docMk/>
          <pc:sldMk cId="2404791739" sldId="364"/>
        </pc:sldMkLst>
      </pc:sldChg>
      <pc:sldChg chg="del">
        <pc:chgData name="Stalin Jacob Wilson Packia Dhas" userId="050d7d71-3621-4503-95e8-1c9a9d962492" providerId="ADAL" clId="{3FBC77E1-FE42-4F9E-B4B2-3759F3328945}" dt="2026-05-01T10:18:28.311" v="60" actId="47"/>
        <pc:sldMkLst>
          <pc:docMk/>
          <pc:sldMk cId="3166129130" sldId="365"/>
        </pc:sldMkLst>
      </pc:sldChg>
      <pc:sldChg chg="del">
        <pc:chgData name="Stalin Jacob Wilson Packia Dhas" userId="050d7d71-3621-4503-95e8-1c9a9d962492" providerId="ADAL" clId="{3FBC77E1-FE42-4F9E-B4B2-3759F3328945}" dt="2026-05-01T10:18:29.965" v="63" actId="47"/>
        <pc:sldMkLst>
          <pc:docMk/>
          <pc:sldMk cId="2821132810" sldId="366"/>
        </pc:sldMkLst>
      </pc:sldChg>
      <pc:sldChg chg="del">
        <pc:chgData name="Stalin Jacob Wilson Packia Dhas" userId="050d7d71-3621-4503-95e8-1c9a9d962492" providerId="ADAL" clId="{3FBC77E1-FE42-4F9E-B4B2-3759F3328945}" dt="2026-05-01T10:18:31.910" v="66" actId="47"/>
        <pc:sldMkLst>
          <pc:docMk/>
          <pc:sldMk cId="1403596111" sldId="367"/>
        </pc:sldMkLst>
      </pc:sldChg>
      <pc:sldChg chg="del">
        <pc:chgData name="Stalin Jacob Wilson Packia Dhas" userId="050d7d71-3621-4503-95e8-1c9a9d962492" providerId="ADAL" clId="{3FBC77E1-FE42-4F9E-B4B2-3759F3328945}" dt="2026-05-01T10:18:32.865" v="67" actId="47"/>
        <pc:sldMkLst>
          <pc:docMk/>
          <pc:sldMk cId="2630867714" sldId="368"/>
        </pc:sldMkLst>
      </pc:sldChg>
      <pc:sldChg chg="del">
        <pc:chgData name="Stalin Jacob Wilson Packia Dhas" userId="050d7d71-3621-4503-95e8-1c9a9d962492" providerId="ADAL" clId="{3FBC77E1-FE42-4F9E-B4B2-3759F3328945}" dt="2026-05-01T10:18:34.526" v="68" actId="47"/>
        <pc:sldMkLst>
          <pc:docMk/>
          <pc:sldMk cId="2079875466" sldId="369"/>
        </pc:sldMkLst>
      </pc:sldChg>
      <pc:sldChg chg="modNotesTx">
        <pc:chgData name="Stalin Jacob Wilson Packia Dhas" userId="050d7d71-3621-4503-95e8-1c9a9d962492" providerId="ADAL" clId="{3FBC77E1-FE42-4F9E-B4B2-3759F3328945}" dt="2026-05-01T13:24:00.806" v="73" actId="6549"/>
        <pc:sldMkLst>
          <pc:docMk/>
          <pc:sldMk cId="2480775234" sldId="372"/>
        </pc:sldMkLst>
      </pc:sldChg>
      <pc:sldChg chg="modSp mod modNotesTx">
        <pc:chgData name="Stalin Jacob Wilson Packia Dhas" userId="050d7d71-3621-4503-95e8-1c9a9d962492" providerId="ADAL" clId="{3FBC77E1-FE42-4F9E-B4B2-3759F3328945}" dt="2026-05-01T13:24:08.068" v="74" actId="6549"/>
        <pc:sldMkLst>
          <pc:docMk/>
          <pc:sldMk cId="2414385998" sldId="374"/>
        </pc:sldMkLst>
        <pc:spChg chg="mod">
          <ac:chgData name="Stalin Jacob Wilson Packia Dhas" userId="050d7d71-3621-4503-95e8-1c9a9d962492" providerId="ADAL" clId="{3FBC77E1-FE42-4F9E-B4B2-3759F3328945}" dt="2026-05-01T10:18:03.362" v="52" actId="6549"/>
          <ac:spMkLst>
            <pc:docMk/>
            <pc:sldMk cId="2414385998" sldId="374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FBC77E1-FE42-4F9E-B4B2-3759F3328945}" dt="2026-05-01T10:18:06.793" v="53" actId="47"/>
        <pc:sldMkLst>
          <pc:docMk/>
          <pc:sldMk cId="2014502549" sldId="376"/>
        </pc:sldMkLst>
      </pc:sldChg>
      <pc:sldChg chg="del">
        <pc:chgData name="Stalin Jacob Wilson Packia Dhas" userId="050d7d71-3621-4503-95e8-1c9a9d962492" providerId="ADAL" clId="{3FBC77E1-FE42-4F9E-B4B2-3759F3328945}" dt="2026-05-01T10:18:37.735" v="69" actId="47"/>
        <pc:sldMkLst>
          <pc:docMk/>
          <pc:sldMk cId="2981353080" sldId="377"/>
        </pc:sldMkLst>
      </pc:sldChg>
      <pc:sldChg chg="modNotesTx">
        <pc:chgData name="Stalin Jacob Wilson Packia Dhas" userId="050d7d71-3621-4503-95e8-1c9a9d962492" providerId="ADAL" clId="{3FBC77E1-FE42-4F9E-B4B2-3759F3328945}" dt="2026-05-01T13:24:14.480" v="75" actId="6549"/>
        <pc:sldMkLst>
          <pc:docMk/>
          <pc:sldMk cId="633626574" sldId="379"/>
        </pc:sldMkLst>
      </pc:sldChg>
      <pc:sldChg chg="del">
        <pc:chgData name="Stalin Jacob Wilson Packia Dhas" userId="050d7d71-3621-4503-95e8-1c9a9d962492" providerId="ADAL" clId="{3FBC77E1-FE42-4F9E-B4B2-3759F3328945}" dt="2026-05-01T10:18:21.591" v="55" actId="47"/>
        <pc:sldMkLst>
          <pc:docMk/>
          <pc:sldMk cId="3420724210" sldId="383"/>
        </pc:sldMkLst>
      </pc:sldChg>
      <pc:sldChg chg="modSp mod">
        <pc:chgData name="Stalin Jacob Wilson Packia Dhas" userId="050d7d71-3621-4503-95e8-1c9a9d962492" providerId="ADAL" clId="{3FBC77E1-FE42-4F9E-B4B2-3759F3328945}" dt="2026-05-01T10:17:01.858" v="3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5-01T10:17:01.858" v="3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5-01T13:23:14.027" v="70" actId="6549"/>
        <pc:sldMkLst>
          <pc:docMk/>
          <pc:sldMk cId="3909653876" sldId="722"/>
        </pc:sldMkLst>
        <pc:spChg chg="mod">
          <ac:chgData name="Stalin Jacob Wilson Packia Dhas" userId="050d7d71-3621-4503-95e8-1c9a9d962492" providerId="ADAL" clId="{3FBC77E1-FE42-4F9E-B4B2-3759F3328945}" dt="2026-05-01T10:17:33.378" v="49" actId="404"/>
          <ac:spMkLst>
            <pc:docMk/>
            <pc:sldMk cId="3909653876" sldId="722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5-01T13:23:19.505" v="71" actId="6549"/>
        <pc:sldMkLst>
          <pc:docMk/>
          <pc:sldMk cId="1442892669" sldId="723"/>
        </pc:sldMkLst>
        <pc:spChg chg="mod">
          <ac:chgData name="Stalin Jacob Wilson Packia Dhas" userId="050d7d71-3621-4503-95e8-1c9a9d962492" providerId="ADAL" clId="{3FBC77E1-FE42-4F9E-B4B2-3759F3328945}" dt="2026-05-01T10:17:41.586" v="50" actId="404"/>
          <ac:spMkLst>
            <pc:docMk/>
            <pc:sldMk cId="1442892669" sldId="72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5-01T10:17:48.269" v="51" actId="404"/>
        <pc:sldMkLst>
          <pc:docMk/>
          <pc:sldMk cId="2401037986" sldId="724"/>
        </pc:sldMkLst>
        <pc:spChg chg="mod">
          <ac:chgData name="Stalin Jacob Wilson Packia Dhas" userId="050d7d71-3621-4503-95e8-1c9a9d962492" providerId="ADAL" clId="{3FBC77E1-FE42-4F9E-B4B2-3759F3328945}" dt="2026-05-01T10:17:48.269" v="51" actId="404"/>
          <ac:spMkLst>
            <pc:docMk/>
            <pc:sldMk cId="2401037986" sldId="724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5-01T13:23:49.049" v="72" actId="6549"/>
        <pc:sldMkLst>
          <pc:docMk/>
          <pc:sldMk cId="1541026904" sldId="725"/>
        </pc:sldMkLst>
      </pc:sldChg>
      <pc:sldChg chg="del">
        <pc:chgData name="Stalin Jacob Wilson Packia Dhas" userId="050d7d71-3621-4503-95e8-1c9a9d962492" providerId="ADAL" clId="{3FBC77E1-FE42-4F9E-B4B2-3759F3328945}" dt="2026-05-01T10:18:07.563" v="54" actId="47"/>
        <pc:sldMkLst>
          <pc:docMk/>
          <pc:sldMk cId="3620764015" sldId="731"/>
        </pc:sldMkLst>
      </pc:sldChg>
      <pc:sldChg chg="modSp add mod">
        <pc:chgData name="Stalin Jacob Wilson Packia Dhas" userId="050d7d71-3621-4503-95e8-1c9a9d962492" providerId="ADAL" clId="{3FBC77E1-FE42-4F9E-B4B2-3759F3328945}" dt="2026-05-01T13:24:49.937" v="78" actId="20577"/>
        <pc:sldMkLst>
          <pc:docMk/>
          <pc:sldMk cId="4282769191" sldId="731"/>
        </pc:sldMkLst>
        <pc:spChg chg="mod">
          <ac:chgData name="Stalin Jacob Wilson Packia Dhas" userId="050d7d71-3621-4503-95e8-1c9a9d962492" providerId="ADAL" clId="{3FBC77E1-FE42-4F9E-B4B2-3759F3328945}" dt="2026-05-01T13:24:49.937" v="78" actId="20577"/>
          <ac:spMkLst>
            <pc:docMk/>
            <pc:sldMk cId="4282769191" sldId="731"/>
            <ac:spMk id="4" creationId="{E6CD9E1A-9F11-733F-03D1-AFAA853677E0}"/>
          </ac:spMkLst>
        </pc:spChg>
      </pc:sldChg>
      <pc:sldChg chg="del">
        <pc:chgData name="Stalin Jacob Wilson Packia Dhas" userId="050d7d71-3621-4503-95e8-1c9a9d962492" providerId="ADAL" clId="{3FBC77E1-FE42-4F9E-B4B2-3759F3328945}" dt="2026-05-01T10:18:28.500" v="61" actId="47"/>
        <pc:sldMkLst>
          <pc:docMk/>
          <pc:sldMk cId="3893383609" sldId="732"/>
        </pc:sldMkLst>
      </pc:sldChg>
      <pc:sldChg chg="del">
        <pc:chgData name="Stalin Jacob Wilson Packia Dhas" userId="050d7d71-3621-4503-95e8-1c9a9d962492" providerId="ADAL" clId="{3FBC77E1-FE42-4F9E-B4B2-3759F3328945}" dt="2026-05-01T10:18:27.894" v="58" actId="47"/>
        <pc:sldMkLst>
          <pc:docMk/>
          <pc:sldMk cId="2240097520" sldId="733"/>
        </pc:sldMkLst>
      </pc:sldChg>
      <pc:sldChg chg="del">
        <pc:chgData name="Stalin Jacob Wilson Packia Dhas" userId="050d7d71-3621-4503-95e8-1c9a9d962492" providerId="ADAL" clId="{3FBC77E1-FE42-4F9E-B4B2-3759F3328945}" dt="2026-05-01T10:18:29.060" v="62" actId="47"/>
        <pc:sldMkLst>
          <pc:docMk/>
          <pc:sldMk cId="3963155484" sldId="734"/>
        </pc:sldMkLst>
      </pc:sldChg>
      <pc:sldChg chg="del">
        <pc:chgData name="Stalin Jacob Wilson Packia Dhas" userId="050d7d71-3621-4503-95e8-1c9a9d962492" providerId="ADAL" clId="{3FBC77E1-FE42-4F9E-B4B2-3759F3328945}" dt="2026-05-01T10:18:30.335" v="64" actId="47"/>
        <pc:sldMkLst>
          <pc:docMk/>
          <pc:sldMk cId="1886672909" sldId="735"/>
        </pc:sldMkLst>
      </pc:sldChg>
      <pc:sldChg chg="del">
        <pc:chgData name="Stalin Jacob Wilson Packia Dhas" userId="050d7d71-3621-4503-95e8-1c9a9d962492" providerId="ADAL" clId="{3FBC77E1-FE42-4F9E-B4B2-3759F3328945}" dt="2026-05-01T10:18:31.017" v="65" actId="47"/>
        <pc:sldMkLst>
          <pc:docMk/>
          <pc:sldMk cId="3493713475" sldId="73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693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54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3095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0989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89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40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083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69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3301F-B15B-4A68-8B43-B75E22F492D4}" type="datetime1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Principles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/>
              <a:t>Introduction</a:t>
            </a:r>
          </a:p>
          <a:p>
            <a:pPr marL="536575" indent="-536575" algn="just"/>
            <a:r>
              <a:rPr lang="en-IN" sz="3200"/>
              <a:t>Electrical Machines</a:t>
            </a:r>
          </a:p>
          <a:p>
            <a:pPr marL="536575" indent="-536575" algn="just"/>
            <a:r>
              <a:rPr lang="en-IN" sz="3200"/>
              <a:t>DC generator</a:t>
            </a:r>
          </a:p>
          <a:p>
            <a:pPr marL="536575" indent="-536575" algn="just"/>
            <a:r>
              <a:rPr lang="en-IN" sz="3200"/>
              <a:t>Construction</a:t>
            </a:r>
          </a:p>
          <a:p>
            <a:pPr marL="536575" indent="-536575" algn="just"/>
            <a:r>
              <a:rPr lang="en-IN" sz="3200"/>
              <a:t>Types</a:t>
            </a:r>
          </a:p>
          <a:p>
            <a:pPr marL="536575" indent="-536575" algn="just"/>
            <a:endParaRPr lang="en-IN" sz="2683"/>
          </a:p>
          <a:p>
            <a:pPr marL="354629" lvl="1" indent="-354629" algn="just">
              <a:buFont typeface="Arial"/>
              <a:buChar char="•"/>
            </a:pPr>
            <a:endParaRPr lang="en-IN" sz="3083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14 / Electrical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r>
              <a:rPr lang="en-IN" dirty="0"/>
              <a:t>Describe the components of DC generators</a:t>
            </a:r>
          </a:p>
          <a:p>
            <a:r>
              <a:rPr lang="en-IN" dirty="0"/>
              <a:t>Describe the types of DC generators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14 / Electrical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292100"/>
            <a:ext cx="7887644" cy="734169"/>
          </a:xfrm>
        </p:spPr>
        <p:txBody>
          <a:bodyPr>
            <a:norm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Types of DC machines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850" y="1416050"/>
            <a:ext cx="10947400" cy="47600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DC machines are classified as follows.</a:t>
            </a:r>
          </a:p>
          <a:p>
            <a:r>
              <a:rPr lang="en-IN" b="1" dirty="0"/>
              <a:t>DC generator </a:t>
            </a:r>
            <a:r>
              <a:rPr lang="en-IN" dirty="0"/>
              <a:t>(Converts mechanical energy into electrical energy)</a:t>
            </a:r>
          </a:p>
          <a:p>
            <a:r>
              <a:rPr lang="en-IN" b="1" dirty="0"/>
              <a:t>DC Motor </a:t>
            </a:r>
            <a:r>
              <a:rPr lang="en-IN" dirty="0"/>
              <a:t>(Converts electrical energy  into mechanical energy)</a:t>
            </a:r>
          </a:p>
          <a:p>
            <a:pPr marL="0" indent="0">
              <a:buNone/>
            </a:pPr>
            <a:r>
              <a:rPr lang="en-IN" dirty="0"/>
              <a:t>(DC motor operates in DC current)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653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52400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Types of DC machines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50" y="1384300"/>
            <a:ext cx="11061700" cy="4925104"/>
          </a:xfrm>
        </p:spPr>
        <p:txBody>
          <a:bodyPr>
            <a:normAutofit/>
          </a:bodyPr>
          <a:lstStyle/>
          <a:p>
            <a:r>
              <a:rPr lang="en-IN" dirty="0"/>
              <a:t>DC machines work on the principle of </a:t>
            </a:r>
            <a:r>
              <a:rPr lang="en-IN" b="1" dirty="0"/>
              <a:t>Faraday’s law of electromagnetic induction (</a:t>
            </a:r>
            <a:r>
              <a:rPr lang="en-IN" dirty="0"/>
              <a:t>Whenever a flux linking with a conductor or a coil changes, an emf is induced which will cause a current to flow through the circuit</a:t>
            </a:r>
            <a:r>
              <a:rPr lang="en-IN" b="1" dirty="0"/>
              <a:t>).</a:t>
            </a:r>
          </a:p>
          <a:p>
            <a:r>
              <a:rPr lang="en-IN" dirty="0"/>
              <a:t>The basic requirement for the DC machines are </a:t>
            </a:r>
            <a:r>
              <a:rPr lang="en-IN" b="1" dirty="0"/>
              <a:t>magnetic field, conductor and relative motion </a:t>
            </a:r>
            <a:r>
              <a:rPr lang="en-IN" dirty="0"/>
              <a:t>between them.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892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035" y="139700"/>
            <a:ext cx="7887644" cy="872366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DC Generator - working principle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750" y="1283896"/>
            <a:ext cx="11296650" cy="4906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Working principle</a:t>
            </a:r>
          </a:p>
          <a:p>
            <a:r>
              <a:rPr lang="en-IN" b="1" dirty="0"/>
              <a:t>DC generator works on the principle of Faraday’s law of electromagnetic induction (</a:t>
            </a:r>
            <a:r>
              <a:rPr lang="en-IN" b="1" dirty="0" err="1"/>
              <a:t>i.e</a:t>
            </a:r>
            <a:r>
              <a:rPr lang="en-IN" b="1" dirty="0"/>
              <a:t>)</a:t>
            </a:r>
            <a:r>
              <a:rPr lang="en-IN" dirty="0"/>
              <a:t> Whenever a flux linking with a conductor </a:t>
            </a:r>
            <a:r>
              <a:rPr lang="en-IN" b="1" i="1" dirty="0"/>
              <a:t>or</a:t>
            </a:r>
            <a:r>
              <a:rPr lang="en-IN" dirty="0"/>
              <a:t> a coil changes, an emf is induced which will cause a current to flow through the circuit.</a:t>
            </a:r>
          </a:p>
          <a:p>
            <a:r>
              <a:rPr lang="en-IN" dirty="0"/>
              <a:t>The direction of induced emf is given by </a:t>
            </a:r>
            <a:r>
              <a:rPr lang="en-IN" b="1" dirty="0"/>
              <a:t>Fleming’s right hand rule.</a:t>
            </a:r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037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6590" y="19623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DC Generator - working principle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629" y="1416831"/>
            <a:ext cx="7580958" cy="4757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Working principle - Fleming’s right hand rule.</a:t>
            </a:r>
          </a:p>
          <a:p>
            <a:r>
              <a:rPr lang="en-IN" dirty="0"/>
              <a:t>If </a:t>
            </a:r>
            <a:r>
              <a:rPr lang="en-IN" b="1" dirty="0"/>
              <a:t>thumb, forefinger and middle finger </a:t>
            </a:r>
            <a:r>
              <a:rPr lang="en-IN" dirty="0"/>
              <a:t>are outstretched, so that the three fingers are at </a:t>
            </a:r>
            <a:r>
              <a:rPr lang="en-IN" b="1" dirty="0"/>
              <a:t>right angle to each other</a:t>
            </a:r>
            <a:r>
              <a:rPr lang="en-IN" dirty="0"/>
              <a:t>. If the </a:t>
            </a:r>
            <a:r>
              <a:rPr lang="en-IN" b="1" dirty="0"/>
              <a:t>fore finger </a:t>
            </a:r>
            <a:r>
              <a:rPr lang="en-IN" dirty="0"/>
              <a:t>points</a:t>
            </a:r>
            <a:r>
              <a:rPr lang="en-IN" b="1" dirty="0"/>
              <a:t> </a:t>
            </a:r>
            <a:r>
              <a:rPr lang="en-IN" dirty="0"/>
              <a:t>the direction of the </a:t>
            </a:r>
            <a:r>
              <a:rPr lang="en-IN" b="1" dirty="0"/>
              <a:t>line of flux</a:t>
            </a:r>
            <a:r>
              <a:rPr lang="en-IN" dirty="0"/>
              <a:t>, </a:t>
            </a:r>
            <a:r>
              <a:rPr lang="en-IN" b="1" dirty="0"/>
              <a:t>thumb</a:t>
            </a:r>
            <a:r>
              <a:rPr lang="en-IN" dirty="0"/>
              <a:t> points the direction of </a:t>
            </a:r>
            <a:r>
              <a:rPr lang="en-IN" b="1" dirty="0"/>
              <a:t>relative motion </a:t>
            </a:r>
            <a:r>
              <a:rPr lang="en-IN" dirty="0"/>
              <a:t>of the conductor with respect to the flux, then the </a:t>
            </a:r>
            <a:r>
              <a:rPr lang="en-IN" b="1" dirty="0"/>
              <a:t>middle finger </a:t>
            </a:r>
            <a:r>
              <a:rPr lang="en-IN" dirty="0"/>
              <a:t>gives the direction of the </a:t>
            </a:r>
            <a:r>
              <a:rPr lang="en-IN" b="1"/>
              <a:t>induced emf </a:t>
            </a:r>
            <a:r>
              <a:rPr lang="en-IN"/>
              <a:t>in the 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7891" y="1600200"/>
            <a:ext cx="3143160" cy="25021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1008" y="4221226"/>
            <a:ext cx="2675476" cy="195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026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3290" y="151152"/>
            <a:ext cx="7887644" cy="803268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194712"/>
            <a:ext cx="9060290" cy="5560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/>
              <a:t>Construction –Cross section of DC machine</a:t>
            </a:r>
          </a:p>
          <a:p>
            <a:endParaRPr lang="en-IN" b="1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019" y="1718762"/>
            <a:ext cx="5932732" cy="414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23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178" y="224985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176" y="1658986"/>
            <a:ext cx="4214992" cy="4457355"/>
          </a:xfr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2650" y="1598298"/>
            <a:ext cx="4703983" cy="4756533"/>
          </a:xfrm>
          <a:prstGeom prst="rect">
            <a:avLst/>
          </a:prstGeom>
        </p:spPr>
      </p:pic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B4274603-B5D0-F2B2-4915-A6C8628A67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000" y="4175617"/>
            <a:ext cx="3277000" cy="2682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227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890" y="165101"/>
            <a:ext cx="7887644" cy="872364"/>
          </a:xfrm>
        </p:spPr>
        <p:txBody>
          <a:bodyPr/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39850"/>
            <a:ext cx="10972800" cy="4832349"/>
          </a:xfrm>
        </p:spPr>
        <p:txBody>
          <a:bodyPr>
            <a:normAutofit/>
          </a:bodyPr>
          <a:lstStyle/>
          <a:p>
            <a:r>
              <a:rPr lang="en-IN" sz="3200"/>
              <a:t>DC generator and DC motor has the same general construction, any DC generator can be used as a DC motor and Vice versa.</a:t>
            </a:r>
          </a:p>
          <a:p>
            <a:r>
              <a:rPr lang="en-IN" sz="3200"/>
              <a:t>The Major parts of DC machine are</a:t>
            </a:r>
          </a:p>
          <a:p>
            <a:pPr lvl="1"/>
            <a:r>
              <a:rPr lang="en-IN" sz="2800"/>
              <a:t>Yoke</a:t>
            </a:r>
          </a:p>
          <a:p>
            <a:pPr lvl="1"/>
            <a:r>
              <a:rPr lang="en-IN" sz="2800"/>
              <a:t>Field system</a:t>
            </a:r>
          </a:p>
          <a:p>
            <a:pPr lvl="1"/>
            <a:r>
              <a:rPr lang="en-IN" sz="2800"/>
              <a:t>Armature core</a:t>
            </a:r>
          </a:p>
          <a:p>
            <a:pPr lvl="1"/>
            <a:r>
              <a:rPr lang="en-IN" sz="2800"/>
              <a:t>Armature windings</a:t>
            </a:r>
          </a:p>
          <a:p>
            <a:pPr lvl="1"/>
            <a:r>
              <a:rPr lang="en-IN" sz="2800"/>
              <a:t>Commutators</a:t>
            </a:r>
          </a:p>
          <a:p>
            <a:pPr lvl="1"/>
            <a:r>
              <a:rPr lang="en-IN" sz="2800"/>
              <a:t>Brushes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936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2365" y="122493"/>
            <a:ext cx="7887644" cy="665071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825" y="1412945"/>
            <a:ext cx="10928350" cy="4978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/>
              <a:t>Yoke</a:t>
            </a:r>
          </a:p>
          <a:p>
            <a:pPr marL="0" indent="0">
              <a:buNone/>
            </a:pPr>
            <a:r>
              <a:rPr lang="en-IN"/>
              <a:t>It is also called as magnetic frame, it serves for two purposes</a:t>
            </a:r>
          </a:p>
          <a:p>
            <a:pPr lvl="1"/>
            <a:r>
              <a:rPr lang="en-IN" b="1"/>
              <a:t>Protecting cover </a:t>
            </a:r>
            <a:r>
              <a:rPr lang="en-IN"/>
              <a:t>for DC machine and provide mechanical support</a:t>
            </a:r>
          </a:p>
          <a:p>
            <a:pPr lvl="1"/>
            <a:r>
              <a:rPr lang="en-IN"/>
              <a:t>It </a:t>
            </a:r>
            <a:r>
              <a:rPr lang="en-IN" b="1"/>
              <a:t>carries the magnetic poles.</a:t>
            </a:r>
            <a:r>
              <a:rPr lang="en-IN"/>
              <a:t> </a:t>
            </a:r>
          </a:p>
          <a:p>
            <a:pPr marL="0" indent="0">
              <a:buNone/>
            </a:pPr>
            <a:r>
              <a:rPr lang="en-IN" b="1"/>
              <a:t>Field system</a:t>
            </a:r>
          </a:p>
          <a:p>
            <a:pPr lvl="1"/>
            <a:r>
              <a:rPr lang="en-IN" b="1"/>
              <a:t>Provide uniform magnetic field.</a:t>
            </a:r>
          </a:p>
          <a:p>
            <a:pPr lvl="1"/>
            <a:r>
              <a:rPr lang="en-IN"/>
              <a:t>Consists of </a:t>
            </a:r>
            <a:r>
              <a:rPr lang="en-IN" b="1"/>
              <a:t>number of poles bolted </a:t>
            </a:r>
            <a:r>
              <a:rPr lang="en-IN"/>
              <a:t>inside the </a:t>
            </a:r>
            <a:r>
              <a:rPr lang="en-IN" b="1"/>
              <a:t>circular frame</a:t>
            </a:r>
            <a:r>
              <a:rPr lang="en-IN"/>
              <a:t>.</a:t>
            </a:r>
          </a:p>
          <a:p>
            <a:pPr lvl="1"/>
            <a:r>
              <a:rPr lang="en-IN" b="1"/>
              <a:t>Field windings </a:t>
            </a:r>
            <a:r>
              <a:rPr lang="en-IN"/>
              <a:t>are </a:t>
            </a:r>
            <a:r>
              <a:rPr lang="en-IN" b="1"/>
              <a:t>mounted on the poles and carry the DC exciting current</a:t>
            </a:r>
            <a:r>
              <a:rPr lang="en-IN"/>
              <a:t>.</a:t>
            </a:r>
          </a:p>
          <a:p>
            <a:pPr lvl="1"/>
            <a:r>
              <a:rPr lang="en-IN" b="1"/>
              <a:t>Field coils </a:t>
            </a:r>
            <a:r>
              <a:rPr lang="en-IN"/>
              <a:t>are connected in such a way the </a:t>
            </a:r>
            <a:r>
              <a:rPr lang="en-IN" b="1"/>
              <a:t>adjacent poles have opposite polarity</a:t>
            </a:r>
            <a:r>
              <a:rPr lang="en-IN"/>
              <a:t>.</a:t>
            </a:r>
          </a:p>
          <a:p>
            <a:pPr lvl="1"/>
            <a:r>
              <a:rPr lang="en-IN"/>
              <a:t>The </a:t>
            </a:r>
            <a:r>
              <a:rPr lang="en-IN" b="1" err="1"/>
              <a:t>mmf</a:t>
            </a:r>
            <a:r>
              <a:rPr lang="en-IN" b="1"/>
              <a:t> (</a:t>
            </a:r>
            <a:r>
              <a:rPr lang="en-IN" b="1" err="1"/>
              <a:t>magnetomotive</a:t>
            </a:r>
            <a:r>
              <a:rPr lang="en-IN" b="1"/>
              <a:t> force) </a:t>
            </a:r>
            <a:r>
              <a:rPr lang="en-IN"/>
              <a:t>produced by the </a:t>
            </a:r>
            <a:r>
              <a:rPr lang="en-IN" b="1"/>
              <a:t>field windings provides a magnetic flux</a:t>
            </a:r>
            <a:r>
              <a:rPr lang="en-IN"/>
              <a:t> that passes through the </a:t>
            </a:r>
            <a:r>
              <a:rPr lang="en-IN" b="1"/>
              <a:t>pole pieces, the air gap, the armature and the frame.</a:t>
            </a:r>
          </a:p>
          <a:p>
            <a:pPr marL="0" indent="0">
              <a:buNone/>
            </a:pPr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374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4090" y="15525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050" y="1349528"/>
            <a:ext cx="11144249" cy="5008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/>
              <a:t>Armature core</a:t>
            </a:r>
          </a:p>
          <a:p>
            <a:pPr lvl="1"/>
            <a:r>
              <a:rPr lang="en-IN" sz="2800"/>
              <a:t>The armature core is </a:t>
            </a:r>
            <a:r>
              <a:rPr lang="en-IN" sz="2800" b="1"/>
              <a:t>keyed to the machine shaft and rotate between the field poles.</a:t>
            </a:r>
          </a:p>
          <a:p>
            <a:pPr lvl="1"/>
            <a:r>
              <a:rPr lang="en-IN" sz="2800"/>
              <a:t>The armature core consists of </a:t>
            </a:r>
            <a:r>
              <a:rPr lang="en-IN" sz="2800" b="1"/>
              <a:t>slotted soft –iron laminated </a:t>
            </a:r>
            <a:r>
              <a:rPr lang="en-IN" sz="2800"/>
              <a:t>that are </a:t>
            </a:r>
            <a:r>
              <a:rPr lang="en-IN" sz="2800" b="1"/>
              <a:t>stacked to form a cylindrical core.</a:t>
            </a:r>
          </a:p>
          <a:p>
            <a:pPr lvl="1"/>
            <a:r>
              <a:rPr lang="en-IN" sz="2800"/>
              <a:t>The laminations are </a:t>
            </a:r>
            <a:r>
              <a:rPr lang="en-IN" sz="2800" b="1"/>
              <a:t>individually coated with a thin insulating fills </a:t>
            </a:r>
            <a:r>
              <a:rPr lang="en-IN" sz="2800"/>
              <a:t>so that they </a:t>
            </a:r>
            <a:r>
              <a:rPr lang="en-IN" sz="2800" b="1"/>
              <a:t>do not come in electrical contact with each other</a:t>
            </a:r>
            <a:r>
              <a:rPr lang="en-IN" sz="2800"/>
              <a:t>.</a:t>
            </a:r>
          </a:p>
          <a:p>
            <a:pPr lvl="1"/>
            <a:r>
              <a:rPr lang="en-IN" sz="2800"/>
              <a:t>The </a:t>
            </a:r>
            <a:r>
              <a:rPr lang="en-IN" sz="2800" b="1"/>
              <a:t>purpose of laminating the core is to reduce eddy current loss.</a:t>
            </a:r>
          </a:p>
          <a:p>
            <a:pPr lvl="1"/>
            <a:r>
              <a:rPr lang="en-IN" sz="2800"/>
              <a:t>The </a:t>
            </a:r>
            <a:r>
              <a:rPr lang="en-IN" sz="2800" b="1"/>
              <a:t>laminations are slotted </a:t>
            </a:r>
            <a:r>
              <a:rPr lang="en-IN" sz="2800"/>
              <a:t>to </a:t>
            </a:r>
            <a:r>
              <a:rPr lang="en-IN" sz="2800" b="1"/>
              <a:t>accommodate </a:t>
            </a:r>
            <a:r>
              <a:rPr lang="en-IN" sz="2800"/>
              <a:t>and provide security to the </a:t>
            </a:r>
            <a:r>
              <a:rPr lang="en-IN" sz="2800" b="1"/>
              <a:t>armature winding</a:t>
            </a:r>
            <a:r>
              <a:rPr lang="en-IN" sz="280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775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0740" y="156727"/>
            <a:ext cx="7887644" cy="872366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7" y="1600200"/>
            <a:ext cx="9337619" cy="4757491"/>
          </a:xfrm>
        </p:spPr>
        <p:txBody>
          <a:bodyPr>
            <a:normAutofit/>
          </a:bodyPr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6663B0-58FD-E75A-C45D-C81998140C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7" y="1879600"/>
            <a:ext cx="6105525" cy="3962400"/>
          </a:xfrm>
          <a:prstGeom prst="rect">
            <a:avLst/>
          </a:prstGeom>
        </p:spPr>
      </p:pic>
      <p:pic>
        <p:nvPicPr>
          <p:cNvPr id="1026" name="Picture 2" descr="What is meant by commutation in a DC machine? - Quora">
            <a:extLst>
              <a:ext uri="{FF2B5EF4-FFF2-40B4-BE49-F238E27FC236}">
                <a16:creationId xmlns:a16="http://schemas.microsoft.com/office/drawing/2014/main" id="{58FED641-B5FD-8A83-E3C1-3D14607887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292" y="1936750"/>
            <a:ext cx="4423168" cy="332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053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5540" y="184151"/>
            <a:ext cx="7887644" cy="803266"/>
          </a:xfrm>
        </p:spPr>
        <p:txBody>
          <a:bodyPr/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840" y="1303576"/>
            <a:ext cx="11079910" cy="5554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Armature winding</a:t>
            </a:r>
          </a:p>
          <a:p>
            <a:pPr lvl="1"/>
            <a:r>
              <a:rPr lang="en-IN" sz="2800" dirty="0"/>
              <a:t>The slots of the armature core holds the insulated conductors that are called as armature windings.</a:t>
            </a:r>
          </a:p>
          <a:p>
            <a:pPr lvl="1"/>
            <a:r>
              <a:rPr lang="en-IN" sz="2800" dirty="0"/>
              <a:t>The </a:t>
            </a:r>
            <a:r>
              <a:rPr lang="en-IN" sz="2800" b="1" dirty="0"/>
              <a:t>emf is induced in armature windings</a:t>
            </a:r>
          </a:p>
          <a:p>
            <a:pPr lvl="1"/>
            <a:r>
              <a:rPr lang="en-IN" sz="2800" dirty="0"/>
              <a:t>The armature conductors are connected in series-parallel connection.</a:t>
            </a:r>
          </a:p>
          <a:p>
            <a:pPr lvl="2"/>
            <a:r>
              <a:rPr lang="en-IN" sz="2400" dirty="0"/>
              <a:t>The conductor being connected in </a:t>
            </a:r>
            <a:r>
              <a:rPr lang="en-IN" sz="2400" b="1" dirty="0"/>
              <a:t>series to increase the voltage</a:t>
            </a:r>
            <a:r>
              <a:rPr lang="en-IN" sz="2400" dirty="0"/>
              <a:t>.</a:t>
            </a:r>
          </a:p>
          <a:p>
            <a:pPr lvl="2"/>
            <a:r>
              <a:rPr lang="en-IN" sz="2400" dirty="0"/>
              <a:t>Conductors connected in </a:t>
            </a:r>
            <a:r>
              <a:rPr lang="en-IN" sz="2400" b="1" dirty="0"/>
              <a:t>parallel to increase the current.</a:t>
            </a:r>
          </a:p>
          <a:p>
            <a:pPr lvl="1"/>
            <a:r>
              <a:rPr lang="en-IN" sz="2800" dirty="0"/>
              <a:t>The armature winding of a DC machine is a closed- circuit winding.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385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2365" y="64126"/>
            <a:ext cx="7887644" cy="872366"/>
          </a:xfrm>
        </p:spPr>
        <p:txBody>
          <a:bodyPr>
            <a:norm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500" y="1217857"/>
            <a:ext cx="7232650" cy="51398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Commutator</a:t>
            </a:r>
          </a:p>
          <a:p>
            <a:pPr lvl="1"/>
            <a:r>
              <a:rPr lang="en-IN" sz="2800" dirty="0"/>
              <a:t>Commutator acts as a </a:t>
            </a:r>
            <a:r>
              <a:rPr lang="en-IN" sz="2800" b="1" dirty="0"/>
              <a:t>mechanical rectifier </a:t>
            </a:r>
            <a:r>
              <a:rPr lang="en-IN" sz="2800" dirty="0"/>
              <a:t>which converts the </a:t>
            </a:r>
            <a:r>
              <a:rPr lang="en-IN" sz="2800" b="1" dirty="0"/>
              <a:t>AC induced emf in the armature winding into DC across the brushes.</a:t>
            </a:r>
          </a:p>
          <a:p>
            <a:pPr lvl="1"/>
            <a:r>
              <a:rPr lang="en-IN" sz="2800" dirty="0"/>
              <a:t>It is made of </a:t>
            </a:r>
            <a:r>
              <a:rPr lang="en-IN" sz="2800" b="1" dirty="0"/>
              <a:t>copper segment insulated from each other by mica sheet.</a:t>
            </a:r>
          </a:p>
          <a:p>
            <a:pPr lvl="1"/>
            <a:r>
              <a:rPr lang="en-IN" sz="2800" dirty="0"/>
              <a:t>It is </a:t>
            </a:r>
            <a:r>
              <a:rPr lang="en-IN" sz="2800" b="1" dirty="0"/>
              <a:t>mounted on the shaft of the machine.</a:t>
            </a:r>
          </a:p>
          <a:p>
            <a:pPr marL="472838" lvl="1" indent="0">
              <a:buNone/>
            </a:pPr>
            <a:endParaRPr lang="en-IN" dirty="0"/>
          </a:p>
          <a:p>
            <a:pPr lvl="1"/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CC1652-21FB-8A36-63A8-B37558A865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7150" y="2270397"/>
            <a:ext cx="4514850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626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3190" y="133351"/>
            <a:ext cx="7887644" cy="872364"/>
          </a:xfrm>
        </p:spPr>
        <p:txBody>
          <a:bodyPr/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290" y="1372675"/>
            <a:ext cx="11175160" cy="4958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/>
              <a:t>Brushes</a:t>
            </a:r>
          </a:p>
          <a:p>
            <a:pPr lvl="1"/>
            <a:r>
              <a:rPr lang="en-IN" sz="2800"/>
              <a:t>The purpose of the brushes is to </a:t>
            </a:r>
            <a:r>
              <a:rPr lang="en-IN" sz="2800" b="1"/>
              <a:t>collect the current from commutator </a:t>
            </a:r>
            <a:r>
              <a:rPr lang="en-IN" sz="2800"/>
              <a:t>to external load circuit.</a:t>
            </a:r>
          </a:p>
          <a:p>
            <a:pPr marL="472838" lvl="1" indent="0">
              <a:buNone/>
            </a:pPr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37B819B-323E-A991-A61D-30D8CA770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787" y="3429000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036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685" y="171451"/>
            <a:ext cx="7887644" cy="665070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working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6499" y="1839741"/>
            <a:ext cx="7602830" cy="3877030"/>
          </a:xfrm>
        </p:spPr>
      </p:pic>
    </p:spTree>
    <p:extLst>
      <p:ext uri="{BB962C8B-B14F-4D97-AF65-F5344CB8AC3E}">
        <p14:creationId xmlns:p14="http://schemas.microsoft.com/office/powerpoint/2010/main" val="41792054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940" y="133351"/>
            <a:ext cx="7887644" cy="872364"/>
          </a:xfrm>
        </p:spPr>
        <p:txBody>
          <a:bodyPr/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- Working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09600" y="1217857"/>
            <a:ext cx="11131550" cy="4525963"/>
          </a:xfrm>
        </p:spPr>
        <p:txBody>
          <a:bodyPr>
            <a:normAutofit/>
          </a:bodyPr>
          <a:lstStyle/>
          <a:p>
            <a:r>
              <a:rPr lang="en-IN"/>
              <a:t>The </a:t>
            </a:r>
            <a:r>
              <a:rPr lang="en-IN" b="1"/>
              <a:t>field winding </a:t>
            </a:r>
            <a:r>
              <a:rPr lang="en-IN"/>
              <a:t>is supplied with </a:t>
            </a:r>
            <a:r>
              <a:rPr lang="en-IN" b="1"/>
              <a:t>power supply</a:t>
            </a:r>
            <a:r>
              <a:rPr lang="en-IN"/>
              <a:t>. So, the </a:t>
            </a:r>
            <a:r>
              <a:rPr lang="en-IN" b="1"/>
              <a:t>poles get magnetised and the magnetic flux across the pole increases</a:t>
            </a:r>
            <a:r>
              <a:rPr lang="en-IN"/>
              <a:t>.</a:t>
            </a:r>
          </a:p>
          <a:p>
            <a:r>
              <a:rPr lang="en-IN"/>
              <a:t>The </a:t>
            </a:r>
            <a:r>
              <a:rPr lang="en-IN" b="1"/>
              <a:t>armature is provide with a  mechanical force </a:t>
            </a:r>
            <a:r>
              <a:rPr lang="en-IN"/>
              <a:t>(rotational force), which </a:t>
            </a:r>
            <a:r>
              <a:rPr lang="en-IN" b="1"/>
              <a:t>cuts the magnetic flux lines</a:t>
            </a:r>
            <a:r>
              <a:rPr lang="en-IN"/>
              <a:t>.</a:t>
            </a:r>
          </a:p>
          <a:p>
            <a:r>
              <a:rPr lang="en-IN"/>
              <a:t>The </a:t>
            </a:r>
            <a:r>
              <a:rPr lang="en-IN" b="1" err="1"/>
              <a:t>Emf</a:t>
            </a:r>
            <a:r>
              <a:rPr lang="en-IN"/>
              <a:t> will be </a:t>
            </a:r>
            <a:r>
              <a:rPr lang="en-IN" b="1"/>
              <a:t>induced in the conductor</a:t>
            </a:r>
            <a:r>
              <a:rPr lang="en-IN"/>
              <a:t>, as per the </a:t>
            </a:r>
            <a:r>
              <a:rPr lang="en-IN" b="1"/>
              <a:t>Faraday’s law of electromagnetic induction.</a:t>
            </a:r>
          </a:p>
          <a:p>
            <a:r>
              <a:rPr lang="en-IN"/>
              <a:t>The </a:t>
            </a:r>
            <a:r>
              <a:rPr lang="en-IN" b="1"/>
              <a:t>direction of the induced </a:t>
            </a:r>
            <a:r>
              <a:rPr lang="en-IN" b="1" err="1"/>
              <a:t>Emf</a:t>
            </a:r>
            <a:r>
              <a:rPr lang="en-IN" b="1"/>
              <a:t> </a:t>
            </a:r>
            <a:r>
              <a:rPr lang="en-IN"/>
              <a:t>is given by the </a:t>
            </a:r>
            <a:r>
              <a:rPr lang="en-IN" b="1" err="1"/>
              <a:t>Flemming’s</a:t>
            </a:r>
            <a:r>
              <a:rPr lang="en-IN" b="1"/>
              <a:t> right hand rule.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386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178" y="161324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</a:rPr>
              <a:t>DC generator – Symbol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597" y="2455618"/>
            <a:ext cx="3572813" cy="2078954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295" y="2486061"/>
            <a:ext cx="4527758" cy="197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399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[2] 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14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>
                <a:solidFill>
                  <a:srgbClr val="FFFFFF"/>
                </a:solidFill>
              </a:rPr>
            </a:b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14 / Electrical Principles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998</Words>
  <Application>Microsoft Office PowerPoint</Application>
  <PresentationFormat>Widescreen</PresentationFormat>
  <Paragraphs>138</Paragraphs>
  <Slides>21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Types of DC machines</vt:lpstr>
      <vt:lpstr>Types of DC machines</vt:lpstr>
      <vt:lpstr>DC Generator - working principle</vt:lpstr>
      <vt:lpstr>DC Generator - working principle</vt:lpstr>
      <vt:lpstr>DC generator - Construction</vt:lpstr>
      <vt:lpstr>DC generator - Construction</vt:lpstr>
      <vt:lpstr>DC Generator - Construction</vt:lpstr>
      <vt:lpstr>DC Generator - Construction</vt:lpstr>
      <vt:lpstr>DC Generator - Construction</vt:lpstr>
      <vt:lpstr>DC Generator - Construction</vt:lpstr>
      <vt:lpstr>DC Generator - Construction</vt:lpstr>
      <vt:lpstr>DC generator - Construction</vt:lpstr>
      <vt:lpstr>DC generator - Construction</vt:lpstr>
      <vt:lpstr>DC generator - working</vt:lpstr>
      <vt:lpstr>DC generator - Working</vt:lpstr>
      <vt:lpstr>DC generator – Symbol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</cp:revision>
  <dcterms:created xsi:type="dcterms:W3CDTF">2021-03-09T15:35:42Z</dcterms:created>
  <dcterms:modified xsi:type="dcterms:W3CDTF">2026-05-01T13:24:54Z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