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3" r:id="rId3"/>
    <p:sldId id="257" r:id="rId4"/>
    <p:sldId id="259" r:id="rId5"/>
    <p:sldId id="261" r:id="rId6"/>
    <p:sldId id="262" r:id="rId7"/>
    <p:sldId id="263" r:id="rId8"/>
    <p:sldId id="265" r:id="rId9"/>
    <p:sldId id="266" r:id="rId10"/>
    <p:sldId id="267" r:id="rId11"/>
    <p:sldId id="268" r:id="rId12"/>
    <p:sldId id="269" r:id="rId13"/>
    <p:sldId id="271" r:id="rId14"/>
    <p:sldId id="272"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7D11"/>
    <a:srgbClr val="FF8205"/>
    <a:srgbClr val="66FF99"/>
    <a:srgbClr val="FF99FF"/>
    <a:srgbClr val="660066"/>
    <a:srgbClr val="66FFFF"/>
    <a:srgbClr val="FFCF21"/>
    <a:srgbClr val="015B5F"/>
    <a:srgbClr val="008080"/>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1B10C4-D47A-0D10-FDDB-0B4297C967EC}" v="6" dt="2025-04-25T17:16:01.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597" autoAdjust="0"/>
  </p:normalViewPr>
  <p:slideViewPr>
    <p:cSldViewPr>
      <p:cViewPr varScale="1">
        <p:scale>
          <a:sx n="84" d="100"/>
          <a:sy n="84" d="100"/>
        </p:scale>
        <p:origin x="780" y="40"/>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 Sendrev (2235334)" userId="fde336c2-122d-456c-934e-4f91efbdbd59" providerId="ADAL" clId="{F31F1512-2996-4866-B6EC-A49C1ECDEA8E}"/>
    <pc:docChg chg="custSel modSld">
      <pc:chgData name="Ivan Sendrev (2235334)" userId="fde336c2-122d-456c-934e-4f91efbdbd59" providerId="ADAL" clId="{F31F1512-2996-4866-B6EC-A49C1ECDEA8E}" dt="2025-04-12T07:57:24.980" v="11" actId="20577"/>
      <pc:docMkLst>
        <pc:docMk/>
      </pc:docMkLst>
      <pc:sldChg chg="modSp mod">
        <pc:chgData name="Ivan Sendrev (2235334)" userId="fde336c2-122d-456c-934e-4f91efbdbd59" providerId="ADAL" clId="{F31F1512-2996-4866-B6EC-A49C1ECDEA8E}" dt="2025-04-12T07:57:24.980" v="11" actId="20577"/>
        <pc:sldMkLst>
          <pc:docMk/>
          <pc:sldMk cId="363920370" sldId="256"/>
        </pc:sldMkLst>
        <pc:spChg chg="mod">
          <ac:chgData name="Ivan Sendrev (2235334)" userId="fde336c2-122d-456c-934e-4f91efbdbd59" providerId="ADAL" clId="{F31F1512-2996-4866-B6EC-A49C1ECDEA8E}" dt="2025-04-12T07:57:24.980" v="11" actId="20577"/>
          <ac:spMkLst>
            <pc:docMk/>
            <pc:sldMk cId="363920370" sldId="256"/>
            <ac:spMk id="5" creationId="{F9046637-D542-E050-5288-DA9018366BCC}"/>
          </ac:spMkLst>
        </pc:spChg>
      </pc:sldChg>
    </pc:docChg>
  </pc:docChgLst>
  <pc:docChgLst>
    <pc:chgData name="Ivan Sendrev (2235334)" userId="S::2235334@student.uwtsd.ac.uk::fde336c2-122d-456c-934e-4f91efbdbd59" providerId="AD" clId="Web-{321B10C4-D47A-0D10-FDDB-0B4297C967EC}"/>
    <pc:docChg chg="modSld">
      <pc:chgData name="Ivan Sendrev (2235334)" userId="S::2235334@student.uwtsd.ac.uk::fde336c2-122d-456c-934e-4f91efbdbd59" providerId="AD" clId="Web-{321B10C4-D47A-0D10-FDDB-0B4297C967EC}" dt="2025-04-25T17:16:01.848" v="5" actId="1076"/>
      <pc:docMkLst>
        <pc:docMk/>
      </pc:docMkLst>
      <pc:sldChg chg="addSp delSp modSp">
        <pc:chgData name="Ivan Sendrev (2235334)" userId="S::2235334@student.uwtsd.ac.uk::fde336c2-122d-456c-934e-4f91efbdbd59" providerId="AD" clId="Web-{321B10C4-D47A-0D10-FDDB-0B4297C967EC}" dt="2025-04-25T17:16:01.848" v="5" actId="1076"/>
        <pc:sldMkLst>
          <pc:docMk/>
          <pc:sldMk cId="226241527" sldId="272"/>
        </pc:sldMkLst>
        <pc:spChg chg="add del mod">
          <ac:chgData name="Ivan Sendrev (2235334)" userId="S::2235334@student.uwtsd.ac.uk::fde336c2-122d-456c-934e-4f91efbdbd59" providerId="AD" clId="Web-{321B10C4-D47A-0D10-FDDB-0B4297C967EC}" dt="2025-04-25T17:15:45.878" v="2"/>
          <ac:spMkLst>
            <pc:docMk/>
            <pc:sldMk cId="226241527" sldId="272"/>
            <ac:spMk id="3" creationId="{06CEA7E8-B482-F9B8-3B86-18A632D04F7C}"/>
          </ac:spMkLst>
        </pc:spChg>
        <pc:picChg chg="mod">
          <ac:chgData name="Ivan Sendrev (2235334)" userId="S::2235334@student.uwtsd.ac.uk::fde336c2-122d-456c-934e-4f91efbdbd59" providerId="AD" clId="Web-{321B10C4-D47A-0D10-FDDB-0B4297C967EC}" dt="2025-04-25T17:16:01.848" v="5" actId="1076"/>
          <ac:picMkLst>
            <pc:docMk/>
            <pc:sldMk cId="226241527" sldId="272"/>
            <ac:picMk id="5" creationId="{B4961AAB-B937-BAE9-96D6-A610067220B8}"/>
          </ac:picMkLst>
        </pc:picChg>
        <pc:picChg chg="del">
          <ac:chgData name="Ivan Sendrev (2235334)" userId="S::2235334@student.uwtsd.ac.uk::fde336c2-122d-456c-934e-4f91efbdbd59" providerId="AD" clId="Web-{321B10C4-D47A-0D10-FDDB-0B4297C967EC}" dt="2025-04-25T17:15:20.923" v="0"/>
          <ac:picMkLst>
            <pc:docMk/>
            <pc:sldMk cId="226241527" sldId="272"/>
            <ac:picMk id="1026" creationId="{E42E461E-EF85-5152-D9E5-659017B66D3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4/25/2025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533E96-F078-4B3D-A8F4-F1AF21EBC357}" type="slidenum">
              <a:rPr lang="en-US" smtClean="0"/>
              <a:pPr/>
              <a:t>1</a:t>
            </a:fld>
            <a:endParaRPr lang="en-US"/>
          </a:p>
        </p:txBody>
      </p:sp>
    </p:spTree>
    <p:extLst>
      <p:ext uri="{BB962C8B-B14F-4D97-AF65-F5344CB8AC3E}">
        <p14:creationId xmlns:p14="http://schemas.microsoft.com/office/powerpoint/2010/main" val="1800016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Navigating the differences in a different culture when growing into a new market is important. Confucian values, hierarchy, and long term relationship are the bases of China’s business culture. In order to abide by these values, Greggs has to adjust its negotiation approach. In this presentation, it explores the cultural elements, strategies to succeed and the essence of adaptability for cross cultural negotiations.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3</a:t>
            </a:fld>
            <a:endParaRPr lang="en-US"/>
          </a:p>
        </p:txBody>
      </p:sp>
    </p:spTree>
    <p:extLst>
      <p:ext uri="{BB962C8B-B14F-4D97-AF65-F5344CB8AC3E}">
        <p14:creationId xmlns:p14="http://schemas.microsoft.com/office/powerpoint/2010/main" val="2775992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Businesses behaviour and policies are affected by culture in how they interact, how they make decisions and the way they negotiate. One of the main principles of business in China is hierarchy and collectivism whereas there is a more individualistic and direct Western business in trend. This understanding prevents companies like Greggs to face the wrath of negotiation smoothly and gain a stronger stronghold.</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4</a:t>
            </a:fld>
            <a:endParaRPr lang="en-US"/>
          </a:p>
        </p:txBody>
      </p:sp>
    </p:spTree>
    <p:extLst>
      <p:ext uri="{BB962C8B-B14F-4D97-AF65-F5344CB8AC3E}">
        <p14:creationId xmlns:p14="http://schemas.microsoft.com/office/powerpoint/2010/main" val="3324605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Cultural meanings behind business negotiations are revealed by Hofstede’s Cultural Dimensions. Power Distance in China is high, which shows leadership decisions are taken at the top. Since collectivism is about group harmony, Greggs may not be able to discuss business terms unless there already existed strong, trust based relationships. Negotiating is successful only if you can adapt to these values.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5</a:t>
            </a:fld>
            <a:endParaRPr lang="en-US"/>
          </a:p>
        </p:txBody>
      </p:sp>
    </p:spTree>
    <p:extLst>
      <p:ext uri="{BB962C8B-B14F-4D97-AF65-F5344CB8AC3E}">
        <p14:creationId xmlns:p14="http://schemas.microsoft.com/office/powerpoint/2010/main" val="4292354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Business negotiations between the Chinese are also not based on rules that one is likely to come across when engaging in business negotiations in a country that follows the Western business practises. Business meetings do not begin with topics of business issues. Developing guanxi or mutual trust takes priority. Chinese do not tread on the direct approach which might lead to the contradiction rather they prefer to be indirect to avoid conflict. It is organised in terms of levels, and it is time-consuming and demands compliance with official procedures. In the current global environment, Greggs has to go the extra mile in order to gain credibility in the specified cultures, and turn negotiations in their favour.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6</a:t>
            </a:fld>
            <a:endParaRPr lang="en-US"/>
          </a:p>
        </p:txBody>
      </p:sp>
    </p:spTree>
    <p:extLst>
      <p:ext uri="{BB962C8B-B14F-4D97-AF65-F5344CB8AC3E}">
        <p14:creationId xmlns:p14="http://schemas.microsoft.com/office/powerpoint/2010/main" val="554399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Establishing relationships or business connexions is a common idea known by the Chinese term ‘Guanxi’. It encompasses satisfactory commitments that may allow business relations to be established and nurtured through trust. Lacking Guanxi, it is very difficult to gain trust in the context of business with other firms which are located in China. Greggs must also engage in relationship building through participation in social functions and forums within the industry so as to improve its bargaining power and its future strategic efficiency in China.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7</a:t>
            </a:fld>
            <a:endParaRPr lang="en-US"/>
          </a:p>
        </p:txBody>
      </p:sp>
    </p:spTree>
    <p:extLst>
      <p:ext uri="{BB962C8B-B14F-4D97-AF65-F5344CB8AC3E}">
        <p14:creationId xmlns:p14="http://schemas.microsoft.com/office/powerpoint/2010/main" val="2146737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Culture also plays a role in a negotiation process by considering cultural factors that should be followed. It is best to have a conducive relation before jumping into business negotiations hence, Greggs should ensure the above facts are met. Since negotiations follow the culture of the Chinese people, the process is bound to take longer than what one might expect. Using local professionals is beneficial when aiming to address cultural specificities for any business since it would show the company’s attempts to fit into the Chinese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Alternatively, Chinese communication is high-contentious, implying that most of the content is nonverbal and relatively less is stated. Another verbal communication technique is the use of nonverbal communication where the parties will give secret messages without openly saying anything. Greggs should ensure that its negotiators are aware of these signals and know how to properly respond in order to avoid offending any party.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8</a:t>
            </a:fld>
            <a:endParaRPr lang="en-US"/>
          </a:p>
        </p:txBody>
      </p:sp>
    </p:spTree>
    <p:extLst>
      <p:ext uri="{BB962C8B-B14F-4D97-AF65-F5344CB8AC3E}">
        <p14:creationId xmlns:p14="http://schemas.microsoft.com/office/powerpoint/2010/main" val="3739010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Flexibility is one of critical factors that determine success of cross-cultural negotiation. Currently, Greggs must be equally innovative by negotiating more flexibility while implementing its business practises to match these objectives with the Chinese culture and business standards. Businesses have to invest in cultural training of negotiation teams to avoid communication barriers hence enhance the relations, partnership and long-term business relations.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9</a:t>
            </a:fld>
            <a:endParaRPr lang="en-US"/>
          </a:p>
        </p:txBody>
      </p:sp>
    </p:spTree>
    <p:extLst>
      <p:ext uri="{BB962C8B-B14F-4D97-AF65-F5344CB8AC3E}">
        <p14:creationId xmlns:p14="http://schemas.microsoft.com/office/powerpoint/2010/main" val="1041339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Cross-cultural negotiations come with a number of challenges. Besides, the language the parties use, difference in the schedule of negotiations, and unfamiliarity with the legal framework may pose some challenges. Greggs has to expect such challenges and hire professional negotiators familiar with both the UK and China business contexts to avoid such pitfalls.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10</a:t>
            </a:fld>
            <a:endParaRPr lang="en-US"/>
          </a:p>
        </p:txBody>
      </p:sp>
    </p:spTree>
    <p:extLst>
      <p:ext uri="{BB962C8B-B14F-4D97-AF65-F5344CB8AC3E}">
        <p14:creationId xmlns:p14="http://schemas.microsoft.com/office/powerpoint/2010/main" val="570013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the social media context, it can be observed that many foreign firms have garnered success and were able to penetrate the China market especially through the cultural nuances of the Chinese population. Starbucks focused on tea-drinking products to launch into the market, McDonalds localise its foods and Apple developed the close and long-term relationships with the suppliers. Thus, Greggs can also use the same principle: use of negotiation style compatible with the Chinese culture.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11</a:t>
            </a:fld>
            <a:endParaRPr lang="en-US"/>
          </a:p>
        </p:txBody>
      </p:sp>
    </p:spTree>
    <p:extLst>
      <p:ext uri="{BB962C8B-B14F-4D97-AF65-F5344CB8AC3E}">
        <p14:creationId xmlns:p14="http://schemas.microsoft.com/office/powerpoint/2010/main" val="3869874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Thus, the approach to the market and, in particular, Reckitt Benckiser’s expansion into China needs to be orderly. Thus, training the executive with cultural understanding, engaging native consultants, and establishing good relationships will lead to overcoming these barriers while negotiating. Periodical appraisals of negotiation results as well as cultural factors will foster the development of effective strategies to help acquire a good foothold for Greggs in China.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12</a:t>
            </a:fld>
            <a:endParaRPr lang="en-US"/>
          </a:p>
        </p:txBody>
      </p:sp>
    </p:spTree>
    <p:extLst>
      <p:ext uri="{BB962C8B-B14F-4D97-AF65-F5344CB8AC3E}">
        <p14:creationId xmlns:p14="http://schemas.microsoft.com/office/powerpoint/2010/main" val="2551611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07271" y="1908769"/>
            <a:ext cx="7779529" cy="152705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897560" y="3435819"/>
            <a:ext cx="7789240" cy="807579"/>
          </a:xfrm>
        </p:spPr>
        <p:txBody>
          <a:bodyPr>
            <a:normAutofit/>
          </a:bodyPr>
          <a:lstStyle>
            <a:lvl1pPr marL="0" indent="0" algn="r">
              <a:buNone/>
              <a:defRPr sz="2800" b="0" i="0">
                <a:solidFill>
                  <a:srgbClr val="002060"/>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1044700"/>
          </a:xfrm>
        </p:spPr>
        <p:txBody>
          <a:bodyPr>
            <a:normAutofit/>
          </a:bodyPr>
          <a:lstStyle>
            <a:lvl1pPr algn="r">
              <a:defRPr sz="3600" baseline="0">
                <a:solidFill>
                  <a:srgbClr val="FF7D1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197405"/>
            <a:ext cx="8229600" cy="356985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279263"/>
            <a:ext cx="6096000" cy="763525"/>
          </a:xfrm>
        </p:spPr>
        <p:txBody>
          <a:bodyPr>
            <a:normAutofit/>
          </a:bodyPr>
          <a:lstStyle>
            <a:lvl1pPr algn="l">
              <a:defRPr sz="3600">
                <a:solidFill>
                  <a:srgbClr val="FF7D1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042788"/>
            <a:ext cx="6096000" cy="3694697"/>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44700"/>
          </a:xfrm>
        </p:spPr>
        <p:txBody>
          <a:bodyPr>
            <a:normAutofit/>
          </a:bodyPr>
          <a:lstStyle>
            <a:lvl1pPr algn="r">
              <a:defRPr sz="3600" u="none" baseline="0">
                <a:solidFill>
                  <a:srgbClr val="FF7D1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7" y="1407302"/>
            <a:ext cx="4040188" cy="568644"/>
          </a:xfrm>
        </p:spPr>
        <p:txBody>
          <a:bodyPr anchor="b"/>
          <a:lstStyle>
            <a:lvl1pPr marL="0" indent="0" algn="ctr">
              <a:buNone/>
              <a:defRPr sz="2400" b="1">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0222" y="1975943"/>
            <a:ext cx="4041775" cy="288637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1999" y="1407302"/>
            <a:ext cx="4041775" cy="568643"/>
          </a:xfrm>
        </p:spPr>
        <p:txBody>
          <a:bodyPr anchor="b"/>
          <a:lstStyle>
            <a:lvl1pPr marL="0" indent="0" algn="ctr">
              <a:buNone/>
              <a:defRPr sz="2400" b="1">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1975945"/>
            <a:ext cx="4041775" cy="2886380"/>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4/25/2025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4/25/2025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90"/>
            <a:ext cx="5111751"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076328"/>
            <a:ext cx="3008313" cy="3518297"/>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p:cNvSpPr>
            <a:spLocks noGrp="1"/>
          </p:cNvSpPr>
          <p:nvPr>
            <p:ph type="body" sz="half" idx="2"/>
          </p:nvPr>
        </p:nvSpPr>
        <p:spPr>
          <a:xfrm>
            <a:off x="1792288" y="4025505"/>
            <a:ext cx="5486400" cy="603647"/>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3808475" y="2326215"/>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4/25/2025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49"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08476" y="2266340"/>
            <a:ext cx="5191970" cy="1527050"/>
          </a:xfrm>
        </p:spPr>
        <p:txBody>
          <a:bodyPr>
            <a:normAutofit/>
          </a:bodyPr>
          <a:lstStyle/>
          <a:p>
            <a:pPr algn="ctr"/>
            <a:r>
              <a:rPr lang="en-US" sz="2800" dirty="0">
                <a:latin typeface="Algerian" panose="04020705040A02060702" pitchFamily="82" charset="0"/>
              </a:rPr>
              <a:t>CROSS-CULTURAL NEGOTIATION: EXPANDING Greggs TO CHINA</a:t>
            </a:r>
          </a:p>
        </p:txBody>
      </p:sp>
      <p:pic>
        <p:nvPicPr>
          <p:cNvPr id="4" name="Picture 3">
            <a:extLst>
              <a:ext uri="{FF2B5EF4-FFF2-40B4-BE49-F238E27FC236}">
                <a16:creationId xmlns:a16="http://schemas.microsoft.com/office/drawing/2014/main" id="{339FD918-74A5-44B6-1A20-2557A8B69F06}"/>
              </a:ext>
            </a:extLst>
          </p:cNvPr>
          <p:cNvPicPr>
            <a:picLocks noChangeAspect="1"/>
          </p:cNvPicPr>
          <p:nvPr/>
        </p:nvPicPr>
        <p:blipFill>
          <a:blip r:embed="rId3" cstate="print"/>
          <a:stretch>
            <a:fillRect/>
          </a:stretch>
        </p:blipFill>
        <p:spPr>
          <a:xfrm>
            <a:off x="0" y="0"/>
            <a:ext cx="1943371" cy="685896"/>
          </a:xfrm>
          <a:prstGeom prst="rect">
            <a:avLst/>
          </a:prstGeom>
        </p:spPr>
      </p:pic>
      <p:sp>
        <p:nvSpPr>
          <p:cNvPr id="5" name="Title 1">
            <a:extLst>
              <a:ext uri="{FF2B5EF4-FFF2-40B4-BE49-F238E27FC236}">
                <a16:creationId xmlns:a16="http://schemas.microsoft.com/office/drawing/2014/main" id="{F9046637-D542-E050-5288-DA9018366BCC}"/>
              </a:ext>
            </a:extLst>
          </p:cNvPr>
          <p:cNvSpPr txBox="1">
            <a:spLocks/>
          </p:cNvSpPr>
          <p:nvPr/>
        </p:nvSpPr>
        <p:spPr>
          <a:xfrm>
            <a:off x="7015280" y="4379976"/>
            <a:ext cx="2128720" cy="763524"/>
          </a:xfrm>
          <a:prstGeom prst="rect">
            <a:avLst/>
          </a:prstGeom>
          <a:noFill/>
          <a:ln>
            <a:solidFill>
              <a:schemeClr val="bg1"/>
            </a:solidFill>
          </a:ln>
          <a:effectLst>
            <a:outerShdw blurRad="50800" dist="38100" dir="2700000" algn="tl" rotWithShape="0">
              <a:prstClr val="black">
                <a:alpha val="40000"/>
              </a:prstClr>
            </a:outerShdw>
          </a:effectLst>
        </p:spPr>
        <p:txBody>
          <a:bodyPr vert="horz" lIns="91440" tIns="45720" rIns="91440" bIns="45720" rtlCol="0" anchor="ctr">
            <a:normAutofit fontScale="92500" lnSpcReduction="20000"/>
          </a:bodyPr>
          <a:lstStyle>
            <a:lvl1pPr algn="r" defTabSz="914377" rtl="0" eaLnBrk="1" latinLnBrk="0" hangingPunct="1">
              <a:spcBef>
                <a:spcPct val="0"/>
              </a:spcBef>
              <a:buNone/>
              <a:defRPr sz="3600" kern="1200">
                <a:solidFill>
                  <a:schemeClr val="bg1"/>
                </a:solidFill>
                <a:latin typeface="+mj-lt"/>
                <a:ea typeface="+mj-ea"/>
                <a:cs typeface="+mj-cs"/>
              </a:defRPr>
            </a:lvl1pPr>
          </a:lstStyle>
          <a:p>
            <a:endParaRPr lang="en-US" sz="1800" dirty="0">
              <a:latin typeface="Algerian" panose="04020705040A02060702" pitchFamily="82" charset="0"/>
            </a:endParaRPr>
          </a:p>
          <a:p>
            <a:r>
              <a:rPr lang="en-US" sz="1800" dirty="0">
                <a:latin typeface="Algerian" panose="04020705040A02060702" pitchFamily="82" charset="0"/>
              </a:rPr>
              <a:t> Ivan </a:t>
            </a:r>
            <a:r>
              <a:rPr lang="en-US" sz="1800" dirty="0" err="1">
                <a:latin typeface="Algerian" panose="04020705040A02060702" pitchFamily="82" charset="0"/>
              </a:rPr>
              <a:t>SendrEv</a:t>
            </a:r>
            <a:endParaRPr lang="en-US" sz="1800" dirty="0">
              <a:latin typeface="Algerian" panose="04020705040A02060702" pitchFamily="82" charset="0"/>
            </a:endParaRPr>
          </a:p>
          <a:p>
            <a:r>
              <a:rPr lang="en-US" sz="1800" dirty="0">
                <a:latin typeface="Algerian" panose="04020705040A02060702" pitchFamily="82" charset="0"/>
              </a:rPr>
              <a:t>-2235334</a:t>
            </a:r>
          </a:p>
          <a:p>
            <a:endParaRPr lang="en-US" sz="1800" dirty="0">
              <a:latin typeface="Algerian" panose="04020705040A02060702" pitchFamily="82"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B784D-889D-99F4-B88A-D43FED0736AA}"/>
              </a:ext>
            </a:extLst>
          </p:cNvPr>
          <p:cNvSpPr>
            <a:spLocks noGrp="1"/>
          </p:cNvSpPr>
          <p:nvPr>
            <p:ph type="title"/>
          </p:nvPr>
        </p:nvSpPr>
        <p:spPr>
          <a:xfrm>
            <a:off x="4419294" y="1"/>
            <a:ext cx="4267505" cy="1044700"/>
          </a:xfrm>
        </p:spPr>
        <p:txBody>
          <a:bodyPr>
            <a:normAutofit/>
          </a:bodyPr>
          <a:lstStyle/>
          <a:p>
            <a:pPr algn="ctr"/>
            <a:r>
              <a:rPr lang="en-IN" sz="2400" dirty="0"/>
              <a:t>Table of Content</a:t>
            </a:r>
          </a:p>
        </p:txBody>
      </p:sp>
      <p:graphicFrame>
        <p:nvGraphicFramePr>
          <p:cNvPr id="4" name="Table 3">
            <a:extLst>
              <a:ext uri="{FF2B5EF4-FFF2-40B4-BE49-F238E27FC236}">
                <a16:creationId xmlns:a16="http://schemas.microsoft.com/office/drawing/2014/main" id="{1F0B7C49-0BC5-6094-36E9-D76D8A714B72}"/>
              </a:ext>
            </a:extLst>
          </p:cNvPr>
          <p:cNvGraphicFramePr>
            <a:graphicFrameLocks noGrp="1"/>
          </p:cNvGraphicFramePr>
          <p:nvPr>
            <p:extLst>
              <p:ext uri="{D42A27DB-BD31-4B8C-83A1-F6EECF244321}">
                <p14:modId xmlns:p14="http://schemas.microsoft.com/office/powerpoint/2010/main" val="1145226345"/>
              </p:ext>
            </p:extLst>
          </p:nvPr>
        </p:nvGraphicFramePr>
        <p:xfrm>
          <a:off x="2128719" y="1200151"/>
          <a:ext cx="5039266" cy="3814877"/>
        </p:xfrm>
        <a:graphic>
          <a:graphicData uri="http://schemas.openxmlformats.org/drawingml/2006/table">
            <a:tbl>
              <a:tblPr firstRow="1" bandRow="1"/>
              <a:tblGrid>
                <a:gridCol w="4123036">
                  <a:extLst>
                    <a:ext uri="{9D8B030D-6E8A-4147-A177-3AD203B41FA5}">
                      <a16:colId xmlns:a16="http://schemas.microsoft.com/office/drawing/2014/main" val="1739751230"/>
                    </a:ext>
                  </a:extLst>
                </a:gridCol>
                <a:gridCol w="916230">
                  <a:extLst>
                    <a:ext uri="{9D8B030D-6E8A-4147-A177-3AD203B41FA5}">
                      <a16:colId xmlns:a16="http://schemas.microsoft.com/office/drawing/2014/main" val="938981513"/>
                    </a:ext>
                  </a:extLst>
                </a:gridCol>
              </a:tblGrid>
              <a:tr h="367666">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Introduction to Cross-Cultural Negotiations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3</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3309898553"/>
                  </a:ext>
                </a:extLst>
              </a:tr>
              <a:tr h="205767">
                <a:tc>
                  <a:txBody>
                    <a:bodyPr/>
                    <a:lstStyle/>
                    <a:p>
                      <a:pPr algn="ctr" fontAlgn="b"/>
                      <a:r>
                        <a:rPr lang="en-US" sz="1200" b="0" i="0" u="none" strike="noStrike" dirty="0">
                          <a:solidFill>
                            <a:srgbClr val="305496"/>
                          </a:solidFill>
                          <a:effectLst/>
                          <a:latin typeface="Times New Roman" panose="02020603050405020304" pitchFamily="18" charset="0"/>
                          <a:cs typeface="Times New Roman" panose="02020603050405020304" pitchFamily="18" charset="0"/>
                        </a:rPr>
                        <a:t>Defining Culture and Its Elements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4</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5502294"/>
                  </a:ext>
                </a:extLst>
              </a:tr>
              <a:tr h="403873">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Theoretical Perspective – Hofstede’s Cultural Dimensions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5</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1576931127"/>
                  </a:ext>
                </a:extLst>
              </a:tr>
              <a:tr h="367666">
                <a:tc>
                  <a:txBody>
                    <a:bodyPr/>
                    <a:lstStyle/>
                    <a:p>
                      <a:pPr algn="ctr" fontAlgn="b"/>
                      <a:r>
                        <a:rPr lang="en-US" sz="1200" b="0" i="0" u="none" strike="noStrike" dirty="0">
                          <a:solidFill>
                            <a:srgbClr val="305496"/>
                          </a:solidFill>
                          <a:effectLst/>
                          <a:latin typeface="Times New Roman" panose="02020603050405020304" pitchFamily="18" charset="0"/>
                          <a:cs typeface="Times New Roman" panose="02020603050405020304" pitchFamily="18" charset="0"/>
                        </a:rPr>
                        <a:t>Key Cultural Differences in Business Negotiations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6</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1600604"/>
                  </a:ext>
                </a:extLst>
              </a:tr>
              <a:tr h="367666">
                <a:tc>
                  <a:txBody>
                    <a:bodyPr/>
                    <a:lstStyle/>
                    <a:p>
                      <a:pPr algn="ctr" fontAlgn="b"/>
                      <a:r>
                        <a:rPr lang="en-US" sz="1200" b="0" i="0" u="none" strike="noStrike" dirty="0">
                          <a:solidFill>
                            <a:srgbClr val="305496"/>
                          </a:solidFill>
                          <a:effectLst/>
                          <a:latin typeface="Times New Roman" panose="02020603050405020304" pitchFamily="18" charset="0"/>
                          <a:cs typeface="Times New Roman" panose="02020603050405020304" pitchFamily="18" charset="0"/>
                        </a:rPr>
                        <a:t>The Role of Guanxi in Business Negotiations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7</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2850494244"/>
                  </a:ext>
                </a:extLst>
              </a:tr>
              <a:tr h="551500">
                <a:tc>
                  <a:txBody>
                    <a:bodyPr/>
                    <a:lstStyle/>
                    <a:p>
                      <a:pPr algn="ctr" fontAlgn="b"/>
                      <a:r>
                        <a:rPr lang="en-US" sz="1200" b="0" i="0" u="none" strike="noStrike" dirty="0">
                          <a:solidFill>
                            <a:srgbClr val="305496"/>
                          </a:solidFill>
                          <a:effectLst/>
                          <a:latin typeface="Times New Roman" panose="02020603050405020304" pitchFamily="18" charset="0"/>
                          <a:cs typeface="Times New Roman" panose="02020603050405020304" pitchFamily="18" charset="0"/>
                        </a:rPr>
                        <a:t>Negotiation Strategies for Success and Communication Styles in Chinese Business Culture</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8</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9967909"/>
                  </a:ext>
                </a:extLst>
              </a:tr>
              <a:tr h="367666">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Adaptability in Cross-Cultural Negotiations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9</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3201667324"/>
                  </a:ext>
                </a:extLst>
              </a:tr>
              <a:tr h="205767">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Challenges in Cross-Cultural Negotiations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10</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80399851"/>
                  </a:ext>
                </a:extLst>
              </a:tr>
              <a:tr h="367666">
                <a:tc>
                  <a:txBody>
                    <a:bodyPr/>
                    <a:lstStyle/>
                    <a:p>
                      <a:pPr algn="ctr" fontAlgn="b"/>
                      <a:r>
                        <a:rPr lang="en-US" sz="1200" b="0" i="0" u="none" strike="noStrike">
                          <a:solidFill>
                            <a:srgbClr val="305496"/>
                          </a:solidFill>
                          <a:effectLst/>
                          <a:latin typeface="Times New Roman" panose="02020603050405020304" pitchFamily="18" charset="0"/>
                          <a:cs typeface="Times New Roman" panose="02020603050405020304" pitchFamily="18" charset="0"/>
                        </a:rPr>
                        <a:t>Case Study – Successful Foreign Business in China</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11</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4091264537"/>
                  </a:ext>
                </a:extLst>
              </a:tr>
              <a:tr h="403873">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Implementation Plan for Greggs’ Expansion and Conclusion</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12</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89740004"/>
                  </a:ext>
                </a:extLst>
              </a:tr>
              <a:tr h="205767">
                <a:tc>
                  <a:txBody>
                    <a:bodyPr/>
                    <a:lstStyle/>
                    <a:p>
                      <a:pPr algn="ctr" fontAlgn="b"/>
                      <a:r>
                        <a:rPr lang="en-IN" sz="1200" b="0" i="0" u="none" strike="noStrike">
                          <a:solidFill>
                            <a:srgbClr val="305496"/>
                          </a:solidFill>
                          <a:effectLst/>
                          <a:latin typeface="Times New Roman" panose="02020603050405020304" pitchFamily="18" charset="0"/>
                          <a:cs typeface="Times New Roman" panose="02020603050405020304" pitchFamily="18" charset="0"/>
                        </a:rPr>
                        <a:t>References</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IN" sz="1200" b="0" i="0" u="none" strike="noStrike" dirty="0">
                          <a:solidFill>
                            <a:srgbClr val="305496"/>
                          </a:solidFill>
                          <a:effectLst/>
                          <a:latin typeface="Times New Roman" panose="02020603050405020304" pitchFamily="18" charset="0"/>
                          <a:cs typeface="Times New Roman" panose="02020603050405020304" pitchFamily="18" charset="0"/>
                        </a:rPr>
                        <a:t>13</a:t>
                      </a:r>
                    </a:p>
                  </a:txBody>
                  <a:tcPr marL="7071" marR="7071" marT="70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2808935928"/>
                  </a:ext>
                </a:extLst>
              </a:tr>
            </a:tbl>
          </a:graphicData>
        </a:graphic>
      </p:graphicFrame>
    </p:spTree>
    <p:extLst>
      <p:ext uri="{BB962C8B-B14F-4D97-AF65-F5344CB8AC3E}">
        <p14:creationId xmlns:p14="http://schemas.microsoft.com/office/powerpoint/2010/main" val="4020118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4704" y="1"/>
            <a:ext cx="3962095" cy="1044700"/>
          </a:xfrm>
        </p:spPr>
        <p:txBody>
          <a:bodyPr>
            <a:noAutofit/>
          </a:bodyPr>
          <a:lstStyle/>
          <a:p>
            <a:r>
              <a:rPr lang="en-GB" sz="1800" b="1" dirty="0">
                <a:effectLst/>
                <a:latin typeface="Times New Roman" panose="02020603050405020304" pitchFamily="18" charset="0"/>
                <a:ea typeface="Calibri" panose="020F0502020204030204" pitchFamily="34" charset="0"/>
              </a:rPr>
              <a:t>Introduction to Cross-Cultural Negotiations</a:t>
            </a:r>
            <a:endParaRPr lang="en-US" dirty="0"/>
          </a:p>
        </p:txBody>
      </p:sp>
      <p:sp>
        <p:nvSpPr>
          <p:cNvPr id="3" name="Content Placeholder 2"/>
          <p:cNvSpPr>
            <a:spLocks noGrp="1"/>
          </p:cNvSpPr>
          <p:nvPr>
            <p:ph idx="1"/>
          </p:nvPr>
        </p:nvSpPr>
        <p:spPr>
          <a:xfrm>
            <a:off x="143556" y="1197405"/>
            <a:ext cx="4886560" cy="3664920"/>
          </a:xfrm>
        </p:spPr>
        <p:txBody>
          <a:bodyPr>
            <a:normAutofit fontScale="85000" lnSpcReduction="2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Understanding cultural differences is vital for successful business negotiations.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Greggs seeks expansion into China for long-term strategic growth (Apata, 2024).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Chinese business culture differs significantly from Western corporate norms.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Effective communication is essential for building trust and collaboration.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Adaptability and cultural awareness enhance negotiation success.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026" name="Picture 2" descr="Greggs - Wikipedia">
            <a:extLst>
              <a:ext uri="{FF2B5EF4-FFF2-40B4-BE49-F238E27FC236}">
                <a16:creationId xmlns:a16="http://schemas.microsoft.com/office/drawing/2014/main" id="{86370E35-00B7-AD01-2D86-1ED74CD8F57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05424" y="1350111"/>
            <a:ext cx="3381375" cy="3206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1800" b="1" dirty="0">
                <a:effectLst/>
                <a:latin typeface="Times New Roman" panose="02020603050405020304" pitchFamily="18" charset="0"/>
                <a:ea typeface="Calibri" panose="020F0502020204030204" pitchFamily="34" charset="0"/>
              </a:rPr>
              <a:t>Defining Culture and Its Elements</a:t>
            </a:r>
            <a:endParaRPr lang="en-US" dirty="0"/>
          </a:p>
        </p:txBody>
      </p:sp>
      <p:sp>
        <p:nvSpPr>
          <p:cNvPr id="5" name="Content Placeholder 4"/>
          <p:cNvSpPr>
            <a:spLocks noGrp="1"/>
          </p:cNvSpPr>
          <p:nvPr>
            <p:ph idx="1"/>
          </p:nvPr>
        </p:nvSpPr>
        <p:spPr/>
        <p:txBody>
          <a:bodyPr>
            <a:normAutofit fontScale="92500" lnSpcReduction="1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Culture is a shared set of values, beliefs, and behaviours.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It influences business communication and decision-making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Cavusgil</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Cultural elements include language, hierarchy, and negotiation style.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Western and Eastern cultures differ in approaches to business.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Understanding cultural nuances minimizes conflicts and misunderstandings.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204A-1B64-D835-55F2-42643D0DC9EC}"/>
              </a:ext>
            </a:extLst>
          </p:cNvPr>
          <p:cNvSpPr>
            <a:spLocks noGrp="1"/>
          </p:cNvSpPr>
          <p:nvPr>
            <p:ph type="title"/>
          </p:nvPr>
        </p:nvSpPr>
        <p:spPr>
          <a:xfrm>
            <a:off x="4724704" y="1"/>
            <a:ext cx="3962095" cy="1044700"/>
          </a:xfrm>
        </p:spPr>
        <p:txBody>
          <a:bodyPr/>
          <a:lstStyle/>
          <a:p>
            <a:r>
              <a:rPr lang="en-GB" sz="1800" b="1" dirty="0">
                <a:effectLst/>
                <a:latin typeface="Times New Roman" panose="02020603050405020304" pitchFamily="18" charset="0"/>
                <a:ea typeface="Calibri" panose="020F0502020204030204" pitchFamily="34" charset="0"/>
              </a:rPr>
              <a:t>Theoretical Perspective – Hofstede’s Cultural Dimensions</a:t>
            </a:r>
            <a:endParaRPr lang="en-GB" dirty="0"/>
          </a:p>
        </p:txBody>
      </p:sp>
      <p:sp>
        <p:nvSpPr>
          <p:cNvPr id="3" name="Content Placeholder 2">
            <a:extLst>
              <a:ext uri="{FF2B5EF4-FFF2-40B4-BE49-F238E27FC236}">
                <a16:creationId xmlns:a16="http://schemas.microsoft.com/office/drawing/2014/main" id="{91D60D04-5457-3E54-41E3-E07291BC9A23}"/>
              </a:ext>
            </a:extLst>
          </p:cNvPr>
          <p:cNvSpPr>
            <a:spLocks noGrp="1"/>
          </p:cNvSpPr>
          <p:nvPr>
            <p:ph idx="1"/>
          </p:nvPr>
        </p:nvSpPr>
        <p:spPr>
          <a:xfrm>
            <a:off x="4366172" y="1197404"/>
            <a:ext cx="4634273" cy="3817625"/>
          </a:xfrm>
        </p:spPr>
        <p:txBody>
          <a:bodyPr>
            <a:normAutofit fontScale="85000" lnSpcReduction="2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Hofstede’s model explains cultural differences affecting business practices.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Key dimensions: Power Distance, Individualism vs. Collectivism, and Long-Term Orientation.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China has high Power Distance and a collectivist culture (Goodall and Petersen, 2023).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Chinese businesspeople focus on relationship-building over quick deals.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Understanding these dimensions helps Greggs negotiate effectively.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3074" name="Picture 2" descr="Hofstede's Cultural Dimensions Theory">
            <a:extLst>
              <a:ext uri="{FF2B5EF4-FFF2-40B4-BE49-F238E27FC236}">
                <a16:creationId xmlns:a16="http://schemas.microsoft.com/office/drawing/2014/main" id="{2A3E306F-02E3-E81F-87FE-936AC3C0DB8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335868"/>
            <a:ext cx="3908972" cy="3540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943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5ADA3-9D2C-ABD2-C0CC-6A7237D56525}"/>
              </a:ext>
            </a:extLst>
          </p:cNvPr>
          <p:cNvSpPr>
            <a:spLocks noGrp="1"/>
          </p:cNvSpPr>
          <p:nvPr>
            <p:ph type="title"/>
          </p:nvPr>
        </p:nvSpPr>
        <p:spPr>
          <a:xfrm>
            <a:off x="2586835" y="279263"/>
            <a:ext cx="6096000" cy="460027"/>
          </a:xfrm>
        </p:spPr>
        <p:txBody>
          <a:bodyPr>
            <a:normAutofit fontScale="90000"/>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Key Cultural Differences in Business Negotiations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829BCC7-9D2C-22B0-20B8-96F41DA0F86C}"/>
              </a:ext>
            </a:extLst>
          </p:cNvPr>
          <p:cNvSpPr>
            <a:spLocks noGrp="1"/>
          </p:cNvSpPr>
          <p:nvPr>
            <p:ph idx="1"/>
          </p:nvPr>
        </p:nvSpPr>
        <p:spPr/>
        <p:txBody>
          <a:bodyPr>
            <a:normAutofit fontScale="925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Guanxi (relationships) is central to business success in China.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Indirect communication is preferred over confrontational discussions.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Decision-making follows a top-down hierarchical approach (Gupta, 2021).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Negotiations require patience, as deals take time to finalize.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Formal etiquette and respect for senior executives are crucial.</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07966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F2721-6E51-9933-AA25-2A1DED5D1AB4}"/>
              </a:ext>
            </a:extLst>
          </p:cNvPr>
          <p:cNvSpPr>
            <a:spLocks noGrp="1"/>
          </p:cNvSpPr>
          <p:nvPr>
            <p:ph type="title"/>
          </p:nvPr>
        </p:nvSpPr>
        <p:spPr>
          <a:xfrm>
            <a:off x="4724704" y="1"/>
            <a:ext cx="3962095" cy="1044700"/>
          </a:xfrm>
        </p:spPr>
        <p:txBody>
          <a:bodyPr/>
          <a:lstStyle/>
          <a:p>
            <a:r>
              <a:rPr lang="en-GB" sz="1800" b="1" dirty="0">
                <a:effectLst/>
                <a:latin typeface="Times New Roman" panose="02020603050405020304" pitchFamily="18" charset="0"/>
                <a:ea typeface="Calibri" panose="020F0502020204030204" pitchFamily="34" charset="0"/>
              </a:rPr>
              <a:t>The Role of Guanxi in Business Negotiations</a:t>
            </a:r>
            <a:endParaRPr lang="en-GB" dirty="0"/>
          </a:p>
        </p:txBody>
      </p:sp>
      <p:sp>
        <p:nvSpPr>
          <p:cNvPr id="3" name="Content Placeholder 2">
            <a:extLst>
              <a:ext uri="{FF2B5EF4-FFF2-40B4-BE49-F238E27FC236}">
                <a16:creationId xmlns:a16="http://schemas.microsoft.com/office/drawing/2014/main" id="{6A078A5B-8307-2F8C-A226-195901A630EE}"/>
              </a:ext>
            </a:extLst>
          </p:cNvPr>
          <p:cNvSpPr>
            <a:spLocks noGrp="1"/>
          </p:cNvSpPr>
          <p:nvPr>
            <p:ph idx="1"/>
          </p:nvPr>
        </p:nvSpPr>
        <p:spPr>
          <a:xfrm>
            <a:off x="0" y="1362442"/>
            <a:ext cx="4672627" cy="3759568"/>
          </a:xfrm>
        </p:spPr>
        <p:txBody>
          <a:bodyPr>
            <a:normAutofit fontScale="92500" lnSpcReduction="10000"/>
          </a:bodyPr>
          <a:lstStyle/>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Guanxi emphasizes strong personal and business relationships.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Deals are built on trust and mutual long-term benefits (Jin and Chin, 2024).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Networking and introductions enhance business credibility.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Maintaining relationships ensures ongoing collaboration and success.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Lack of Guanxi can hinder negotiation progress and deal finalization.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20000"/>
              </a:lnSpc>
            </a:pPr>
            <a:endParaRPr lang="en-GB" dirty="0"/>
          </a:p>
        </p:txBody>
      </p:sp>
      <p:pic>
        <p:nvPicPr>
          <p:cNvPr id="5" name="Picture 4">
            <a:extLst>
              <a:ext uri="{FF2B5EF4-FFF2-40B4-BE49-F238E27FC236}">
                <a16:creationId xmlns:a16="http://schemas.microsoft.com/office/drawing/2014/main" id="{90C689C1-F0BC-9B3F-58DA-383BD01AB277}"/>
              </a:ext>
            </a:extLst>
          </p:cNvPr>
          <p:cNvPicPr>
            <a:picLocks noChangeAspect="1"/>
          </p:cNvPicPr>
          <p:nvPr/>
        </p:nvPicPr>
        <p:blipFill>
          <a:blip r:embed="rId3" cstate="print"/>
          <a:stretch>
            <a:fillRect/>
          </a:stretch>
        </p:blipFill>
        <p:spPr>
          <a:xfrm>
            <a:off x="4820480" y="1960930"/>
            <a:ext cx="4180116" cy="2570480"/>
          </a:xfrm>
          <a:prstGeom prst="rect">
            <a:avLst/>
          </a:prstGeom>
        </p:spPr>
      </p:pic>
    </p:spTree>
    <p:extLst>
      <p:ext uri="{BB962C8B-B14F-4D97-AF65-F5344CB8AC3E}">
        <p14:creationId xmlns:p14="http://schemas.microsoft.com/office/powerpoint/2010/main" val="379618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9E0AE-1B70-F86B-FA5B-2E5D119F8528}"/>
              </a:ext>
            </a:extLst>
          </p:cNvPr>
          <p:cNvSpPr>
            <a:spLocks noGrp="1"/>
          </p:cNvSpPr>
          <p:nvPr>
            <p:ph type="title"/>
          </p:nvPr>
        </p:nvSpPr>
        <p:spPr>
          <a:xfrm>
            <a:off x="4572000" y="160520"/>
            <a:ext cx="4114800" cy="1044700"/>
          </a:xfrm>
        </p:spPr>
        <p:txBody>
          <a:bodyPr>
            <a:normAutofit fontScale="90000"/>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Negotiation Strategies for Success and </a:t>
            </a:r>
            <a:r>
              <a:rPr lang="en-GB" sz="1800" b="1" dirty="0">
                <a:effectLst/>
                <a:latin typeface="Times New Roman" panose="02020603050405020304" pitchFamily="18" charset="0"/>
                <a:ea typeface="Calibri" panose="020F0502020204030204" pitchFamily="34" charset="0"/>
              </a:rPr>
              <a:t>Communication Styles in Chinese Business Culture</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809A298-F1DA-F546-4643-2F583627257D}"/>
              </a:ext>
            </a:extLst>
          </p:cNvPr>
          <p:cNvSpPr>
            <a:spLocks noGrp="1"/>
          </p:cNvSpPr>
          <p:nvPr>
            <p:ph idx="1"/>
          </p:nvPr>
        </p:nvSpPr>
        <p:spPr>
          <a:xfrm>
            <a:off x="179974" y="1197405"/>
            <a:ext cx="3962096" cy="3946095"/>
          </a:xfrm>
        </p:spPr>
        <p:txBody>
          <a:bodyPr>
            <a:normAutofit lnSpcReduction="1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Conduct thorough cultural research before engaging in negotiations.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Build strong Guanxi by investing in long-term relationships (Magnani, 2022).</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Demonstrate patience and avoid rushing business discussions.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Respect hierarchy by addressing senior executives appropriately.</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Use experienced local advisors to bridge cultural gaps (Thapliyal and Joshi, 2022).</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endParaRPr lang="en-GB" sz="2400" dirty="0"/>
          </a:p>
        </p:txBody>
      </p:sp>
      <p:sp>
        <p:nvSpPr>
          <p:cNvPr id="5" name="TextBox 4">
            <a:extLst>
              <a:ext uri="{FF2B5EF4-FFF2-40B4-BE49-F238E27FC236}">
                <a16:creationId xmlns:a16="http://schemas.microsoft.com/office/drawing/2014/main" id="{F8C279A9-AEBC-3F59-6231-1A316753C65D}"/>
              </a:ext>
            </a:extLst>
          </p:cNvPr>
          <p:cNvSpPr txBox="1"/>
          <p:nvPr/>
        </p:nvSpPr>
        <p:spPr>
          <a:xfrm>
            <a:off x="4261186" y="1205220"/>
            <a:ext cx="4736427" cy="3376630"/>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Indirect communication reduces conflict and maintains harmony.</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High-context culture relies on non-verbal cues and implications.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Silence is a negotiation tool, not a sign of disinterest (Liyanage, 2024).</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Expressing disagreement subtly avoids confrontation.</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Overcoming communication barriers requires cultural sensitivity training.</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61202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5C9B3-688C-6EEB-099C-BBD30456B9D5}"/>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Adaptability in Cross-Cultural Negotiations</a:t>
            </a:r>
            <a:endParaRPr lang="en-GB" dirty="0"/>
          </a:p>
        </p:txBody>
      </p:sp>
      <p:sp>
        <p:nvSpPr>
          <p:cNvPr id="3" name="Content Placeholder 2">
            <a:extLst>
              <a:ext uri="{FF2B5EF4-FFF2-40B4-BE49-F238E27FC236}">
                <a16:creationId xmlns:a16="http://schemas.microsoft.com/office/drawing/2014/main" id="{B5078878-F890-4701-7EBF-31424C082F7F}"/>
              </a:ext>
            </a:extLst>
          </p:cNvPr>
          <p:cNvSpPr>
            <a:spLocks noGrp="1"/>
          </p:cNvSpPr>
          <p:nvPr>
            <p:ph idx="1"/>
          </p:nvPr>
        </p:nvSpPr>
        <p:spPr/>
        <p:txBody>
          <a:bodyPr>
            <a:normAutofit fontScale="85000" lnSpcReduction="1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Flexibility enhances Reckitt Benckiser’s ability to secure strategic partnerships.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Adapting to Chinese business etiquette strengthens negotiation outcomes.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Being open to long-term planning aligns with Chinese perspectives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Zykina</a:t>
            </a:r>
            <a:r>
              <a:rPr lang="en-GB" sz="1800" dirty="0">
                <a:effectLst/>
                <a:latin typeface="Times New Roman" panose="02020603050405020304" pitchFamily="18" charset="0"/>
                <a:ea typeface="Calibri" panose="020F0502020204030204" pitchFamily="34" charset="0"/>
                <a:cs typeface="Arial" panose="020B0604020202020204" pitchFamily="34" charset="0"/>
              </a:rPr>
              <a:t>, 2021).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Respect for cultural differences builds positive business rapport.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Cultural training for negotiators ensures effective cross-cultural communication.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4674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79B9F-C298-B387-7FF4-B40214B02E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29C12D-97CC-737E-C1C0-B248CD17938A}"/>
              </a:ext>
            </a:extLst>
          </p:cNvPr>
          <p:cNvSpPr>
            <a:spLocks noGrp="1"/>
          </p:cNvSpPr>
          <p:nvPr>
            <p:ph type="title"/>
          </p:nvPr>
        </p:nvSpPr>
        <p:spPr>
          <a:xfrm>
            <a:off x="4572000" y="1"/>
            <a:ext cx="4114800" cy="1044700"/>
          </a:xfrm>
        </p:spPr>
        <p:txBody>
          <a:bodyPr/>
          <a:lstStyle/>
          <a:p>
            <a:r>
              <a:rPr lang="en-GB" sz="1800" b="1" dirty="0">
                <a:effectLst/>
                <a:latin typeface="Times New Roman" panose="02020603050405020304" pitchFamily="18" charset="0"/>
                <a:ea typeface="Calibri" panose="020F0502020204030204" pitchFamily="34" charset="0"/>
              </a:rPr>
              <a:t>Challenges in Cross-Cultural Negotiations</a:t>
            </a:r>
            <a:endParaRPr lang="en-GB" dirty="0"/>
          </a:p>
        </p:txBody>
      </p:sp>
      <p:sp>
        <p:nvSpPr>
          <p:cNvPr id="3" name="Content Placeholder 2">
            <a:extLst>
              <a:ext uri="{FF2B5EF4-FFF2-40B4-BE49-F238E27FC236}">
                <a16:creationId xmlns:a16="http://schemas.microsoft.com/office/drawing/2014/main" id="{049E0BED-AE73-5C43-0B8B-4A578439FDE8}"/>
              </a:ext>
            </a:extLst>
          </p:cNvPr>
          <p:cNvSpPr>
            <a:spLocks noGrp="1"/>
          </p:cNvSpPr>
          <p:nvPr>
            <p:ph idx="1"/>
          </p:nvPr>
        </p:nvSpPr>
        <p:spPr>
          <a:xfrm>
            <a:off x="4113886" y="1197405"/>
            <a:ext cx="4878324" cy="3946094"/>
          </a:xfrm>
        </p:spPr>
        <p:txBody>
          <a:bodyPr>
            <a:normAutofit lnSpcReduction="10000"/>
          </a:bodyPr>
          <a:lstStyle/>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Language barriers can cause misunderstandings and misinterpretations.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Differences in negotiation speed require patience and persistence.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Legal and regulatory frameworks differ between the UK and China.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Risk of misalignment in business ethics and expectations (Gupta, 2021).</a:t>
            </a:r>
          </a:p>
          <a:p>
            <a:pPr marL="342900" marR="0" lvl="0" indent="-342900" algn="just">
              <a:lnSpc>
                <a:spcPct val="12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rPr>
              <a:t>Managing cultural misunderstandings requires skilled negotiation teams.</a:t>
            </a:r>
            <a:endParaRPr lang="en-GB" dirty="0"/>
          </a:p>
        </p:txBody>
      </p:sp>
      <p:pic>
        <p:nvPicPr>
          <p:cNvPr id="5" name="Picture 4">
            <a:extLst>
              <a:ext uri="{FF2B5EF4-FFF2-40B4-BE49-F238E27FC236}">
                <a16:creationId xmlns:a16="http://schemas.microsoft.com/office/drawing/2014/main" id="{C5DDD6A3-509B-84B4-657D-CEC812F6BAA3}"/>
              </a:ext>
            </a:extLst>
          </p:cNvPr>
          <p:cNvPicPr>
            <a:picLocks noChangeAspect="1"/>
          </p:cNvPicPr>
          <p:nvPr/>
        </p:nvPicPr>
        <p:blipFill>
          <a:blip r:embed="rId3" cstate="print"/>
          <a:stretch>
            <a:fillRect/>
          </a:stretch>
        </p:blipFill>
        <p:spPr>
          <a:xfrm>
            <a:off x="296260" y="1808225"/>
            <a:ext cx="3817626" cy="2398772"/>
          </a:xfrm>
          <a:prstGeom prst="rect">
            <a:avLst/>
          </a:prstGeom>
        </p:spPr>
      </p:pic>
    </p:spTree>
    <p:extLst>
      <p:ext uri="{BB962C8B-B14F-4D97-AF65-F5344CB8AC3E}">
        <p14:creationId xmlns:p14="http://schemas.microsoft.com/office/powerpoint/2010/main" val="1312691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5CD95-DB57-59C3-99BB-3CBFF15581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00992A-9051-EE94-9E5D-6A127EFFBF9A}"/>
              </a:ext>
            </a:extLst>
          </p:cNvPr>
          <p:cNvSpPr>
            <a:spLocks noGrp="1"/>
          </p:cNvSpPr>
          <p:nvPr>
            <p:ph type="title"/>
          </p:nvPr>
        </p:nvSpPr>
        <p:spPr/>
        <p:txBody>
          <a:bodyPr>
            <a:normAutofit fontScale="90000"/>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Case Study – Successful Foreign Business in China</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772AAA8-FDD3-2094-1FBC-08D5278DA3C7}"/>
              </a:ext>
            </a:extLst>
          </p:cNvPr>
          <p:cNvSpPr>
            <a:spLocks noGrp="1"/>
          </p:cNvSpPr>
          <p:nvPr>
            <p:ph idx="1"/>
          </p:nvPr>
        </p:nvSpPr>
        <p:spPr/>
        <p:txBody>
          <a:bodyPr>
            <a:normAutofit fontScale="92500" lnSpcReduction="2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Starbucks adapted to Chinese tea culture and local preferences.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McDonald's incorporated localized menu options for cultural relevance.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Apple built strong relationships with Chinese suppliers and partners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Cavusgil</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Companies succeeded by understanding and respecting local culture.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Arial" panose="020B0604020202020204" pitchFamily="34" charset="0"/>
              </a:rPr>
              <a:t>Greggs can learn from these examples for market entry success.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49691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A9283-FA4B-2D39-552A-C6B1BC5F36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FA0B55-CDA8-C10D-2C09-F4E730E9D8F7}"/>
              </a:ext>
            </a:extLst>
          </p:cNvPr>
          <p:cNvSpPr>
            <a:spLocks noGrp="1"/>
          </p:cNvSpPr>
          <p:nvPr>
            <p:ph type="title"/>
          </p:nvPr>
        </p:nvSpPr>
        <p:spPr>
          <a:xfrm>
            <a:off x="4572000" y="1"/>
            <a:ext cx="4114800" cy="1044700"/>
          </a:xfrm>
        </p:spPr>
        <p:txBody>
          <a:bodyPr/>
          <a:lstStyle/>
          <a:p>
            <a:r>
              <a:rPr lang="en-GB" sz="1800" b="1" dirty="0">
                <a:effectLst/>
                <a:latin typeface="Times New Roman" panose="02020603050405020304" pitchFamily="18" charset="0"/>
                <a:ea typeface="Calibri" panose="020F0502020204030204" pitchFamily="34" charset="0"/>
              </a:rPr>
              <a:t>Implementation Plan for Reckitt Benckiser’s Expansion and Conclusion</a:t>
            </a:r>
            <a:endParaRPr lang="en-GB" dirty="0"/>
          </a:p>
        </p:txBody>
      </p:sp>
      <p:sp>
        <p:nvSpPr>
          <p:cNvPr id="3" name="Content Placeholder 2">
            <a:extLst>
              <a:ext uri="{FF2B5EF4-FFF2-40B4-BE49-F238E27FC236}">
                <a16:creationId xmlns:a16="http://schemas.microsoft.com/office/drawing/2014/main" id="{8F2A76E9-07D8-870A-A059-CEA996318297}"/>
              </a:ext>
            </a:extLst>
          </p:cNvPr>
          <p:cNvSpPr>
            <a:spLocks noGrp="1"/>
          </p:cNvSpPr>
          <p:nvPr>
            <p:ph idx="1"/>
          </p:nvPr>
        </p:nvSpPr>
        <p:spPr>
          <a:xfrm>
            <a:off x="457200" y="1197405"/>
            <a:ext cx="3970331" cy="3817625"/>
          </a:xfrm>
        </p:spPr>
        <p:txBody>
          <a:bodyPr>
            <a:normAutofit lnSpcReduction="1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Conduct cultural training for key executives and negotiators.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Develop strategic partnerships with trusted Chinese firms (Goodall and Petersen, 2023).</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Hire local experts to facilitate communication and relationship-building.</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Customize negotiation strategies based on cultural insights.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Monitor and adjust approaches based on feedback and experiences.</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D6D9E4-C6E7-4328-F1F8-44EBF3212BEF}"/>
              </a:ext>
            </a:extLst>
          </p:cNvPr>
          <p:cNvSpPr txBox="1"/>
          <p:nvPr/>
        </p:nvSpPr>
        <p:spPr>
          <a:xfrm>
            <a:off x="4732942" y="1258644"/>
            <a:ext cx="4114799" cy="3699795"/>
          </a:xfrm>
          <a:prstGeom prst="rect">
            <a:avLst/>
          </a:prstGeom>
          <a:noFill/>
        </p:spPr>
        <p:txBody>
          <a:bodyPr wrap="square">
            <a:spAutoFit/>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Understanding cultural differences is essential for successful negotiations.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Guanxi, hierarchy, and communication styles impact business discussions.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Patience and adaptability improve negotiation success rates (Apata, 2024).</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Investing in cultural training enhances cross-cultural business strategies.</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Arial" panose="020B0604020202020204" pitchFamily="34" charset="0"/>
              </a:rPr>
              <a:t>Greggs must align its approach with Chinese business norms for success.</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59631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E0F5-82A3-775A-5C0F-2B36F5CCF105}"/>
              </a:ext>
            </a:extLst>
          </p:cNvPr>
          <p:cNvSpPr>
            <a:spLocks noGrp="1"/>
          </p:cNvSpPr>
          <p:nvPr>
            <p:ph type="title"/>
          </p:nvPr>
        </p:nvSpPr>
        <p:spPr/>
        <p:txBody>
          <a:bodyPr>
            <a:normAutofit/>
          </a:bodyPr>
          <a:lstStyle/>
          <a:p>
            <a:r>
              <a:rPr lang="en-US" sz="2800" b="1" dirty="0"/>
              <a:t>References</a:t>
            </a:r>
            <a:endParaRPr lang="en-GB" sz="2800" b="1" dirty="0"/>
          </a:p>
        </p:txBody>
      </p:sp>
      <p:sp>
        <p:nvSpPr>
          <p:cNvPr id="3" name="Content Placeholder 2">
            <a:extLst>
              <a:ext uri="{FF2B5EF4-FFF2-40B4-BE49-F238E27FC236}">
                <a16:creationId xmlns:a16="http://schemas.microsoft.com/office/drawing/2014/main" id="{9542EAC8-75FA-C89E-D1A2-42FFABA660E0}"/>
              </a:ext>
            </a:extLst>
          </p:cNvPr>
          <p:cNvSpPr>
            <a:spLocks noGrp="1"/>
          </p:cNvSpPr>
          <p:nvPr>
            <p:ph idx="1"/>
          </p:nvPr>
        </p:nvSpPr>
        <p:spPr>
          <a:xfrm>
            <a:off x="457200" y="1197405"/>
            <a:ext cx="8229600" cy="3946094"/>
          </a:xfrm>
        </p:spPr>
        <p:txBody>
          <a:bodyPr>
            <a:normAutofit lnSpcReduction="10000"/>
          </a:bodyPr>
          <a:lstStyle/>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Apata, S.B., 2024. Eco-Linguistics: Understanding the Intersection Between Language, Environment and Business. </a:t>
            </a:r>
            <a:r>
              <a:rPr lang="en-GB" sz="1100" i="1" dirty="0">
                <a:effectLst/>
                <a:latin typeface="Times New Roman" panose="02020603050405020304" pitchFamily="18" charset="0"/>
                <a:ea typeface="Calibri" panose="020F0502020204030204" pitchFamily="34" charset="0"/>
                <a:cs typeface="Arial" panose="020B0604020202020204" pitchFamily="34" charset="0"/>
              </a:rPr>
              <a:t>Sustainable Business</a:t>
            </a:r>
            <a:r>
              <a:rPr lang="en-GB" sz="1100" dirty="0">
                <a:effectLst/>
                <a:latin typeface="Times New Roman" panose="02020603050405020304" pitchFamily="18" charset="0"/>
                <a:ea typeface="Calibri" panose="020F0502020204030204" pitchFamily="34" charset="0"/>
                <a:cs typeface="Arial" panose="020B0604020202020204" pitchFamily="34" charset="0"/>
              </a:rPr>
              <a:t>, p.26.</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err="1">
                <a:effectLst/>
                <a:latin typeface="Times New Roman" panose="02020603050405020304" pitchFamily="18" charset="0"/>
                <a:ea typeface="Calibri" panose="020F0502020204030204" pitchFamily="34" charset="0"/>
                <a:cs typeface="Arial" panose="020B0604020202020204" pitchFamily="34" charset="0"/>
              </a:rPr>
              <a:t>Cavusgil</a:t>
            </a:r>
            <a:r>
              <a:rPr lang="en-GB" sz="1100" dirty="0">
                <a:effectLst/>
                <a:latin typeface="Times New Roman" panose="02020603050405020304" pitchFamily="18" charset="0"/>
                <a:ea typeface="Calibri" panose="020F0502020204030204" pitchFamily="34" charset="0"/>
                <a:cs typeface="Arial" panose="020B0604020202020204" pitchFamily="34" charset="0"/>
              </a:rPr>
              <a:t>, S.T., van der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Vegt</a:t>
            </a:r>
            <a:r>
              <a:rPr lang="en-GB" sz="1100" dirty="0">
                <a:effectLst/>
                <a:latin typeface="Times New Roman" panose="02020603050405020304" pitchFamily="18" charset="0"/>
                <a:ea typeface="Calibri" panose="020F0502020204030204" pitchFamily="34" charset="0"/>
                <a:cs typeface="Arial" panose="020B0604020202020204" pitchFamily="34" charset="0"/>
              </a:rPr>
              <a:t>, S.,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Dakhli</a:t>
            </a:r>
            <a:r>
              <a:rPr lang="en-GB" sz="1100" dirty="0">
                <a:effectLst/>
                <a:latin typeface="Times New Roman" panose="02020603050405020304" pitchFamily="18" charset="0"/>
                <a:ea typeface="Calibri" panose="020F0502020204030204" pitchFamily="34" charset="0"/>
                <a:cs typeface="Arial" panose="020B0604020202020204" pitchFamily="34" charset="0"/>
              </a:rPr>
              <a:t>, M., De Farias, S., Doria, E.F., Eroglu, S., Liu, L.A. and Wang, E.Y., 2021. International business in an accelerated VUCA world: Trends, disruptions, and coping strategies. </a:t>
            </a:r>
            <a:r>
              <a:rPr lang="en-GB" sz="1100" i="1" dirty="0">
                <a:effectLst/>
                <a:latin typeface="Times New Roman" panose="02020603050405020304" pitchFamily="18" charset="0"/>
                <a:ea typeface="Calibri" panose="020F0502020204030204" pitchFamily="34" charset="0"/>
                <a:cs typeface="Arial" panose="020B0604020202020204" pitchFamily="34" charset="0"/>
              </a:rPr>
              <a:t>Rutgers Business Review</a:t>
            </a:r>
            <a:r>
              <a:rPr lang="en-GB" sz="1100" dirty="0">
                <a:effectLst/>
                <a:latin typeface="Times New Roman" panose="02020603050405020304" pitchFamily="18" charset="0"/>
                <a:ea typeface="Calibri" panose="020F0502020204030204" pitchFamily="34" charset="0"/>
                <a:cs typeface="Arial" panose="020B0604020202020204" pitchFamily="34" charset="0"/>
              </a:rPr>
              <a:t>, </a:t>
            </a:r>
            <a:r>
              <a:rPr lang="en-GB" sz="1100" i="1" dirty="0">
                <a:effectLst/>
                <a:latin typeface="Times New Roman" panose="02020603050405020304" pitchFamily="18" charset="0"/>
                <a:ea typeface="Calibri" panose="020F0502020204030204" pitchFamily="34" charset="0"/>
                <a:cs typeface="Arial" panose="020B0604020202020204" pitchFamily="34" charset="0"/>
              </a:rPr>
              <a:t>6</a:t>
            </a:r>
            <a:r>
              <a:rPr lang="en-GB" sz="1100" dirty="0">
                <a:effectLst/>
                <a:latin typeface="Times New Roman" panose="02020603050405020304" pitchFamily="18" charset="0"/>
                <a:ea typeface="Calibri" panose="020F0502020204030204" pitchFamily="34" charset="0"/>
                <a:cs typeface="Arial" panose="020B0604020202020204" pitchFamily="34" charset="0"/>
              </a:rPr>
              <a:t>(3), pp.219-243.</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Goodall, K. and Petersen, D.A., 2023. Management Education in China. In </a:t>
            </a:r>
            <a:r>
              <a:rPr lang="en-GB" sz="1100" i="1" dirty="0">
                <a:effectLst/>
                <a:latin typeface="Times New Roman" panose="02020603050405020304" pitchFamily="18" charset="0"/>
                <a:ea typeface="Calibri" panose="020F0502020204030204" pitchFamily="34" charset="0"/>
                <a:cs typeface="Arial" panose="020B0604020202020204" pitchFamily="34" charset="0"/>
              </a:rPr>
              <a:t>Routledge Handbook of Chinese Business and Management</a:t>
            </a:r>
            <a:r>
              <a:rPr lang="en-GB" sz="1100" dirty="0">
                <a:effectLst/>
                <a:latin typeface="Times New Roman" panose="02020603050405020304" pitchFamily="18" charset="0"/>
                <a:ea typeface="Calibri" panose="020F0502020204030204" pitchFamily="34" charset="0"/>
                <a:cs typeface="Arial" panose="020B0604020202020204" pitchFamily="34" charset="0"/>
              </a:rPr>
              <a:t> (pp. 135-165). Routledge.</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Gupta, U., 2021. Developing Culturally Versatile Leadership: Harnessing the Potential of an Integrated World Through Global Managerial Talent.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Jin, J. and Chin, T., 2024. ESG performance and the ecosystem-based business model innovation: evidence from Chinese firms. </a:t>
            </a:r>
            <a:r>
              <a:rPr lang="en-GB" sz="1100" i="1" dirty="0">
                <a:effectLst/>
                <a:latin typeface="Times New Roman" panose="02020603050405020304" pitchFamily="18" charset="0"/>
                <a:ea typeface="Calibri" panose="020F0502020204030204" pitchFamily="34" charset="0"/>
                <a:cs typeface="Arial" panose="020B0604020202020204" pitchFamily="34" charset="0"/>
              </a:rPr>
              <a:t>Asia Pacific Business Review</a:t>
            </a:r>
            <a:r>
              <a:rPr lang="en-GB" sz="1100" dirty="0">
                <a:effectLst/>
                <a:latin typeface="Times New Roman" panose="02020603050405020304" pitchFamily="18" charset="0"/>
                <a:ea typeface="Calibri" panose="020F0502020204030204" pitchFamily="34" charset="0"/>
                <a:cs typeface="Arial" panose="020B0604020202020204" pitchFamily="34" charset="0"/>
              </a:rPr>
              <a:t>, pp.1-27.</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Liyanage, D.C., 2024. Optimising onboarding practices for cross-cultural integration: a study on new employees’ experiences at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Nomentia</a:t>
            </a:r>
            <a:r>
              <a:rPr lang="en-GB" sz="1100" dirty="0">
                <a:effectLst/>
                <a:latin typeface="Times New Roman" panose="02020603050405020304" pitchFamily="18" charset="0"/>
                <a:ea typeface="Calibri" panose="020F0502020204030204" pitchFamily="34" charset="0"/>
                <a:cs typeface="Arial" panose="020B0604020202020204" pitchFamily="34" charset="0"/>
              </a:rPr>
              <a: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Magnani, G., 2022. Managing the “4Ps” in Culturally Distant Countries: From Theory to Business Practice. In </a:t>
            </a:r>
            <a:r>
              <a:rPr lang="en-GB" sz="1100" i="1" dirty="0">
                <a:effectLst/>
                <a:latin typeface="Times New Roman" panose="02020603050405020304" pitchFamily="18" charset="0"/>
                <a:ea typeface="Calibri" panose="020F0502020204030204" pitchFamily="34" charset="0"/>
                <a:cs typeface="Arial" panose="020B0604020202020204" pitchFamily="34" charset="0"/>
              </a:rPr>
              <a:t>Marketing in Culturally Distant Countries: Managing the 4Ps in Cross-Cultural Contexts</a:t>
            </a:r>
            <a:r>
              <a:rPr lang="en-GB" sz="1100" dirty="0">
                <a:effectLst/>
                <a:latin typeface="Times New Roman" panose="02020603050405020304" pitchFamily="18" charset="0"/>
                <a:ea typeface="Calibri" panose="020F0502020204030204" pitchFamily="34" charset="0"/>
                <a:cs typeface="Arial" panose="020B0604020202020204" pitchFamily="34" charset="0"/>
              </a:rPr>
              <a:t> (pp. 131-184). Cham: Springer International Publishing.</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gn="just">
              <a:spcAft>
                <a:spcPts val="800"/>
              </a:spcAft>
              <a:buNone/>
            </a:pPr>
            <a:r>
              <a:rPr lang="en-GB" sz="1100" dirty="0">
                <a:effectLst/>
                <a:latin typeface="Times New Roman" panose="02020603050405020304" pitchFamily="18" charset="0"/>
                <a:ea typeface="Calibri" panose="020F0502020204030204" pitchFamily="34" charset="0"/>
                <a:cs typeface="Arial" panose="020B0604020202020204" pitchFamily="34" charset="0"/>
              </a:rPr>
              <a:t>Thapliyal, K. and Joshi, M., 2022. Cross-cultural management: Opportunities and challenges. </a:t>
            </a:r>
            <a:r>
              <a:rPr lang="en-GB" sz="1100" i="1" dirty="0">
                <a:effectLst/>
                <a:latin typeface="Times New Roman" panose="02020603050405020304" pitchFamily="18" charset="0"/>
                <a:ea typeface="Calibri" panose="020F0502020204030204" pitchFamily="34" charset="0"/>
                <a:cs typeface="Arial" panose="020B0604020202020204" pitchFamily="34" charset="0"/>
              </a:rPr>
              <a:t>Integrating New Technologies in International Business</a:t>
            </a:r>
            <a:r>
              <a:rPr lang="en-GB" sz="1100" dirty="0">
                <a:effectLst/>
                <a:latin typeface="Times New Roman" panose="02020603050405020304" pitchFamily="18" charset="0"/>
                <a:ea typeface="Calibri" panose="020F0502020204030204" pitchFamily="34" charset="0"/>
                <a:cs typeface="Arial" panose="020B0604020202020204" pitchFamily="34" charset="0"/>
              </a:rPr>
              <a:t>, pp.31-53.</a:t>
            </a:r>
          </a:p>
          <a:p>
            <a:pPr marL="0" marR="0" algn="just">
              <a:spcAft>
                <a:spcPts val="800"/>
              </a:spcAft>
              <a:buNone/>
            </a:pPr>
            <a:r>
              <a:rPr lang="en-GB" sz="1100" dirty="0" err="1">
                <a:effectLst/>
                <a:latin typeface="Times New Roman" panose="02020603050405020304" pitchFamily="18" charset="0"/>
                <a:ea typeface="Calibri" panose="020F0502020204030204" pitchFamily="34" charset="0"/>
                <a:cs typeface="Arial" panose="020B0604020202020204" pitchFamily="34" charset="0"/>
              </a:rPr>
              <a:t>Zykina</a:t>
            </a:r>
            <a:r>
              <a:rPr lang="en-GB" sz="1100" dirty="0">
                <a:effectLst/>
                <a:latin typeface="Times New Roman" panose="02020603050405020304" pitchFamily="18" charset="0"/>
                <a:ea typeface="Calibri" panose="020F0502020204030204" pitchFamily="34" charset="0"/>
                <a:cs typeface="Arial" panose="020B0604020202020204" pitchFamily="34" charset="0"/>
              </a:rPr>
              <a:t>, A., 2021. </a:t>
            </a:r>
            <a:r>
              <a:rPr lang="en-GB" sz="1100" i="1" dirty="0">
                <a:effectLst/>
                <a:latin typeface="Times New Roman" panose="02020603050405020304" pitchFamily="18" charset="0"/>
                <a:ea typeface="Calibri" panose="020F0502020204030204" pitchFamily="34" charset="0"/>
                <a:cs typeface="Arial" panose="020B0604020202020204" pitchFamily="34" charset="0"/>
              </a:rPr>
              <a:t>The Study of Cultural Intelligence as a Predictor of Individual Effectiveness in Cross-Cultural Sales on the Example of Chicago Real Estate Market</a:t>
            </a:r>
            <a:r>
              <a:rPr lang="en-GB" sz="1100" dirty="0">
                <a:effectLst/>
                <a:latin typeface="Times New Roman" panose="02020603050405020304" pitchFamily="18" charset="0"/>
                <a:ea typeface="Calibri" panose="020F0502020204030204" pitchFamily="34" charset="0"/>
                <a:cs typeface="Arial" panose="020B0604020202020204" pitchFamily="34" charset="0"/>
              </a:rPr>
              <a:t> (Doctoral dissertation, Cardinal Stritch University).</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3233461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961AAB-B937-BAE9-96D6-A610067220B8}"/>
              </a:ext>
            </a:extLst>
          </p:cNvPr>
          <p:cNvPicPr>
            <a:picLocks noChangeAspect="1"/>
          </p:cNvPicPr>
          <p:nvPr/>
        </p:nvPicPr>
        <p:blipFill>
          <a:blip r:embed="rId2" cstate="print"/>
          <a:stretch>
            <a:fillRect/>
          </a:stretch>
        </p:blipFill>
        <p:spPr>
          <a:xfrm>
            <a:off x="3682595" y="1937713"/>
            <a:ext cx="5130215" cy="2997823"/>
          </a:xfrm>
          <a:prstGeom prst="ellipse">
            <a:avLst/>
          </a:prstGeom>
          <a:ln>
            <a:noFill/>
          </a:ln>
          <a:effectLst>
            <a:softEdge rad="112500"/>
          </a:effectLst>
        </p:spPr>
      </p:pic>
    </p:spTree>
    <p:extLst>
      <p:ext uri="{BB962C8B-B14F-4D97-AF65-F5344CB8AC3E}">
        <p14:creationId xmlns:p14="http://schemas.microsoft.com/office/powerpoint/2010/main" val="226241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1983</Words>
  <Application>Microsoft Office PowerPoint</Application>
  <PresentationFormat>On-screen Show (16:9)</PresentationFormat>
  <Paragraphs>131</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CROSS-CULTURAL NEGOTIATION: EXPANDING Greggs TO CHINA</vt:lpstr>
      <vt:lpstr>Table of Content</vt:lpstr>
      <vt:lpstr>Introduction to Cross-Cultural Negotiations</vt:lpstr>
      <vt:lpstr>Defining Culture and Its Elements</vt:lpstr>
      <vt:lpstr>Theoretical Perspective – Hofstede’s Cultural Dimensions</vt:lpstr>
      <vt:lpstr>Key Cultural Differences in Business Negotiations </vt:lpstr>
      <vt:lpstr>The Role of Guanxi in Business Negotiations</vt:lpstr>
      <vt:lpstr>Negotiation Strategies for Success and Communication Styles in Chinese Business Culture </vt:lpstr>
      <vt:lpstr>Adaptability in Cross-Cultural Negotiations</vt:lpstr>
      <vt:lpstr>Challenges in Cross-Cultural Negotiations</vt:lpstr>
      <vt:lpstr>Case Study – Successful Foreign Business in China </vt:lpstr>
      <vt:lpstr>Implementation Plan for Reckitt Benckiser’s Expansion and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Ivan Sendrev (2235334)</cp:lastModifiedBy>
  <cp:revision>6</cp:revision>
  <dcterms:created xsi:type="dcterms:W3CDTF">2017-08-01T15:40:51Z</dcterms:created>
  <dcterms:modified xsi:type="dcterms:W3CDTF">2025-04-25T17:16:05Z</dcterms:modified>
</cp:coreProperties>
</file>