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4"/>
  </p:sldMasterIdLst>
  <p:notesMasterIdLst>
    <p:notesMasterId r:id="rId16"/>
  </p:notesMasterIdLst>
  <p:sldIdLst>
    <p:sldId id="256" r:id="rId5"/>
    <p:sldId id="259" r:id="rId6"/>
    <p:sldId id="260" r:id="rId7"/>
    <p:sldId id="261" r:id="rId8"/>
    <p:sldId id="257"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754F6C-9A21-4270-ABF6-BAF84E3E2C88}" v="10" dt="2022-10-31T15:23:47.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144" autoAdjust="0"/>
  </p:normalViewPr>
  <p:slideViewPr>
    <p:cSldViewPr snapToGrid="0">
      <p:cViewPr varScale="1">
        <p:scale>
          <a:sx n="53" d="100"/>
          <a:sy n="53" d="100"/>
        </p:scale>
        <p:origin x="181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7B0A69-CCA9-48A3-8C68-DDBA002E29F7}"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EF859D-E17A-435B-A85B-6A046B9C54E5}" type="slidenum">
              <a:rPr lang="en-GB" smtClean="0"/>
              <a:t>‹#›</a:t>
            </a:fld>
            <a:endParaRPr lang="en-GB"/>
          </a:p>
        </p:txBody>
      </p:sp>
    </p:spTree>
    <p:extLst>
      <p:ext uri="{BB962C8B-B14F-4D97-AF65-F5344CB8AC3E}">
        <p14:creationId xmlns:p14="http://schemas.microsoft.com/office/powerpoint/2010/main" val="427283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Trudi and today I’m going to talk to you about the impact of advocacy provision on people who are affected by dementia.</a:t>
            </a:r>
          </a:p>
        </p:txBody>
      </p:sp>
      <p:sp>
        <p:nvSpPr>
          <p:cNvPr id="4" name="Slide Number Placeholder 3"/>
          <p:cNvSpPr>
            <a:spLocks noGrp="1"/>
          </p:cNvSpPr>
          <p:nvPr>
            <p:ph type="sldNum" sz="quarter" idx="5"/>
          </p:nvPr>
        </p:nvSpPr>
        <p:spPr/>
        <p:txBody>
          <a:bodyPr/>
          <a:lstStyle/>
          <a:p>
            <a:fld id="{39EF859D-E17A-435B-A85B-6A046B9C54E5}" type="slidenum">
              <a:rPr lang="en-GB" smtClean="0"/>
              <a:t>1</a:t>
            </a:fld>
            <a:endParaRPr lang="en-GB"/>
          </a:p>
        </p:txBody>
      </p:sp>
    </p:spTree>
    <p:extLst>
      <p:ext uri="{BB962C8B-B14F-4D97-AF65-F5344CB8AC3E}">
        <p14:creationId xmlns:p14="http://schemas.microsoft.com/office/powerpoint/2010/main" val="2342704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UK and Wales there are several Acts and legislations that aim to protect and support people and their families who are experiencing dementia.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these Acts help advocate for people/families with dementia as it helps them to get their voices heard (Mind, 2022).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there is a need for increased advocacy support, what holds Wales back is that they’ve got the </a:t>
            </a:r>
            <a:r>
              <a:rPr lang="en-GB" i="1" dirty="0"/>
              <a:t>Social Services and Wellbeing (Wales) 2014 </a:t>
            </a:r>
            <a:r>
              <a:rPr lang="en-GB" dirty="0"/>
              <a:t>code of practice on advocacy, and this means that staff may need more training, as in Wales all staff must now be trained to GNVQ Level 3 (Social Care Wales, 2022). Wales induction framework for health and social care means that if somebody from, for example, England, Northern Ireland, or Scotland come to Wales to work they have got to follow the code of practice and be qualified to register to work in Wales and this is putting people off the profession (Social Care Wales,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means that less people are going into the profession, as well as those who are leaving the profession to work in supermarkets etc. where they don’t need to get a GNVQ Level 3 (Community Care, 2016). This means that the long waiting lists for advocacy support are just getting longer (Community Care,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9EF859D-E17A-435B-A85B-6A046B9C54E5}" type="slidenum">
              <a:rPr lang="en-GB" smtClean="0"/>
              <a:t>2</a:t>
            </a:fld>
            <a:endParaRPr lang="en-GB"/>
          </a:p>
        </p:txBody>
      </p:sp>
    </p:spTree>
    <p:extLst>
      <p:ext uri="{BB962C8B-B14F-4D97-AF65-F5344CB8AC3E}">
        <p14:creationId xmlns:p14="http://schemas.microsoft.com/office/powerpoint/2010/main" val="383442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medical model sees the problem of dementia as within the patient and looks at how this disease affects the brain and causes changes though a neurological and chemical approach. It has made way for drugs being made for dementia patients with the hope of helping them to prevent worse symptoms, or one day of having a cure. However, one of the barriers is that the dementia patient may feel they have no say, as the medical team make all the decisions (Guardian Carers, 2022).</a:t>
            </a:r>
            <a:r>
              <a:rPr lang="en-GB" sz="1200" kern="15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social model is different in that it classes dementia patients as having impairments that are potentially made worse by the limitations of social barriers (Derbyshire Council, 2022).</a:t>
            </a:r>
            <a:r>
              <a:rPr lang="en-GB" sz="1200" kern="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Therefore, some of the key benefits of advocacy support for those experiencing dementia are as follows:</a:t>
            </a:r>
          </a:p>
          <a:p>
            <a:pPr marL="171450" indent="-171450">
              <a:buFont typeface="Arial" panose="020B0604020202020204" pitchFamily="34" charset="0"/>
              <a:buChar char="•"/>
            </a:pPr>
            <a:r>
              <a:rPr lang="en-GB" dirty="0"/>
              <a:t>Advocacy supports individual sufferers by helping uphold their human rights as advocacy supports ‘and enables people…to exercise their rights, views and choices’ (Age Cymru, 2017).</a:t>
            </a:r>
          </a:p>
          <a:p>
            <a:pPr marL="171450" indent="-171450">
              <a:buFont typeface="Arial" panose="020B0604020202020204" pitchFamily="34" charset="0"/>
              <a:buChar char="•"/>
            </a:pPr>
            <a:r>
              <a:rPr lang="en-GB" dirty="0"/>
              <a:t>Advocacy promotes social inclusion, equality, and justice so this means that the advocacy schemes working in a multi agency approach together can help individuals and their families have access to all the things they need and that things are done properly for them, speaking for them, on their behalf when they are involved with doctors or social workers, for example (Age Cymru, 2017).</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9EF859D-E17A-435B-A85B-6A046B9C54E5}" type="slidenum">
              <a:rPr lang="en-GB" smtClean="0"/>
              <a:t>3</a:t>
            </a:fld>
            <a:endParaRPr lang="en-GB"/>
          </a:p>
        </p:txBody>
      </p:sp>
    </p:spTree>
    <p:extLst>
      <p:ext uri="{BB962C8B-B14F-4D97-AF65-F5344CB8AC3E}">
        <p14:creationId xmlns:p14="http://schemas.microsoft.com/office/powerpoint/2010/main" val="1972627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4000"/>
              </a:lnSpc>
              <a:spcAft>
                <a:spcPts val="800"/>
              </a:spcAft>
            </a:pPr>
            <a:endParaRPr lang="en-GB" sz="1800" u="none"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t>Some of the key barriers, limitations and challenges of advocacy provision are now discussed.</a:t>
            </a:r>
          </a:p>
          <a:p>
            <a:pPr marL="0" indent="0">
              <a:buNone/>
            </a:pPr>
            <a:endParaRPr lang="en-GB" dirty="0"/>
          </a:p>
          <a:p>
            <a:pPr marL="0" indent="0">
              <a:buFont typeface="Arial" panose="020B0604020202020204" pitchFamily="34" charset="0"/>
              <a:buNone/>
            </a:pPr>
            <a:r>
              <a:rPr lang="en-GB" dirty="0"/>
              <a:t>Often there are not enough trained advocacy professionals, and this is made worse by a lack of government funding (REF). We need more government funding so that advocacy services can be expanded as there is often a slow response after dementia diagnosis and this can impact the person suffering as well as their family (REF).</a:t>
            </a:r>
          </a:p>
          <a:p>
            <a:pPr marL="171450" indent="-171450">
              <a:buFont typeface="Arial" panose="020B0604020202020204" pitchFamily="34" charset="0"/>
              <a:buChar cha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There can sometimes be a lack of communication between the multi-agencies when it comes to supporting individuals and families with dementia (REF). Another thing to think about is that older people have more complex needs with dementia, so more research is needed to further develop our understanding of the condition and specifically what type of help a person may need.  Therefore, </a:t>
            </a:r>
            <a:r>
              <a:rPr lang="en-GB" sz="1800" kern="150" dirty="0">
                <a:effectLst/>
                <a:latin typeface="Calibri" panose="020F0502020204030204" pitchFamily="34" charset="0"/>
                <a:cs typeface="Times New Roman" panose="02020603050405020304" pitchFamily="18" charset="0"/>
              </a:rPr>
              <a:t>a</a:t>
            </a: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dvocacy support needs to be implemented as soon as the dementia diagnosis has been confirmed so that the person can access the best care (REF).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0" dirty="0">
              <a:solidFill>
                <a:srgbClr val="5F6368"/>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5F6368"/>
                </a:solidFill>
                <a:effectLst/>
                <a:latin typeface="Arial" panose="020B0604020202020204" pitchFamily="34" charset="0"/>
                <a:ea typeface="Calibri" panose="020F0502020204030204" pitchFamily="34" charset="0"/>
                <a:cs typeface="Times New Roman" panose="02020603050405020304" pitchFamily="18" charset="0"/>
              </a:rPr>
              <a:t>According to the </a:t>
            </a:r>
            <a:r>
              <a:rPr lang="en-GB" sz="4000" i="1" dirty="0"/>
              <a:t>Social Services and Wellbeing (Wales) Act 2014, </a:t>
            </a:r>
            <a:r>
              <a:rPr lang="en-GB" sz="4000" i="0" dirty="0"/>
              <a:t>a</a:t>
            </a:r>
            <a:r>
              <a:rPr lang="en-GB" sz="1800" i="0" kern="0" dirty="0">
                <a:solidFill>
                  <a:srgbClr val="5F6368"/>
                </a:solidFill>
                <a:effectLst/>
                <a:latin typeface="Arial" panose="020B0604020202020204" pitchFamily="34" charset="0"/>
                <a:ea typeface="Calibri" panose="020F0502020204030204" pitchFamily="34" charset="0"/>
                <a:cs typeface="Times New Roman" panose="02020603050405020304" pitchFamily="18" charset="0"/>
              </a:rPr>
              <a:t>d</a:t>
            </a:r>
            <a:r>
              <a:rPr lang="en-GB" sz="1800" kern="0" dirty="0">
                <a:solidFill>
                  <a:srgbClr val="5F6368"/>
                </a:solidFill>
                <a:effectLst/>
                <a:latin typeface="Arial" panose="020B0604020202020204" pitchFamily="34" charset="0"/>
                <a:ea typeface="Calibri" panose="020F0502020204030204" pitchFamily="34" charset="0"/>
                <a:cs typeface="Times New Roman" panose="02020603050405020304" pitchFamily="18" charset="0"/>
              </a:rPr>
              <a:t>vocacy support can help with understanding relevant information, retaining information, using or weighing information, and communicating the views, wishes and feelings of individuals and their families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kern="15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5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39EF859D-E17A-435B-A85B-6A046B9C54E5}" type="slidenum">
              <a:rPr lang="en-GB" smtClean="0"/>
              <a:t>4</a:t>
            </a:fld>
            <a:endParaRPr lang="en-GB"/>
          </a:p>
        </p:txBody>
      </p:sp>
    </p:spTree>
    <p:extLst>
      <p:ext uri="{BB962C8B-B14F-4D97-AF65-F5344CB8AC3E}">
        <p14:creationId xmlns:p14="http://schemas.microsoft.com/office/powerpoint/2010/main" val="3811667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presentation has looked at what dementia actually is- it’s a …</a:t>
            </a:r>
          </a:p>
          <a:p>
            <a:r>
              <a:rPr lang="en-GB" dirty="0"/>
              <a:t>When dementia is diagnosed the person and their families will likely need a lot of extra support, and this is where the role of advocacy comes in.</a:t>
            </a:r>
          </a:p>
          <a:p>
            <a:r>
              <a:rPr lang="en-GB" dirty="0"/>
              <a:t>The types of advocacy services that people need are, for example, …</a:t>
            </a:r>
          </a:p>
          <a:p>
            <a:endParaRPr lang="en-GB" dirty="0"/>
          </a:p>
          <a:p>
            <a:r>
              <a:rPr lang="en-GB" dirty="0"/>
              <a:t>We have seen that legislation is very important and has helped and supported in making a difference – what has done? How has it helped? A voice for people/families etc.</a:t>
            </a:r>
          </a:p>
          <a:p>
            <a:r>
              <a:rPr lang="en-GB" dirty="0"/>
              <a:t>One of the critiques was concerning qualifications – talk about this…</a:t>
            </a:r>
          </a:p>
        </p:txBody>
      </p:sp>
      <p:sp>
        <p:nvSpPr>
          <p:cNvPr id="4" name="Slide Number Placeholder 3"/>
          <p:cNvSpPr>
            <a:spLocks noGrp="1"/>
          </p:cNvSpPr>
          <p:nvPr>
            <p:ph type="sldNum" sz="quarter" idx="5"/>
          </p:nvPr>
        </p:nvSpPr>
        <p:spPr/>
        <p:txBody>
          <a:bodyPr/>
          <a:lstStyle/>
          <a:p>
            <a:fld id="{39EF859D-E17A-435B-A85B-6A046B9C54E5}" type="slidenum">
              <a:rPr lang="en-GB" smtClean="0"/>
              <a:t>5</a:t>
            </a:fld>
            <a:endParaRPr lang="en-GB"/>
          </a:p>
        </p:txBody>
      </p:sp>
    </p:spTree>
    <p:extLst>
      <p:ext uri="{BB962C8B-B14F-4D97-AF65-F5344CB8AC3E}">
        <p14:creationId xmlns:p14="http://schemas.microsoft.com/office/powerpoint/2010/main" val="4006151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 in conclusion, there needs to be more Government funding to expand advocacy services as well as train up more professionals.</a:t>
            </a:r>
          </a:p>
          <a:p>
            <a:r>
              <a:rPr lang="en-GB" dirty="0"/>
              <a:t>Also, there needs to be a lot more research and investigation carried out so that we can expand our understanding of the impact of dementia on individual sufferers, their families, and the communities/society they live in, so that any advocacy provision can be tailored to the specific needs of theses individuals and their families who look after them.</a:t>
            </a:r>
          </a:p>
        </p:txBody>
      </p:sp>
      <p:sp>
        <p:nvSpPr>
          <p:cNvPr id="4" name="Slide Number Placeholder 3"/>
          <p:cNvSpPr>
            <a:spLocks noGrp="1"/>
          </p:cNvSpPr>
          <p:nvPr>
            <p:ph type="sldNum" sz="quarter" idx="5"/>
          </p:nvPr>
        </p:nvSpPr>
        <p:spPr/>
        <p:txBody>
          <a:bodyPr/>
          <a:lstStyle/>
          <a:p>
            <a:fld id="{39EF859D-E17A-435B-A85B-6A046B9C54E5}" type="slidenum">
              <a:rPr lang="en-GB" smtClean="0"/>
              <a:t>6</a:t>
            </a:fld>
            <a:endParaRPr lang="en-GB"/>
          </a:p>
        </p:txBody>
      </p:sp>
    </p:spTree>
    <p:extLst>
      <p:ext uri="{BB962C8B-B14F-4D97-AF65-F5344CB8AC3E}">
        <p14:creationId xmlns:p14="http://schemas.microsoft.com/office/powerpoint/2010/main" val="196540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EF859D-E17A-435B-A85B-6A046B9C54E5}" type="slidenum">
              <a:rPr lang="en-GB" smtClean="0"/>
              <a:t>8</a:t>
            </a:fld>
            <a:endParaRPr lang="en-GB"/>
          </a:p>
        </p:txBody>
      </p:sp>
    </p:spTree>
    <p:extLst>
      <p:ext uri="{BB962C8B-B14F-4D97-AF65-F5344CB8AC3E}">
        <p14:creationId xmlns:p14="http://schemas.microsoft.com/office/powerpoint/2010/main" val="4133752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965274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654547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2405111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F6C639-5F65-418C-86AF-28203FFD0CC8}"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1689548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F6C639-5F65-418C-86AF-28203FFD0CC8}" type="datetimeFigureOut">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3949063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F6C639-5F65-418C-86AF-28203FFD0CC8}" type="datetimeFigureOut">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2388989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F6C639-5F65-418C-86AF-28203FFD0CC8}" type="datetimeFigureOut">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128594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F6C639-5F65-418C-86AF-28203FFD0CC8}" type="datetimeFigureOut">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785800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59F2B-8621-40BA-AD52-E95CDCE49732}" type="slidenum">
              <a:rPr lang="en-GB" smtClean="0"/>
              <a:t>‹#›</a:t>
            </a:fld>
            <a:endParaRPr lang="en-GB"/>
          </a:p>
        </p:txBody>
      </p:sp>
      <p:sp>
        <p:nvSpPr>
          <p:cNvPr id="5" name="Date Placeholder 4"/>
          <p:cNvSpPr>
            <a:spLocks noGrp="1"/>
          </p:cNvSpPr>
          <p:nvPr>
            <p:ph type="dt" sz="half" idx="10"/>
          </p:nvPr>
        </p:nvSpPr>
        <p:spPr/>
        <p:txBody>
          <a:bodyPr/>
          <a:lstStyle/>
          <a:p>
            <a:fld id="{DAF6C639-5F65-418C-86AF-28203FFD0CC8}" type="datetimeFigureOut">
              <a:rPr lang="en-GB" smtClean="0"/>
              <a:t>31/10/2022</a:t>
            </a:fld>
            <a:endParaRPr lang="en-GB"/>
          </a:p>
        </p:txBody>
      </p:sp>
    </p:spTree>
    <p:extLst>
      <p:ext uri="{BB962C8B-B14F-4D97-AF65-F5344CB8AC3E}">
        <p14:creationId xmlns:p14="http://schemas.microsoft.com/office/powerpoint/2010/main" val="403301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4087095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270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2347978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848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3082114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308953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F6C639-5F65-418C-86AF-28203FFD0CC8}" type="datetimeFigureOut">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59F2B-8621-40BA-AD52-E95CDCE49732}" type="slidenum">
              <a:rPr lang="en-GB" smtClean="0"/>
              <a:t>‹#›</a:t>
            </a:fld>
            <a:endParaRPr lang="en-GB"/>
          </a:p>
        </p:txBody>
      </p:sp>
    </p:spTree>
    <p:extLst>
      <p:ext uri="{BB962C8B-B14F-4D97-AF65-F5344CB8AC3E}">
        <p14:creationId xmlns:p14="http://schemas.microsoft.com/office/powerpoint/2010/main" val="3339250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AF6C639-5F65-418C-86AF-28203FFD0CC8}" type="datetimeFigureOut">
              <a:rPr lang="en-GB" smtClean="0"/>
              <a:t>31/10/2022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9B59F2B-8621-40BA-AD52-E95CDCE49732}" type="slidenum">
              <a:rPr lang="en-GB" smtClean="0"/>
              <a:t>‹#›</a:t>
            </a:fld>
            <a:endParaRPr lang="en-GB"/>
          </a:p>
        </p:txBody>
      </p:sp>
    </p:spTree>
    <p:extLst>
      <p:ext uri="{BB962C8B-B14F-4D97-AF65-F5344CB8AC3E}">
        <p14:creationId xmlns:p14="http://schemas.microsoft.com/office/powerpoint/2010/main" val="84457116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nd.org.uk/information-support/guides-to-support-and-services/advocacy/legal-rights-to-advocac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communitycare.co.uk/2016/08/19/absence-advocacy-double-workload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alzheimers.org.uk/sites/default/files/2018-10/400%20What%20is%20dementia.pdf" TargetMode="External"/><Relationship Id="rId2" Type="http://schemas.openxmlformats.org/officeDocument/2006/relationships/hyperlink" Target="https://midlandscare.co.uk/history-of-dementia/#:~:text=In%20the%2019th%20century,to%20hide%20them%20from%20society" TargetMode="External"/><Relationship Id="rId1" Type="http://schemas.openxmlformats.org/officeDocument/2006/relationships/slideLayout" Target="../slideLayouts/slideLayout2.xml"/><Relationship Id="rId4" Type="http://schemas.openxmlformats.org/officeDocument/2006/relationships/hyperlink" Target="https://www.greensleeves.org.uk/what-is-dementia/?gclid=EAIaIQobChMIgPLTiqHa-gIVkbbtCh0yDADuEAAYAiAAEgJlyvD_Bw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guardiancarers.co.uk/care-information/medical-model-of-dementia" TargetMode="External"/><Relationship Id="rId2" Type="http://schemas.openxmlformats.org/officeDocument/2006/relationships/hyperlink" Target="https://www.ageuk.org.uk/globalassets/age-cymru/documents/golden-thread-advocacy-programme/programme-documents/independent-professional-advocacy-english---march-2020.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gov.wales/sites/default/files/publications/2019-05/part-10-code-of-practice-advocac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13B1A-F980-4CE0-F692-DBF77FA1D282}"/>
              </a:ext>
            </a:extLst>
          </p:cNvPr>
          <p:cNvSpPr>
            <a:spLocks noGrp="1"/>
          </p:cNvSpPr>
          <p:nvPr>
            <p:ph type="ctrTitle"/>
          </p:nvPr>
        </p:nvSpPr>
        <p:spPr>
          <a:xfrm>
            <a:off x="4419136" y="1020871"/>
            <a:ext cx="6960759" cy="2849671"/>
          </a:xfrm>
        </p:spPr>
        <p:txBody>
          <a:bodyPr vert="horz" lIns="91440" tIns="45720" rIns="91440" bIns="45720" rtlCol="0">
            <a:normAutofit/>
          </a:bodyPr>
          <a:lstStyle/>
          <a:p>
            <a:pPr algn="l">
              <a:lnSpc>
                <a:spcPct val="90000"/>
              </a:lnSpc>
            </a:pPr>
            <a:r>
              <a:rPr lang="en-US" sz="4700">
                <a:solidFill>
                  <a:srgbClr val="FFFFFF"/>
                </a:solidFill>
              </a:rPr>
              <a:t>ECAY 5003 </a:t>
            </a:r>
            <a:br>
              <a:rPr lang="en-US" sz="4700">
                <a:solidFill>
                  <a:srgbClr val="FFFFFF"/>
                </a:solidFill>
              </a:rPr>
            </a:br>
            <a:r>
              <a:rPr lang="en-US" sz="4700">
                <a:solidFill>
                  <a:srgbClr val="FFFFFF"/>
                </a:solidFill>
              </a:rPr>
              <a:t>The Evolving Landscape of Advocacy Provision</a:t>
            </a:r>
          </a:p>
        </p:txBody>
      </p:sp>
      <p:sp>
        <p:nvSpPr>
          <p:cNvPr id="3" name="Subtitle 2">
            <a:extLst>
              <a:ext uri="{FF2B5EF4-FFF2-40B4-BE49-F238E27FC236}">
                <a16:creationId xmlns:a16="http://schemas.microsoft.com/office/drawing/2014/main" id="{326EA987-F622-3881-3C64-FD276AE13511}"/>
              </a:ext>
            </a:extLst>
          </p:cNvPr>
          <p:cNvSpPr>
            <a:spLocks noGrp="1"/>
          </p:cNvSpPr>
          <p:nvPr>
            <p:ph type="subTitle" idx="1"/>
          </p:nvPr>
        </p:nvSpPr>
        <p:spPr>
          <a:xfrm>
            <a:off x="4456386" y="3962088"/>
            <a:ext cx="6203795" cy="1186108"/>
          </a:xfrm>
        </p:spPr>
        <p:txBody>
          <a:bodyPr vert="horz" lIns="91440" tIns="45720" rIns="91440" bIns="45720" rtlCol="0">
            <a:normAutofit/>
          </a:bodyPr>
          <a:lstStyle/>
          <a:p>
            <a:pPr indent="-228600" algn="l">
              <a:lnSpc>
                <a:spcPct val="90000"/>
              </a:lnSpc>
              <a:buFont typeface="Arial" panose="020B0604020202020204" pitchFamily="34" charset="0"/>
              <a:buChar char="•"/>
            </a:pPr>
            <a:r>
              <a:rPr lang="en-US" sz="1300">
                <a:solidFill>
                  <a:srgbClr val="FFFFFF">
                    <a:alpha val="70000"/>
                  </a:srgbClr>
                </a:solidFill>
              </a:rPr>
              <a:t>A critical understanding </a:t>
            </a:r>
          </a:p>
          <a:p>
            <a:pPr indent="-228600" algn="l">
              <a:lnSpc>
                <a:spcPct val="90000"/>
              </a:lnSpc>
              <a:buFont typeface="Arial" panose="020B0604020202020204" pitchFamily="34" charset="0"/>
              <a:buChar char="•"/>
            </a:pPr>
            <a:r>
              <a:rPr lang="en-US" sz="1300">
                <a:solidFill>
                  <a:srgbClr val="FFFFFF">
                    <a:alpha val="70000"/>
                  </a:srgbClr>
                </a:solidFill>
              </a:rPr>
              <a:t>of the impact of </a:t>
            </a:r>
          </a:p>
          <a:p>
            <a:pPr indent="-228600" algn="l">
              <a:lnSpc>
                <a:spcPct val="90000"/>
              </a:lnSpc>
              <a:buFont typeface="Arial" panose="020B0604020202020204" pitchFamily="34" charset="0"/>
              <a:buChar char="•"/>
            </a:pPr>
            <a:r>
              <a:rPr lang="en-US" sz="1300">
                <a:solidFill>
                  <a:srgbClr val="FFFFFF">
                    <a:alpha val="70000"/>
                  </a:srgbClr>
                </a:solidFill>
              </a:rPr>
              <a:t>advocacy provision on people affected by dementia</a:t>
            </a:r>
          </a:p>
          <a:p>
            <a:pPr indent="-228600" algn="l">
              <a:lnSpc>
                <a:spcPct val="90000"/>
              </a:lnSpc>
              <a:buFont typeface="Arial" panose="020B0604020202020204" pitchFamily="34" charset="0"/>
              <a:buChar char="•"/>
            </a:pPr>
            <a:r>
              <a:rPr lang="en-US" sz="1300" i="1">
                <a:solidFill>
                  <a:srgbClr val="FFFFFF">
                    <a:alpha val="70000"/>
                  </a:srgbClr>
                </a:solidFill>
              </a:rPr>
              <a:t>By</a:t>
            </a:r>
            <a:r>
              <a:rPr lang="en-US" sz="1300">
                <a:solidFill>
                  <a:srgbClr val="FFFFFF">
                    <a:alpha val="70000"/>
                  </a:srgbClr>
                </a:solidFill>
              </a:rPr>
              <a:t> Trudi Davies (1402946)</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00319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1D543-370D-14D8-7557-84D36A96E4C2}"/>
              </a:ext>
            </a:extLst>
          </p:cNvPr>
          <p:cNvSpPr>
            <a:spLocks noGrp="1"/>
          </p:cNvSpPr>
          <p:nvPr>
            <p:ph type="title"/>
          </p:nvPr>
        </p:nvSpPr>
        <p:spPr/>
        <p:txBody>
          <a:bodyPr/>
          <a:lstStyle/>
          <a:p>
            <a:pPr algn="ctr"/>
            <a:r>
              <a:rPr lang="en-GB" dirty="0"/>
              <a:t>The role of legislation</a:t>
            </a:r>
          </a:p>
        </p:txBody>
      </p:sp>
      <p:sp>
        <p:nvSpPr>
          <p:cNvPr id="3" name="Content Placeholder 2">
            <a:extLst>
              <a:ext uri="{FF2B5EF4-FFF2-40B4-BE49-F238E27FC236}">
                <a16:creationId xmlns:a16="http://schemas.microsoft.com/office/drawing/2014/main" id="{3B7AC354-8D03-AC82-AC90-F5BED10D634B}"/>
              </a:ext>
            </a:extLst>
          </p:cNvPr>
          <p:cNvSpPr>
            <a:spLocks noGrp="1"/>
          </p:cNvSpPr>
          <p:nvPr>
            <p:ph idx="1"/>
          </p:nvPr>
        </p:nvSpPr>
        <p:spPr>
          <a:xfrm>
            <a:off x="602689" y="1404809"/>
            <a:ext cx="8596668" cy="4618620"/>
          </a:xfrm>
        </p:spPr>
        <p:txBody>
          <a:bodyPr>
            <a:noAutofit/>
          </a:bodyPr>
          <a:lstStyle/>
          <a:p>
            <a:pPr marL="0" indent="0">
              <a:buNone/>
            </a:pPr>
            <a:r>
              <a:rPr lang="en-GB" sz="3000" dirty="0"/>
              <a:t>How Welsh legislation aims to support dementia through advocacy:</a:t>
            </a:r>
          </a:p>
          <a:p>
            <a:pPr>
              <a:lnSpc>
                <a:spcPct val="100000"/>
              </a:lnSpc>
              <a:spcBef>
                <a:spcPts val="0"/>
              </a:spcBef>
              <a:defRPr/>
            </a:pPr>
            <a:r>
              <a:rPr lang="en-GB" sz="3000" i="1" dirty="0"/>
              <a:t>Disability Discrimination Act 1995</a:t>
            </a:r>
            <a:r>
              <a:rPr lang="en-GB" sz="3000" dirty="0"/>
              <a:t>, later replaced by </a:t>
            </a:r>
            <a:r>
              <a:rPr lang="en-GB" sz="3000" i="1" dirty="0"/>
              <a:t>Equality Act 2010</a:t>
            </a:r>
          </a:p>
          <a:p>
            <a:r>
              <a:rPr lang="en-GB" sz="3000" i="1" dirty="0"/>
              <a:t>Social Services and Wellbeing (Wales) Act 2014</a:t>
            </a:r>
          </a:p>
          <a:p>
            <a:r>
              <a:rPr lang="en-GB" sz="3000" i="1" dirty="0"/>
              <a:t>Wellbeing of Future Generations (Wales) Act 2015</a:t>
            </a:r>
          </a:p>
          <a:p>
            <a:r>
              <a:rPr lang="en-GB" sz="3000" i="1" dirty="0"/>
              <a:t>Health and Care Standards in Wales 2016</a:t>
            </a:r>
          </a:p>
          <a:p>
            <a:r>
              <a:rPr lang="en-GB" sz="3000" i="1" dirty="0"/>
              <a:t>                                           </a:t>
            </a:r>
            <a:r>
              <a:rPr lang="en-GB" sz="2000" dirty="0"/>
              <a:t>(Mind, 2022). </a:t>
            </a:r>
            <a:endParaRPr lang="en-GB" sz="3000" i="1" dirty="0"/>
          </a:p>
        </p:txBody>
      </p:sp>
      <p:sp>
        <p:nvSpPr>
          <p:cNvPr id="5" name="TextBox 4">
            <a:extLst>
              <a:ext uri="{FF2B5EF4-FFF2-40B4-BE49-F238E27FC236}">
                <a16:creationId xmlns:a16="http://schemas.microsoft.com/office/drawing/2014/main" id="{92ED4959-6A43-8C8B-B789-7DB2D27DFE9F}"/>
              </a:ext>
            </a:extLst>
          </p:cNvPr>
          <p:cNvSpPr txBox="1"/>
          <p:nvPr/>
        </p:nvSpPr>
        <p:spPr>
          <a:xfrm>
            <a:off x="3055257" y="3247962"/>
            <a:ext cx="6110514"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449637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D6E06-770C-0022-E31A-6457917FD9BD}"/>
              </a:ext>
            </a:extLst>
          </p:cNvPr>
          <p:cNvSpPr>
            <a:spLocks noGrp="1"/>
          </p:cNvSpPr>
          <p:nvPr>
            <p:ph type="title"/>
          </p:nvPr>
        </p:nvSpPr>
        <p:spPr/>
        <p:txBody>
          <a:bodyPr/>
          <a:lstStyle/>
          <a:p>
            <a:pPr algn="ctr"/>
            <a:r>
              <a:rPr lang="en-GB" dirty="0"/>
              <a:t>Benefits of advocacy </a:t>
            </a:r>
          </a:p>
        </p:txBody>
      </p:sp>
      <p:sp>
        <p:nvSpPr>
          <p:cNvPr id="3" name="Content Placeholder 2">
            <a:extLst>
              <a:ext uri="{FF2B5EF4-FFF2-40B4-BE49-F238E27FC236}">
                <a16:creationId xmlns:a16="http://schemas.microsoft.com/office/drawing/2014/main" id="{BE5D60AF-305B-6F12-C0C1-F2A54B3130F1}"/>
              </a:ext>
            </a:extLst>
          </p:cNvPr>
          <p:cNvSpPr>
            <a:spLocks noGrp="1"/>
          </p:cNvSpPr>
          <p:nvPr>
            <p:ph idx="1"/>
          </p:nvPr>
        </p:nvSpPr>
        <p:spPr>
          <a:xfrm>
            <a:off x="677334" y="1591422"/>
            <a:ext cx="8596668" cy="3880773"/>
          </a:xfrm>
        </p:spPr>
        <p:txBody>
          <a:bodyPr>
            <a:normAutofit/>
          </a:bodyPr>
          <a:lstStyle/>
          <a:p>
            <a:pPr marL="0" indent="0">
              <a:buNone/>
            </a:pPr>
            <a:r>
              <a:rPr lang="en-GB" sz="3600" dirty="0"/>
              <a:t>Key benefits of advocacy provision</a:t>
            </a:r>
          </a:p>
          <a:p>
            <a:r>
              <a:rPr lang="en-GB" sz="3000" dirty="0"/>
              <a:t>Upholds human rights</a:t>
            </a:r>
          </a:p>
          <a:p>
            <a:r>
              <a:rPr lang="en-GB" sz="3000" dirty="0"/>
              <a:t>Supports and enables people</a:t>
            </a:r>
          </a:p>
          <a:p>
            <a:r>
              <a:rPr lang="en-GB" sz="3000" dirty="0"/>
              <a:t>Speak on behalf of people when dealing with doctors or social workers</a:t>
            </a:r>
          </a:p>
          <a:p>
            <a:r>
              <a:rPr lang="en-GB" sz="3000" dirty="0"/>
              <a:t>Promotes social inclusion, equality, and justice</a:t>
            </a:r>
          </a:p>
          <a:p>
            <a:pPr marL="0" indent="0">
              <a:buNone/>
            </a:pPr>
            <a:r>
              <a:rPr lang="en-GB" dirty="0"/>
              <a:t>                                                                 </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(Guardian Carers, 2022).</a:t>
            </a: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t> </a:t>
            </a:r>
          </a:p>
          <a:p>
            <a:endParaRPr lang="en-GB" dirty="0"/>
          </a:p>
        </p:txBody>
      </p:sp>
    </p:spTree>
    <p:extLst>
      <p:ext uri="{BB962C8B-B14F-4D97-AF65-F5344CB8AC3E}">
        <p14:creationId xmlns:p14="http://schemas.microsoft.com/office/powerpoint/2010/main" val="925394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EBD46-7EE1-E53D-39D1-027647E59691}"/>
              </a:ext>
            </a:extLst>
          </p:cNvPr>
          <p:cNvSpPr>
            <a:spLocks noGrp="1"/>
          </p:cNvSpPr>
          <p:nvPr>
            <p:ph type="title"/>
          </p:nvPr>
        </p:nvSpPr>
        <p:spPr/>
        <p:txBody>
          <a:bodyPr/>
          <a:lstStyle/>
          <a:p>
            <a:pPr algn="ctr"/>
            <a:r>
              <a:rPr lang="en-GB" dirty="0"/>
              <a:t>Barriers and limitations of advocacy</a:t>
            </a:r>
          </a:p>
        </p:txBody>
      </p:sp>
      <p:sp>
        <p:nvSpPr>
          <p:cNvPr id="3" name="Content Placeholder 2">
            <a:extLst>
              <a:ext uri="{FF2B5EF4-FFF2-40B4-BE49-F238E27FC236}">
                <a16:creationId xmlns:a16="http://schemas.microsoft.com/office/drawing/2014/main" id="{9DE44088-6028-FEFB-B16A-EE5827479407}"/>
              </a:ext>
            </a:extLst>
          </p:cNvPr>
          <p:cNvSpPr>
            <a:spLocks noGrp="1"/>
          </p:cNvSpPr>
          <p:nvPr>
            <p:ph idx="1"/>
          </p:nvPr>
        </p:nvSpPr>
        <p:spPr>
          <a:xfrm>
            <a:off x="677334" y="1576873"/>
            <a:ext cx="8596668" cy="4870580"/>
          </a:xfrm>
        </p:spPr>
        <p:txBody>
          <a:bodyPr>
            <a:normAutofit fontScale="40000" lnSpcReduction="20000"/>
          </a:bodyPr>
          <a:lstStyle/>
          <a:p>
            <a:pPr marL="0" indent="0">
              <a:buNone/>
            </a:pPr>
            <a:r>
              <a:rPr lang="en-GB" sz="7000" dirty="0"/>
              <a:t>Key barriers, limitations and challenges of advocacy provision:</a:t>
            </a:r>
          </a:p>
          <a:p>
            <a:r>
              <a:rPr lang="en-GB" sz="7000" dirty="0"/>
              <a:t>Not enough trained advocacy professionals</a:t>
            </a:r>
          </a:p>
          <a:p>
            <a:r>
              <a:rPr lang="en-GB" sz="7000" dirty="0"/>
              <a:t>Lack of communication between the multi-agencies</a:t>
            </a:r>
          </a:p>
          <a:p>
            <a:r>
              <a:rPr lang="en-GB" sz="7000" dirty="0"/>
              <a:t>Not enough government funding for training staff and expanding advocacy services</a:t>
            </a:r>
          </a:p>
          <a:p>
            <a:r>
              <a:rPr lang="en-GB" sz="7000" dirty="0"/>
              <a:t>Not enough research on dementia linked to advocacy services</a:t>
            </a:r>
          </a:p>
          <a:p>
            <a:r>
              <a:rPr lang="en-GB" sz="7000" dirty="0"/>
              <a:t>Slow response to allocated advocacy services after dementia diagnosis</a:t>
            </a:r>
          </a:p>
          <a:p>
            <a:r>
              <a:rPr lang="en-GB" sz="5100" dirty="0"/>
              <a:t>                              </a:t>
            </a:r>
            <a:r>
              <a:rPr lang="en-GB" sz="2600" dirty="0"/>
              <a:t>(</a:t>
            </a:r>
            <a:r>
              <a:rPr lang="en-GB" sz="2600" i="1" dirty="0"/>
              <a:t>Social Services and Wellbeing (Wales) Act 2014).</a:t>
            </a:r>
            <a:endParaRPr lang="en-GB" sz="2600" dirty="0"/>
          </a:p>
          <a:p>
            <a:pPr marL="0" indent="0">
              <a:buNone/>
            </a:pPr>
            <a:endParaRPr lang="en-GB" dirty="0"/>
          </a:p>
        </p:txBody>
      </p:sp>
    </p:spTree>
    <p:extLst>
      <p:ext uri="{BB962C8B-B14F-4D97-AF65-F5344CB8AC3E}">
        <p14:creationId xmlns:p14="http://schemas.microsoft.com/office/powerpoint/2010/main" val="2375065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DE9A-0D15-8915-DF10-43EA4B6BD64F}"/>
              </a:ext>
            </a:extLst>
          </p:cNvPr>
          <p:cNvSpPr>
            <a:spLocks noGrp="1"/>
          </p:cNvSpPr>
          <p:nvPr>
            <p:ph type="title"/>
          </p:nvPr>
        </p:nvSpPr>
        <p:spPr>
          <a:xfrm>
            <a:off x="387048" y="348343"/>
            <a:ext cx="8596668" cy="1320800"/>
          </a:xfrm>
        </p:spPr>
        <p:txBody>
          <a:bodyPr/>
          <a:lstStyle/>
          <a:p>
            <a:pPr algn="ctr"/>
            <a:r>
              <a:rPr lang="en-GB" dirty="0"/>
              <a:t>Overview</a:t>
            </a:r>
          </a:p>
        </p:txBody>
      </p:sp>
      <p:sp>
        <p:nvSpPr>
          <p:cNvPr id="3" name="Content Placeholder 2">
            <a:extLst>
              <a:ext uri="{FF2B5EF4-FFF2-40B4-BE49-F238E27FC236}">
                <a16:creationId xmlns:a16="http://schemas.microsoft.com/office/drawing/2014/main" id="{6ED5B81A-322B-EFBE-5B51-B677A6BB1736}"/>
              </a:ext>
            </a:extLst>
          </p:cNvPr>
          <p:cNvSpPr>
            <a:spLocks noGrp="1"/>
          </p:cNvSpPr>
          <p:nvPr>
            <p:ph idx="1"/>
          </p:nvPr>
        </p:nvSpPr>
        <p:spPr>
          <a:xfrm>
            <a:off x="556383" y="1488613"/>
            <a:ext cx="8596668" cy="3880773"/>
          </a:xfrm>
        </p:spPr>
        <p:txBody>
          <a:bodyPr>
            <a:normAutofit fontScale="25000" lnSpcReduction="20000"/>
          </a:bodyPr>
          <a:lstStyle/>
          <a:p>
            <a:r>
              <a:rPr lang="en-GB" sz="11200" dirty="0"/>
              <a:t>What is dementia?</a:t>
            </a:r>
          </a:p>
          <a:p>
            <a:pPr lvl="1">
              <a:buFont typeface="Courier New" panose="02070309020205020404" pitchFamily="49" charset="0"/>
              <a:buChar char="o"/>
            </a:pPr>
            <a:r>
              <a:rPr lang="en-GB" sz="11200" dirty="0"/>
              <a:t>Who is affected?</a:t>
            </a:r>
          </a:p>
          <a:p>
            <a:pPr lvl="1">
              <a:buFont typeface="Courier New" panose="02070309020205020404" pitchFamily="49" charset="0"/>
              <a:buChar char="o"/>
            </a:pPr>
            <a:r>
              <a:rPr lang="en-GB" sz="11200" dirty="0"/>
              <a:t>What challenges the person with dementia and their families experience?</a:t>
            </a:r>
          </a:p>
          <a:p>
            <a:pPr lvl="1">
              <a:buFont typeface="Courier New" panose="02070309020205020404" pitchFamily="49" charset="0"/>
              <a:buChar char="o"/>
            </a:pPr>
            <a:r>
              <a:rPr lang="en-GB" sz="11200" dirty="0"/>
              <a:t>What types of advocacy services might those with dementia need to access?</a:t>
            </a:r>
          </a:p>
          <a:p>
            <a:r>
              <a:rPr lang="en-GB" sz="11200" dirty="0"/>
              <a:t>Legislation</a:t>
            </a:r>
          </a:p>
          <a:p>
            <a:pPr lvl="1">
              <a:buFont typeface="Courier New" panose="02070309020205020404" pitchFamily="49" charset="0"/>
              <a:buChar char="o"/>
            </a:pPr>
            <a:r>
              <a:rPr lang="en-GB" sz="11200" dirty="0"/>
              <a:t>The role of legislation in supporting dementia through advocacy</a:t>
            </a:r>
          </a:p>
          <a:p>
            <a:pPr lvl="1">
              <a:buFont typeface="Courier New" panose="02070309020205020404" pitchFamily="49" charset="0"/>
              <a:buChar char="o"/>
            </a:pPr>
            <a:r>
              <a:rPr lang="en-GB" sz="11200" dirty="0"/>
              <a:t>Issues around qualifications</a:t>
            </a:r>
          </a:p>
          <a:p>
            <a:r>
              <a:rPr lang="en-GB" sz="11200" dirty="0"/>
              <a:t>Benefits and limitations of advocacy provision</a:t>
            </a:r>
          </a:p>
          <a:p>
            <a:r>
              <a:rPr lang="en-GB"/>
              <a:t>                                                                                                                                                                                                                                         </a:t>
            </a:r>
            <a:r>
              <a:rPr kumimoji="0" lang="en-GB" sz="44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 (Age Cymru (2017) </a:t>
            </a:r>
            <a:endParaRPr lang="en-GB" dirty="0"/>
          </a:p>
        </p:txBody>
      </p:sp>
    </p:spTree>
    <p:extLst>
      <p:ext uri="{BB962C8B-B14F-4D97-AF65-F5344CB8AC3E}">
        <p14:creationId xmlns:p14="http://schemas.microsoft.com/office/powerpoint/2010/main" val="2516111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C936-7868-6FC1-A569-FC698547C59B}"/>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4B7F5170-07B2-148A-F745-0461A9C60456}"/>
              </a:ext>
            </a:extLst>
          </p:cNvPr>
          <p:cNvSpPr>
            <a:spLocks noGrp="1"/>
          </p:cNvSpPr>
          <p:nvPr>
            <p:ph idx="1"/>
          </p:nvPr>
        </p:nvSpPr>
        <p:spPr/>
        <p:txBody>
          <a:bodyPr/>
          <a:lstStyle/>
          <a:p>
            <a:r>
              <a:rPr lang="en-GB" dirty="0"/>
              <a:t>More Government funding needed to expand advocacy services</a:t>
            </a:r>
          </a:p>
          <a:p>
            <a:r>
              <a:rPr lang="en-GB" dirty="0"/>
              <a:t>Need to train more individuals in advocacy practice</a:t>
            </a:r>
          </a:p>
          <a:p>
            <a:r>
              <a:rPr lang="en-GB" dirty="0"/>
              <a:t>Further research and investigation needed to expand our understanding of the impact of dementia on individuals, families, and communities/society so advocacy provision can be tailored</a:t>
            </a:r>
          </a:p>
          <a:p>
            <a:endParaRPr lang="en-GB" dirty="0"/>
          </a:p>
          <a:p>
            <a:endParaRPr lang="en-GB" dirty="0"/>
          </a:p>
        </p:txBody>
      </p:sp>
    </p:spTree>
    <p:extLst>
      <p:ext uri="{BB962C8B-B14F-4D97-AF65-F5344CB8AC3E}">
        <p14:creationId xmlns:p14="http://schemas.microsoft.com/office/powerpoint/2010/main" val="3223330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0CBC8-26E8-F096-7532-C62C573B40E5}"/>
              </a:ext>
            </a:extLst>
          </p:cNvPr>
          <p:cNvSpPr>
            <a:spLocks noGrp="1"/>
          </p:cNvSpPr>
          <p:nvPr>
            <p:ph type="title"/>
          </p:nvPr>
        </p:nvSpPr>
        <p:spPr>
          <a:xfrm>
            <a:off x="838200" y="365124"/>
            <a:ext cx="10515600" cy="1460501"/>
          </a:xfrm>
        </p:spPr>
        <p:txBody>
          <a:bodyPr/>
          <a:lstStyle/>
          <a:p>
            <a:pPr algn="ctr"/>
            <a:r>
              <a:rPr lang="en-GB" dirty="0"/>
              <a:t>The End</a:t>
            </a:r>
          </a:p>
        </p:txBody>
      </p:sp>
      <p:sp>
        <p:nvSpPr>
          <p:cNvPr id="3" name="Content Placeholder 2">
            <a:extLst>
              <a:ext uri="{FF2B5EF4-FFF2-40B4-BE49-F238E27FC236}">
                <a16:creationId xmlns:a16="http://schemas.microsoft.com/office/drawing/2014/main" id="{CC612548-1A28-B585-71DA-E64623CEDA3F}"/>
              </a:ext>
            </a:extLst>
          </p:cNvPr>
          <p:cNvSpPr>
            <a:spLocks noGrp="1"/>
          </p:cNvSpPr>
          <p:nvPr>
            <p:ph idx="1"/>
          </p:nvPr>
        </p:nvSpPr>
        <p:spPr/>
        <p:txBody>
          <a:bodyPr/>
          <a:lstStyle/>
          <a:p>
            <a:pPr marL="0" indent="0" algn="ctr">
              <a:buNone/>
            </a:pPr>
            <a:r>
              <a:rPr lang="en-GB" dirty="0"/>
              <a:t>Thank you for listening.</a:t>
            </a:r>
          </a:p>
        </p:txBody>
      </p:sp>
    </p:spTree>
    <p:extLst>
      <p:ext uri="{BB962C8B-B14F-4D97-AF65-F5344CB8AC3E}">
        <p14:creationId xmlns:p14="http://schemas.microsoft.com/office/powerpoint/2010/main" val="131475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305AD-1AD2-E279-6D95-96069B38B778}"/>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815B830B-E7C0-2D85-32E0-3283202B798B}"/>
              </a:ext>
            </a:extLst>
          </p:cNvPr>
          <p:cNvSpPr>
            <a:spLocks noGrp="1"/>
          </p:cNvSpPr>
          <p:nvPr>
            <p:ph idx="1"/>
          </p:nvPr>
        </p:nvSpPr>
        <p:spPr/>
        <p:txBody>
          <a:bodyPr>
            <a:normAutofit/>
          </a:bodyPr>
          <a:lstStyle/>
          <a:p>
            <a:r>
              <a:rPr lang="en-GB" dirty="0"/>
              <a:t>Mind (2022) </a:t>
            </a:r>
            <a:r>
              <a:rPr lang="en-GB" i="1" dirty="0"/>
              <a:t>What are my legal rights to an advocate? </a:t>
            </a:r>
            <a:r>
              <a:rPr lang="en-GB" dirty="0"/>
              <a:t>Available at: </a:t>
            </a:r>
            <a:r>
              <a:rPr lang="en-GB" dirty="0">
                <a:hlinkClick r:id="rId3"/>
              </a:rPr>
              <a:t>https://www.mind.org.uk/information-support/guides-to-support-and-services/advocacy/legal-rights-to-advocacy/</a:t>
            </a:r>
            <a:r>
              <a:rPr lang="en-GB" dirty="0"/>
              <a:t> (Accessed: 25 October 2022)</a:t>
            </a:r>
          </a:p>
          <a:p>
            <a:r>
              <a:rPr lang="en-GB" dirty="0"/>
              <a:t>Mercer, K. (2016) </a:t>
            </a:r>
            <a:r>
              <a:rPr lang="en-GB" i="1" dirty="0"/>
              <a:t>Why the absence of advocacy could double workloads. </a:t>
            </a:r>
            <a:r>
              <a:rPr lang="en-GB" dirty="0"/>
              <a:t>Available at: </a:t>
            </a:r>
            <a:r>
              <a:rPr lang="en-GB" dirty="0">
                <a:hlinkClick r:id="rId4"/>
              </a:rPr>
              <a:t>https://www.communitycare.co.uk/2016/08/19/absence-advocacy-double-workloads/</a:t>
            </a:r>
            <a:r>
              <a:rPr lang="en-GB" dirty="0"/>
              <a:t> (Accessed: 25 October 2022).</a:t>
            </a:r>
          </a:p>
          <a:p>
            <a:r>
              <a:rPr lang="en-GB" dirty="0"/>
              <a:t>Social Care Wales (2022) </a:t>
            </a:r>
            <a:r>
              <a:rPr lang="en-GB" i="1" dirty="0"/>
              <a:t>Qualifications and other ways to register</a:t>
            </a:r>
            <a:r>
              <a:rPr lang="en-GB" dirty="0"/>
              <a:t>. Available at: https://socialcare.wales/registration/qualifications-needed (Accessed: 25 October 2022).</a:t>
            </a:r>
          </a:p>
          <a:p>
            <a:endParaRPr lang="en-GB" dirty="0"/>
          </a:p>
          <a:p>
            <a:endParaRPr lang="en-GB" dirty="0"/>
          </a:p>
          <a:p>
            <a:endParaRPr lang="en-GB" dirty="0"/>
          </a:p>
        </p:txBody>
      </p:sp>
    </p:spTree>
    <p:extLst>
      <p:ext uri="{BB962C8B-B14F-4D97-AF65-F5344CB8AC3E}">
        <p14:creationId xmlns:p14="http://schemas.microsoft.com/office/powerpoint/2010/main" val="598132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5F535-CDF4-5C17-BF55-4A2AC4558DCB}"/>
              </a:ext>
            </a:extLst>
          </p:cNvPr>
          <p:cNvSpPr>
            <a:spLocks noGrp="1"/>
          </p:cNvSpPr>
          <p:nvPr>
            <p:ph type="title"/>
          </p:nvPr>
        </p:nvSpPr>
        <p:spPr/>
        <p:txBody>
          <a:bodyPr/>
          <a:lstStyle/>
          <a:p>
            <a:r>
              <a:rPr lang="en-GB" dirty="0"/>
              <a:t>References contd. 1</a:t>
            </a:r>
          </a:p>
        </p:txBody>
      </p:sp>
      <p:sp>
        <p:nvSpPr>
          <p:cNvPr id="3" name="Content Placeholder 2">
            <a:extLst>
              <a:ext uri="{FF2B5EF4-FFF2-40B4-BE49-F238E27FC236}">
                <a16:creationId xmlns:a16="http://schemas.microsoft.com/office/drawing/2014/main" id="{B5D309D3-224E-4FB1-907F-ABF790201C46}"/>
              </a:ext>
            </a:extLst>
          </p:cNvPr>
          <p:cNvSpPr>
            <a:spLocks noGrp="1"/>
          </p:cNvSpPr>
          <p:nvPr>
            <p:ph idx="1"/>
          </p:nvPr>
        </p:nvSpPr>
        <p:spPr/>
        <p:txBody>
          <a:bodyPr>
            <a:normAutofit fontScale="85000" lnSpcReduction="10000"/>
          </a:bodyPr>
          <a:lstStyle/>
          <a:p>
            <a:r>
              <a:rPr lang="en-GB" sz="2800" dirty="0"/>
              <a:t>Midlands Care (2021) </a:t>
            </a:r>
            <a:r>
              <a:rPr lang="en-GB" sz="2800" i="1" dirty="0"/>
              <a:t>History of Dementia</a:t>
            </a:r>
            <a:r>
              <a:rPr lang="en-GB" sz="2800" dirty="0"/>
              <a:t>. Available at: </a:t>
            </a:r>
            <a:r>
              <a:rPr lang="en-GB" sz="2800" dirty="0">
                <a:hlinkClick r:id="rId2"/>
              </a:rPr>
              <a:t>https://midlandscare.co.uk/history-of-dementia/#:~:text=In%20the%2019th%20century,to%20hide%20them%20from%20society</a:t>
            </a:r>
            <a:r>
              <a:rPr lang="en-GB" sz="2800" dirty="0"/>
              <a:t> (Accessed: 18 October 2022).</a:t>
            </a:r>
          </a:p>
          <a:p>
            <a:r>
              <a:rPr lang="en-GB" dirty="0"/>
              <a:t>Alzheimer’s Society (2021) </a:t>
            </a:r>
            <a:r>
              <a:rPr lang="en-GB" i="1" dirty="0"/>
              <a:t>What is Dementia? </a:t>
            </a:r>
            <a:r>
              <a:rPr lang="en-GB" dirty="0"/>
              <a:t>Available at: </a:t>
            </a:r>
            <a:r>
              <a:rPr lang="en-GB" kern="150" dirty="0">
                <a:solidFill>
                  <a:srgbClr val="0563C1"/>
                </a:solidFill>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3"/>
              </a:rPr>
              <a:t>https://www.alzheimers.org.uk/sites/default/files/2018-10/400%20What%20is%20dementia.pdf</a:t>
            </a:r>
            <a:r>
              <a:rPr lang="en-GB" kern="150" dirty="0">
                <a:solidFill>
                  <a:srgbClr val="0563C1"/>
                </a:solidFill>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 (Accessed: 18 October 2022)</a:t>
            </a:r>
            <a:endParaRPr lang="en-GB" sz="2800"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r>
              <a:rPr lang="en-GB" dirty="0"/>
              <a:t>Greensleeves Care (2022) </a:t>
            </a:r>
            <a:r>
              <a:rPr lang="en-GB" i="1" dirty="0"/>
              <a:t>What is Dementia? Available at: </a:t>
            </a:r>
            <a:r>
              <a:rPr lang="en-GB" sz="2800" kern="150" dirty="0">
                <a:effectLst/>
                <a:latin typeface="Calibri" panose="020F0502020204030204" pitchFamily="34" charset="0"/>
                <a:ea typeface="Calibri" panose="020F0502020204030204" pitchFamily="34" charset="0"/>
                <a:cs typeface="Times New Roman" panose="02020603050405020304" pitchFamily="18" charset="0"/>
                <a:hlinkClick r:id="rId4"/>
              </a:rPr>
              <a:t>https://www.greensleeves.org.uk/what-is-dementia/?gclid=EAIaIQobChMIgPLTiqHa-gIVkbbtCh0yDADuEAAYAiAAEgJlyvD_BwE</a:t>
            </a:r>
            <a:r>
              <a:rPr lang="en-GB" sz="2800" kern="150" dirty="0">
                <a:effectLst/>
                <a:latin typeface="Calibri" panose="020F0502020204030204" pitchFamily="34" charset="0"/>
                <a:ea typeface="Calibri" panose="020F0502020204030204" pitchFamily="34" charset="0"/>
                <a:cs typeface="Times New Roman" panose="02020603050405020304" pitchFamily="18" charset="0"/>
              </a:rPr>
              <a:t> (Accessed: 18 October 2022)</a:t>
            </a:r>
            <a:endParaRPr lang="en-GB" dirty="0"/>
          </a:p>
        </p:txBody>
      </p:sp>
    </p:spTree>
    <p:extLst>
      <p:ext uri="{BB962C8B-B14F-4D97-AF65-F5344CB8AC3E}">
        <p14:creationId xmlns:p14="http://schemas.microsoft.com/office/powerpoint/2010/main" val="79525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3A504-6DBF-B628-B82C-3272AFDB5021}"/>
              </a:ext>
            </a:extLst>
          </p:cNvPr>
          <p:cNvSpPr>
            <a:spLocks noGrp="1"/>
          </p:cNvSpPr>
          <p:nvPr>
            <p:ph type="title"/>
          </p:nvPr>
        </p:nvSpPr>
        <p:spPr/>
        <p:txBody>
          <a:bodyPr/>
          <a:lstStyle/>
          <a:p>
            <a:r>
              <a:rPr lang="en-GB" dirty="0"/>
              <a:t>References contd. 2</a:t>
            </a:r>
          </a:p>
        </p:txBody>
      </p:sp>
      <p:sp>
        <p:nvSpPr>
          <p:cNvPr id="3" name="Content Placeholder 2">
            <a:extLst>
              <a:ext uri="{FF2B5EF4-FFF2-40B4-BE49-F238E27FC236}">
                <a16:creationId xmlns:a16="http://schemas.microsoft.com/office/drawing/2014/main" id="{FF37A072-DA0C-E9DE-CC38-54C91F6D27DF}"/>
              </a:ext>
            </a:extLst>
          </p:cNvPr>
          <p:cNvSpPr>
            <a:spLocks noGrp="1"/>
          </p:cNvSpPr>
          <p:nvPr>
            <p:ph idx="1"/>
          </p:nvPr>
        </p:nvSpPr>
        <p:spPr/>
        <p:txBody>
          <a:bodyPr>
            <a:normAutofit/>
          </a:bodyPr>
          <a:lstStyle/>
          <a:p>
            <a:r>
              <a:rPr lang="en-GB" dirty="0"/>
              <a:t>Age Cymru (2017) </a:t>
            </a:r>
            <a:r>
              <a:rPr lang="en-GB" i="1" dirty="0"/>
              <a:t>Independent professional advocacy for adults under the Social Services and Well-being (Wales) Act 2014 Supporting people to be informed, heard and involved. </a:t>
            </a:r>
            <a:r>
              <a:rPr lang="en-GB" dirty="0"/>
              <a:t>Available at: </a:t>
            </a:r>
            <a:r>
              <a:rPr lang="en-GB" dirty="0">
                <a:hlinkClick r:id="rId2"/>
              </a:rPr>
              <a:t>https://www.ageuk.org.uk/globalassets/age-cymru/documents/golden-thread-advocacy-programme/programme-documents/independent-professional-advocacy-english---march-2020.pdf</a:t>
            </a:r>
            <a:r>
              <a:rPr lang="en-GB" dirty="0"/>
              <a:t> (Accessed: 25 October 2022).</a:t>
            </a:r>
          </a:p>
          <a:p>
            <a:r>
              <a:rPr lang="en-GB" dirty="0"/>
              <a:t>Guardian Carers (2022) </a:t>
            </a:r>
            <a:r>
              <a:rPr lang="en-GB" i="1" dirty="0"/>
              <a:t>The Medical Model of Dementia. </a:t>
            </a:r>
            <a:r>
              <a:rPr lang="en-GB" dirty="0"/>
              <a:t>Available at: </a:t>
            </a:r>
            <a:r>
              <a:rPr lang="en-GB" dirty="0">
                <a:hlinkClick r:id="rId3"/>
              </a:rPr>
              <a:t>https://guardiancarers.co.uk/care-information/medical-model-of-dementia</a:t>
            </a:r>
            <a:r>
              <a:rPr lang="en-GB" dirty="0"/>
              <a:t> (Accessed: 11 October 2022).</a:t>
            </a:r>
          </a:p>
        </p:txBody>
      </p:sp>
    </p:spTree>
    <p:extLst>
      <p:ext uri="{BB962C8B-B14F-4D97-AF65-F5344CB8AC3E}">
        <p14:creationId xmlns:p14="http://schemas.microsoft.com/office/powerpoint/2010/main" val="797488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9F4DD-CA21-EE03-28FC-1142B40399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B814EE-A441-B07F-D410-A5F9799F4C88}"/>
              </a:ext>
            </a:extLst>
          </p:cNvPr>
          <p:cNvSpPr>
            <a:spLocks noGrp="1"/>
          </p:cNvSpPr>
          <p:nvPr>
            <p:ph idx="1"/>
          </p:nvPr>
        </p:nvSpPr>
        <p:spPr/>
        <p:txBody>
          <a:bodyPr/>
          <a:lstStyle/>
          <a:p>
            <a:r>
              <a:rPr lang="en-GB" dirty="0"/>
              <a:t>Derbyshire Council (2022) </a:t>
            </a:r>
            <a:r>
              <a:rPr lang="en-GB" i="1" dirty="0"/>
              <a:t>Disability Support</a:t>
            </a:r>
            <a:r>
              <a:rPr lang="en-GB" dirty="0"/>
              <a:t>. Available at: https://www.derbyshire.gov.uk › disability-support (Accessed; 11 October 2022).</a:t>
            </a:r>
          </a:p>
          <a:p>
            <a:r>
              <a:rPr lang="en-GB" i="1" dirty="0"/>
              <a:t>Social Services and Wellbeing (Wales) Act 2014 </a:t>
            </a:r>
            <a:r>
              <a:rPr lang="en-GB" dirty="0"/>
              <a:t>Code of Practice. Available at: </a:t>
            </a:r>
            <a:r>
              <a:rPr lang="en-GB" dirty="0">
                <a:hlinkClick r:id="rId2"/>
              </a:rPr>
              <a:t>https://gov.wales/sites/default/files/publications/2019-05/part-10-code-of-practice-advocacy.pdf</a:t>
            </a:r>
            <a:r>
              <a:rPr lang="en-GB" dirty="0"/>
              <a:t> (Accessed: 25 October 2022).</a:t>
            </a:r>
          </a:p>
          <a:p>
            <a:endParaRPr lang="en-GB" dirty="0"/>
          </a:p>
        </p:txBody>
      </p:sp>
    </p:spTree>
    <p:extLst>
      <p:ext uri="{BB962C8B-B14F-4D97-AF65-F5344CB8AC3E}">
        <p14:creationId xmlns:p14="http://schemas.microsoft.com/office/powerpoint/2010/main" val="263044359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79D98277A2AC4BB2D62F096E9F337E" ma:contentTypeVersion="9" ma:contentTypeDescription="Create a new document." ma:contentTypeScope="" ma:versionID="dd8562c0d6a2666bb70c6d834b88d258">
  <xsd:schema xmlns:xsd="http://www.w3.org/2001/XMLSchema" xmlns:xs="http://www.w3.org/2001/XMLSchema" xmlns:p="http://schemas.microsoft.com/office/2006/metadata/properties" xmlns:ns3="25ae1f4b-5282-41d4-b625-a24acda62aec" xmlns:ns4="cf37589e-79a4-4ad7-84b7-60b6d0c56612" targetNamespace="http://schemas.microsoft.com/office/2006/metadata/properties" ma:root="true" ma:fieldsID="626f4ecc7760731d772f21329c028806" ns3:_="" ns4:_="">
    <xsd:import namespace="25ae1f4b-5282-41d4-b625-a24acda62aec"/>
    <xsd:import namespace="cf37589e-79a4-4ad7-84b7-60b6d0c56612"/>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5ae1f4b-5282-41d4-b625-a24acda62ae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f37589e-79a4-4ad7-84b7-60b6d0c56612" elementFormDefault="qualified">
    <xsd:import namespace="http://schemas.microsoft.com/office/2006/documentManagement/types"/>
    <xsd:import namespace="http://schemas.microsoft.com/office/infopath/2007/PartnerControls"/>
    <xsd:element name="MediaServiceMetadata" ma:index="13" nillable="true" ma:displayName="MediaServiceMetadata" ma:hidden="true" ma:internalName="MediaServiceMetadata" ma:readOnly="true">
      <xsd:simpleType>
        <xsd:restriction base="dms:Note"/>
      </xsd:simpleType>
    </xsd:element>
    <xsd:element name="MediaServiceFastMetadata" ma:index="14" nillable="true" ma:displayName="MediaServiceFastMetadata" ma:hidden="true" ma:internalName="MediaServiceFastMetadata" ma:readOnly="true">
      <xsd:simpleType>
        <xsd:restriction base="dms:Note"/>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26E3757-A49D-4587-B76B-C126DBDA62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5ae1f4b-5282-41d4-b625-a24acda62aec"/>
    <ds:schemaRef ds:uri="cf37589e-79a4-4ad7-84b7-60b6d0c5661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DA6A71-5FF9-4FE4-9FF5-C16731675E45}">
  <ds:schemaRefs>
    <ds:schemaRef ds:uri="http://schemas.microsoft.com/sharepoint/v3/contenttype/forms"/>
  </ds:schemaRefs>
</ds:datastoreItem>
</file>

<file path=customXml/itemProps3.xml><?xml version="1.0" encoding="utf-8"?>
<ds:datastoreItem xmlns:ds="http://schemas.openxmlformats.org/officeDocument/2006/customXml" ds:itemID="{B3E600EA-D6B9-43A6-BA8A-15D56694EC71}">
  <ds:schemaRefs>
    <ds:schemaRef ds:uri="cf37589e-79a4-4ad7-84b7-60b6d0c56612"/>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terms/"/>
    <ds:schemaRef ds:uri="http://schemas.microsoft.com/office/2006/documentManagement/types"/>
    <ds:schemaRef ds:uri="25ae1f4b-5282-41d4-b625-a24acda62ae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7823</TotalTime>
  <Words>1647</Words>
  <Application>Microsoft Office PowerPoint</Application>
  <PresentationFormat>Widescreen</PresentationFormat>
  <Paragraphs>101</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ECAY 5003  The Evolving Landscape of Advocacy Provision</vt:lpstr>
      <vt:lpstr>The role of legislation</vt:lpstr>
      <vt:lpstr>Benefits of advocacy </vt:lpstr>
      <vt:lpstr>Barriers and limitations of advocacy</vt:lpstr>
      <vt:lpstr>Overview</vt:lpstr>
      <vt:lpstr>Conclusion</vt:lpstr>
      <vt:lpstr>The End</vt:lpstr>
      <vt:lpstr>References</vt:lpstr>
      <vt:lpstr>References contd. 1</vt:lpstr>
      <vt:lpstr>References contd. 2</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 5003  The Evolving Landscape of Advocacy Provision</dc:title>
  <dc:creator>Sarah Hill</dc:creator>
  <cp:lastModifiedBy>Trudi</cp:lastModifiedBy>
  <cp:revision>16</cp:revision>
  <dcterms:created xsi:type="dcterms:W3CDTF">2022-10-04T13:29:22Z</dcterms:created>
  <dcterms:modified xsi:type="dcterms:W3CDTF">2022-10-31T15:52:24Z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0x0101008079D98277A2AC4BB2D62F096E9F337E</vt:lpwstr>
  </property>
</Properties>
</file>