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5"/>
  </p:handoutMasterIdLst>
  <p:sldIdLst>
    <p:sldId id="256" r:id="rId2"/>
    <p:sldId id="257" r:id="rId3"/>
    <p:sldId id="258" r:id="rId4"/>
    <p:sldId id="259" r:id="rId5"/>
    <p:sldId id="260" r:id="rId6"/>
    <p:sldId id="261" r:id="rId7"/>
    <p:sldId id="277" r:id="rId8"/>
    <p:sldId id="262" r:id="rId9"/>
    <p:sldId id="263" r:id="rId10"/>
    <p:sldId id="264" r:id="rId11"/>
    <p:sldId id="265" r:id="rId12"/>
    <p:sldId id="266" r:id="rId13"/>
    <p:sldId id="267" r:id="rId14"/>
    <p:sldId id="268" r:id="rId15"/>
    <p:sldId id="269" r:id="rId16"/>
    <p:sldId id="279" r:id="rId17"/>
    <p:sldId id="270" r:id="rId18"/>
    <p:sldId id="271" r:id="rId19"/>
    <p:sldId id="272" r:id="rId20"/>
    <p:sldId id="273" r:id="rId21"/>
    <p:sldId id="274" r:id="rId22"/>
    <p:sldId id="275" r:id="rId23"/>
    <p:sldId id="276"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0" d="100"/>
          <a:sy n="60" d="100"/>
        </p:scale>
        <p:origin x="138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7A268D89-D479-4FD2-B252-71FC741FB511}" type="datetimeFigureOut">
              <a:rPr lang="en-GB" smtClean="0"/>
              <a:t>15/02/2018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86C9A70A-740A-4C4E-B6C2-FD421164F7CC}" type="slidenum">
              <a:rPr lang="en-GB" smtClean="0"/>
              <a:t>‹#›</a:t>
            </a:fld>
            <a:endParaRPr lang="en-GB"/>
          </a:p>
        </p:txBody>
      </p:sp>
    </p:spTree>
    <p:extLst>
      <p:ext uri="{BB962C8B-B14F-4D97-AF65-F5344CB8AC3E}">
        <p14:creationId xmlns:p14="http://schemas.microsoft.com/office/powerpoint/2010/main" val="263919287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1EA8090-A13D-4C43-9EC2-730DC0452F7B}" type="datetimeFigureOut">
              <a:rPr lang="en-GB" smtClean="0"/>
              <a:t>15/02/2018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8047FFDC-6F52-4DB4-9ED7-B809B8B7ACE7}"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1EA8090-A13D-4C43-9EC2-730DC0452F7B}" type="datetimeFigureOut">
              <a:rPr lang="en-GB" smtClean="0"/>
              <a:t>15/02/2018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8047FFDC-6F52-4DB4-9ED7-B809B8B7ACE7}"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1EA8090-A13D-4C43-9EC2-730DC0452F7B}" type="datetimeFigureOut">
              <a:rPr lang="en-GB" smtClean="0"/>
              <a:t>15/02/2018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8047FFDC-6F52-4DB4-9ED7-B809B8B7ACE7}"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1EA8090-A13D-4C43-9EC2-730DC0452F7B}" type="datetimeFigureOut">
              <a:rPr lang="en-GB" smtClean="0"/>
              <a:t>15/02/2018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47FFDC-6F52-4DB4-9ED7-B809B8B7ACE7}"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1EA8090-A13D-4C43-9EC2-730DC0452F7B}" type="datetimeFigureOut">
              <a:rPr lang="en-GB" smtClean="0"/>
              <a:t>15/02/2018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8047FFDC-6F52-4DB4-9ED7-B809B8B7ACE7}"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1EA8090-A13D-4C43-9EC2-730DC0452F7B}" type="datetimeFigureOut">
              <a:rPr lang="en-GB" smtClean="0"/>
              <a:t>15/02/2018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8047FFDC-6F52-4DB4-9ED7-B809B8B7ACE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A1EA8090-A13D-4C43-9EC2-730DC0452F7B}" type="datetimeFigureOut">
              <a:rPr lang="en-GB" smtClean="0"/>
              <a:t>15/02/2018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8047FFDC-6F52-4DB4-9ED7-B809B8B7ACE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8047FFDC-6F52-4DB4-9ED7-B809B8B7ACE7}"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A1EA8090-A13D-4C43-9EC2-730DC0452F7B}" type="datetimeFigureOut">
              <a:rPr lang="en-GB" smtClean="0"/>
              <a:t>15/02/2018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8047FFDC-6F52-4DB4-9ED7-B809B8B7ACE7}"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A1EA8090-A13D-4C43-9EC2-730DC0452F7B}" type="datetimeFigureOut">
              <a:rPr lang="en-GB" smtClean="0"/>
              <a:t>15/02/2018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1EA8090-A13D-4C43-9EC2-730DC0452F7B}" type="datetimeFigureOut">
              <a:rPr lang="en-GB" smtClean="0"/>
              <a:t>15/02/2018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47FFDC-6F52-4DB4-9ED7-B809B8B7ACE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8047FFDC-6F52-4DB4-9ED7-B809B8B7ACE7}"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1EA8090-A13D-4C43-9EC2-730DC0452F7B}" type="datetimeFigureOut">
              <a:rPr lang="en-GB" smtClean="0"/>
              <a:t>15/02/2018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1EA8090-A13D-4C43-9EC2-730DC0452F7B}" type="datetimeFigureOut">
              <a:rPr lang="en-GB" smtClean="0"/>
              <a:t>15/02/2018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8047FFDC-6F52-4DB4-9ED7-B809B8B7ACE7}"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Wynne Jones</a:t>
            </a:r>
            <a:endParaRPr lang="en-GB" dirty="0"/>
          </a:p>
        </p:txBody>
      </p:sp>
      <p:sp>
        <p:nvSpPr>
          <p:cNvPr id="2" name="Title 1"/>
          <p:cNvSpPr>
            <a:spLocks noGrp="1"/>
          </p:cNvSpPr>
          <p:nvPr>
            <p:ph type="ctrTitle"/>
          </p:nvPr>
        </p:nvSpPr>
        <p:spPr/>
        <p:txBody>
          <a:bodyPr/>
          <a:lstStyle/>
          <a:p>
            <a:r>
              <a:rPr lang="en-GB" dirty="0" smtClean="0"/>
              <a:t>Motivating Your Team</a:t>
            </a:r>
            <a:endParaRPr lang="en-GB" dirty="0"/>
          </a:p>
        </p:txBody>
      </p:sp>
    </p:spTree>
    <p:extLst>
      <p:ext uri="{BB962C8B-B14F-4D97-AF65-F5344CB8AC3E}">
        <p14:creationId xmlns:p14="http://schemas.microsoft.com/office/powerpoint/2010/main" val="42546192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Understanding how people are Motivated</a:t>
            </a:r>
            <a:endParaRPr lang="en-GB" dirty="0"/>
          </a:p>
        </p:txBody>
      </p:sp>
      <p:sp>
        <p:nvSpPr>
          <p:cNvPr id="3" name="Content Placeholder 2"/>
          <p:cNvSpPr>
            <a:spLocks noGrp="1"/>
          </p:cNvSpPr>
          <p:nvPr>
            <p:ph sz="quarter" idx="1"/>
          </p:nvPr>
        </p:nvSpPr>
        <p:spPr/>
        <p:txBody>
          <a:bodyPr/>
          <a:lstStyle/>
          <a:p>
            <a:r>
              <a:rPr lang="en-GB" dirty="0" smtClean="0"/>
              <a:t>According to Mullins (1996):</a:t>
            </a:r>
          </a:p>
          <a:p>
            <a:pPr marL="0" indent="0">
              <a:buNone/>
            </a:pPr>
            <a:r>
              <a:rPr lang="en-GB" dirty="0" smtClean="0"/>
              <a:t>                                </a:t>
            </a:r>
          </a:p>
          <a:p>
            <a:pPr marL="0" indent="0">
              <a:buNone/>
            </a:pPr>
            <a:endParaRPr lang="en-GB" dirty="0" smtClean="0"/>
          </a:p>
          <a:p>
            <a:pPr marL="0" indent="0">
              <a:buNone/>
            </a:pPr>
            <a:r>
              <a:rPr lang="en-GB" dirty="0" smtClean="0"/>
              <a:t>                             =                           X    </a:t>
            </a:r>
            <a:endParaRPr lang="en-GB" dirty="0"/>
          </a:p>
        </p:txBody>
      </p:sp>
      <p:sp>
        <p:nvSpPr>
          <p:cNvPr id="7" name="Rectangle 6"/>
          <p:cNvSpPr/>
          <p:nvPr/>
        </p:nvSpPr>
        <p:spPr>
          <a:xfrm>
            <a:off x="467544" y="2885767"/>
            <a:ext cx="208823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Performance</a:t>
            </a:r>
            <a:endParaRPr lang="en-GB" dirty="0"/>
          </a:p>
        </p:txBody>
      </p:sp>
      <p:sp>
        <p:nvSpPr>
          <p:cNvPr id="8" name="Rectangle 7"/>
          <p:cNvSpPr/>
          <p:nvPr/>
        </p:nvSpPr>
        <p:spPr>
          <a:xfrm>
            <a:off x="3347864" y="2889195"/>
            <a:ext cx="15121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Ability</a:t>
            </a:r>
            <a:endParaRPr lang="en-GB" dirty="0"/>
          </a:p>
        </p:txBody>
      </p:sp>
      <p:sp>
        <p:nvSpPr>
          <p:cNvPr id="9" name="Rectangle 8"/>
          <p:cNvSpPr/>
          <p:nvPr/>
        </p:nvSpPr>
        <p:spPr>
          <a:xfrm>
            <a:off x="5876684" y="2885767"/>
            <a:ext cx="15121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Motivation</a:t>
            </a:r>
            <a:endParaRPr lang="en-GB" dirty="0"/>
          </a:p>
        </p:txBody>
      </p:sp>
    </p:spTree>
    <p:extLst>
      <p:ext uri="{BB962C8B-B14F-4D97-AF65-F5344CB8AC3E}">
        <p14:creationId xmlns:p14="http://schemas.microsoft.com/office/powerpoint/2010/main" val="3470341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Mullins Theory</a:t>
            </a:r>
            <a:endParaRPr lang="en-GB" dirty="0"/>
          </a:p>
        </p:txBody>
      </p:sp>
      <p:sp>
        <p:nvSpPr>
          <p:cNvPr id="3" name="Content Placeholder 2"/>
          <p:cNvSpPr>
            <a:spLocks noGrp="1"/>
          </p:cNvSpPr>
          <p:nvPr>
            <p:ph sz="quarter" idx="1"/>
          </p:nvPr>
        </p:nvSpPr>
        <p:spPr/>
        <p:txBody>
          <a:bodyPr/>
          <a:lstStyle/>
          <a:p>
            <a:pPr marL="0" indent="0">
              <a:buNone/>
            </a:pPr>
            <a:r>
              <a:rPr lang="en-GB" dirty="0" smtClean="0"/>
              <a:t>Performance is dependent on:</a:t>
            </a:r>
          </a:p>
          <a:p>
            <a:endParaRPr lang="en-GB" dirty="0" smtClean="0"/>
          </a:p>
          <a:p>
            <a:r>
              <a:rPr lang="en-GB" dirty="0" smtClean="0"/>
              <a:t>Identifying someone with the right skills to perform the role, </a:t>
            </a:r>
          </a:p>
          <a:p>
            <a:pPr marL="0" indent="0">
              <a:buNone/>
            </a:pPr>
            <a:endParaRPr lang="en-GB" dirty="0" smtClean="0"/>
          </a:p>
          <a:p>
            <a:r>
              <a:rPr lang="en-GB" dirty="0" smtClean="0"/>
              <a:t>Who is motivated to do the role</a:t>
            </a:r>
            <a:endParaRPr lang="en-GB" dirty="0"/>
          </a:p>
        </p:txBody>
      </p:sp>
    </p:spTree>
    <p:extLst>
      <p:ext uri="{BB962C8B-B14F-4D97-AF65-F5344CB8AC3E}">
        <p14:creationId xmlns:p14="http://schemas.microsoft.com/office/powerpoint/2010/main" val="2665614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dirty="0" smtClean="0"/>
              <a:t>How are people motivated to Work </a:t>
            </a:r>
            <a:endParaRPr lang="en-GB" dirty="0"/>
          </a:p>
        </p:txBody>
      </p:sp>
      <p:sp>
        <p:nvSpPr>
          <p:cNvPr id="3" name="Content Placeholder 2"/>
          <p:cNvSpPr>
            <a:spLocks noGrp="1"/>
          </p:cNvSpPr>
          <p:nvPr>
            <p:ph sz="quarter" idx="1"/>
          </p:nvPr>
        </p:nvSpPr>
        <p:spPr/>
        <p:txBody>
          <a:bodyPr/>
          <a:lstStyle/>
          <a:p>
            <a:endParaRPr lang="en-GB" b="1" dirty="0" smtClean="0"/>
          </a:p>
          <a:p>
            <a:r>
              <a:rPr lang="en-GB" b="1" dirty="0" smtClean="0"/>
              <a:t>Extrinsic motivators </a:t>
            </a:r>
            <a:r>
              <a:rPr lang="en-GB" dirty="0" smtClean="0"/>
              <a:t>are external to the individual such as money, status, working environment, whilst</a:t>
            </a:r>
          </a:p>
          <a:p>
            <a:endParaRPr lang="en-GB" b="1" dirty="0" smtClean="0"/>
          </a:p>
          <a:p>
            <a:r>
              <a:rPr lang="en-GB" b="1" dirty="0" smtClean="0"/>
              <a:t>Intrinsic motivators </a:t>
            </a:r>
            <a:r>
              <a:rPr lang="en-GB" dirty="0" smtClean="0"/>
              <a:t>are internal to the individual such as a sense of belonging, fulfilment, sense of achievement.</a:t>
            </a:r>
            <a:endParaRPr lang="en-GB" dirty="0"/>
          </a:p>
        </p:txBody>
      </p:sp>
    </p:spTree>
    <p:extLst>
      <p:ext uri="{BB962C8B-B14F-4D97-AF65-F5344CB8AC3E}">
        <p14:creationId xmlns:p14="http://schemas.microsoft.com/office/powerpoint/2010/main" val="1666247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are people motivated to Work </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People can be motivated by a mixture of different amounts of both extrinsic and intrinsic motivators, </a:t>
            </a:r>
          </a:p>
          <a:p>
            <a:endParaRPr lang="en-GB" dirty="0" smtClean="0"/>
          </a:p>
          <a:p>
            <a:r>
              <a:rPr lang="en-GB" dirty="0" smtClean="0"/>
              <a:t>Motivators often change over time as life goals change.</a:t>
            </a:r>
            <a:endParaRPr lang="en-GB" dirty="0"/>
          </a:p>
        </p:txBody>
      </p:sp>
    </p:spTree>
    <p:extLst>
      <p:ext uri="{BB962C8B-B14F-4D97-AF65-F5344CB8AC3E}">
        <p14:creationId xmlns:p14="http://schemas.microsoft.com/office/powerpoint/2010/main" val="3834719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your motivators?</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Extrinsic?</a:t>
            </a:r>
          </a:p>
          <a:p>
            <a:endParaRPr lang="en-GB" dirty="0" smtClean="0"/>
          </a:p>
          <a:p>
            <a:r>
              <a:rPr lang="en-GB" dirty="0" smtClean="0"/>
              <a:t>Intrinsic?</a:t>
            </a:r>
          </a:p>
          <a:p>
            <a:endParaRPr lang="en-GB" dirty="0" smtClean="0"/>
          </a:p>
          <a:p>
            <a:r>
              <a:rPr lang="en-GB" dirty="0" smtClean="0"/>
              <a:t>Mixture?</a:t>
            </a:r>
            <a:endParaRPr lang="en-GB" dirty="0"/>
          </a:p>
        </p:txBody>
      </p:sp>
    </p:spTree>
    <p:extLst>
      <p:ext uri="{BB962C8B-B14F-4D97-AF65-F5344CB8AC3E}">
        <p14:creationId xmlns:p14="http://schemas.microsoft.com/office/powerpoint/2010/main" val="2702379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47302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of Motivation</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Maslow’s hierarchy of Needs,</a:t>
            </a:r>
          </a:p>
          <a:p>
            <a:endParaRPr lang="en-GB" dirty="0" smtClean="0"/>
          </a:p>
          <a:p>
            <a:r>
              <a:rPr lang="en-GB" dirty="0" smtClean="0"/>
              <a:t>Herzberg’s Two-Factor theory,</a:t>
            </a:r>
          </a:p>
          <a:p>
            <a:endParaRPr lang="en-GB" dirty="0" smtClean="0"/>
          </a:p>
          <a:p>
            <a:r>
              <a:rPr lang="en-GB" dirty="0" smtClean="0"/>
              <a:t>Vroom’s expectancy theory</a:t>
            </a:r>
            <a:endParaRPr lang="en-GB" dirty="0"/>
          </a:p>
        </p:txBody>
      </p:sp>
    </p:spTree>
    <p:extLst>
      <p:ext uri="{BB962C8B-B14F-4D97-AF65-F5344CB8AC3E}">
        <p14:creationId xmlns:p14="http://schemas.microsoft.com/office/powerpoint/2010/main" val="59810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Maslow’s hierarchy of Needs</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Developed in the 1950’s by Abraham Maslow states that </a:t>
            </a:r>
            <a:r>
              <a:rPr lang="en-GB" b="1" dirty="0" smtClean="0"/>
              <a:t>everyone </a:t>
            </a:r>
            <a:r>
              <a:rPr lang="en-GB" dirty="0" smtClean="0"/>
              <a:t>is motivated by needs,</a:t>
            </a:r>
          </a:p>
          <a:p>
            <a:r>
              <a:rPr lang="en-GB" dirty="0" smtClean="0"/>
              <a:t>The five stage model assumes that we must satisfy each need in turn, starting with our most basic physiological need for survival,</a:t>
            </a:r>
          </a:p>
          <a:p>
            <a:r>
              <a:rPr lang="en-GB" dirty="0" smtClean="0"/>
              <a:t>It is only when each need is satisfied that we move up the hierarchy to be motivated by the next stage.</a:t>
            </a:r>
            <a:endParaRPr lang="en-GB" dirty="0"/>
          </a:p>
        </p:txBody>
      </p:sp>
    </p:spTree>
    <p:extLst>
      <p:ext uri="{BB962C8B-B14F-4D97-AF65-F5344CB8AC3E}">
        <p14:creationId xmlns:p14="http://schemas.microsoft.com/office/powerpoint/2010/main" val="1116359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robertsoncomm.com/wp-content/uploads/2013/04/maslows-hierarchy-of-nee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116631"/>
            <a:ext cx="8972996" cy="66967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497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Maslow’s Hierarchy of Needs</a:t>
            </a:r>
            <a:endParaRPr lang="en-GB" dirty="0"/>
          </a:p>
        </p:txBody>
      </p:sp>
      <p:sp>
        <p:nvSpPr>
          <p:cNvPr id="3" name="Content Placeholder 2"/>
          <p:cNvSpPr>
            <a:spLocks noGrp="1"/>
          </p:cNvSpPr>
          <p:nvPr>
            <p:ph sz="quarter" idx="1"/>
          </p:nvPr>
        </p:nvSpPr>
        <p:spPr/>
        <p:txBody>
          <a:bodyPr/>
          <a:lstStyle/>
          <a:p>
            <a:endParaRPr lang="en-GB" dirty="0" smtClean="0"/>
          </a:p>
          <a:p>
            <a:endParaRPr lang="en-GB" dirty="0"/>
          </a:p>
          <a:p>
            <a:r>
              <a:rPr lang="en-GB" dirty="0" smtClean="0"/>
              <a:t>The model demonstrates how as our basic needs are met we gradually move up the levels of the pyramid before finally attaining self actualisation (realising our potential),</a:t>
            </a:r>
          </a:p>
        </p:txBody>
      </p:sp>
    </p:spTree>
    <p:extLst>
      <p:ext uri="{BB962C8B-B14F-4D97-AF65-F5344CB8AC3E}">
        <p14:creationId xmlns:p14="http://schemas.microsoft.com/office/powerpoint/2010/main" val="2440584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Hertzberg’s Two Factor Theory</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This theory of motivation is directly linked to leadership behaviour,</a:t>
            </a:r>
          </a:p>
          <a:p>
            <a:endParaRPr lang="en-GB" dirty="0" smtClean="0"/>
          </a:p>
          <a:p>
            <a:r>
              <a:rPr lang="en-GB" dirty="0" smtClean="0"/>
              <a:t>The theory states that two groups of factors are relevant in motivating employees, these are known as </a:t>
            </a:r>
            <a:r>
              <a:rPr lang="en-GB" b="1" dirty="0" smtClean="0"/>
              <a:t>hygiene factors </a:t>
            </a:r>
            <a:r>
              <a:rPr lang="en-GB" dirty="0" smtClean="0"/>
              <a:t>and </a:t>
            </a:r>
            <a:r>
              <a:rPr lang="en-GB" b="1" dirty="0" smtClean="0"/>
              <a:t>motivator factors</a:t>
            </a:r>
            <a:endParaRPr lang="en-GB" b="1" dirty="0"/>
          </a:p>
        </p:txBody>
      </p:sp>
    </p:spTree>
    <p:extLst>
      <p:ext uri="{BB962C8B-B14F-4D97-AF65-F5344CB8AC3E}">
        <p14:creationId xmlns:p14="http://schemas.microsoft.com/office/powerpoint/2010/main" val="2176433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Hygiene Factors</a:t>
            </a:r>
            <a:endParaRPr lang="en-GB" dirty="0"/>
          </a:p>
        </p:txBody>
      </p:sp>
      <p:sp>
        <p:nvSpPr>
          <p:cNvPr id="3" name="Content Placeholder 2"/>
          <p:cNvSpPr>
            <a:spLocks noGrp="1"/>
          </p:cNvSpPr>
          <p:nvPr>
            <p:ph sz="quarter" idx="1"/>
          </p:nvPr>
        </p:nvSpPr>
        <p:spPr/>
        <p:txBody>
          <a:bodyPr>
            <a:normAutofit/>
          </a:bodyPr>
          <a:lstStyle/>
          <a:p>
            <a:endParaRPr lang="en-GB" dirty="0" smtClean="0"/>
          </a:p>
          <a:p>
            <a:r>
              <a:rPr lang="en-GB" dirty="0" smtClean="0"/>
              <a:t>Hygiene factors, or ‘</a:t>
            </a:r>
            <a:r>
              <a:rPr lang="en-GB" dirty="0" err="1" smtClean="0"/>
              <a:t>dissatisfiers</a:t>
            </a:r>
            <a:r>
              <a:rPr lang="en-GB" dirty="0" smtClean="0"/>
              <a:t>’ are not a source of motivation themselves, but they have to be at least satisfactory for them not to de-motivate,</a:t>
            </a:r>
          </a:p>
          <a:p>
            <a:endParaRPr lang="en-GB" dirty="0" smtClean="0"/>
          </a:p>
          <a:p>
            <a:r>
              <a:rPr lang="en-GB" dirty="0" smtClean="0"/>
              <a:t>For example, a safe and healthy work place is not enough to motivate staff to work harder, however a work place which is not safe and healthy will be the cause of dissatisfaction and result in de motivated staff. </a:t>
            </a:r>
            <a:endParaRPr lang="en-GB" dirty="0"/>
          </a:p>
        </p:txBody>
      </p:sp>
    </p:spTree>
    <p:extLst>
      <p:ext uri="{BB962C8B-B14F-4D97-AF65-F5344CB8AC3E}">
        <p14:creationId xmlns:p14="http://schemas.microsoft.com/office/powerpoint/2010/main" val="3321811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Hygiene Factors</a:t>
            </a:r>
            <a:endParaRPr lang="en-GB" dirty="0"/>
          </a:p>
        </p:txBody>
      </p:sp>
      <p:sp>
        <p:nvSpPr>
          <p:cNvPr id="3" name="Content Placeholder 2"/>
          <p:cNvSpPr>
            <a:spLocks noGrp="1"/>
          </p:cNvSpPr>
          <p:nvPr>
            <p:ph sz="quarter" idx="1"/>
          </p:nvPr>
        </p:nvSpPr>
        <p:spPr/>
        <p:txBody>
          <a:bodyPr>
            <a:normAutofit/>
          </a:bodyPr>
          <a:lstStyle/>
          <a:p>
            <a:endParaRPr lang="en-GB" dirty="0" smtClean="0"/>
          </a:p>
          <a:p>
            <a:endParaRPr lang="en-GB" dirty="0"/>
          </a:p>
          <a:p>
            <a:r>
              <a:rPr lang="en-GB" dirty="0" smtClean="0"/>
              <a:t>Hygiene factors include working conditions, salary, job security, company policies, status, relationship with supervisor, relationship with peers. </a:t>
            </a:r>
            <a:endParaRPr lang="en-GB" dirty="0"/>
          </a:p>
        </p:txBody>
      </p:sp>
    </p:spTree>
    <p:extLst>
      <p:ext uri="{BB962C8B-B14F-4D97-AF65-F5344CB8AC3E}">
        <p14:creationId xmlns:p14="http://schemas.microsoft.com/office/powerpoint/2010/main" val="2414520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Motivator factors</a:t>
            </a:r>
            <a:endParaRPr lang="en-GB" dirty="0"/>
          </a:p>
        </p:txBody>
      </p:sp>
      <p:sp>
        <p:nvSpPr>
          <p:cNvPr id="3" name="Content Placeholder 2"/>
          <p:cNvSpPr>
            <a:spLocks noGrp="1"/>
          </p:cNvSpPr>
          <p:nvPr>
            <p:ph sz="quarter" idx="1"/>
          </p:nvPr>
        </p:nvSpPr>
        <p:spPr/>
        <p:txBody>
          <a:bodyPr>
            <a:normAutofit/>
          </a:bodyPr>
          <a:lstStyle/>
          <a:p>
            <a:r>
              <a:rPr lang="en-GB" dirty="0" smtClean="0"/>
              <a:t>These are factors which truly motivate people to develop performance,</a:t>
            </a:r>
          </a:p>
          <a:p>
            <a:r>
              <a:rPr lang="en-GB" dirty="0" smtClean="0"/>
              <a:t>For example, the content of work itself, sense of achievement, recognition </a:t>
            </a:r>
            <a:r>
              <a:rPr lang="en-GB" dirty="0" err="1" smtClean="0"/>
              <a:t>etc</a:t>
            </a:r>
            <a:r>
              <a:rPr lang="en-GB" dirty="0" smtClean="0"/>
              <a:t>,</a:t>
            </a:r>
          </a:p>
          <a:p>
            <a:r>
              <a:rPr lang="en-GB" dirty="0" smtClean="0"/>
              <a:t>However, these can only positively influence motivation if the hygiene factors have already been satisfied. Hygiene factors include achievement, recognition, the work itself, responsibility and advancement. </a:t>
            </a:r>
          </a:p>
          <a:p>
            <a:endParaRPr lang="en-GB" dirty="0"/>
          </a:p>
        </p:txBody>
      </p:sp>
    </p:spTree>
    <p:extLst>
      <p:ext uri="{BB962C8B-B14F-4D97-AF65-F5344CB8AC3E}">
        <p14:creationId xmlns:p14="http://schemas.microsoft.com/office/powerpoint/2010/main" val="1226206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sz="3600" dirty="0" smtClean="0"/>
              <a:t>Wynne Jones</a:t>
            </a:r>
            <a:endParaRPr lang="en-GB" sz="3600" dirty="0"/>
          </a:p>
        </p:txBody>
      </p:sp>
      <p:sp>
        <p:nvSpPr>
          <p:cNvPr id="2" name="Title 1"/>
          <p:cNvSpPr>
            <a:spLocks noGrp="1"/>
          </p:cNvSpPr>
          <p:nvPr>
            <p:ph type="ctrTitle"/>
          </p:nvPr>
        </p:nvSpPr>
        <p:spPr/>
        <p:txBody>
          <a:bodyPr/>
          <a:lstStyle/>
          <a:p>
            <a:r>
              <a:rPr lang="en-GB" dirty="0" smtClean="0"/>
              <a:t>Motivating Your </a:t>
            </a:r>
            <a:r>
              <a:rPr lang="en-GB" dirty="0" smtClean="0"/>
              <a:t>Team Contd.</a:t>
            </a:r>
            <a:endParaRPr lang="en-GB" dirty="0"/>
          </a:p>
        </p:txBody>
      </p:sp>
    </p:spTree>
    <p:extLst>
      <p:ext uri="{BB962C8B-B14F-4D97-AF65-F5344CB8AC3E}">
        <p14:creationId xmlns:p14="http://schemas.microsoft.com/office/powerpoint/2010/main" val="1070498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Vroom’s Expectancy Theory</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In contrast to Maslow’s and Herzberg’s needs based theories, Vroom’s ‘Expectancy Theory’ (1964)is based on values and beliefs about the future,</a:t>
            </a:r>
          </a:p>
          <a:p>
            <a:pPr marL="0" indent="0">
              <a:buNone/>
            </a:pPr>
            <a:endParaRPr lang="en-GB" dirty="0" smtClean="0"/>
          </a:p>
          <a:p>
            <a:r>
              <a:rPr lang="en-GB" dirty="0" smtClean="0"/>
              <a:t>The ‘Expectancy Theory’ dictates that motivation is based on three components, expectancy, instrumentality and valence</a:t>
            </a:r>
            <a:endParaRPr lang="en-GB" dirty="0"/>
          </a:p>
        </p:txBody>
      </p:sp>
    </p:spTree>
    <p:extLst>
      <p:ext uri="{BB962C8B-B14F-4D97-AF65-F5344CB8AC3E}">
        <p14:creationId xmlns:p14="http://schemas.microsoft.com/office/powerpoint/2010/main" val="2315359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Vroom’s Expectancy Theory</a:t>
            </a:r>
            <a:endParaRPr lang="en-GB" dirty="0"/>
          </a:p>
        </p:txBody>
      </p:sp>
      <p:sp>
        <p:nvSpPr>
          <p:cNvPr id="3" name="Content Placeholder 2"/>
          <p:cNvSpPr>
            <a:spLocks noGrp="1"/>
          </p:cNvSpPr>
          <p:nvPr>
            <p:ph sz="quarter" idx="1"/>
          </p:nvPr>
        </p:nvSpPr>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t>                    </a:t>
            </a:r>
            <a:r>
              <a:rPr lang="en-GB" dirty="0" smtClean="0"/>
              <a:t>   =                       </a:t>
            </a:r>
            <a:r>
              <a:rPr lang="en-GB" dirty="0" smtClean="0"/>
              <a:t>X                   </a:t>
            </a:r>
            <a:r>
              <a:rPr lang="en-GB" dirty="0" smtClean="0"/>
              <a:t>       </a:t>
            </a:r>
            <a:r>
              <a:rPr lang="en-GB" dirty="0" err="1" smtClean="0"/>
              <a:t>X</a:t>
            </a:r>
            <a:endParaRPr lang="en-GB" dirty="0"/>
          </a:p>
          <a:p>
            <a:pPr marL="0" indent="0">
              <a:buNone/>
            </a:pPr>
            <a:endParaRPr lang="en-GB" dirty="0"/>
          </a:p>
        </p:txBody>
      </p:sp>
      <p:sp>
        <p:nvSpPr>
          <p:cNvPr id="4" name="Rectangle 3"/>
          <p:cNvSpPr/>
          <p:nvPr/>
        </p:nvSpPr>
        <p:spPr>
          <a:xfrm>
            <a:off x="395536" y="2636912"/>
            <a:ext cx="1368152"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Motivational Force</a:t>
            </a:r>
            <a:endParaRPr lang="en-GB" dirty="0"/>
          </a:p>
        </p:txBody>
      </p:sp>
      <p:sp>
        <p:nvSpPr>
          <p:cNvPr id="5" name="Rectangle 4"/>
          <p:cNvSpPr/>
          <p:nvPr/>
        </p:nvSpPr>
        <p:spPr>
          <a:xfrm>
            <a:off x="2843808" y="2640322"/>
            <a:ext cx="1368152"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Expectancy</a:t>
            </a:r>
            <a:endParaRPr lang="en-GB" dirty="0"/>
          </a:p>
        </p:txBody>
      </p:sp>
      <p:sp>
        <p:nvSpPr>
          <p:cNvPr id="6" name="Rectangle 5"/>
          <p:cNvSpPr/>
          <p:nvPr/>
        </p:nvSpPr>
        <p:spPr>
          <a:xfrm>
            <a:off x="4860032" y="2662064"/>
            <a:ext cx="1800200"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Instrumentality</a:t>
            </a:r>
            <a:endParaRPr lang="en-GB" dirty="0"/>
          </a:p>
        </p:txBody>
      </p:sp>
      <p:sp>
        <p:nvSpPr>
          <p:cNvPr id="7" name="Rectangle 6"/>
          <p:cNvSpPr/>
          <p:nvPr/>
        </p:nvSpPr>
        <p:spPr>
          <a:xfrm>
            <a:off x="7166277" y="2662064"/>
            <a:ext cx="1656184" cy="2232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en-GB" dirty="0" smtClean="0"/>
              <a:t>Valance</a:t>
            </a:r>
            <a:endParaRPr lang="en-GB" dirty="0"/>
          </a:p>
        </p:txBody>
      </p:sp>
    </p:spTree>
    <p:extLst>
      <p:ext uri="{BB962C8B-B14F-4D97-AF65-F5344CB8AC3E}">
        <p14:creationId xmlns:p14="http://schemas.microsoft.com/office/powerpoint/2010/main" val="41341077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Expectancy</a:t>
            </a:r>
            <a:endParaRPr lang="en-GB" dirty="0"/>
          </a:p>
        </p:txBody>
      </p:sp>
      <p:sp>
        <p:nvSpPr>
          <p:cNvPr id="3" name="Content Placeholder 2"/>
          <p:cNvSpPr>
            <a:spLocks noGrp="1"/>
          </p:cNvSpPr>
          <p:nvPr>
            <p:ph sz="quarter" idx="1"/>
          </p:nvPr>
        </p:nvSpPr>
        <p:spPr/>
        <p:txBody>
          <a:bodyPr/>
          <a:lstStyle/>
          <a:p>
            <a:endParaRPr lang="en-GB" b="1" dirty="0" smtClean="0"/>
          </a:p>
          <a:p>
            <a:r>
              <a:rPr lang="en-GB" b="1" dirty="0" smtClean="0"/>
              <a:t>Expectancy</a:t>
            </a:r>
            <a:r>
              <a:rPr lang="en-GB" dirty="0" smtClean="0"/>
              <a:t> relates to the individuals confidence or expectation that effort will lead to good performance,</a:t>
            </a:r>
          </a:p>
          <a:p>
            <a:endParaRPr lang="en-GB" dirty="0" smtClean="0"/>
          </a:p>
          <a:p>
            <a:r>
              <a:rPr lang="en-GB" b="1" dirty="0" smtClean="0"/>
              <a:t>Instrumentality</a:t>
            </a:r>
            <a:r>
              <a:rPr lang="en-GB" dirty="0" smtClean="0"/>
              <a:t> is the individuals perceived probability that good performance will lead to the desired outcome,</a:t>
            </a:r>
            <a:endParaRPr lang="en-GB" dirty="0"/>
          </a:p>
        </p:txBody>
      </p:sp>
    </p:spTree>
    <p:extLst>
      <p:ext uri="{BB962C8B-B14F-4D97-AF65-F5344CB8AC3E}">
        <p14:creationId xmlns:p14="http://schemas.microsoft.com/office/powerpoint/2010/main" val="2806716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Valance</a:t>
            </a:r>
            <a:endParaRPr lang="en-GB" dirty="0"/>
          </a:p>
        </p:txBody>
      </p:sp>
      <p:sp>
        <p:nvSpPr>
          <p:cNvPr id="3" name="Content Placeholder 2"/>
          <p:cNvSpPr>
            <a:spLocks noGrp="1"/>
          </p:cNvSpPr>
          <p:nvPr>
            <p:ph sz="quarter" idx="1"/>
          </p:nvPr>
        </p:nvSpPr>
        <p:spPr>
          <a:xfrm>
            <a:off x="457200" y="1268760"/>
            <a:ext cx="8229600" cy="4857403"/>
          </a:xfrm>
        </p:spPr>
        <p:txBody>
          <a:bodyPr/>
          <a:lstStyle/>
          <a:p>
            <a:endParaRPr lang="en-GB" dirty="0" smtClean="0"/>
          </a:p>
          <a:p>
            <a:r>
              <a:rPr lang="en-GB" dirty="0" smtClean="0"/>
              <a:t>Valance is the value of the expected outcome to the individual, </a:t>
            </a:r>
          </a:p>
          <a:p>
            <a:r>
              <a:rPr lang="en-GB" dirty="0" smtClean="0"/>
              <a:t>A high level of valance indicates the outcome is highly valued and, therefore a strong desire for individual</a:t>
            </a:r>
            <a:r>
              <a:rPr lang="en-GB" dirty="0"/>
              <a:t>,</a:t>
            </a:r>
            <a:endParaRPr lang="en-GB" dirty="0" smtClean="0"/>
          </a:p>
          <a:p>
            <a:r>
              <a:rPr lang="en-GB" dirty="0" smtClean="0"/>
              <a:t>A low level of valance indicates the outcome is of little value to the individual therefore they have little desire for it. </a:t>
            </a:r>
            <a:endParaRPr lang="en-GB" dirty="0"/>
          </a:p>
        </p:txBody>
      </p:sp>
    </p:spTree>
    <p:extLst>
      <p:ext uri="{BB962C8B-B14F-4D97-AF65-F5344CB8AC3E}">
        <p14:creationId xmlns:p14="http://schemas.microsoft.com/office/powerpoint/2010/main" val="1001955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example……….</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An employee may have a strong desire for promotion (</a:t>
            </a:r>
            <a:r>
              <a:rPr lang="en-GB" dirty="0"/>
              <a:t>H</a:t>
            </a:r>
            <a:r>
              <a:rPr lang="en-GB" dirty="0" smtClean="0"/>
              <a:t>igh Valance</a:t>
            </a:r>
            <a:r>
              <a:rPr lang="en-GB" smtClean="0"/>
              <a:t>), </a:t>
            </a:r>
          </a:p>
          <a:p>
            <a:r>
              <a:rPr lang="en-GB" smtClean="0"/>
              <a:t>If </a:t>
            </a:r>
            <a:r>
              <a:rPr lang="en-GB" dirty="0" smtClean="0"/>
              <a:t>they believe that their work effort will lead to good performance (high expectancy) and that this good performance will lead to promotion (high instrumentality) then they will be motivated to put effort towards this goal.</a:t>
            </a:r>
            <a:endParaRPr lang="en-GB" dirty="0"/>
          </a:p>
        </p:txBody>
      </p:sp>
    </p:spTree>
    <p:extLst>
      <p:ext uri="{BB962C8B-B14F-4D97-AF65-F5344CB8AC3E}">
        <p14:creationId xmlns:p14="http://schemas.microsoft.com/office/powerpoint/2010/main" val="4075458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Contrast………</a:t>
            </a:r>
            <a:endParaRPr lang="en-GB" dirty="0"/>
          </a:p>
        </p:txBody>
      </p:sp>
      <p:sp>
        <p:nvSpPr>
          <p:cNvPr id="3" name="Content Placeholder 2"/>
          <p:cNvSpPr>
            <a:spLocks noGrp="1"/>
          </p:cNvSpPr>
          <p:nvPr>
            <p:ph sz="quarter" idx="1"/>
          </p:nvPr>
        </p:nvSpPr>
        <p:spPr/>
        <p:txBody>
          <a:bodyPr/>
          <a:lstStyle/>
          <a:p>
            <a:endParaRPr lang="en-GB" dirty="0" smtClean="0"/>
          </a:p>
          <a:p>
            <a:endParaRPr lang="en-GB" dirty="0"/>
          </a:p>
          <a:p>
            <a:endParaRPr lang="en-GB" smtClean="0"/>
          </a:p>
          <a:p>
            <a:r>
              <a:rPr lang="en-GB" smtClean="0"/>
              <a:t>Low </a:t>
            </a:r>
            <a:r>
              <a:rPr lang="en-GB" dirty="0" smtClean="0"/>
              <a:t>levels of either Valance, expectancy or instrumentality will lead to lower motivation. </a:t>
            </a:r>
            <a:endParaRPr lang="en-GB" dirty="0"/>
          </a:p>
        </p:txBody>
      </p:sp>
    </p:spTree>
    <p:extLst>
      <p:ext uri="{BB962C8B-B14F-4D97-AF65-F5344CB8AC3E}">
        <p14:creationId xmlns:p14="http://schemas.microsoft.com/office/powerpoint/2010/main" val="31349784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 </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0672524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Civic</Template>
  <TotalTime>218</TotalTime>
  <Words>679</Words>
  <Application>Microsoft Office PowerPoint</Application>
  <PresentationFormat>On-screen Show (4:3)</PresentationFormat>
  <Paragraphs>103</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Calibri</vt:lpstr>
      <vt:lpstr>Georgia</vt:lpstr>
      <vt:lpstr>Wingdings</vt:lpstr>
      <vt:lpstr>Wingdings 2</vt:lpstr>
      <vt:lpstr>Civic</vt:lpstr>
      <vt:lpstr>Motivating Your Team</vt:lpstr>
      <vt:lpstr>Understanding how people are Motivated</vt:lpstr>
      <vt:lpstr>Mullins Theory</vt:lpstr>
      <vt:lpstr>How are people motivated to Work </vt:lpstr>
      <vt:lpstr>How are people motivated to Work </vt:lpstr>
      <vt:lpstr>What are your motivators?</vt:lpstr>
      <vt:lpstr>PowerPoint Presentation</vt:lpstr>
      <vt:lpstr>Theories of Motivation</vt:lpstr>
      <vt:lpstr>Maslow’s hierarchy of Needs</vt:lpstr>
      <vt:lpstr>PowerPoint Presentation</vt:lpstr>
      <vt:lpstr>Maslow’s Hierarchy of Needs</vt:lpstr>
      <vt:lpstr>Hertzberg’s Two Factor Theory</vt:lpstr>
      <vt:lpstr>Hygiene Factors</vt:lpstr>
      <vt:lpstr>Hygiene Factors</vt:lpstr>
      <vt:lpstr>Motivator factors</vt:lpstr>
      <vt:lpstr>Motivating Your Team Contd.</vt:lpstr>
      <vt:lpstr>Vroom’s Expectancy Theory</vt:lpstr>
      <vt:lpstr>Vroom’s Expectancy Theory</vt:lpstr>
      <vt:lpstr>Expectancy</vt:lpstr>
      <vt:lpstr>Valance</vt:lpstr>
      <vt:lpstr>For example……….</vt:lpstr>
      <vt:lpstr>In Contrast………</vt:lpstr>
      <vt:lpstr>Thank You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Motivating Your Team</dc:title>
  <dc:creator>Jones, Wynne</dc:creator>
  <cp:lastModifiedBy>Wynne Jones (Business &amp; Management)</cp:lastModifiedBy>
  <cp:revision>21</cp:revision>
  <cp:lastPrinted>2017-03-08T14:34:35Z</cp:lastPrinted>
  <dcterms:created xsi:type="dcterms:W3CDTF">2015-02-27T07:43:00Z</dcterms:created>
  <dcterms:modified xsi:type="dcterms:W3CDTF">2018-02-15T12:23:20Z</dcterms:modified>
</cp:coreProperties>
</file>