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6" r:id="rId1"/>
  </p:sldMasterIdLst>
  <p:notesMasterIdLst>
    <p:notesMasterId r:id="rId10"/>
  </p:notes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0"/>
    <p:restoredTop sz="94659"/>
  </p:normalViewPr>
  <p:slideViewPr>
    <p:cSldViewPr snapToGrid="0" snapToObjects="1">
      <p:cViewPr varScale="1">
        <p:scale>
          <a:sx n="87" d="100"/>
          <a:sy n="87" d="100"/>
        </p:scale>
        <p:origin x="2112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Relationship Id="rId1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26BA9-127A-994A-9DC0-D6F8B3191F96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1A9319-EE39-B440-A050-A910EDB720F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517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86953" y="268288"/>
            <a:ext cx="5669280" cy="39003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268940" y="268288"/>
            <a:ext cx="182880" cy="38868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400" y="4208929"/>
            <a:ext cx="5458968" cy="10486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0400" y="5257800"/>
            <a:ext cx="5458968" cy="62179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100000"/>
              <a:buFont typeface="Wingdings 2" pitchFamily="18" charset="2"/>
              <a:buNone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76600" y="390525"/>
            <a:ext cx="5504688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2200" b="0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18688" y="6356350"/>
            <a:ext cx="4736592" cy="365125"/>
          </a:xfrm>
        </p:spPr>
        <p:txBody>
          <a:bodyPr vert="horz" lIns="91440" tIns="45720" rIns="91440" bIns="45720" rtlCol="0" anchor="ctr"/>
          <a:lstStyle>
            <a:lvl1pPr marL="0" algn="l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6494" y="6356350"/>
            <a:ext cx="685800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212106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212106" y="6356350"/>
            <a:ext cx="1752600" cy="365125"/>
          </a:xfrm>
        </p:spPr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86953" y="268288"/>
            <a:ext cx="5669280" cy="25603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399" y="4171950"/>
            <a:ext cx="5457919" cy="1085850"/>
          </a:xfrm>
        </p:spPr>
        <p:txBody>
          <a:bodyPr>
            <a:normAutofit/>
          </a:bodyPr>
          <a:lstStyle>
            <a:lvl1pPr>
              <a:defRPr sz="46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0401" y="5257799"/>
            <a:ext cx="5457918" cy="618565"/>
          </a:xfrm>
        </p:spPr>
        <p:txBody>
          <a:bodyPr>
            <a:normAutofit/>
          </a:bodyPr>
          <a:lstStyle>
            <a:lvl1pPr marL="0" indent="0" algn="l">
              <a:spcBef>
                <a:spcPct val="0"/>
              </a:spcBef>
              <a:buNone/>
              <a:defRPr sz="1600">
                <a:solidFill>
                  <a:schemeClr val="tx2"/>
                </a:solidFill>
              </a:defRPr>
            </a:lvl1pPr>
            <a:lvl2pPr marL="457200" indent="0" algn="ctr">
              <a:spcBef>
                <a:spcPct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76600" y="389965"/>
            <a:ext cx="5499847" cy="365125"/>
          </a:xfrm>
        </p:spPr>
        <p:txBody>
          <a:bodyPr/>
          <a:lstStyle>
            <a:lvl1pPr>
              <a:defRPr sz="2200" b="0" baseline="0">
                <a:solidFill>
                  <a:schemeClr val="bg1"/>
                </a:solidFill>
              </a:defRPr>
            </a:lvl1pPr>
          </a:lstStyle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213847" y="6356350"/>
            <a:ext cx="473411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65459" y="6356350"/>
            <a:ext cx="685800" cy="365125"/>
          </a:xfrm>
        </p:spPr>
        <p:txBody>
          <a:bodyPr vert="horz" lIns="91440" tIns="45720" rIns="91440" bIns="45720" rtlCol="0" anchor="ctr"/>
          <a:lstStyle>
            <a:lvl1pPr marL="0" algn="r" defTabSz="914400" rtl="0" eaLnBrk="1" latinLnBrk="0" hangingPunct="1">
              <a:defRPr sz="1100" b="1" kern="120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3200400" y="2877671"/>
            <a:ext cx="5646867" cy="1280160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268940" y="268288"/>
            <a:ext cx="182880" cy="388685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,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69875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8423" y="914400"/>
            <a:ext cx="6508377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8423" y="2209800"/>
            <a:ext cx="6508377" cy="391636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212106" y="6356350"/>
            <a:ext cx="1752600" cy="365125"/>
          </a:xfrm>
        </p:spPr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78423" y="6356350"/>
            <a:ext cx="492685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31694" y="361016"/>
            <a:ext cx="506506" cy="365125"/>
          </a:xfrm>
        </p:spPr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69875" y="1976718"/>
            <a:ext cx="1645920" cy="4625788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58952" y="268288"/>
            <a:ext cx="1099073" cy="6350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9801" y="3429000"/>
            <a:ext cx="4966446" cy="1398494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09801" y="4824414"/>
            <a:ext cx="4966446" cy="1320800"/>
          </a:xfrm>
        </p:spPr>
        <p:txBody>
          <a:bodyPr anchor="t" anchorCtr="0">
            <a:normAutofit/>
          </a:bodyPr>
          <a:lstStyle>
            <a:lvl1pPr marL="0" indent="0" algn="r">
              <a:buNone/>
              <a:defRPr sz="16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62600" y="6356350"/>
            <a:ext cx="1622612" cy="365125"/>
          </a:xfrm>
        </p:spPr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4812" y="6356350"/>
            <a:ext cx="53115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69875" y="4773706"/>
            <a:ext cx="2971800" cy="18445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20354" y="3429001"/>
            <a:ext cx="4966446" cy="1398494"/>
          </a:xfrm>
        </p:spPr>
        <p:txBody>
          <a:bodyPr anchor="b" anchorCtr="0"/>
          <a:lstStyle>
            <a:lvl1pPr algn="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720354" y="4824414"/>
            <a:ext cx="4966446" cy="1320800"/>
          </a:xfrm>
        </p:spPr>
        <p:txBody>
          <a:bodyPr anchor="t" anchorCtr="0">
            <a:normAutofit/>
          </a:bodyPr>
          <a:lstStyle>
            <a:lvl1pPr marL="0" indent="0" algn="r">
              <a:buNone/>
              <a:defRPr sz="16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1212" y="6104965"/>
            <a:ext cx="506506" cy="365125"/>
          </a:xfrm>
        </p:spPr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269874" y="268288"/>
            <a:ext cx="2971800" cy="4438650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8244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88352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54132"/>
            <a:ext cx="3566160" cy="639762"/>
          </a:xfrm>
        </p:spPr>
        <p:txBody>
          <a:bodyPr anchor="b">
            <a:noAutofit/>
          </a:bodyPr>
          <a:lstStyle>
            <a:lvl1pPr marL="0" indent="0" algn="ctr">
              <a:spcBef>
                <a:spcPct val="0"/>
              </a:spcBef>
              <a:buNone/>
              <a:defRPr sz="20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689411"/>
            <a:ext cx="3566160" cy="343675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79391" y="2054132"/>
            <a:ext cx="3566160" cy="639762"/>
          </a:xfrm>
        </p:spPr>
        <p:txBody>
          <a:bodyPr anchor="b">
            <a:noAutofit/>
          </a:bodyPr>
          <a:lstStyle>
            <a:lvl1pPr marL="0" indent="0" algn="ctr">
              <a:spcBef>
                <a:spcPct val="0"/>
              </a:spcBef>
              <a:buNone/>
              <a:defRPr sz="20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79391" y="2689411"/>
            <a:ext cx="3566160" cy="343675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199" y="2214562"/>
            <a:ext cx="7396163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57199" y="4224973"/>
            <a:ext cx="7396163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244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28244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0" name="Content Placeholder 2"/>
          <p:cNvSpPr>
            <a:spLocks noGrp="1"/>
          </p:cNvSpPr>
          <p:nvPr>
            <p:ph sz="half" idx="14"/>
          </p:nvPr>
        </p:nvSpPr>
        <p:spPr>
          <a:xfrm>
            <a:off x="457200" y="2214563"/>
            <a:ext cx="3566160" cy="39116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7391401" cy="11430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8244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2"/>
          <p:cNvSpPr>
            <a:spLocks noGrp="1"/>
          </p:cNvSpPr>
          <p:nvPr>
            <p:ph sz="half" idx="13"/>
          </p:nvPr>
        </p:nvSpPr>
        <p:spPr>
          <a:xfrm>
            <a:off x="428244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457200" y="2214562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12" name="Content Placeholder 2"/>
          <p:cNvSpPr>
            <a:spLocks noGrp="1"/>
          </p:cNvSpPr>
          <p:nvPr>
            <p:ph sz="half" idx="15"/>
          </p:nvPr>
        </p:nvSpPr>
        <p:spPr>
          <a:xfrm>
            <a:off x="457200" y="4224973"/>
            <a:ext cx="3566160" cy="1920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48918" y="268288"/>
            <a:ext cx="718073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95082"/>
            <a:ext cx="3566160" cy="1035424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2052" y="990600"/>
            <a:ext cx="3566160" cy="51355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057400"/>
            <a:ext cx="3566160" cy="365760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4746811" y="268288"/>
            <a:ext cx="4114800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" y="995082"/>
            <a:ext cx="3566160" cy="1035424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2057400"/>
            <a:ext cx="3566160" cy="365760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1365" y="6124014"/>
            <a:ext cx="1752600" cy="365125"/>
          </a:xfrm>
        </p:spPr>
        <p:txBody>
          <a:bodyPr/>
          <a:lstStyle>
            <a:lvl1pPr algn="l">
              <a:defRPr/>
            </a:lvl1pPr>
          </a:lstStyle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74812" y="6356350"/>
            <a:ext cx="3863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/>
          </p:nvPr>
        </p:nvSpPr>
        <p:spPr>
          <a:xfrm>
            <a:off x="4760258" y="990600"/>
            <a:ext cx="4096512" cy="5611813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16775" y="268288"/>
            <a:ext cx="1639457" cy="36393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788" y="4267200"/>
            <a:ext cx="6477000" cy="566738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9874" y="268288"/>
            <a:ext cx="6858000" cy="36393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8788" y="4840941"/>
            <a:ext cx="6475412" cy="130427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4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35471" y="268288"/>
            <a:ext cx="720761" cy="36393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788" y="4267200"/>
            <a:ext cx="6477000" cy="566738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69874" y="268288"/>
            <a:ext cx="3006726" cy="36393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8788" y="4840941"/>
            <a:ext cx="6475412" cy="1304271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352800" y="268288"/>
            <a:ext cx="47019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1" name="Picture Placeholder 2"/>
          <p:cNvSpPr>
            <a:spLocks noGrp="1"/>
          </p:cNvSpPr>
          <p:nvPr>
            <p:ph type="pic" idx="14"/>
          </p:nvPr>
        </p:nvSpPr>
        <p:spPr>
          <a:xfrm>
            <a:off x="3352800" y="2131935"/>
            <a:ext cx="23042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12" name="Picture Placeholder 2"/>
          <p:cNvSpPr>
            <a:spLocks noGrp="1"/>
          </p:cNvSpPr>
          <p:nvPr>
            <p:ph type="pic" idx="15"/>
          </p:nvPr>
        </p:nvSpPr>
        <p:spPr>
          <a:xfrm>
            <a:off x="5750500" y="2131935"/>
            <a:ext cx="2304288" cy="17756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212106" y="268288"/>
            <a:ext cx="1645920" cy="16459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48918" y="268288"/>
            <a:ext cx="718073" cy="566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43799" y="1035424"/>
            <a:ext cx="1322295" cy="5090739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035424"/>
            <a:ext cx="6019800" cy="5109789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199" y="914400"/>
            <a:ext cx="6508377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199" y="2209800"/>
            <a:ext cx="6508377" cy="39163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98659" y="6356350"/>
            <a:ext cx="1752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FE46F2C7-78D5-AC4D-BC7B-CE943DE41A6B}" type="datetimeFigureOut">
              <a:rPr lang="en-US" smtClean="0"/>
              <a:pPr/>
              <a:t>10/24/17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74812" y="6356350"/>
            <a:ext cx="6007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56494" y="361016"/>
            <a:ext cx="5065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200" b="1">
                <a:solidFill>
                  <a:schemeClr val="bg1"/>
                </a:solidFill>
              </a:defRPr>
            </a:lvl1pPr>
          </a:lstStyle>
          <a:p>
            <a:fld id="{0D82B290-5875-4D46-BD42-41C9B3AC15F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  <p:sldLayoutId id="2147483720" r:id="rId14"/>
    <p:sldLayoutId id="2147483721" r:id="rId15"/>
    <p:sldLayoutId id="2147483722" r:id="rId16"/>
    <p:sldLayoutId id="2147483723" r:id="rId17"/>
    <p:sldLayoutId id="2147483724" r:id="rId18"/>
    <p:sldLayoutId id="2147483725" r:id="rId19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Clr>
          <a:schemeClr val="accent1"/>
        </a:buClr>
        <a:buSzPct val="100000"/>
        <a:buFont typeface="Wingdings 2" pitchFamily="18" charset="2"/>
        <a:buChar char="¡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100000"/>
        <a:buFont typeface="Wingdings 2" pitchFamily="18" charset="2"/>
        <a:buChar char="¡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400" y="4733458"/>
            <a:ext cx="5458968" cy="1048684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Monitoring and Assessment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00400" y="5879592"/>
            <a:ext cx="5458968" cy="621792"/>
          </a:xfrm>
        </p:spPr>
        <p:txBody>
          <a:bodyPr/>
          <a:lstStyle/>
          <a:p>
            <a:r>
              <a:rPr lang="en-US" dirty="0" smtClean="0"/>
              <a:t>PGCE PTE1 </a:t>
            </a:r>
          </a:p>
          <a:p>
            <a:r>
              <a:rPr lang="en-US" dirty="0" smtClean="0"/>
              <a:t>2017-18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M&amp;A Expectations on </a:t>
            </a:r>
            <a:r>
              <a:rPr lang="en-GB" sz="3200" dirty="0" smtClean="0"/>
              <a:t>PTE1</a:t>
            </a:r>
            <a:br>
              <a:rPr lang="en-GB" sz="3200" dirty="0" smtClean="0"/>
            </a:br>
            <a:r>
              <a:rPr lang="en-GB" sz="3200" dirty="0" smtClean="0"/>
              <a:t>Marking/giving feedback to learners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Read the school’s marking policy carefully and make sure you understand it.</a:t>
            </a:r>
            <a:endParaRPr lang="en-GB" dirty="0"/>
          </a:p>
          <a:p>
            <a:r>
              <a:rPr lang="en-GB" dirty="0" smtClean="0"/>
              <a:t>Complete any marking/assessing on the same day as the activity – it’s particularly important to do this with young children, as they will have forgotten by the next day. </a:t>
            </a:r>
          </a:p>
          <a:p>
            <a:r>
              <a:rPr lang="en-GB" dirty="0" smtClean="0"/>
              <a:t>Follow the school’s marking process closely.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7591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M&amp;A Expectations on PTE1</a:t>
            </a:r>
            <a:br>
              <a:rPr lang="en-GB" dirty="0" smtClean="0"/>
            </a:br>
            <a:r>
              <a:rPr lang="en-GB" dirty="0" smtClean="0"/>
              <a:t>1. Tracking Record (Form C11a)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Complete tracking record for ALL learners. </a:t>
            </a:r>
            <a:r>
              <a:rPr lang="en-GB" i="1" dirty="0" smtClean="0"/>
              <a:t>If you are teaching different groups for different curricular areas, you may prepare records for each group.</a:t>
            </a:r>
          </a:p>
          <a:p>
            <a:r>
              <a:rPr lang="en-GB" dirty="0" smtClean="0"/>
              <a:t>Consider the most appropriate ‘traffic light’ colour for each learner’s response to the task.</a:t>
            </a:r>
          </a:p>
          <a:p>
            <a:pPr lvl="0"/>
            <a:r>
              <a:rPr lang="en-GB" dirty="0"/>
              <a:t>If it is relevant, make a comment to support the ‘traffic light’ colour (e.g. the written element of the task was too difficult).</a:t>
            </a:r>
          </a:p>
          <a:p>
            <a:r>
              <a:rPr lang="en-GB" dirty="0" smtClean="0"/>
              <a:t>Use the record to identify PATTERNS in response to activities, both whole group and individual. </a:t>
            </a:r>
            <a:r>
              <a:rPr lang="en-GB" i="1" dirty="0" smtClean="0"/>
              <a:t>Use the information to support planning for future activities (e.g. if a child constantly shows as ‘red’, consider how you can make the task more appropriate for him).</a:t>
            </a:r>
          </a:p>
        </p:txBody>
      </p:sp>
    </p:spTree>
    <p:extLst>
      <p:ext uri="{BB962C8B-B14F-4D97-AF65-F5344CB8AC3E}">
        <p14:creationId xmlns:p14="http://schemas.microsoft.com/office/powerpoint/2010/main" val="100523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>
                <a:solidFill>
                  <a:prstClr val="black"/>
                </a:solidFill>
              </a:rPr>
              <a:t>M&amp;A Expectations on </a:t>
            </a:r>
            <a:r>
              <a:rPr lang="en-GB" sz="4000" dirty="0" smtClean="0">
                <a:solidFill>
                  <a:prstClr val="black"/>
                </a:solidFill>
              </a:rPr>
              <a:t>PTE1</a:t>
            </a:r>
            <a:br>
              <a:rPr lang="en-GB" sz="4000" dirty="0" smtClean="0">
                <a:solidFill>
                  <a:prstClr val="black"/>
                </a:solidFill>
              </a:rPr>
            </a:br>
            <a:r>
              <a:rPr lang="en-GB" sz="4000" dirty="0" smtClean="0">
                <a:solidFill>
                  <a:prstClr val="black"/>
                </a:solidFill>
              </a:rPr>
              <a:t>2. Observational Notes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Use </a:t>
            </a:r>
            <a:r>
              <a:rPr lang="en-GB" i="1" dirty="0" smtClean="0"/>
              <a:t>either </a:t>
            </a:r>
            <a:r>
              <a:rPr lang="en-GB" dirty="0" smtClean="0"/>
              <a:t>copies of Form C9a </a:t>
            </a:r>
            <a:r>
              <a:rPr lang="en-GB" i="1" dirty="0" smtClean="0"/>
              <a:t>or </a:t>
            </a:r>
            <a:r>
              <a:rPr lang="en-GB" dirty="0" smtClean="0"/>
              <a:t>a notebook including a page or two for each learner in your class (</a:t>
            </a:r>
            <a:r>
              <a:rPr lang="en-GB" i="1" dirty="0" smtClean="0"/>
              <a:t>or your ‘main class’ if you work with a range of groups</a:t>
            </a:r>
            <a:r>
              <a:rPr lang="en-GB" dirty="0" smtClean="0"/>
              <a:t>) to capture </a:t>
            </a:r>
            <a:r>
              <a:rPr lang="en-GB" i="1" dirty="0" smtClean="0"/>
              <a:t>interesting </a:t>
            </a:r>
            <a:r>
              <a:rPr lang="en-GB" dirty="0" smtClean="0"/>
              <a:t>observations for EVERY child. </a:t>
            </a:r>
          </a:p>
          <a:p>
            <a:r>
              <a:rPr lang="en-GB" dirty="0" smtClean="0"/>
              <a:t>You can refer to academic, social, physical or behavioural aspects of the learners in your notes.</a:t>
            </a:r>
          </a:p>
          <a:p>
            <a:r>
              <a:rPr lang="en-GB" dirty="0" smtClean="0"/>
              <a:t>Make the notes often and ensure that you are commenting on ALL children regularly.</a:t>
            </a:r>
          </a:p>
          <a:p>
            <a:r>
              <a:rPr lang="en-GB" dirty="0" smtClean="0"/>
              <a:t>Use the information to support planning for future activities (</a:t>
            </a:r>
            <a:r>
              <a:rPr lang="en-GB" i="1" dirty="0" smtClean="0"/>
              <a:t>e.g. if a child always returns to the class after lunch in a disruptive mood, consider how you can deal with this without it affecting the lesson).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7120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solidFill>
                  <a:prstClr val="black"/>
                </a:solidFill>
              </a:rPr>
              <a:t>M&amp;A Expectations on </a:t>
            </a:r>
            <a:r>
              <a:rPr lang="en-GB" sz="3600" dirty="0" smtClean="0">
                <a:solidFill>
                  <a:prstClr val="black"/>
                </a:solidFill>
              </a:rPr>
              <a:t>PTE1</a:t>
            </a:r>
            <a:br>
              <a:rPr lang="en-GB" sz="3600" dirty="0" smtClean="0">
                <a:solidFill>
                  <a:prstClr val="black"/>
                </a:solidFill>
              </a:rPr>
            </a:br>
            <a:r>
              <a:rPr lang="en-GB" sz="3600" dirty="0" smtClean="0">
                <a:solidFill>
                  <a:prstClr val="black"/>
                </a:solidFill>
              </a:rPr>
              <a:t>3. Reading assessment/monitoring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Listen to </a:t>
            </a:r>
            <a:r>
              <a:rPr lang="en-GB" i="1" dirty="0" smtClean="0"/>
              <a:t>your 3 target children </a:t>
            </a:r>
            <a:r>
              <a:rPr lang="en-GB" dirty="0" smtClean="0"/>
              <a:t>read regularly and write appropriate comments using Form C11b.</a:t>
            </a:r>
          </a:p>
          <a:p>
            <a:r>
              <a:rPr lang="en-GB" dirty="0" smtClean="0"/>
              <a:t>Refer to the school’s reading assessment policy </a:t>
            </a:r>
            <a:r>
              <a:rPr lang="en-GB" i="1" dirty="0" smtClean="0"/>
              <a:t>(if available) </a:t>
            </a:r>
            <a:r>
              <a:rPr lang="en-GB" dirty="0" smtClean="0"/>
              <a:t>to ensure that you are following the accepted approach.</a:t>
            </a:r>
          </a:p>
          <a:p>
            <a:r>
              <a:rPr lang="en-GB" dirty="0" smtClean="0"/>
              <a:t>Use any information that you gain from this activity (</a:t>
            </a:r>
            <a:r>
              <a:rPr lang="en-GB" i="1" dirty="0" smtClean="0"/>
              <a:t>e.g. favourite topics</a:t>
            </a:r>
            <a:r>
              <a:rPr lang="en-GB" dirty="0" smtClean="0"/>
              <a:t>) to inform your planning.</a:t>
            </a:r>
          </a:p>
          <a:p>
            <a:pPr marL="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639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>
                <a:solidFill>
                  <a:prstClr val="black"/>
                </a:solidFill>
              </a:rPr>
              <a:t>M&amp;A Expectations on </a:t>
            </a:r>
            <a:r>
              <a:rPr lang="en-GB" sz="3600" dirty="0" smtClean="0">
                <a:solidFill>
                  <a:prstClr val="black"/>
                </a:solidFill>
              </a:rPr>
              <a:t>PTE1</a:t>
            </a:r>
            <a:br>
              <a:rPr lang="en-GB" sz="3600" dirty="0" smtClean="0">
                <a:solidFill>
                  <a:prstClr val="black"/>
                </a:solidFill>
              </a:rPr>
            </a:br>
            <a:r>
              <a:rPr lang="en-GB" sz="3600" dirty="0" smtClean="0">
                <a:solidFill>
                  <a:prstClr val="black"/>
                </a:solidFill>
              </a:rPr>
              <a:t>4. Portfolios of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Choose your 3 target pupils carefully, asking your class mentor for support in your decision. </a:t>
            </a:r>
            <a:r>
              <a:rPr lang="en-GB" i="1" dirty="0" smtClean="0"/>
              <a:t>Make sure that you will have regular opportunities to collect work samples.</a:t>
            </a:r>
          </a:p>
          <a:p>
            <a:r>
              <a:rPr lang="en-GB" i="1" dirty="0" smtClean="0"/>
              <a:t>From the beginning of the PTE, </a:t>
            </a:r>
            <a:r>
              <a:rPr lang="en-GB" dirty="0" smtClean="0"/>
              <a:t>collect/photocopy examples of the pupils’ completed work; take photographs to demonstrate response to activities; ask other adults to collect information (if relevant).</a:t>
            </a:r>
          </a:p>
          <a:p>
            <a:r>
              <a:rPr lang="en-GB" b="1" dirty="0" smtClean="0"/>
              <a:t>Annotate</a:t>
            </a:r>
            <a:r>
              <a:rPr lang="en-GB" dirty="0" smtClean="0"/>
              <a:t> the work samples/photographs with the date, the activity (learning objective), the child’s response to the activity (</a:t>
            </a:r>
            <a:r>
              <a:rPr lang="en-GB" i="1" dirty="0" smtClean="0"/>
              <a:t>including any difficulties/wow moments) </a:t>
            </a:r>
            <a:r>
              <a:rPr lang="en-GB" dirty="0" smtClean="0"/>
              <a:t>and the level of support the child received.</a:t>
            </a:r>
          </a:p>
          <a:p>
            <a:r>
              <a:rPr lang="en-GB" dirty="0" smtClean="0"/>
              <a:t>Also include observational notes as appropriate.</a:t>
            </a:r>
          </a:p>
          <a:p>
            <a:r>
              <a:rPr lang="en-GB" dirty="0" smtClean="0"/>
              <a:t>Include evidence that you have regularly assessed the reading skills of your target learners.</a:t>
            </a:r>
          </a:p>
          <a:p>
            <a:r>
              <a:rPr lang="en-GB" dirty="0" smtClean="0"/>
              <a:t>Your portfolios of work should demonstrate the rate of progress the individuals are making in their learning across the curriculum.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946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prstClr val="black"/>
                </a:solidFill>
              </a:rPr>
              <a:t>M&amp;A Expectations on </a:t>
            </a:r>
            <a:r>
              <a:rPr lang="en-GB" sz="3200" dirty="0" smtClean="0">
                <a:solidFill>
                  <a:prstClr val="black"/>
                </a:solidFill>
              </a:rPr>
              <a:t>PTE1</a:t>
            </a:r>
            <a:br>
              <a:rPr lang="en-GB" sz="3200" dirty="0" smtClean="0">
                <a:solidFill>
                  <a:prstClr val="black"/>
                </a:solidFill>
              </a:rPr>
            </a:br>
            <a:r>
              <a:rPr lang="en-GB" sz="3200" dirty="0" smtClean="0">
                <a:solidFill>
                  <a:prstClr val="black"/>
                </a:solidFill>
              </a:rPr>
              <a:t>5.Pupil Profiles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i="1" dirty="0" smtClean="0"/>
              <a:t>Towards the end of each block of the PTE</a:t>
            </a:r>
            <a:r>
              <a:rPr lang="en-GB" dirty="0" smtClean="0"/>
              <a:t>, study the evidence in the portfolios and consider the progress that the 3 children have made throughout the experience.</a:t>
            </a:r>
          </a:p>
          <a:p>
            <a:r>
              <a:rPr lang="en-GB" dirty="0" smtClean="0"/>
              <a:t>Write a summative commentary for each curriculum area that you have collected evidence for. </a:t>
            </a:r>
            <a:r>
              <a:rPr lang="en-GB" i="1" dirty="0" smtClean="0"/>
              <a:t>Use the relevant curriculum level descriptors to support your comments.</a:t>
            </a:r>
          </a:p>
          <a:p>
            <a:r>
              <a:rPr lang="en-GB" dirty="0" smtClean="0"/>
              <a:t>Consider the ‘next steps’ for each of the learners in each curriculum area. </a:t>
            </a:r>
            <a:r>
              <a:rPr lang="en-GB" i="1" dirty="0" smtClean="0"/>
              <a:t>You may want to identify ‘gaps’ within outcomes/level descriptors </a:t>
            </a:r>
            <a:r>
              <a:rPr lang="en-GB" b="1" i="1" dirty="0" smtClean="0"/>
              <a:t>or</a:t>
            </a:r>
            <a:r>
              <a:rPr lang="en-GB" i="1" dirty="0" smtClean="0"/>
              <a:t> attend to difficulties identified in the evidence.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8194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prstClr val="black"/>
                </a:solidFill>
              </a:rPr>
              <a:t>M&amp;A Expectations on </a:t>
            </a:r>
            <a:r>
              <a:rPr lang="en-GB" sz="3200" dirty="0" smtClean="0">
                <a:solidFill>
                  <a:prstClr val="black"/>
                </a:solidFill>
              </a:rPr>
              <a:t>PTE1</a:t>
            </a:r>
            <a:br>
              <a:rPr lang="en-GB" sz="3200" dirty="0" smtClean="0">
                <a:solidFill>
                  <a:prstClr val="black"/>
                </a:solidFill>
              </a:rPr>
            </a:br>
            <a:r>
              <a:rPr lang="en-GB" sz="3200" dirty="0" smtClean="0">
                <a:solidFill>
                  <a:prstClr val="black"/>
                </a:solidFill>
              </a:rPr>
              <a:t>6. Celebrating Children’s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Prepare a </a:t>
            </a:r>
            <a:r>
              <a:rPr lang="en-GB" i="1" dirty="0"/>
              <a:t>l</a:t>
            </a:r>
            <a:r>
              <a:rPr lang="en-GB" i="1" dirty="0" smtClean="0"/>
              <a:t>earning </a:t>
            </a:r>
            <a:r>
              <a:rPr lang="en-GB" i="1" dirty="0"/>
              <a:t>j</a:t>
            </a:r>
            <a:r>
              <a:rPr lang="en-GB" i="1" dirty="0" smtClean="0"/>
              <a:t>ourney or display </a:t>
            </a:r>
            <a:r>
              <a:rPr lang="en-GB" dirty="0" smtClean="0"/>
              <a:t>that </a:t>
            </a:r>
            <a:r>
              <a:rPr lang="en-GB" b="1" dirty="0" smtClean="0"/>
              <a:t>celebrates</a:t>
            </a:r>
            <a:r>
              <a:rPr lang="en-GB" dirty="0" smtClean="0"/>
              <a:t> the learning </a:t>
            </a:r>
            <a:r>
              <a:rPr lang="en-GB" i="1" dirty="0" smtClean="0"/>
              <a:t>of the whole class </a:t>
            </a:r>
            <a:r>
              <a:rPr lang="en-GB" dirty="0" smtClean="0"/>
              <a:t>through a topic, a particular event or activity or during the whole PTE period.</a:t>
            </a:r>
          </a:p>
          <a:p>
            <a:r>
              <a:rPr lang="en-GB" dirty="0" smtClean="0"/>
              <a:t>Consider </a:t>
            </a:r>
            <a:r>
              <a:rPr lang="en-GB" i="1" dirty="0" smtClean="0"/>
              <a:t>innovative</a:t>
            </a:r>
            <a:r>
              <a:rPr lang="en-GB" dirty="0" smtClean="0"/>
              <a:t> ways to display the learning – using an app (</a:t>
            </a:r>
            <a:r>
              <a:rPr lang="en-GB" i="1" dirty="0" smtClean="0"/>
              <a:t>e.g. Book Creator</a:t>
            </a:r>
            <a:r>
              <a:rPr lang="en-GB" dirty="0" smtClean="0"/>
              <a:t>), using a slide show, creating a film, etc.</a:t>
            </a:r>
          </a:p>
          <a:p>
            <a:r>
              <a:rPr lang="en-GB" dirty="0" smtClean="0"/>
              <a:t>Ensure that children can interact with the learning </a:t>
            </a:r>
            <a:r>
              <a:rPr lang="en-GB" dirty="0"/>
              <a:t>j</a:t>
            </a:r>
            <a:r>
              <a:rPr lang="en-GB" dirty="0" smtClean="0"/>
              <a:t>ourney/display, e.g. through using questions, sound buttons (</a:t>
            </a:r>
            <a:r>
              <a:rPr lang="en-GB" i="1" dirty="0" smtClean="0"/>
              <a:t>to provide a commentary</a:t>
            </a:r>
            <a:r>
              <a:rPr lang="en-GB" dirty="0" smtClean="0"/>
              <a:t>) or challenges.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801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laza">
  <a:themeElements>
    <a:clrScheme name="Plaza">
      <a:dk1>
        <a:sysClr val="windowText" lastClr="000000"/>
      </a:dk1>
      <a:lt1>
        <a:sysClr val="window" lastClr="FFFFFF"/>
      </a:lt1>
      <a:dk2>
        <a:srgbClr val="333333"/>
      </a:dk2>
      <a:lt2>
        <a:srgbClr val="CCCCCC"/>
      </a:lt2>
      <a:accent1>
        <a:srgbClr val="990000"/>
      </a:accent1>
      <a:accent2>
        <a:srgbClr val="580101"/>
      </a:accent2>
      <a:accent3>
        <a:srgbClr val="E94A00"/>
      </a:accent3>
      <a:accent4>
        <a:srgbClr val="EB8F00"/>
      </a:accent4>
      <a:accent5>
        <a:srgbClr val="A4A4A4"/>
      </a:accent5>
      <a:accent6>
        <a:srgbClr val="666666"/>
      </a:accent6>
      <a:hlink>
        <a:srgbClr val="D01010"/>
      </a:hlink>
      <a:folHlink>
        <a:srgbClr val="E6682E"/>
      </a:folHlink>
    </a:clrScheme>
    <a:fontScheme name="Plaza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laza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60000"/>
                <a:satMod val="135000"/>
              </a:schemeClr>
            </a:gs>
            <a:gs pos="100000">
              <a:schemeClr val="phClr">
                <a:tint val="10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0000"/>
                <a:satMod val="120000"/>
              </a:schemeClr>
            </a:gs>
            <a:gs pos="35000">
              <a:schemeClr val="phClr">
                <a:shade val="100000"/>
                <a:satMod val="150000"/>
              </a:schemeClr>
            </a:gs>
            <a:gs pos="70000">
              <a:schemeClr val="phClr">
                <a:tint val="100000"/>
                <a:shade val="100000"/>
                <a:satMod val="200000"/>
                <a:greenMod val="100000"/>
              </a:schemeClr>
            </a:gs>
            <a:gs pos="100000">
              <a:schemeClr val="phClr">
                <a:tint val="100000"/>
                <a:shade val="100000"/>
                <a:satMod val="250000"/>
                <a:greenMod val="100000"/>
              </a:schemeClr>
            </a:gs>
          </a:gsLst>
          <a:lin ang="162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190500" dist="63500" dir="5400000">
              <a:srgbClr val="FFFFFF">
                <a:alpha val="65000"/>
              </a:srgbClr>
            </a:innerShdw>
          </a:effectLst>
          <a:scene3d>
            <a:camera prst="orthographicFront">
              <a:rot lat="0" lon="0" rev="0"/>
            </a:camera>
            <a:lightRig rig="twoPt" dir="r">
              <a:rot lat="0" lon="0" rev="6000000"/>
            </a:lightRig>
          </a:scene3d>
          <a:sp3d prstMaterial="matte">
            <a:bevelT w="0" h="0" prst="relaxedInset"/>
          </a:sp3d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88900" dist="38100" dir="6600000" sx="101000" sy="101000" rotWithShape="0">
              <a:srgbClr val="000000">
                <a:alpha val="50000"/>
              </a:srgbClr>
            </a:outerShdw>
          </a:effectLst>
          <a:scene3d>
            <a:camera prst="perspectiveFront" fov="3000000"/>
            <a:lightRig rig="morning" dir="tl">
              <a:rot lat="0" lon="0" rev="1800000"/>
            </a:lightRig>
          </a:scene3d>
          <a:sp3d contourW="38100" prstMaterial="softEdge">
            <a:bevelT w="25400" h="38100"/>
            <a:contourClr>
              <a:schemeClr val="phClr">
                <a:tint val="6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Plaza.thmx</Template>
  <TotalTime>14</TotalTime>
  <Words>701</Words>
  <Application>Microsoft Macintosh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Calibri</vt:lpstr>
      <vt:lpstr>Century Gothic</vt:lpstr>
      <vt:lpstr>Wingdings 2</vt:lpstr>
      <vt:lpstr>Arial</vt:lpstr>
      <vt:lpstr>Plaza</vt:lpstr>
      <vt:lpstr>Monitoring and Assessment</vt:lpstr>
      <vt:lpstr>M&amp;A Expectations on PTE1 Marking/giving feedback to learners</vt:lpstr>
      <vt:lpstr>M&amp;A Expectations on PTE1 1. Tracking Record (Form C11a)</vt:lpstr>
      <vt:lpstr>M&amp;A Expectations on PTE1 2. Observational Notes</vt:lpstr>
      <vt:lpstr>M&amp;A Expectations on PTE1 3. Reading assessment/monitoring</vt:lpstr>
      <vt:lpstr>M&amp;A Expectations on PTE1 4. Portfolios of Work</vt:lpstr>
      <vt:lpstr>M&amp;A Expectations on PTE1 5.Pupil Profiles</vt:lpstr>
      <vt:lpstr>M&amp;A Expectations on PTE1 6. Celebrating Children’s Work</vt:lpstr>
    </vt:vector>
  </TitlesOfParts>
  <Company>Trinity Saint David</Company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Monitoring and Assessment</dc:title>
  <dc:creator>swwcte23</dc:creator>
  <cp:lastModifiedBy>Gail Parker</cp:lastModifiedBy>
  <cp:revision>4</cp:revision>
  <dcterms:created xsi:type="dcterms:W3CDTF">2015-10-26T15:22:50Z</dcterms:created>
  <dcterms:modified xsi:type="dcterms:W3CDTF">2017-10-24T13:28:37Z</dcterms:modified>
</cp:coreProperties>
</file>