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0E4451-4BDA-4988-8B79-E770E4E127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E405FBE-B767-4D68-9A7D-DB2BFEA09B83}">
      <dgm:prSet/>
      <dgm:spPr/>
      <dgm:t>
        <a:bodyPr/>
        <a:lstStyle/>
        <a:p>
          <a:r>
            <a:rPr lang="en-GB" b="1"/>
            <a:t>"UrbanTrade Vehicles"</a:t>
          </a:r>
          <a:endParaRPr lang="en-US"/>
        </a:p>
      </dgm:t>
    </dgm:pt>
    <dgm:pt modelId="{85147CC8-3B59-47B6-B661-66A7CE489836}" type="parTrans" cxnId="{4ED1A554-EE98-41B0-9BD3-C4854B1A8850}">
      <dgm:prSet/>
      <dgm:spPr/>
      <dgm:t>
        <a:bodyPr/>
        <a:lstStyle/>
        <a:p>
          <a:endParaRPr lang="en-US"/>
        </a:p>
      </dgm:t>
    </dgm:pt>
    <dgm:pt modelId="{FB255862-A03C-497C-96E8-67783480AB5F}" type="sibTrans" cxnId="{4ED1A554-EE98-41B0-9BD3-C4854B1A8850}">
      <dgm:prSet/>
      <dgm:spPr/>
      <dgm:t>
        <a:bodyPr/>
        <a:lstStyle/>
        <a:p>
          <a:endParaRPr lang="en-US"/>
        </a:p>
      </dgm:t>
    </dgm:pt>
    <dgm:pt modelId="{A1A72087-48E3-43AB-A134-2F2F762711C2}">
      <dgm:prSet/>
      <dgm:spPr/>
      <dgm:t>
        <a:bodyPr/>
        <a:lstStyle/>
        <a:p>
          <a:r>
            <a:rPr lang="en-GB"/>
            <a:t>Small Independent Used Car Dealership – Birmingham</a:t>
          </a:r>
          <a:endParaRPr lang="en-US"/>
        </a:p>
      </dgm:t>
    </dgm:pt>
    <dgm:pt modelId="{E5D946AF-A847-45E3-BACC-3D22523D4B8B}" type="parTrans" cxnId="{15C1D3C2-5ACB-4F4A-B7AA-20CF19BDCAB5}">
      <dgm:prSet/>
      <dgm:spPr/>
      <dgm:t>
        <a:bodyPr/>
        <a:lstStyle/>
        <a:p>
          <a:endParaRPr lang="en-US"/>
        </a:p>
      </dgm:t>
    </dgm:pt>
    <dgm:pt modelId="{350401A6-C615-49C2-961D-BC3C03F3F1A4}" type="sibTrans" cxnId="{15C1D3C2-5ACB-4F4A-B7AA-20CF19BDCAB5}">
      <dgm:prSet/>
      <dgm:spPr/>
      <dgm:t>
        <a:bodyPr/>
        <a:lstStyle/>
        <a:p>
          <a:endParaRPr lang="en-US"/>
        </a:p>
      </dgm:t>
    </dgm:pt>
    <dgm:pt modelId="{E09BB3D0-AE41-41FB-8C03-8A262A9937F7}">
      <dgm:prSet/>
      <dgm:spPr/>
      <dgm:t>
        <a:bodyPr/>
        <a:lstStyle/>
        <a:p>
          <a:r>
            <a:rPr lang="en-GB"/>
            <a:t>Operates with 5–8 carefully selected used vehicles at launch.</a:t>
          </a:r>
          <a:endParaRPr lang="en-US"/>
        </a:p>
      </dgm:t>
    </dgm:pt>
    <dgm:pt modelId="{9EC401F2-01ED-4D2A-9BED-802C83D8334D}" type="parTrans" cxnId="{3D7509C4-B87F-40DD-A3A4-47F4C8594B70}">
      <dgm:prSet/>
      <dgm:spPr/>
      <dgm:t>
        <a:bodyPr/>
        <a:lstStyle/>
        <a:p>
          <a:endParaRPr lang="en-US"/>
        </a:p>
      </dgm:t>
    </dgm:pt>
    <dgm:pt modelId="{9FF4BEF4-5244-4F2D-8515-D1D6553FF3A9}" type="sibTrans" cxnId="{3D7509C4-B87F-40DD-A3A4-47F4C8594B70}">
      <dgm:prSet/>
      <dgm:spPr/>
      <dgm:t>
        <a:bodyPr/>
        <a:lstStyle/>
        <a:p>
          <a:endParaRPr lang="en-US"/>
        </a:p>
      </dgm:t>
    </dgm:pt>
    <dgm:pt modelId="{AC8549C4-F997-4E44-907C-243DFCA0CC23}">
      <dgm:prSet/>
      <dgm:spPr/>
      <dgm:t>
        <a:bodyPr/>
        <a:lstStyle/>
        <a:p>
          <a:r>
            <a:rPr lang="en-GB"/>
            <a:t>Focuses on affordable and reliable cars for local buyers.</a:t>
          </a:r>
          <a:endParaRPr lang="en-US"/>
        </a:p>
      </dgm:t>
    </dgm:pt>
    <dgm:pt modelId="{7BFBAF15-C099-4219-ABBF-E74342B5F2FD}" type="parTrans" cxnId="{966BF1C9-C735-4787-B653-3DB7B8AB8241}">
      <dgm:prSet/>
      <dgm:spPr/>
      <dgm:t>
        <a:bodyPr/>
        <a:lstStyle/>
        <a:p>
          <a:endParaRPr lang="en-US"/>
        </a:p>
      </dgm:t>
    </dgm:pt>
    <dgm:pt modelId="{34BDA84C-119A-4D37-B944-B14F31526AEE}" type="sibTrans" cxnId="{966BF1C9-C735-4787-B653-3DB7B8AB8241}">
      <dgm:prSet/>
      <dgm:spPr/>
      <dgm:t>
        <a:bodyPr/>
        <a:lstStyle/>
        <a:p>
          <a:endParaRPr lang="en-US"/>
        </a:p>
      </dgm:t>
    </dgm:pt>
    <dgm:pt modelId="{B629061C-03B8-4A9C-BEB3-90960AFCFFC8}">
      <dgm:prSet/>
      <dgm:spPr/>
      <dgm:t>
        <a:bodyPr/>
        <a:lstStyle/>
        <a:p>
          <a:r>
            <a:rPr lang="en-GB"/>
            <a:t>Targets first-time buyers, professionals, and cost-conscious consumers.</a:t>
          </a:r>
          <a:endParaRPr lang="en-US"/>
        </a:p>
      </dgm:t>
    </dgm:pt>
    <dgm:pt modelId="{235CFD9F-7F53-417E-85C4-7A81F8A6E889}" type="parTrans" cxnId="{31B3C7CF-0BB0-44DF-8EA5-0FBC78CBD4F5}">
      <dgm:prSet/>
      <dgm:spPr/>
      <dgm:t>
        <a:bodyPr/>
        <a:lstStyle/>
        <a:p>
          <a:endParaRPr lang="en-US"/>
        </a:p>
      </dgm:t>
    </dgm:pt>
    <dgm:pt modelId="{656C13A0-0545-4CF8-8F94-8CBAD45346BF}" type="sibTrans" cxnId="{31B3C7CF-0BB0-44DF-8EA5-0FBC78CBD4F5}">
      <dgm:prSet/>
      <dgm:spPr/>
      <dgm:t>
        <a:bodyPr/>
        <a:lstStyle/>
        <a:p>
          <a:endParaRPr lang="en-US"/>
        </a:p>
      </dgm:t>
    </dgm:pt>
    <dgm:pt modelId="{50EB41CF-A561-4001-A896-F0A6F74B832F}">
      <dgm:prSet/>
      <dgm:spPr/>
      <dgm:t>
        <a:bodyPr/>
        <a:lstStyle/>
        <a:p>
          <a:r>
            <a:rPr lang="en-GB"/>
            <a:t>Positions itself around transparency, inspection, and fair pricing.</a:t>
          </a:r>
          <a:endParaRPr lang="en-US"/>
        </a:p>
      </dgm:t>
    </dgm:pt>
    <dgm:pt modelId="{6C38EC77-803E-446C-BBD9-CF10D33087B2}" type="parTrans" cxnId="{A24AC034-9780-4426-BBDC-2DBA01C58A55}">
      <dgm:prSet/>
      <dgm:spPr/>
      <dgm:t>
        <a:bodyPr/>
        <a:lstStyle/>
        <a:p>
          <a:endParaRPr lang="en-US"/>
        </a:p>
      </dgm:t>
    </dgm:pt>
    <dgm:pt modelId="{4F21C2FE-82D3-4B5C-92B5-0EC9BAF98642}" type="sibTrans" cxnId="{A24AC034-9780-4426-BBDC-2DBA01C58A55}">
      <dgm:prSet/>
      <dgm:spPr/>
      <dgm:t>
        <a:bodyPr/>
        <a:lstStyle/>
        <a:p>
          <a:endParaRPr lang="en-US"/>
        </a:p>
      </dgm:t>
    </dgm:pt>
    <dgm:pt modelId="{622D7133-8B93-4682-9217-DA4F0582CC80}" type="pres">
      <dgm:prSet presAssocID="{600E4451-4BDA-4988-8B79-E770E4E127B3}" presName="root" presStyleCnt="0">
        <dgm:presLayoutVars>
          <dgm:dir/>
          <dgm:resizeHandles val="exact"/>
        </dgm:presLayoutVars>
      </dgm:prSet>
      <dgm:spPr/>
    </dgm:pt>
    <dgm:pt modelId="{456AAEB3-D2B6-42A0-B355-8BCFE683C4BC}" type="pres">
      <dgm:prSet presAssocID="{9E405FBE-B767-4D68-9A7D-DB2BFEA09B83}" presName="compNode" presStyleCnt="0"/>
      <dgm:spPr/>
    </dgm:pt>
    <dgm:pt modelId="{C5E3F5B5-6331-46AB-A4DB-7AB367692922}" type="pres">
      <dgm:prSet presAssocID="{9E405FBE-B767-4D68-9A7D-DB2BFEA09B83}" presName="bgRect" presStyleLbl="bgShp" presStyleIdx="0" presStyleCnt="6"/>
      <dgm:spPr/>
    </dgm:pt>
    <dgm:pt modelId="{1B510F67-BC2D-418B-AF1F-32171691ADF2}" type="pres">
      <dgm:prSet presAssocID="{9E405FBE-B767-4D68-9A7D-DB2BFEA09B8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B5A7EDF3-C716-4478-8248-E0AAFC8E13C3}" type="pres">
      <dgm:prSet presAssocID="{9E405FBE-B767-4D68-9A7D-DB2BFEA09B83}" presName="spaceRect" presStyleCnt="0"/>
      <dgm:spPr/>
    </dgm:pt>
    <dgm:pt modelId="{DD61274C-B606-478A-945E-90D7B298E04B}" type="pres">
      <dgm:prSet presAssocID="{9E405FBE-B767-4D68-9A7D-DB2BFEA09B83}" presName="parTx" presStyleLbl="revTx" presStyleIdx="0" presStyleCnt="6">
        <dgm:presLayoutVars>
          <dgm:chMax val="0"/>
          <dgm:chPref val="0"/>
        </dgm:presLayoutVars>
      </dgm:prSet>
      <dgm:spPr/>
    </dgm:pt>
    <dgm:pt modelId="{6F12620D-5975-4328-BEA3-DB63BCA29A9D}" type="pres">
      <dgm:prSet presAssocID="{FB255862-A03C-497C-96E8-67783480AB5F}" presName="sibTrans" presStyleCnt="0"/>
      <dgm:spPr/>
    </dgm:pt>
    <dgm:pt modelId="{1A9C6B33-B857-4BF8-9B32-52E4654A524B}" type="pres">
      <dgm:prSet presAssocID="{A1A72087-48E3-43AB-A134-2F2F762711C2}" presName="compNode" presStyleCnt="0"/>
      <dgm:spPr/>
    </dgm:pt>
    <dgm:pt modelId="{59FF4C14-7E7C-4A61-BC4B-32562FA2BF36}" type="pres">
      <dgm:prSet presAssocID="{A1A72087-48E3-43AB-A134-2F2F762711C2}" presName="bgRect" presStyleLbl="bgShp" presStyleIdx="1" presStyleCnt="6"/>
      <dgm:spPr/>
    </dgm:pt>
    <dgm:pt modelId="{0887C408-9883-44FA-9811-CF71B8563A11}" type="pres">
      <dgm:prSet presAssocID="{A1A72087-48E3-43AB-A134-2F2F762711C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EF7F6D1B-E731-40CC-9A6F-4494DF2DDA44}" type="pres">
      <dgm:prSet presAssocID="{A1A72087-48E3-43AB-A134-2F2F762711C2}" presName="spaceRect" presStyleCnt="0"/>
      <dgm:spPr/>
    </dgm:pt>
    <dgm:pt modelId="{E5A44633-F1D2-4D37-B691-5D3488860272}" type="pres">
      <dgm:prSet presAssocID="{A1A72087-48E3-43AB-A134-2F2F762711C2}" presName="parTx" presStyleLbl="revTx" presStyleIdx="1" presStyleCnt="6">
        <dgm:presLayoutVars>
          <dgm:chMax val="0"/>
          <dgm:chPref val="0"/>
        </dgm:presLayoutVars>
      </dgm:prSet>
      <dgm:spPr/>
    </dgm:pt>
    <dgm:pt modelId="{605A39CF-D9FB-44A2-9654-768BDCA44038}" type="pres">
      <dgm:prSet presAssocID="{350401A6-C615-49C2-961D-BC3C03F3F1A4}" presName="sibTrans" presStyleCnt="0"/>
      <dgm:spPr/>
    </dgm:pt>
    <dgm:pt modelId="{F2A04726-5582-45B1-9252-6E49456C01D6}" type="pres">
      <dgm:prSet presAssocID="{E09BB3D0-AE41-41FB-8C03-8A262A9937F7}" presName="compNode" presStyleCnt="0"/>
      <dgm:spPr/>
    </dgm:pt>
    <dgm:pt modelId="{A7702FB3-D3A6-40E3-851A-555B6A4ACCD2}" type="pres">
      <dgm:prSet presAssocID="{E09BB3D0-AE41-41FB-8C03-8A262A9937F7}" presName="bgRect" presStyleLbl="bgShp" presStyleIdx="2" presStyleCnt="6"/>
      <dgm:spPr/>
    </dgm:pt>
    <dgm:pt modelId="{AF3699B5-E11D-4895-A1BE-A4649DC72AEA}" type="pres">
      <dgm:prSet presAssocID="{E09BB3D0-AE41-41FB-8C03-8A262A9937F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79D68DD2-5865-4C24-81C7-5AACD6311504}" type="pres">
      <dgm:prSet presAssocID="{E09BB3D0-AE41-41FB-8C03-8A262A9937F7}" presName="spaceRect" presStyleCnt="0"/>
      <dgm:spPr/>
    </dgm:pt>
    <dgm:pt modelId="{6167D910-52EC-4F8D-8F77-4B8748D189A7}" type="pres">
      <dgm:prSet presAssocID="{E09BB3D0-AE41-41FB-8C03-8A262A9937F7}" presName="parTx" presStyleLbl="revTx" presStyleIdx="2" presStyleCnt="6">
        <dgm:presLayoutVars>
          <dgm:chMax val="0"/>
          <dgm:chPref val="0"/>
        </dgm:presLayoutVars>
      </dgm:prSet>
      <dgm:spPr/>
    </dgm:pt>
    <dgm:pt modelId="{C6F40500-8464-4184-A42B-364E30691845}" type="pres">
      <dgm:prSet presAssocID="{9FF4BEF4-5244-4F2D-8515-D1D6553FF3A9}" presName="sibTrans" presStyleCnt="0"/>
      <dgm:spPr/>
    </dgm:pt>
    <dgm:pt modelId="{D0168B40-3669-4093-870D-2170B7EBFFF6}" type="pres">
      <dgm:prSet presAssocID="{AC8549C4-F997-4E44-907C-243DFCA0CC23}" presName="compNode" presStyleCnt="0"/>
      <dgm:spPr/>
    </dgm:pt>
    <dgm:pt modelId="{93689825-ACB8-4000-B84D-D92D58C77887}" type="pres">
      <dgm:prSet presAssocID="{AC8549C4-F997-4E44-907C-243DFCA0CC23}" presName="bgRect" presStyleLbl="bgShp" presStyleIdx="3" presStyleCnt="6"/>
      <dgm:spPr/>
    </dgm:pt>
    <dgm:pt modelId="{F8651B9F-1C2B-44F3-9182-FC378AC99980}" type="pres">
      <dgm:prSet presAssocID="{AC8549C4-F997-4E44-907C-243DFCA0CC2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ler"/>
        </a:ext>
      </dgm:extLst>
    </dgm:pt>
    <dgm:pt modelId="{FFFD355D-F12D-4E98-B298-ACEC4AAAA5B0}" type="pres">
      <dgm:prSet presAssocID="{AC8549C4-F997-4E44-907C-243DFCA0CC23}" presName="spaceRect" presStyleCnt="0"/>
      <dgm:spPr/>
    </dgm:pt>
    <dgm:pt modelId="{7CFB0D08-FAC5-4444-9EF0-AA228CFC78F2}" type="pres">
      <dgm:prSet presAssocID="{AC8549C4-F997-4E44-907C-243DFCA0CC23}" presName="parTx" presStyleLbl="revTx" presStyleIdx="3" presStyleCnt="6">
        <dgm:presLayoutVars>
          <dgm:chMax val="0"/>
          <dgm:chPref val="0"/>
        </dgm:presLayoutVars>
      </dgm:prSet>
      <dgm:spPr/>
    </dgm:pt>
    <dgm:pt modelId="{78850F9D-BA6B-4238-BCB6-A8A0040F4BD6}" type="pres">
      <dgm:prSet presAssocID="{34BDA84C-119A-4D37-B944-B14F31526AEE}" presName="sibTrans" presStyleCnt="0"/>
      <dgm:spPr/>
    </dgm:pt>
    <dgm:pt modelId="{C52015B6-24D1-4FD9-BEAD-E1D11724A27D}" type="pres">
      <dgm:prSet presAssocID="{B629061C-03B8-4A9C-BEB3-90960AFCFFC8}" presName="compNode" presStyleCnt="0"/>
      <dgm:spPr/>
    </dgm:pt>
    <dgm:pt modelId="{D65E0AA2-ADB8-4D54-98C1-14F2DE9639E3}" type="pres">
      <dgm:prSet presAssocID="{B629061C-03B8-4A9C-BEB3-90960AFCFFC8}" presName="bgRect" presStyleLbl="bgShp" presStyleIdx="4" presStyleCnt="6"/>
      <dgm:spPr/>
    </dgm:pt>
    <dgm:pt modelId="{90AEF4E5-BEB6-4049-9424-E4C3CEE7CAFA}" type="pres">
      <dgm:prSet presAssocID="{B629061C-03B8-4A9C-BEB3-90960AFCFFC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76A248C2-E582-4DC9-A42E-2496CC12A18C}" type="pres">
      <dgm:prSet presAssocID="{B629061C-03B8-4A9C-BEB3-90960AFCFFC8}" presName="spaceRect" presStyleCnt="0"/>
      <dgm:spPr/>
    </dgm:pt>
    <dgm:pt modelId="{518D909E-B684-4DAF-8B90-FB7B4A806B2C}" type="pres">
      <dgm:prSet presAssocID="{B629061C-03B8-4A9C-BEB3-90960AFCFFC8}" presName="parTx" presStyleLbl="revTx" presStyleIdx="4" presStyleCnt="6">
        <dgm:presLayoutVars>
          <dgm:chMax val="0"/>
          <dgm:chPref val="0"/>
        </dgm:presLayoutVars>
      </dgm:prSet>
      <dgm:spPr/>
    </dgm:pt>
    <dgm:pt modelId="{72CB27E7-EE9F-4D56-8D56-9F60C83D240E}" type="pres">
      <dgm:prSet presAssocID="{656C13A0-0545-4CF8-8F94-8CBAD45346BF}" presName="sibTrans" presStyleCnt="0"/>
      <dgm:spPr/>
    </dgm:pt>
    <dgm:pt modelId="{1EB75F08-C2D4-4A46-8C7F-B3FFFFE7E0FA}" type="pres">
      <dgm:prSet presAssocID="{50EB41CF-A561-4001-A896-F0A6F74B832F}" presName="compNode" presStyleCnt="0"/>
      <dgm:spPr/>
    </dgm:pt>
    <dgm:pt modelId="{7E0F51C6-F274-4F5A-9DCA-D3CF89D97474}" type="pres">
      <dgm:prSet presAssocID="{50EB41CF-A561-4001-A896-F0A6F74B832F}" presName="bgRect" presStyleLbl="bgShp" presStyleIdx="5" presStyleCnt="6"/>
      <dgm:spPr/>
    </dgm:pt>
    <dgm:pt modelId="{9B08F9CB-CF15-4ED7-BD7B-8640C8B8D568}" type="pres">
      <dgm:prSet presAssocID="{50EB41CF-A561-4001-A896-F0A6F74B832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75F95A52-9A78-4F06-8B46-79F1AF1CB816}" type="pres">
      <dgm:prSet presAssocID="{50EB41CF-A561-4001-A896-F0A6F74B832F}" presName="spaceRect" presStyleCnt="0"/>
      <dgm:spPr/>
    </dgm:pt>
    <dgm:pt modelId="{E726313A-65E4-4053-9FEE-C01F5E399627}" type="pres">
      <dgm:prSet presAssocID="{50EB41CF-A561-4001-A896-F0A6F74B832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24AC034-9780-4426-BBDC-2DBA01C58A55}" srcId="{600E4451-4BDA-4988-8B79-E770E4E127B3}" destId="{50EB41CF-A561-4001-A896-F0A6F74B832F}" srcOrd="5" destOrd="0" parTransId="{6C38EC77-803E-446C-BBD9-CF10D33087B2}" sibTransId="{4F21C2FE-82D3-4B5C-92B5-0EC9BAF98642}"/>
    <dgm:cxn modelId="{B1496B62-92E5-4079-8C28-6BD41DD2B5BB}" type="presOf" srcId="{B629061C-03B8-4A9C-BEB3-90960AFCFFC8}" destId="{518D909E-B684-4DAF-8B90-FB7B4A806B2C}" srcOrd="0" destOrd="0" presId="urn:microsoft.com/office/officeart/2018/2/layout/IconVerticalSolidList"/>
    <dgm:cxn modelId="{8DEBE647-12B4-45CB-BAE3-D26CFF5C0BC1}" type="presOf" srcId="{AC8549C4-F997-4E44-907C-243DFCA0CC23}" destId="{7CFB0D08-FAC5-4444-9EF0-AA228CFC78F2}" srcOrd="0" destOrd="0" presId="urn:microsoft.com/office/officeart/2018/2/layout/IconVerticalSolidList"/>
    <dgm:cxn modelId="{4ED1A554-EE98-41B0-9BD3-C4854B1A8850}" srcId="{600E4451-4BDA-4988-8B79-E770E4E127B3}" destId="{9E405FBE-B767-4D68-9A7D-DB2BFEA09B83}" srcOrd="0" destOrd="0" parTransId="{85147CC8-3B59-47B6-B661-66A7CE489836}" sibTransId="{FB255862-A03C-497C-96E8-67783480AB5F}"/>
    <dgm:cxn modelId="{1A0B4EB7-6B36-4582-9DDB-AD0CEC88FDC0}" type="presOf" srcId="{A1A72087-48E3-43AB-A134-2F2F762711C2}" destId="{E5A44633-F1D2-4D37-B691-5D3488860272}" srcOrd="0" destOrd="0" presId="urn:microsoft.com/office/officeart/2018/2/layout/IconVerticalSolidList"/>
    <dgm:cxn modelId="{15C1D3C2-5ACB-4F4A-B7AA-20CF19BDCAB5}" srcId="{600E4451-4BDA-4988-8B79-E770E4E127B3}" destId="{A1A72087-48E3-43AB-A134-2F2F762711C2}" srcOrd="1" destOrd="0" parTransId="{E5D946AF-A847-45E3-BACC-3D22523D4B8B}" sibTransId="{350401A6-C615-49C2-961D-BC3C03F3F1A4}"/>
    <dgm:cxn modelId="{3D7509C4-B87F-40DD-A3A4-47F4C8594B70}" srcId="{600E4451-4BDA-4988-8B79-E770E4E127B3}" destId="{E09BB3D0-AE41-41FB-8C03-8A262A9937F7}" srcOrd="2" destOrd="0" parTransId="{9EC401F2-01ED-4D2A-9BED-802C83D8334D}" sibTransId="{9FF4BEF4-5244-4F2D-8515-D1D6553FF3A9}"/>
    <dgm:cxn modelId="{966BF1C9-C735-4787-B653-3DB7B8AB8241}" srcId="{600E4451-4BDA-4988-8B79-E770E4E127B3}" destId="{AC8549C4-F997-4E44-907C-243DFCA0CC23}" srcOrd="3" destOrd="0" parTransId="{7BFBAF15-C099-4219-ABBF-E74342B5F2FD}" sibTransId="{34BDA84C-119A-4D37-B944-B14F31526AEE}"/>
    <dgm:cxn modelId="{8BBFEACD-4788-4613-A0A2-7E564272FC2E}" type="presOf" srcId="{E09BB3D0-AE41-41FB-8C03-8A262A9937F7}" destId="{6167D910-52EC-4F8D-8F77-4B8748D189A7}" srcOrd="0" destOrd="0" presId="urn:microsoft.com/office/officeart/2018/2/layout/IconVerticalSolidList"/>
    <dgm:cxn modelId="{31B3C7CF-0BB0-44DF-8EA5-0FBC78CBD4F5}" srcId="{600E4451-4BDA-4988-8B79-E770E4E127B3}" destId="{B629061C-03B8-4A9C-BEB3-90960AFCFFC8}" srcOrd="4" destOrd="0" parTransId="{235CFD9F-7F53-417E-85C4-7A81F8A6E889}" sibTransId="{656C13A0-0545-4CF8-8F94-8CBAD45346BF}"/>
    <dgm:cxn modelId="{FD538FE9-EF00-4975-BBE8-52E21BC7DCFC}" type="presOf" srcId="{9E405FBE-B767-4D68-9A7D-DB2BFEA09B83}" destId="{DD61274C-B606-478A-945E-90D7B298E04B}" srcOrd="0" destOrd="0" presId="urn:microsoft.com/office/officeart/2018/2/layout/IconVerticalSolidList"/>
    <dgm:cxn modelId="{A7A552FB-168A-4DFA-9D0F-C7EDAF3510C3}" type="presOf" srcId="{50EB41CF-A561-4001-A896-F0A6F74B832F}" destId="{E726313A-65E4-4053-9FEE-C01F5E399627}" srcOrd="0" destOrd="0" presId="urn:microsoft.com/office/officeart/2018/2/layout/IconVerticalSolidList"/>
    <dgm:cxn modelId="{6A6EFEFC-CE90-49D5-B90E-78D196ACB883}" type="presOf" srcId="{600E4451-4BDA-4988-8B79-E770E4E127B3}" destId="{622D7133-8B93-4682-9217-DA4F0582CC80}" srcOrd="0" destOrd="0" presId="urn:microsoft.com/office/officeart/2018/2/layout/IconVerticalSolidList"/>
    <dgm:cxn modelId="{26FCA537-186B-42FC-B466-72484738EC2C}" type="presParOf" srcId="{622D7133-8B93-4682-9217-DA4F0582CC80}" destId="{456AAEB3-D2B6-42A0-B355-8BCFE683C4BC}" srcOrd="0" destOrd="0" presId="urn:microsoft.com/office/officeart/2018/2/layout/IconVerticalSolidList"/>
    <dgm:cxn modelId="{BB0B4FE1-BD2B-4408-A1C3-03C48412FCF4}" type="presParOf" srcId="{456AAEB3-D2B6-42A0-B355-8BCFE683C4BC}" destId="{C5E3F5B5-6331-46AB-A4DB-7AB367692922}" srcOrd="0" destOrd="0" presId="urn:microsoft.com/office/officeart/2018/2/layout/IconVerticalSolidList"/>
    <dgm:cxn modelId="{986D1B2C-CBD8-496E-8097-F8B4FF089139}" type="presParOf" srcId="{456AAEB3-D2B6-42A0-B355-8BCFE683C4BC}" destId="{1B510F67-BC2D-418B-AF1F-32171691ADF2}" srcOrd="1" destOrd="0" presId="urn:microsoft.com/office/officeart/2018/2/layout/IconVerticalSolidList"/>
    <dgm:cxn modelId="{24EED74C-58A7-4381-B21E-99E8968DC0C9}" type="presParOf" srcId="{456AAEB3-D2B6-42A0-B355-8BCFE683C4BC}" destId="{B5A7EDF3-C716-4478-8248-E0AAFC8E13C3}" srcOrd="2" destOrd="0" presId="urn:microsoft.com/office/officeart/2018/2/layout/IconVerticalSolidList"/>
    <dgm:cxn modelId="{AE794FFA-614E-4AFE-88E7-DC65C07082B1}" type="presParOf" srcId="{456AAEB3-D2B6-42A0-B355-8BCFE683C4BC}" destId="{DD61274C-B606-478A-945E-90D7B298E04B}" srcOrd="3" destOrd="0" presId="urn:microsoft.com/office/officeart/2018/2/layout/IconVerticalSolidList"/>
    <dgm:cxn modelId="{26D658C8-1819-4F17-823A-713CA3213F76}" type="presParOf" srcId="{622D7133-8B93-4682-9217-DA4F0582CC80}" destId="{6F12620D-5975-4328-BEA3-DB63BCA29A9D}" srcOrd="1" destOrd="0" presId="urn:microsoft.com/office/officeart/2018/2/layout/IconVerticalSolidList"/>
    <dgm:cxn modelId="{7FEE5726-F5D8-47DA-BA13-705104154C0A}" type="presParOf" srcId="{622D7133-8B93-4682-9217-DA4F0582CC80}" destId="{1A9C6B33-B857-4BF8-9B32-52E4654A524B}" srcOrd="2" destOrd="0" presId="urn:microsoft.com/office/officeart/2018/2/layout/IconVerticalSolidList"/>
    <dgm:cxn modelId="{4296D2C8-D92A-4E3A-8FE7-AEE93FA2ED6D}" type="presParOf" srcId="{1A9C6B33-B857-4BF8-9B32-52E4654A524B}" destId="{59FF4C14-7E7C-4A61-BC4B-32562FA2BF36}" srcOrd="0" destOrd="0" presId="urn:microsoft.com/office/officeart/2018/2/layout/IconVerticalSolidList"/>
    <dgm:cxn modelId="{0D5073EC-DF73-458F-8EA8-DAA1496F25F5}" type="presParOf" srcId="{1A9C6B33-B857-4BF8-9B32-52E4654A524B}" destId="{0887C408-9883-44FA-9811-CF71B8563A11}" srcOrd="1" destOrd="0" presId="urn:microsoft.com/office/officeart/2018/2/layout/IconVerticalSolidList"/>
    <dgm:cxn modelId="{759E9C13-916B-466C-B835-FBF4986096C6}" type="presParOf" srcId="{1A9C6B33-B857-4BF8-9B32-52E4654A524B}" destId="{EF7F6D1B-E731-40CC-9A6F-4494DF2DDA44}" srcOrd="2" destOrd="0" presId="urn:microsoft.com/office/officeart/2018/2/layout/IconVerticalSolidList"/>
    <dgm:cxn modelId="{D504D271-5614-4C4F-AF31-DBD00EF7F33F}" type="presParOf" srcId="{1A9C6B33-B857-4BF8-9B32-52E4654A524B}" destId="{E5A44633-F1D2-4D37-B691-5D3488860272}" srcOrd="3" destOrd="0" presId="urn:microsoft.com/office/officeart/2018/2/layout/IconVerticalSolidList"/>
    <dgm:cxn modelId="{296839A9-0CE2-4EF0-B5D4-412FFDD62B8D}" type="presParOf" srcId="{622D7133-8B93-4682-9217-DA4F0582CC80}" destId="{605A39CF-D9FB-44A2-9654-768BDCA44038}" srcOrd="3" destOrd="0" presId="urn:microsoft.com/office/officeart/2018/2/layout/IconVerticalSolidList"/>
    <dgm:cxn modelId="{A89384D3-9E15-4FCC-9EE4-D6B8F3937A37}" type="presParOf" srcId="{622D7133-8B93-4682-9217-DA4F0582CC80}" destId="{F2A04726-5582-45B1-9252-6E49456C01D6}" srcOrd="4" destOrd="0" presId="urn:microsoft.com/office/officeart/2018/2/layout/IconVerticalSolidList"/>
    <dgm:cxn modelId="{9713A291-1A99-47D2-852C-CC768A08E23D}" type="presParOf" srcId="{F2A04726-5582-45B1-9252-6E49456C01D6}" destId="{A7702FB3-D3A6-40E3-851A-555B6A4ACCD2}" srcOrd="0" destOrd="0" presId="urn:microsoft.com/office/officeart/2018/2/layout/IconVerticalSolidList"/>
    <dgm:cxn modelId="{E1AD2492-50AF-416F-A12A-187F45F99031}" type="presParOf" srcId="{F2A04726-5582-45B1-9252-6E49456C01D6}" destId="{AF3699B5-E11D-4895-A1BE-A4649DC72AEA}" srcOrd="1" destOrd="0" presId="urn:microsoft.com/office/officeart/2018/2/layout/IconVerticalSolidList"/>
    <dgm:cxn modelId="{26FE5452-E1BE-4FB1-A1A8-88F29EA7E8F1}" type="presParOf" srcId="{F2A04726-5582-45B1-9252-6E49456C01D6}" destId="{79D68DD2-5865-4C24-81C7-5AACD6311504}" srcOrd="2" destOrd="0" presId="urn:microsoft.com/office/officeart/2018/2/layout/IconVerticalSolidList"/>
    <dgm:cxn modelId="{12851A4D-9D74-4974-A931-C02786119A34}" type="presParOf" srcId="{F2A04726-5582-45B1-9252-6E49456C01D6}" destId="{6167D910-52EC-4F8D-8F77-4B8748D189A7}" srcOrd="3" destOrd="0" presId="urn:microsoft.com/office/officeart/2018/2/layout/IconVerticalSolidList"/>
    <dgm:cxn modelId="{2525C233-1CD4-4AFF-9504-3B353527D6AC}" type="presParOf" srcId="{622D7133-8B93-4682-9217-DA4F0582CC80}" destId="{C6F40500-8464-4184-A42B-364E30691845}" srcOrd="5" destOrd="0" presId="urn:microsoft.com/office/officeart/2018/2/layout/IconVerticalSolidList"/>
    <dgm:cxn modelId="{261D63DB-CB6E-4999-8590-33198C4C1E58}" type="presParOf" srcId="{622D7133-8B93-4682-9217-DA4F0582CC80}" destId="{D0168B40-3669-4093-870D-2170B7EBFFF6}" srcOrd="6" destOrd="0" presId="urn:microsoft.com/office/officeart/2018/2/layout/IconVerticalSolidList"/>
    <dgm:cxn modelId="{80509DF2-29CD-4246-977A-8EBC65D08F70}" type="presParOf" srcId="{D0168B40-3669-4093-870D-2170B7EBFFF6}" destId="{93689825-ACB8-4000-B84D-D92D58C77887}" srcOrd="0" destOrd="0" presId="urn:microsoft.com/office/officeart/2018/2/layout/IconVerticalSolidList"/>
    <dgm:cxn modelId="{8E91EFE9-F06A-4367-8F06-618FAA8EB0DC}" type="presParOf" srcId="{D0168B40-3669-4093-870D-2170B7EBFFF6}" destId="{F8651B9F-1C2B-44F3-9182-FC378AC99980}" srcOrd="1" destOrd="0" presId="urn:microsoft.com/office/officeart/2018/2/layout/IconVerticalSolidList"/>
    <dgm:cxn modelId="{D27CD9AF-15FA-4EE2-B552-8CDB7F65C2EC}" type="presParOf" srcId="{D0168B40-3669-4093-870D-2170B7EBFFF6}" destId="{FFFD355D-F12D-4E98-B298-ACEC4AAAA5B0}" srcOrd="2" destOrd="0" presId="urn:microsoft.com/office/officeart/2018/2/layout/IconVerticalSolidList"/>
    <dgm:cxn modelId="{E6FE73BE-2891-4335-BF0A-A9919C388C42}" type="presParOf" srcId="{D0168B40-3669-4093-870D-2170B7EBFFF6}" destId="{7CFB0D08-FAC5-4444-9EF0-AA228CFC78F2}" srcOrd="3" destOrd="0" presId="urn:microsoft.com/office/officeart/2018/2/layout/IconVerticalSolidList"/>
    <dgm:cxn modelId="{29052334-9DA1-4C76-A42B-8605E97BE1D0}" type="presParOf" srcId="{622D7133-8B93-4682-9217-DA4F0582CC80}" destId="{78850F9D-BA6B-4238-BCB6-A8A0040F4BD6}" srcOrd="7" destOrd="0" presId="urn:microsoft.com/office/officeart/2018/2/layout/IconVerticalSolidList"/>
    <dgm:cxn modelId="{EA41103E-52DE-416F-AE98-06A0917F9A2D}" type="presParOf" srcId="{622D7133-8B93-4682-9217-DA4F0582CC80}" destId="{C52015B6-24D1-4FD9-BEAD-E1D11724A27D}" srcOrd="8" destOrd="0" presId="urn:microsoft.com/office/officeart/2018/2/layout/IconVerticalSolidList"/>
    <dgm:cxn modelId="{3A9219E8-19A0-4EF3-A5EB-20EF33112369}" type="presParOf" srcId="{C52015B6-24D1-4FD9-BEAD-E1D11724A27D}" destId="{D65E0AA2-ADB8-4D54-98C1-14F2DE9639E3}" srcOrd="0" destOrd="0" presId="urn:microsoft.com/office/officeart/2018/2/layout/IconVerticalSolidList"/>
    <dgm:cxn modelId="{8D444E47-5EC4-4838-94EE-6D793E0E2278}" type="presParOf" srcId="{C52015B6-24D1-4FD9-BEAD-E1D11724A27D}" destId="{90AEF4E5-BEB6-4049-9424-E4C3CEE7CAFA}" srcOrd="1" destOrd="0" presId="urn:microsoft.com/office/officeart/2018/2/layout/IconVerticalSolidList"/>
    <dgm:cxn modelId="{8D64568B-6215-4BA4-BB70-50FCC5DD71E7}" type="presParOf" srcId="{C52015B6-24D1-4FD9-BEAD-E1D11724A27D}" destId="{76A248C2-E582-4DC9-A42E-2496CC12A18C}" srcOrd="2" destOrd="0" presId="urn:microsoft.com/office/officeart/2018/2/layout/IconVerticalSolidList"/>
    <dgm:cxn modelId="{DCEDFAB6-D35E-4471-9C22-9DC54B42AC53}" type="presParOf" srcId="{C52015B6-24D1-4FD9-BEAD-E1D11724A27D}" destId="{518D909E-B684-4DAF-8B90-FB7B4A806B2C}" srcOrd="3" destOrd="0" presId="urn:microsoft.com/office/officeart/2018/2/layout/IconVerticalSolidList"/>
    <dgm:cxn modelId="{A28FA703-D8A9-4FA6-A3A5-474C9699B86C}" type="presParOf" srcId="{622D7133-8B93-4682-9217-DA4F0582CC80}" destId="{72CB27E7-EE9F-4D56-8D56-9F60C83D240E}" srcOrd="9" destOrd="0" presId="urn:microsoft.com/office/officeart/2018/2/layout/IconVerticalSolidList"/>
    <dgm:cxn modelId="{C18F7BC8-892D-452B-9B5E-54BB1255BDA5}" type="presParOf" srcId="{622D7133-8B93-4682-9217-DA4F0582CC80}" destId="{1EB75F08-C2D4-4A46-8C7F-B3FFFFE7E0FA}" srcOrd="10" destOrd="0" presId="urn:microsoft.com/office/officeart/2018/2/layout/IconVerticalSolidList"/>
    <dgm:cxn modelId="{FD74AF09-938C-4D99-9A57-21D36107352D}" type="presParOf" srcId="{1EB75F08-C2D4-4A46-8C7F-B3FFFFE7E0FA}" destId="{7E0F51C6-F274-4F5A-9DCA-D3CF89D97474}" srcOrd="0" destOrd="0" presId="urn:microsoft.com/office/officeart/2018/2/layout/IconVerticalSolidList"/>
    <dgm:cxn modelId="{8BEFFEF9-3150-42DA-8D29-C86977238F39}" type="presParOf" srcId="{1EB75F08-C2D4-4A46-8C7F-B3FFFFE7E0FA}" destId="{9B08F9CB-CF15-4ED7-BD7B-8640C8B8D568}" srcOrd="1" destOrd="0" presId="urn:microsoft.com/office/officeart/2018/2/layout/IconVerticalSolidList"/>
    <dgm:cxn modelId="{8C68066F-D902-4F1A-8261-26418C45AEA0}" type="presParOf" srcId="{1EB75F08-C2D4-4A46-8C7F-B3FFFFE7E0FA}" destId="{75F95A52-9A78-4F06-8B46-79F1AF1CB816}" srcOrd="2" destOrd="0" presId="urn:microsoft.com/office/officeart/2018/2/layout/IconVerticalSolidList"/>
    <dgm:cxn modelId="{062D74CB-551F-4D47-A9AE-CDF48475D8C6}" type="presParOf" srcId="{1EB75F08-C2D4-4A46-8C7F-B3FFFFE7E0FA}" destId="{E726313A-65E4-4053-9FEE-C01F5E3996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3880B7-0A2F-4C2C-AA37-1B06C6C6DAE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234EB0-960C-4E7D-BB88-A6766F9940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Operates as a Private Limited Company to provide limited liability protection.</a:t>
          </a:r>
          <a:endParaRPr lang="en-US"/>
        </a:p>
      </dgm:t>
    </dgm:pt>
    <dgm:pt modelId="{DADB28FE-D11F-4FEF-B522-B17FD57525DF}" type="parTrans" cxnId="{5A00BB73-E1EA-4C97-B230-AEC42BD2C902}">
      <dgm:prSet/>
      <dgm:spPr/>
      <dgm:t>
        <a:bodyPr/>
        <a:lstStyle/>
        <a:p>
          <a:endParaRPr lang="en-US"/>
        </a:p>
      </dgm:t>
    </dgm:pt>
    <dgm:pt modelId="{A218C3A8-A0E1-4BC8-B890-C45919296C49}" type="sibTrans" cxnId="{5A00BB73-E1EA-4C97-B230-AEC42BD2C902}">
      <dgm:prSet/>
      <dgm:spPr/>
      <dgm:t>
        <a:bodyPr/>
        <a:lstStyle/>
        <a:p>
          <a:endParaRPr lang="en-US"/>
        </a:p>
      </dgm:t>
    </dgm:pt>
    <dgm:pt modelId="{5C3F9FCD-8DAA-4098-B3DE-B587E0868B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Managed by an Owner-Director responsible for sourcing, pricing, and compliance.</a:t>
          </a:r>
          <a:endParaRPr lang="en-US"/>
        </a:p>
      </dgm:t>
    </dgm:pt>
    <dgm:pt modelId="{8086D489-1664-40A9-87BE-285A6514F27D}" type="parTrans" cxnId="{8E29607B-CC84-4AD3-8107-45D3A6B8C60D}">
      <dgm:prSet/>
      <dgm:spPr/>
      <dgm:t>
        <a:bodyPr/>
        <a:lstStyle/>
        <a:p>
          <a:endParaRPr lang="en-US"/>
        </a:p>
      </dgm:t>
    </dgm:pt>
    <dgm:pt modelId="{87B40715-21CD-41F9-9853-4AE0E4BFDCE4}" type="sibTrans" cxnId="{8E29607B-CC84-4AD3-8107-45D3A6B8C60D}">
      <dgm:prSet/>
      <dgm:spPr/>
      <dgm:t>
        <a:bodyPr/>
        <a:lstStyle/>
        <a:p>
          <a:endParaRPr lang="en-US"/>
        </a:p>
      </dgm:t>
    </dgm:pt>
    <dgm:pt modelId="{6FA37716-6812-4976-8B5D-1E89DDD5A5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Lean structure reduces early-stage operational costs(UK, 2024).</a:t>
          </a:r>
          <a:endParaRPr lang="en-US"/>
        </a:p>
      </dgm:t>
    </dgm:pt>
    <dgm:pt modelId="{059448B5-3DF1-400B-9A11-18F8C1E96936}" type="parTrans" cxnId="{2757A7FF-D012-4E7C-B0BB-B92B21563378}">
      <dgm:prSet/>
      <dgm:spPr/>
      <dgm:t>
        <a:bodyPr/>
        <a:lstStyle/>
        <a:p>
          <a:endParaRPr lang="en-US"/>
        </a:p>
      </dgm:t>
    </dgm:pt>
    <dgm:pt modelId="{896ED1EE-756C-4AC0-959C-69357A6EC8F5}" type="sibTrans" cxnId="{2757A7FF-D012-4E7C-B0BB-B92B21563378}">
      <dgm:prSet/>
      <dgm:spPr/>
      <dgm:t>
        <a:bodyPr/>
        <a:lstStyle/>
        <a:p>
          <a:endParaRPr lang="en-US"/>
        </a:p>
      </dgm:t>
    </dgm:pt>
    <dgm:pt modelId="{5207DDED-18A2-4A85-BB80-A1A6E7900B17}" type="pres">
      <dgm:prSet presAssocID="{B53880B7-0A2F-4C2C-AA37-1B06C6C6DAE5}" presName="root" presStyleCnt="0">
        <dgm:presLayoutVars>
          <dgm:dir/>
          <dgm:resizeHandles val="exact"/>
        </dgm:presLayoutVars>
      </dgm:prSet>
      <dgm:spPr/>
    </dgm:pt>
    <dgm:pt modelId="{0BFE6938-CFA9-41AF-9236-9977A414FA65}" type="pres">
      <dgm:prSet presAssocID="{76234EB0-960C-4E7D-BB88-A6766F9940EA}" presName="compNode" presStyleCnt="0"/>
      <dgm:spPr/>
    </dgm:pt>
    <dgm:pt modelId="{3F630F23-754D-48C6-97AE-FBF78C3CDC18}" type="pres">
      <dgm:prSet presAssocID="{76234EB0-960C-4E7D-BB88-A6766F9940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E91F50B-1831-4526-90C0-CAAE99ED7480}" type="pres">
      <dgm:prSet presAssocID="{76234EB0-960C-4E7D-BB88-A6766F9940EA}" presName="spaceRect" presStyleCnt="0"/>
      <dgm:spPr/>
    </dgm:pt>
    <dgm:pt modelId="{289AA7E0-D490-41B8-AF0A-F02EE9353C23}" type="pres">
      <dgm:prSet presAssocID="{76234EB0-960C-4E7D-BB88-A6766F9940EA}" presName="textRect" presStyleLbl="revTx" presStyleIdx="0" presStyleCnt="3">
        <dgm:presLayoutVars>
          <dgm:chMax val="1"/>
          <dgm:chPref val="1"/>
        </dgm:presLayoutVars>
      </dgm:prSet>
      <dgm:spPr/>
    </dgm:pt>
    <dgm:pt modelId="{5E587531-4C73-480C-9E7C-4B90C7F3B042}" type="pres">
      <dgm:prSet presAssocID="{A218C3A8-A0E1-4BC8-B890-C45919296C49}" presName="sibTrans" presStyleCnt="0"/>
      <dgm:spPr/>
    </dgm:pt>
    <dgm:pt modelId="{F0DFB514-CC78-4A09-B210-FDAA9211A0DD}" type="pres">
      <dgm:prSet presAssocID="{5C3F9FCD-8DAA-4098-B3DE-B587E0868B22}" presName="compNode" presStyleCnt="0"/>
      <dgm:spPr/>
    </dgm:pt>
    <dgm:pt modelId="{040991FF-04BF-45F7-BFB8-C352915FA104}" type="pres">
      <dgm:prSet presAssocID="{5C3F9FCD-8DAA-4098-B3DE-B587E0868B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4BD046A8-F50B-4937-B6A3-CC759A0C1A29}" type="pres">
      <dgm:prSet presAssocID="{5C3F9FCD-8DAA-4098-B3DE-B587E0868B22}" presName="spaceRect" presStyleCnt="0"/>
      <dgm:spPr/>
    </dgm:pt>
    <dgm:pt modelId="{24B0AB3B-B617-41B4-BBD7-DC84E85B8A4F}" type="pres">
      <dgm:prSet presAssocID="{5C3F9FCD-8DAA-4098-B3DE-B587E0868B22}" presName="textRect" presStyleLbl="revTx" presStyleIdx="1" presStyleCnt="3">
        <dgm:presLayoutVars>
          <dgm:chMax val="1"/>
          <dgm:chPref val="1"/>
        </dgm:presLayoutVars>
      </dgm:prSet>
      <dgm:spPr/>
    </dgm:pt>
    <dgm:pt modelId="{9B8E1F70-0542-4E21-9EC9-DA44700AA548}" type="pres">
      <dgm:prSet presAssocID="{87B40715-21CD-41F9-9853-4AE0E4BFDCE4}" presName="sibTrans" presStyleCnt="0"/>
      <dgm:spPr/>
    </dgm:pt>
    <dgm:pt modelId="{8251B6D9-0328-4818-8FD3-FCA552B23695}" type="pres">
      <dgm:prSet presAssocID="{6FA37716-6812-4976-8B5D-1E89DDD5A5EF}" presName="compNode" presStyleCnt="0"/>
      <dgm:spPr/>
    </dgm:pt>
    <dgm:pt modelId="{6A75DDFF-8C54-45E2-AC5F-2D57D9981427}" type="pres">
      <dgm:prSet presAssocID="{6FA37716-6812-4976-8B5D-1E89DDD5A5E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1B1955E6-B59E-467D-A6F0-BFB13DE52F20}" type="pres">
      <dgm:prSet presAssocID="{6FA37716-6812-4976-8B5D-1E89DDD5A5EF}" presName="spaceRect" presStyleCnt="0"/>
      <dgm:spPr/>
    </dgm:pt>
    <dgm:pt modelId="{FEBFF0BE-6B54-4A4C-8878-8FEE150E0DD6}" type="pres">
      <dgm:prSet presAssocID="{6FA37716-6812-4976-8B5D-1E89DDD5A5E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7E21372-7A75-471B-A812-5F0EB0285646}" type="presOf" srcId="{B53880B7-0A2F-4C2C-AA37-1B06C6C6DAE5}" destId="{5207DDED-18A2-4A85-BB80-A1A6E7900B17}" srcOrd="0" destOrd="0" presId="urn:microsoft.com/office/officeart/2018/2/layout/IconLabelList"/>
    <dgm:cxn modelId="{5A00BB73-E1EA-4C97-B230-AEC42BD2C902}" srcId="{B53880B7-0A2F-4C2C-AA37-1B06C6C6DAE5}" destId="{76234EB0-960C-4E7D-BB88-A6766F9940EA}" srcOrd="0" destOrd="0" parTransId="{DADB28FE-D11F-4FEF-B522-B17FD57525DF}" sibTransId="{A218C3A8-A0E1-4BC8-B890-C45919296C49}"/>
    <dgm:cxn modelId="{8E29607B-CC84-4AD3-8107-45D3A6B8C60D}" srcId="{B53880B7-0A2F-4C2C-AA37-1B06C6C6DAE5}" destId="{5C3F9FCD-8DAA-4098-B3DE-B587E0868B22}" srcOrd="1" destOrd="0" parTransId="{8086D489-1664-40A9-87BE-285A6514F27D}" sibTransId="{87B40715-21CD-41F9-9853-4AE0E4BFDCE4}"/>
    <dgm:cxn modelId="{FE371DA5-1EC8-4BFF-8B27-CFBA9E142A46}" type="presOf" srcId="{76234EB0-960C-4E7D-BB88-A6766F9940EA}" destId="{289AA7E0-D490-41B8-AF0A-F02EE9353C23}" srcOrd="0" destOrd="0" presId="urn:microsoft.com/office/officeart/2018/2/layout/IconLabelList"/>
    <dgm:cxn modelId="{6E49DCD1-DFF1-494B-A6B0-8FBAB2BB56EB}" type="presOf" srcId="{5C3F9FCD-8DAA-4098-B3DE-B587E0868B22}" destId="{24B0AB3B-B617-41B4-BBD7-DC84E85B8A4F}" srcOrd="0" destOrd="0" presId="urn:microsoft.com/office/officeart/2018/2/layout/IconLabelList"/>
    <dgm:cxn modelId="{42F673F7-8AC6-4AFD-817E-767D5B95AFC1}" type="presOf" srcId="{6FA37716-6812-4976-8B5D-1E89DDD5A5EF}" destId="{FEBFF0BE-6B54-4A4C-8878-8FEE150E0DD6}" srcOrd="0" destOrd="0" presId="urn:microsoft.com/office/officeart/2018/2/layout/IconLabelList"/>
    <dgm:cxn modelId="{2757A7FF-D012-4E7C-B0BB-B92B21563378}" srcId="{B53880B7-0A2F-4C2C-AA37-1B06C6C6DAE5}" destId="{6FA37716-6812-4976-8B5D-1E89DDD5A5EF}" srcOrd="2" destOrd="0" parTransId="{059448B5-3DF1-400B-9A11-18F8C1E96936}" sibTransId="{896ED1EE-756C-4AC0-959C-69357A6EC8F5}"/>
    <dgm:cxn modelId="{375C4A41-1CB4-46E3-842A-B723D38AE9ED}" type="presParOf" srcId="{5207DDED-18A2-4A85-BB80-A1A6E7900B17}" destId="{0BFE6938-CFA9-41AF-9236-9977A414FA65}" srcOrd="0" destOrd="0" presId="urn:microsoft.com/office/officeart/2018/2/layout/IconLabelList"/>
    <dgm:cxn modelId="{1A64FD58-B619-4ECB-B184-DFD90369FAE5}" type="presParOf" srcId="{0BFE6938-CFA9-41AF-9236-9977A414FA65}" destId="{3F630F23-754D-48C6-97AE-FBF78C3CDC18}" srcOrd="0" destOrd="0" presId="urn:microsoft.com/office/officeart/2018/2/layout/IconLabelList"/>
    <dgm:cxn modelId="{E24C98F6-3BAE-4AF0-87F3-83BA9F5F7C51}" type="presParOf" srcId="{0BFE6938-CFA9-41AF-9236-9977A414FA65}" destId="{1E91F50B-1831-4526-90C0-CAAE99ED7480}" srcOrd="1" destOrd="0" presId="urn:microsoft.com/office/officeart/2018/2/layout/IconLabelList"/>
    <dgm:cxn modelId="{30345C48-6D61-49C2-BDB6-1E8787D2ACD1}" type="presParOf" srcId="{0BFE6938-CFA9-41AF-9236-9977A414FA65}" destId="{289AA7E0-D490-41B8-AF0A-F02EE9353C23}" srcOrd="2" destOrd="0" presId="urn:microsoft.com/office/officeart/2018/2/layout/IconLabelList"/>
    <dgm:cxn modelId="{3A5C5855-DFC0-4891-B0C6-8E03EA36BD5B}" type="presParOf" srcId="{5207DDED-18A2-4A85-BB80-A1A6E7900B17}" destId="{5E587531-4C73-480C-9E7C-4B90C7F3B042}" srcOrd="1" destOrd="0" presId="urn:microsoft.com/office/officeart/2018/2/layout/IconLabelList"/>
    <dgm:cxn modelId="{C62ACE87-A93B-45BB-845A-2083346EC8BC}" type="presParOf" srcId="{5207DDED-18A2-4A85-BB80-A1A6E7900B17}" destId="{F0DFB514-CC78-4A09-B210-FDAA9211A0DD}" srcOrd="2" destOrd="0" presId="urn:microsoft.com/office/officeart/2018/2/layout/IconLabelList"/>
    <dgm:cxn modelId="{34568ED1-6828-48F2-8525-5B33206F035D}" type="presParOf" srcId="{F0DFB514-CC78-4A09-B210-FDAA9211A0DD}" destId="{040991FF-04BF-45F7-BFB8-C352915FA104}" srcOrd="0" destOrd="0" presId="urn:microsoft.com/office/officeart/2018/2/layout/IconLabelList"/>
    <dgm:cxn modelId="{A5BADF59-2294-4D31-BE6D-C408C6D852F7}" type="presParOf" srcId="{F0DFB514-CC78-4A09-B210-FDAA9211A0DD}" destId="{4BD046A8-F50B-4937-B6A3-CC759A0C1A29}" srcOrd="1" destOrd="0" presId="urn:microsoft.com/office/officeart/2018/2/layout/IconLabelList"/>
    <dgm:cxn modelId="{CC6EFA90-3C42-4F54-BE30-FCE735543284}" type="presParOf" srcId="{F0DFB514-CC78-4A09-B210-FDAA9211A0DD}" destId="{24B0AB3B-B617-41B4-BBD7-DC84E85B8A4F}" srcOrd="2" destOrd="0" presId="urn:microsoft.com/office/officeart/2018/2/layout/IconLabelList"/>
    <dgm:cxn modelId="{AC4826CA-1802-4C33-9041-6542FDEF4EA8}" type="presParOf" srcId="{5207DDED-18A2-4A85-BB80-A1A6E7900B17}" destId="{9B8E1F70-0542-4E21-9EC9-DA44700AA548}" srcOrd="3" destOrd="0" presId="urn:microsoft.com/office/officeart/2018/2/layout/IconLabelList"/>
    <dgm:cxn modelId="{C82EA5F2-5FE4-45CF-88F9-B279639ECF5D}" type="presParOf" srcId="{5207DDED-18A2-4A85-BB80-A1A6E7900B17}" destId="{8251B6D9-0328-4818-8FD3-FCA552B23695}" srcOrd="4" destOrd="0" presId="urn:microsoft.com/office/officeart/2018/2/layout/IconLabelList"/>
    <dgm:cxn modelId="{D7BE7ADA-2648-487A-8B12-41D45D68FEBA}" type="presParOf" srcId="{8251B6D9-0328-4818-8FD3-FCA552B23695}" destId="{6A75DDFF-8C54-45E2-AC5F-2D57D9981427}" srcOrd="0" destOrd="0" presId="urn:microsoft.com/office/officeart/2018/2/layout/IconLabelList"/>
    <dgm:cxn modelId="{6C4A8A70-1974-4AF4-A4DA-03499160E6E5}" type="presParOf" srcId="{8251B6D9-0328-4818-8FD3-FCA552B23695}" destId="{1B1955E6-B59E-467D-A6F0-BFB13DE52F20}" srcOrd="1" destOrd="0" presId="urn:microsoft.com/office/officeart/2018/2/layout/IconLabelList"/>
    <dgm:cxn modelId="{39C82D3C-A353-4527-84A2-99A2C96C1FA4}" type="presParOf" srcId="{8251B6D9-0328-4818-8FD3-FCA552B23695}" destId="{FEBFF0BE-6B54-4A4C-8878-8FEE150E0DD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3F5B5-6331-46AB-A4DB-7AB367692922}">
      <dsp:nvSpPr>
        <dsp:cNvPr id="0" name=""/>
        <dsp:cNvSpPr/>
      </dsp:nvSpPr>
      <dsp:spPr>
        <a:xfrm>
          <a:off x="0" y="1783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10F67-BC2D-418B-AF1F-32171691ADF2}">
      <dsp:nvSpPr>
        <dsp:cNvPr id="0" name=""/>
        <dsp:cNvSpPr/>
      </dsp:nvSpPr>
      <dsp:spPr>
        <a:xfrm>
          <a:off x="229911" y="172791"/>
          <a:ext cx="418020" cy="418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1274C-B606-478A-945E-90D7B298E04B}">
      <dsp:nvSpPr>
        <dsp:cNvPr id="0" name=""/>
        <dsp:cNvSpPr/>
      </dsp:nvSpPr>
      <dsp:spPr>
        <a:xfrm>
          <a:off x="877842" y="1783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"UrbanTrade Vehicles"</a:t>
          </a:r>
          <a:endParaRPr lang="en-US" sz="1900" kern="1200"/>
        </a:p>
      </dsp:txBody>
      <dsp:txXfrm>
        <a:off x="877842" y="1783"/>
        <a:ext cx="5486381" cy="760036"/>
      </dsp:txXfrm>
    </dsp:sp>
    <dsp:sp modelId="{59FF4C14-7E7C-4A61-BC4B-32562FA2BF36}">
      <dsp:nvSpPr>
        <dsp:cNvPr id="0" name=""/>
        <dsp:cNvSpPr/>
      </dsp:nvSpPr>
      <dsp:spPr>
        <a:xfrm>
          <a:off x="0" y="951829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7C408-9883-44FA-9811-CF71B8563A11}">
      <dsp:nvSpPr>
        <dsp:cNvPr id="0" name=""/>
        <dsp:cNvSpPr/>
      </dsp:nvSpPr>
      <dsp:spPr>
        <a:xfrm>
          <a:off x="229911" y="1122837"/>
          <a:ext cx="418020" cy="418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44633-F1D2-4D37-B691-5D3488860272}">
      <dsp:nvSpPr>
        <dsp:cNvPr id="0" name=""/>
        <dsp:cNvSpPr/>
      </dsp:nvSpPr>
      <dsp:spPr>
        <a:xfrm>
          <a:off x="877842" y="951829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Small Independent Used Car Dealership – Birmingham</a:t>
          </a:r>
          <a:endParaRPr lang="en-US" sz="1900" kern="1200"/>
        </a:p>
      </dsp:txBody>
      <dsp:txXfrm>
        <a:off x="877842" y="951829"/>
        <a:ext cx="5486381" cy="760036"/>
      </dsp:txXfrm>
    </dsp:sp>
    <dsp:sp modelId="{A7702FB3-D3A6-40E3-851A-555B6A4ACCD2}">
      <dsp:nvSpPr>
        <dsp:cNvPr id="0" name=""/>
        <dsp:cNvSpPr/>
      </dsp:nvSpPr>
      <dsp:spPr>
        <a:xfrm>
          <a:off x="0" y="1901874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3699B5-E11D-4895-A1BE-A4649DC72AEA}">
      <dsp:nvSpPr>
        <dsp:cNvPr id="0" name=""/>
        <dsp:cNvSpPr/>
      </dsp:nvSpPr>
      <dsp:spPr>
        <a:xfrm>
          <a:off x="229911" y="2072883"/>
          <a:ext cx="418020" cy="4180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67D910-52EC-4F8D-8F77-4B8748D189A7}">
      <dsp:nvSpPr>
        <dsp:cNvPr id="0" name=""/>
        <dsp:cNvSpPr/>
      </dsp:nvSpPr>
      <dsp:spPr>
        <a:xfrm>
          <a:off x="877842" y="1901874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Operates with 5–8 carefully selected used vehicles at launch.</a:t>
          </a:r>
          <a:endParaRPr lang="en-US" sz="1900" kern="1200"/>
        </a:p>
      </dsp:txBody>
      <dsp:txXfrm>
        <a:off x="877842" y="1901874"/>
        <a:ext cx="5486381" cy="760036"/>
      </dsp:txXfrm>
    </dsp:sp>
    <dsp:sp modelId="{93689825-ACB8-4000-B84D-D92D58C77887}">
      <dsp:nvSpPr>
        <dsp:cNvPr id="0" name=""/>
        <dsp:cNvSpPr/>
      </dsp:nvSpPr>
      <dsp:spPr>
        <a:xfrm>
          <a:off x="0" y="2851920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51B9F-1C2B-44F3-9182-FC378AC99980}">
      <dsp:nvSpPr>
        <dsp:cNvPr id="0" name=""/>
        <dsp:cNvSpPr/>
      </dsp:nvSpPr>
      <dsp:spPr>
        <a:xfrm>
          <a:off x="229911" y="3022928"/>
          <a:ext cx="418020" cy="4180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B0D08-FAC5-4444-9EF0-AA228CFC78F2}">
      <dsp:nvSpPr>
        <dsp:cNvPr id="0" name=""/>
        <dsp:cNvSpPr/>
      </dsp:nvSpPr>
      <dsp:spPr>
        <a:xfrm>
          <a:off x="877842" y="2851920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Focuses on affordable and reliable cars for local buyers.</a:t>
          </a:r>
          <a:endParaRPr lang="en-US" sz="1900" kern="1200"/>
        </a:p>
      </dsp:txBody>
      <dsp:txXfrm>
        <a:off x="877842" y="2851920"/>
        <a:ext cx="5486381" cy="760036"/>
      </dsp:txXfrm>
    </dsp:sp>
    <dsp:sp modelId="{D65E0AA2-ADB8-4D54-98C1-14F2DE9639E3}">
      <dsp:nvSpPr>
        <dsp:cNvPr id="0" name=""/>
        <dsp:cNvSpPr/>
      </dsp:nvSpPr>
      <dsp:spPr>
        <a:xfrm>
          <a:off x="0" y="3801966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AEF4E5-BEB6-4049-9424-E4C3CEE7CAFA}">
      <dsp:nvSpPr>
        <dsp:cNvPr id="0" name=""/>
        <dsp:cNvSpPr/>
      </dsp:nvSpPr>
      <dsp:spPr>
        <a:xfrm>
          <a:off x="229911" y="3972974"/>
          <a:ext cx="418020" cy="4180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D909E-B684-4DAF-8B90-FB7B4A806B2C}">
      <dsp:nvSpPr>
        <dsp:cNvPr id="0" name=""/>
        <dsp:cNvSpPr/>
      </dsp:nvSpPr>
      <dsp:spPr>
        <a:xfrm>
          <a:off x="877842" y="3801966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Targets first-time buyers, professionals, and cost-conscious consumers.</a:t>
          </a:r>
          <a:endParaRPr lang="en-US" sz="1900" kern="1200"/>
        </a:p>
      </dsp:txBody>
      <dsp:txXfrm>
        <a:off x="877842" y="3801966"/>
        <a:ext cx="5486381" cy="760036"/>
      </dsp:txXfrm>
    </dsp:sp>
    <dsp:sp modelId="{7E0F51C6-F274-4F5A-9DCA-D3CF89D97474}">
      <dsp:nvSpPr>
        <dsp:cNvPr id="0" name=""/>
        <dsp:cNvSpPr/>
      </dsp:nvSpPr>
      <dsp:spPr>
        <a:xfrm>
          <a:off x="0" y="4752011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8F9CB-CF15-4ED7-BD7B-8640C8B8D568}">
      <dsp:nvSpPr>
        <dsp:cNvPr id="0" name=""/>
        <dsp:cNvSpPr/>
      </dsp:nvSpPr>
      <dsp:spPr>
        <a:xfrm>
          <a:off x="229911" y="4923020"/>
          <a:ext cx="418020" cy="41802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6313A-65E4-4053-9FEE-C01F5E399627}">
      <dsp:nvSpPr>
        <dsp:cNvPr id="0" name=""/>
        <dsp:cNvSpPr/>
      </dsp:nvSpPr>
      <dsp:spPr>
        <a:xfrm>
          <a:off x="877842" y="4752011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Positions itself around transparency, inspection, and fair pricing.</a:t>
          </a:r>
          <a:endParaRPr lang="en-US" sz="1900" kern="1200"/>
        </a:p>
      </dsp:txBody>
      <dsp:txXfrm>
        <a:off x="877842" y="4752011"/>
        <a:ext cx="5486381" cy="7600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30F23-754D-48C6-97AE-FBF78C3CDC18}">
      <dsp:nvSpPr>
        <dsp:cNvPr id="0" name=""/>
        <dsp:cNvSpPr/>
      </dsp:nvSpPr>
      <dsp:spPr>
        <a:xfrm>
          <a:off x="1091692" y="541659"/>
          <a:ext cx="1279331" cy="12793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9AA7E0-D490-41B8-AF0A-F02EE9353C23}">
      <dsp:nvSpPr>
        <dsp:cNvPr id="0" name=""/>
        <dsp:cNvSpPr/>
      </dsp:nvSpPr>
      <dsp:spPr>
        <a:xfrm>
          <a:off x="309878" y="2173871"/>
          <a:ext cx="284295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Operates as a Private Limited Company to provide limited liability protection.</a:t>
          </a:r>
          <a:endParaRPr lang="en-US" sz="1500" kern="1200"/>
        </a:p>
      </dsp:txBody>
      <dsp:txXfrm>
        <a:off x="309878" y="2173871"/>
        <a:ext cx="2842958" cy="720000"/>
      </dsp:txXfrm>
    </dsp:sp>
    <dsp:sp modelId="{040991FF-04BF-45F7-BFB8-C352915FA104}">
      <dsp:nvSpPr>
        <dsp:cNvPr id="0" name=""/>
        <dsp:cNvSpPr/>
      </dsp:nvSpPr>
      <dsp:spPr>
        <a:xfrm>
          <a:off x="4432168" y="541659"/>
          <a:ext cx="1279331" cy="12793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0AB3B-B617-41B4-BBD7-DC84E85B8A4F}">
      <dsp:nvSpPr>
        <dsp:cNvPr id="0" name=""/>
        <dsp:cNvSpPr/>
      </dsp:nvSpPr>
      <dsp:spPr>
        <a:xfrm>
          <a:off x="3650354" y="2173871"/>
          <a:ext cx="284295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Managed by an Owner-Director responsible for sourcing, pricing, and compliance.</a:t>
          </a:r>
          <a:endParaRPr lang="en-US" sz="1500" kern="1200"/>
        </a:p>
      </dsp:txBody>
      <dsp:txXfrm>
        <a:off x="3650354" y="2173871"/>
        <a:ext cx="2842958" cy="720000"/>
      </dsp:txXfrm>
    </dsp:sp>
    <dsp:sp modelId="{6A75DDFF-8C54-45E2-AC5F-2D57D9981427}">
      <dsp:nvSpPr>
        <dsp:cNvPr id="0" name=""/>
        <dsp:cNvSpPr/>
      </dsp:nvSpPr>
      <dsp:spPr>
        <a:xfrm>
          <a:off x="7772644" y="541659"/>
          <a:ext cx="1279331" cy="12793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FF0BE-6B54-4A4C-8878-8FEE150E0DD6}">
      <dsp:nvSpPr>
        <dsp:cNvPr id="0" name=""/>
        <dsp:cNvSpPr/>
      </dsp:nvSpPr>
      <dsp:spPr>
        <a:xfrm>
          <a:off x="6990830" y="2173871"/>
          <a:ext cx="284295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Lean structure reduces early-stage operational costs(UK, 2024).</a:t>
          </a:r>
          <a:endParaRPr lang="en-US" sz="1500" kern="1200"/>
        </a:p>
      </dsp:txBody>
      <dsp:txXfrm>
        <a:off x="6990830" y="2173871"/>
        <a:ext cx="284295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72608-ECA8-7273-963A-22634608CC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4CA65D-3C96-6B3B-4835-31CDB010D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4CCB0-2CAA-8FF8-5D27-DAE906D8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103F4-BE3C-0931-22A6-B09AC0E4C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5D7B4-58F8-CC6D-7E02-CC14F2AC2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634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29F2-3288-6BC5-E098-02A1824FC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2EC6A-A021-56BC-F0B4-AA3105512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72258-B53A-6524-6E84-1F7683921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D54B2-5F13-CA00-122B-C20C7503A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80531-3F08-813A-927B-1753F85F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53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3201B-8EFF-FE55-746C-58D00C857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AB9EBB-06E6-2EDC-7DF7-AB8077B85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0D1E5-A994-08A2-47DA-BA2D73DE3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8D0D1-417C-8482-ABA7-DF639FD1E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D3515-F89D-5624-62B3-12881F84B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38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556A2-A790-044E-87B6-61214F3C0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FDE48-2557-9337-A65B-8F9F6FA450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FF556E-6FCC-7D38-D217-258923A8B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8CDF4-F3F2-21ED-7567-C97FB30D4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672EF-C9E9-8014-33D7-A5443C78C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3EC4D-B9CB-5FAF-703E-0134AA0A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773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BFF3-84E7-393C-5EAC-58C8F0F0E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0BE90E-EEAE-BD02-1405-91F8C4F961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11F9FD-460A-4BC9-DDD5-B7D3154E3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5BBC25-E1A6-21D9-40E5-BCCF42C5B4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80A428-30E7-DD41-DA8C-E60F3D5A29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58EA7B-1C59-EDE8-E283-388004EC3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B64DF0-2E1D-2358-01CC-189422709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F095E5-A1E6-F27A-E7A2-8652A9689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851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FDBC-6513-DB37-C4F8-3F9361B23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46191D-9FD0-50E5-7DE0-08E6D7C54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6EF2D3-3F33-A15B-C356-19705F9D9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7D4FC-C980-77D5-891C-676D04BE5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307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4342ED-B462-31A4-38B5-EEF136F32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1915D4-5D71-338E-A2A2-06548E8E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4775FF-BB24-4FD4-89F9-BB152ABC4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93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D9A0C-7799-9066-63BD-434991EA3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6E931-6CD0-F3FE-015B-A6B700FE6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7F6DF-CD6C-BFDF-3BDC-B501B0ABE9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68CEC7-5F7B-DF1A-EC82-57E8661BA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119ED8-01EE-A184-C215-44812D5EB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10718B-E9C6-E3AF-5680-9D456D072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06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294CE-2679-38B0-236F-BADBFA9D9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21F4A1-4E09-C276-27E4-E39EDFF60C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AE3FB9-D9A0-7AC9-5E37-B0841BA4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9D7B21-E07C-6404-D5B6-9E6197DDD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1394B-163B-D7E6-07A7-30732C74A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B079D-7B4B-759B-9197-125941275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792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59143-5E8E-D698-88D9-57D95DC37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775797-D0E6-589B-82C5-18AB057F89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BBA65-60BF-EFC9-99AB-2F288B441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6BC63-C18A-BCB0-2E7F-B29AD2041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6F773-5EBA-049A-2DA6-9457861A8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34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23C65D-269C-8DDF-D616-8E84AAE8DC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C06E72-8D0B-1A2A-960F-1FBE8CFB8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88DD8-A2E7-5652-5468-E917E9B53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0E3E7-6B51-F475-637E-F842E2927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FB5E4-7917-AECD-6AB5-632E25438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15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678FC0-1006-C054-1D84-EE7207365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5FC0EB-AAA1-2E85-103A-AE7611AD08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4009C-5E1E-BBD2-3737-09836644ED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24F1B9-D7C9-462E-A7CA-4B31311DC97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5BE65-C035-2312-8E26-0B7264D6AF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B4B2D-56AA-F681-E562-A73B58D2EF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383453-1748-4A52-AE6E-64DD78EDC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34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noldclark.com/used-cars" TargetMode="External"/><Relationship Id="rId2" Type="http://schemas.openxmlformats.org/officeDocument/2006/relationships/hyperlink" Target="https://business-awards.uk/protecting-your-personal-assets-the-benefits-of-forming-a-private-limited-company-in-the-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E46F721-3785-414D-8697-16AF490E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62000-7255-1FDD-1647-97D609262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5300" y="1562669"/>
            <a:ext cx="3389515" cy="2380681"/>
          </a:xfrm>
        </p:spPr>
        <p:txBody>
          <a:bodyPr anchor="b">
            <a:normAutofit/>
          </a:bodyPr>
          <a:lstStyle/>
          <a:p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"UrbanTrade Vehicles“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Small Independent Used Car Dealership – Birmingham</a:t>
            </a:r>
            <a:b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Business Plan Presentation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Entrepreneurship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Programme: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BA (Hons) Business Management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 Code: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LCBB5013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Muhammad Shakil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1400" b="1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</a:t>
            </a: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 2416380</a:t>
            </a:r>
            <a:b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6C9717-599B-5881-774C-435AD56F9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83" r="12606" b="-2"/>
          <a:stretch>
            <a:fillRect/>
          </a:stretch>
        </p:blipFill>
        <p:spPr>
          <a:xfrm>
            <a:off x="20" y="1"/>
            <a:ext cx="7665573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22434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766DD-A6AA-67DF-4F69-8892EF540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Business Overview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EEE4301-04BB-BD34-0516-DBD7AD62FA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936005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2576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247177-F921-6406-7089-9E1AB2889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0D1BB-E789-1F45-EEC4-879A71D44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Market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31F2A-B8E5-5DE8-7402-A4F0CBB88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/>
              <a:t>The UK used car market remains strong due to affordability pressures and depreciation of new vehicles.</a:t>
            </a:r>
          </a:p>
          <a:p>
            <a:r>
              <a:rPr lang="en-GB" sz="1900"/>
              <a:t>Birmingham provides a large customer base with consistent demand for personal transport.</a:t>
            </a:r>
          </a:p>
          <a:p>
            <a:r>
              <a:rPr lang="en-GB" sz="1900"/>
              <a:t>Many buyers are concerned about trust and vehicle condition in the used car sector(Feldberg, 2025).</a:t>
            </a:r>
          </a:p>
          <a:p>
            <a:r>
              <a:rPr lang="en-GB" sz="1900"/>
              <a:t>"UrbanTrade Vehicles" addresses this gap through documented checks and transparent communication</a:t>
            </a:r>
          </a:p>
        </p:txBody>
      </p:sp>
      <p:pic>
        <p:nvPicPr>
          <p:cNvPr id="16" name="Picture 15" descr="Aerial view of a bus depot">
            <a:extLst>
              <a:ext uri="{FF2B5EF4-FFF2-40B4-BE49-F238E27FC236}">
                <a16:creationId xmlns:a16="http://schemas.microsoft.com/office/drawing/2014/main" id="{17EB1EF9-8541-C50E-A2A7-160F870B6D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45" r="1811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206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70624D-07AF-F144-E5B1-859A25AFA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E1D72-479F-8E2E-BAA6-53495AAAA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3700" b="1"/>
              <a:t>Competitive Analysis – Urban Trade Vehicles</a:t>
            </a:r>
          </a:p>
        </p:txBody>
      </p:sp>
      <p:pic>
        <p:nvPicPr>
          <p:cNvPr id="16" name="Picture 15" descr="Large car parking lot from above">
            <a:extLst>
              <a:ext uri="{FF2B5EF4-FFF2-40B4-BE49-F238E27FC236}">
                <a16:creationId xmlns:a16="http://schemas.microsoft.com/office/drawing/2014/main" id="{CF7470BF-0D9B-DAD6-4B76-5E59AC9A00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3" r="36516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AEF57-7962-0B0C-ECC0-51BB2011C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1300" b="1" dirty="0"/>
              <a:t>Competitor 1 – Arnold Clark Used Cars</a:t>
            </a:r>
            <a:endParaRPr lang="en-GB" sz="1300" dirty="0"/>
          </a:p>
          <a:p>
            <a:r>
              <a:rPr lang="en-GB" sz="1300" dirty="0"/>
              <a:t>One of the largest used car dealerships in the UK.</a:t>
            </a:r>
          </a:p>
          <a:p>
            <a:r>
              <a:rPr lang="en-GB" sz="1300" dirty="0"/>
              <a:t>Offers a wide range of second-hand vehicles with financing options (ArnoldClark, 2024).</a:t>
            </a:r>
          </a:p>
          <a:p>
            <a:r>
              <a:rPr lang="en-GB" sz="1300" dirty="0"/>
              <a:t>Strong brand reputation and nationwide presence.</a:t>
            </a:r>
          </a:p>
          <a:p>
            <a:r>
              <a:rPr lang="en-GB" sz="1300" b="1" dirty="0"/>
              <a:t>Competitor 2 – Motorpoint</a:t>
            </a:r>
            <a:endParaRPr lang="en-GB" sz="1300" dirty="0"/>
          </a:p>
          <a:p>
            <a:r>
              <a:rPr lang="en-GB" sz="1300" dirty="0"/>
              <a:t>Specialises in nearly new cars at competitive prices.</a:t>
            </a:r>
          </a:p>
          <a:p>
            <a:r>
              <a:rPr lang="en-GB" sz="1300" dirty="0"/>
              <a:t>Strong online platform allowing customers to compare vehicles easily.</a:t>
            </a:r>
          </a:p>
          <a:p>
            <a:r>
              <a:rPr lang="en-GB" sz="1300" b="1" dirty="0"/>
              <a:t>Competitive Insight</a:t>
            </a:r>
            <a:endParaRPr lang="en-GB" sz="1300" dirty="0"/>
          </a:p>
          <a:p>
            <a:r>
              <a:rPr lang="en-GB" sz="1300" dirty="0"/>
              <a:t>Urban Trade Vehicles must compete through competitive pricing, trust, and quality customer service.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114472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AF48B-073F-8D13-DBE0-6E2B27A13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Environmental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2C08D-2162-5B0C-423F-9F27C67C6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600" b="1" dirty="0"/>
              <a:t>Political: </a:t>
            </a:r>
            <a:r>
              <a:rPr lang="en-GB" sz="1600" dirty="0"/>
              <a:t>Government regulations on vehicle emissions and road safety standards affect vehicle sales.</a:t>
            </a:r>
          </a:p>
          <a:p>
            <a:r>
              <a:rPr lang="en-GB" sz="1600" b="1" dirty="0"/>
              <a:t>Economic: </a:t>
            </a:r>
            <a:r>
              <a:rPr lang="en-GB" sz="1600" dirty="0"/>
              <a:t>Rising cost of living increases demand for </a:t>
            </a:r>
            <a:r>
              <a:rPr lang="en-GB" sz="1600" b="1" dirty="0"/>
              <a:t>affordable second-hand vehicles</a:t>
            </a:r>
            <a:r>
              <a:rPr lang="en-GB" sz="1600" dirty="0"/>
              <a:t> instead of new cars.</a:t>
            </a:r>
          </a:p>
          <a:p>
            <a:r>
              <a:rPr lang="en-GB" sz="1600" b="1" dirty="0"/>
              <a:t>Social: </a:t>
            </a:r>
            <a:r>
              <a:rPr lang="en-GB" sz="1600" dirty="0"/>
              <a:t>Consumers increasingly rely on online reviews and dealership reputation before purchasing vehicles.</a:t>
            </a:r>
          </a:p>
          <a:p>
            <a:r>
              <a:rPr lang="en-GB" sz="1600" b="1" dirty="0"/>
              <a:t>Technological: </a:t>
            </a:r>
            <a:r>
              <a:rPr lang="en-GB" sz="1600" dirty="0"/>
              <a:t>Online platforms such as </a:t>
            </a:r>
            <a:r>
              <a:rPr lang="en-GB" sz="1600" dirty="0" err="1"/>
              <a:t>AutoTrader</a:t>
            </a:r>
            <a:r>
              <a:rPr lang="en-GB" sz="1600" dirty="0"/>
              <a:t> influence customer decision-making and price comparisons.</a:t>
            </a:r>
          </a:p>
          <a:p>
            <a:r>
              <a:rPr lang="en-GB" sz="1600" b="1" dirty="0"/>
              <a:t>Environmental: </a:t>
            </a:r>
            <a:r>
              <a:rPr lang="en-GB" sz="1600" dirty="0"/>
              <a:t>Growing demand for fuel-efficient and environmentally friendly vehicles.</a:t>
            </a:r>
          </a:p>
          <a:p>
            <a:r>
              <a:rPr lang="en-GB" sz="1600" b="1" dirty="0"/>
              <a:t>Legal: </a:t>
            </a:r>
            <a:r>
              <a:rPr lang="en-GB" sz="1600" dirty="0"/>
              <a:t>Consumer protection laws and dealership regulations influence how vehicles are sold</a:t>
            </a:r>
          </a:p>
          <a:p>
            <a:endParaRPr lang="en-GB" sz="1600" dirty="0"/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EAF7EC17-F2D2-14F0-3D2C-E8B68CD22D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07" r="4025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30465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2031E6-032C-51F4-B51F-615A65F1C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7D697-878D-2CAB-AEAC-6B6C0BAB6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Marketing Strategy (4Ps)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684A6-B019-0F88-992A-E915B06CF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Product strategy focuses on reliable vehicles with documented history and inspection checks.</a:t>
            </a:r>
          </a:p>
          <a:p>
            <a:r>
              <a:rPr lang="en-GB" sz="2000"/>
              <a:t>Pricing is competitive and aligned with local market benchmarks.</a:t>
            </a:r>
          </a:p>
          <a:p>
            <a:r>
              <a:rPr lang="en-GB" sz="2000"/>
              <a:t>Place strategy combines a small Birmingham forecourt with strong online listings.</a:t>
            </a:r>
          </a:p>
          <a:p>
            <a:r>
              <a:rPr lang="en-GB" sz="2000"/>
              <a:t>Promotion emphasises digital platforms, professional photography, and customer reviews.</a:t>
            </a:r>
          </a:p>
        </p:txBody>
      </p:sp>
      <p:pic>
        <p:nvPicPr>
          <p:cNvPr id="16" name="Picture 15" descr="Cars parked in a line">
            <a:extLst>
              <a:ext uri="{FF2B5EF4-FFF2-40B4-BE49-F238E27FC236}">
                <a16:creationId xmlns:a16="http://schemas.microsoft.com/office/drawing/2014/main" id="{979F0174-46AC-C2A2-E623-18AA041158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48" r="32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679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A233A3-CF01-7A87-3DB6-F90F91AE0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A782A-24A8-C5C3-AB0E-C1F2131A9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Legal &amp; Management Structure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C19E624-3570-D039-55A4-718C162D038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93660" y="2599509"/>
          <a:ext cx="10143668" cy="3435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7110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3D6425-2213-260A-07EE-B1D16B5AD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C444-EA32-6AEA-38C5-E6595623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Financial Plan &amp; Growth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8B319-666B-6175-16F5-DD574B546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Start-up budget estimated between £80,000 and £150,000.</a:t>
            </a:r>
          </a:p>
          <a:p>
            <a:r>
              <a:rPr lang="en-GB" sz="2000"/>
              <a:t>Majority of capital allocated to vehicle inventory and working capital.</a:t>
            </a:r>
          </a:p>
          <a:p>
            <a:r>
              <a:rPr lang="en-GB" sz="2000"/>
              <a:t>Focus on controlled stock turnover to protect cash flow.</a:t>
            </a:r>
          </a:p>
          <a:p>
            <a:r>
              <a:rPr lang="en-GB" sz="2000"/>
              <a:t>Long-term objective is gradual expansion over 5–7 years.</a:t>
            </a:r>
          </a:p>
        </p:txBody>
      </p:sp>
      <p:pic>
        <p:nvPicPr>
          <p:cNvPr id="16" name="Picture 15" descr="Codes on papers">
            <a:extLst>
              <a:ext uri="{FF2B5EF4-FFF2-40B4-BE49-F238E27FC236}">
                <a16:creationId xmlns:a16="http://schemas.microsoft.com/office/drawing/2014/main" id="{848275FF-FEBB-B878-F898-8D69E353A9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74" r="19325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4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E6CC2E-8ADD-D8DB-4391-35D7286D6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EAF50-AA8E-40DB-9F5A-9E16F965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400" dirty="0"/>
              <a:t>Feldberg, A. (2025). Car buyers value trust most, RAC survey finds. [online] Bodyshop Magazine - The leading accident repair industry website. Available at: https://www.bodyshopmag.com/2025/news/car-buyers-value-trust-most-rac-survey-finds/. </a:t>
            </a:r>
          </a:p>
          <a:p>
            <a:r>
              <a:rPr lang="en-GB" sz="1400" dirty="0" err="1"/>
              <a:t>Gerpott</a:t>
            </a:r>
            <a:r>
              <a:rPr lang="en-GB" sz="1400" dirty="0"/>
              <a:t>, T.J. and Berends, J. (2022). Competitive Pricing on Online markets: a Literature Review. Journal of Revenue and Pricing Management, 21(21). </a:t>
            </a:r>
            <a:r>
              <a:rPr lang="en-GB" sz="1400" dirty="0" err="1"/>
              <a:t>doi:https</a:t>
            </a:r>
            <a:r>
              <a:rPr lang="en-GB" sz="1400" dirty="0"/>
              <a:t>://doi.org/10.1057/s41272-022-00390-x. </a:t>
            </a:r>
          </a:p>
          <a:p>
            <a:r>
              <a:rPr lang="en-GB" sz="1400" dirty="0"/>
              <a:t>UK, B.A. (2024). Protecting Your Personal Assets: The Benefits of Forming a Private Limited Company in the UK - Business Awards UK. [online] business-awards.uk. Available at: </a:t>
            </a:r>
            <a:r>
              <a:rPr lang="en-GB" sz="1400" dirty="0">
                <a:hlinkClick r:id="rId2"/>
              </a:rPr>
              <a:t>https://business-awards.uk/protecting-your-personal-assets-the-benefits-of-forming-a-private-limited-company-in-the-uk/</a:t>
            </a:r>
            <a:r>
              <a:rPr lang="en-GB" sz="1400" dirty="0"/>
              <a:t>.</a:t>
            </a:r>
          </a:p>
          <a:p>
            <a:r>
              <a:rPr lang="en-GB" sz="1400" dirty="0"/>
              <a:t>ArnoldClark (2024). Arnold Clark | New &amp; Used Cars | Search Over 20,000 Cars. [online] Arnoldclark.com. Available at: </a:t>
            </a:r>
            <a:r>
              <a:rPr lang="en-GB" sz="1400" dirty="0">
                <a:hlinkClick r:id="rId3"/>
              </a:rPr>
              <a:t>https://www.arnoldclark.com/used-cars</a:t>
            </a:r>
            <a:r>
              <a:rPr lang="en-GB" sz="1400" dirty="0"/>
              <a:t>. </a:t>
            </a:r>
          </a:p>
          <a:p>
            <a:endParaRPr lang="en-GB" sz="1400" dirty="0"/>
          </a:p>
        </p:txBody>
      </p:sp>
      <p:pic>
        <p:nvPicPr>
          <p:cNvPr id="5" name="Picture 4" descr="Speedometer">
            <a:extLst>
              <a:ext uri="{FF2B5EF4-FFF2-40B4-BE49-F238E27FC236}">
                <a16:creationId xmlns:a16="http://schemas.microsoft.com/office/drawing/2014/main" id="{958167FF-105D-83A1-97E1-A3AE2BE8FB8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955" r="2570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5357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971</TotalTime>
  <Words>653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"UrbanTrade Vehicles“ Small Independent Used Car Dealership – Birmingham Business Plan Presentation Module: Entrepreneurship Programme: BA (Hons) Business Management Module Code: LCBB5013 Student Name: Muhammad Shakil Student ID: 2416380 </vt:lpstr>
      <vt:lpstr>Business Overview</vt:lpstr>
      <vt:lpstr>Market Opportunity</vt:lpstr>
      <vt:lpstr>Competitive Analysis – Urban Trade Vehicles</vt:lpstr>
      <vt:lpstr>Environmental Analysis</vt:lpstr>
      <vt:lpstr>Marketing Strategy (4Ps)</vt:lpstr>
      <vt:lpstr>Legal &amp; Management Structure</vt:lpstr>
      <vt:lpstr>Financial Plan &amp; Growth Vision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Muuhammad Shakil</dc:creator>
  <cp:lastModifiedBy>Muhammad Shakil</cp:lastModifiedBy>
  <cp:revision>8</cp:revision>
  <dcterms:created xsi:type="dcterms:W3CDTF">2026-02-18T07:20:28Z</dcterms:created>
  <dcterms:modified xsi:type="dcterms:W3CDTF">2026-03-12T02:53:55Z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2026-02-18T07:26:11Z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ddaac4a6-e356-446d-9c37-8fe03837ed67</vt:lpwstr>
  </property>
  <property fmtid="{D5CDD505-2E9C-101B-9397-08002B2CF9AE}" pid="7" name="MSIP_Label_defa4170-0d19-0005-0004-bc88714345d2_ActionId">
    <vt:lpwstr>acee012c-330a-41ab-a14f-eba7b3664dce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