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notesMasterIdLst>
    <p:notesMasterId r:id="rId31"/>
  </p:notesMasterIdLst>
  <p:sldIdLst>
    <p:sldId id="256" r:id="rId2"/>
    <p:sldId id="292" r:id="rId3"/>
    <p:sldId id="293" r:id="rId4"/>
    <p:sldId id="294" r:id="rId5"/>
    <p:sldId id="295" r:id="rId6"/>
    <p:sldId id="296" r:id="rId7"/>
    <p:sldId id="297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8" r:id="rId17"/>
    <p:sldId id="309" r:id="rId18"/>
    <p:sldId id="311" r:id="rId19"/>
    <p:sldId id="312" r:id="rId20"/>
    <p:sldId id="313" r:id="rId21"/>
    <p:sldId id="315" r:id="rId22"/>
    <p:sldId id="316" r:id="rId23"/>
    <p:sldId id="317" r:id="rId24"/>
    <p:sldId id="318" r:id="rId25"/>
    <p:sldId id="319" r:id="rId26"/>
    <p:sldId id="320" r:id="rId27"/>
    <p:sldId id="321" r:id="rId28"/>
    <p:sldId id="322" r:id="rId29"/>
    <p:sldId id="323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17" d="100"/>
          <a:sy n="117" d="100"/>
        </p:scale>
        <p:origin x="-21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7D0ADA-A7BB-4878-AB71-9489F9B27AAF}" type="datetimeFigureOut">
              <a:rPr lang="en-GB" smtClean="0"/>
              <a:pPr/>
              <a:t>06/10/2016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6D5AF3-9ED9-4EE0-A01B-7819BAB52C9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341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011993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26165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09912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12162680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8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88606096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84742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90446195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17600306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80508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80222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509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8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9770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1331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667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667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982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>
            <a:normAutofit/>
          </a:bodyPr>
          <a:lstStyle/>
          <a:p>
            <a:pPr lvl="0"/>
            <a:r>
              <a:rPr lang="en-US" noProof="0" smtClean="0"/>
              <a:t>Click icon to add table</a:t>
            </a:r>
            <a:endParaRPr lang="en-GB" noProof="0" smtClean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618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054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=""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1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2.w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23.w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Information </a:t>
            </a:r>
            <a:r>
              <a:rPr lang="en-GB" dirty="0"/>
              <a:t>Theory and Coding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Ian Wells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Shannon-</a:t>
            </a:r>
            <a:r>
              <a:rPr lang="en-GB" dirty="0" err="1" smtClean="0"/>
              <a:t>Fano</a:t>
            </a:r>
            <a:r>
              <a:rPr lang="en-GB" dirty="0" smtClean="0"/>
              <a:t> Algorithm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88840"/>
            <a:ext cx="7253139" cy="3438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301208"/>
            <a:ext cx="7218611" cy="1215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0151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Shannon-</a:t>
            </a:r>
            <a:r>
              <a:rPr lang="en-GB" dirty="0" err="1"/>
              <a:t>Fano</a:t>
            </a:r>
            <a:r>
              <a:rPr lang="en-GB" dirty="0"/>
              <a:t> Algorithm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32856"/>
            <a:ext cx="7511052" cy="4138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5215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Average Information per Message Interval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564904"/>
            <a:ext cx="7695853" cy="37209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35413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Average Number of Bits/Message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99786"/>
            <a:ext cx="7913524" cy="3593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93451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Source Coding Theorem: Shannon’s First Theorem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348880"/>
            <a:ext cx="6967923" cy="4244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5668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Definitions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6"/>
            <a:ext cx="6840760" cy="4612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796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Instantaneously Decodable Codes</a:t>
            </a:r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92896"/>
            <a:ext cx="8313841" cy="3176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70050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Instantaneously Decodable Codes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8052148" cy="4114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633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04864"/>
            <a:ext cx="7724875" cy="4288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56867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01" b="10489"/>
          <a:stretch/>
        </p:blipFill>
        <p:spPr bwMode="auto">
          <a:xfrm>
            <a:off x="4412" y="2629062"/>
            <a:ext cx="8622721" cy="2744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68935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92896"/>
            <a:ext cx="7992888" cy="2728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90856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60848"/>
            <a:ext cx="7881831" cy="18627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03" y="3789040"/>
            <a:ext cx="7863494" cy="2278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66223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32856"/>
            <a:ext cx="8233892" cy="4182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8930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Code Word Prefix</a:t>
            </a:r>
            <a:endParaRPr lang="en-GB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32856"/>
            <a:ext cx="7344816" cy="4327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61999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611560" y="2276872"/>
            <a:ext cx="7632848" cy="3960440"/>
          </a:xfrm>
        </p:spPr>
        <p:txBody>
          <a:bodyPr/>
          <a:lstStyle/>
          <a:p>
            <a:pPr lvl="0"/>
            <a:r>
              <a:rPr lang="en-GB" sz="2000" b="1" dirty="0" smtClean="0"/>
              <a:t>Design an Instantaneously decodable code for a 5 –symbol source neglecting any consideration of the symbol probabilities.</a:t>
            </a:r>
          </a:p>
        </p:txBody>
      </p:sp>
    </p:spTree>
    <p:extLst>
      <p:ext uri="{BB962C8B-B14F-4D97-AF65-F5344CB8AC3E}">
        <p14:creationId xmlns:p14="http://schemas.microsoft.com/office/powerpoint/2010/main" val="39273207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9024942"/>
              </p:ext>
            </p:extLst>
          </p:nvPr>
        </p:nvGraphicFramePr>
        <p:xfrm>
          <a:off x="323528" y="2924944"/>
          <a:ext cx="3312368" cy="194421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79469"/>
                <a:gridCol w="530909"/>
                <a:gridCol w="565786"/>
                <a:gridCol w="670418"/>
                <a:gridCol w="565786"/>
              </a:tblGrid>
              <a:tr h="5280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Source Symbol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A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B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C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D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X1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X2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00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111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X3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01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110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X4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110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X5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111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100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3563888" y="1988840"/>
            <a:ext cx="4546848" cy="3960440"/>
          </a:xfrm>
        </p:spPr>
        <p:txBody>
          <a:bodyPr/>
          <a:lstStyle/>
          <a:p>
            <a:pPr lvl="0"/>
            <a:r>
              <a:rPr lang="en-GB" sz="2000" b="1" dirty="0" smtClean="0"/>
              <a:t>The table shows several attempts:</a:t>
            </a:r>
          </a:p>
          <a:p>
            <a:pPr lvl="1"/>
            <a:r>
              <a:rPr lang="en-GB" sz="1800" b="1" dirty="0" smtClean="0"/>
              <a:t>Attempt </a:t>
            </a:r>
            <a:r>
              <a:rPr lang="en-GB" sz="1800" b="1" dirty="0"/>
              <a:t>A fails at an early stage</a:t>
            </a:r>
            <a:endParaRPr lang="en-GB" sz="1800" dirty="0"/>
          </a:p>
          <a:p>
            <a:pPr lvl="1"/>
            <a:r>
              <a:rPr lang="en-GB" sz="1800" b="1" dirty="0"/>
              <a:t>Attempt B first assigned </a:t>
            </a:r>
            <a:r>
              <a:rPr lang="en-GB" sz="1800" b="1" dirty="0" smtClean="0"/>
              <a:t>x1=0 </a:t>
            </a:r>
            <a:r>
              <a:rPr lang="en-GB" sz="1800" b="1" dirty="0"/>
              <a:t>and then x2=11 and so the remaining code words cannot begin with 0 but must not have their leading 1 followed by a 1. The remaining possible code words are therefore 101 and 100 and so the code fails</a:t>
            </a:r>
            <a:endParaRPr lang="en-GB" sz="1800" dirty="0"/>
          </a:p>
          <a:p>
            <a:pPr lvl="1"/>
            <a:r>
              <a:rPr lang="en-GB" sz="1800" b="1" dirty="0"/>
              <a:t>Attempts C and D are successful</a:t>
            </a:r>
            <a:endParaRPr lang="en-GB" sz="18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383836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Kraft Inequality</a:t>
            </a:r>
            <a:endParaRPr lang="en-GB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36912"/>
            <a:ext cx="8339958" cy="3103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85828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Kraft Inequality</a:t>
            </a: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2856"/>
            <a:ext cx="7998451" cy="38997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35354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Kraft Inequality</a:t>
            </a: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48880"/>
            <a:ext cx="8316416" cy="3056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32199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Shannon’s First Theorem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The source symbols of an n-symbol memoryless source cannot be represented by an instantaneous decodable code whose length is numerically less than the entropy of the source</a:t>
                </a:r>
              </a:p>
              <a:p>
                <a:endParaRPr lang="en-GB" dirty="0"/>
              </a:p>
              <a:p>
                <a:pPr marL="109537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𝐻</m:t>
                      </m:r>
                      <m:d>
                        <m:d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𝐿</m:t>
                      </m:r>
                    </m:oMath>
                  </m:oMathPara>
                </a14:m>
                <a:endParaRPr lang="en-GB" dirty="0" smtClean="0"/>
              </a:p>
              <a:p>
                <a:endParaRPr lang="en-GB" dirty="0" smtClean="0"/>
              </a:p>
              <a:p>
                <a:r>
                  <a:rPr lang="en-GB" dirty="0" smtClean="0"/>
                  <a:t>Code 6 in the example earlier is the shortest possible code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410" r="-2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466795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Noisy Channel Coding Theorem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a given level of noise, we would expect that a greater signal strength would improve the ability to receive </a:t>
            </a:r>
            <a:r>
              <a:rPr lang="en-GB" dirty="0" smtClean="0"/>
              <a:t>correctly </a:t>
            </a:r>
            <a:r>
              <a:rPr lang="en-GB" dirty="0"/>
              <a:t>in the presence of noise.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key parameter </a:t>
            </a:r>
            <a:r>
              <a:rPr lang="en-GB" dirty="0" smtClean="0"/>
              <a:t>is </a:t>
            </a:r>
            <a:r>
              <a:rPr lang="en-GB" dirty="0"/>
              <a:t>the signal to noise ratio (SNR), which is the ratio of the power in the signal to the power contained in the noise at a particular point in the </a:t>
            </a:r>
            <a:r>
              <a:rPr lang="en-GB" dirty="0" smtClean="0"/>
              <a:t>transmission</a:t>
            </a:r>
          </a:p>
          <a:p>
            <a:endParaRPr lang="en-GB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1589850"/>
              </p:ext>
            </p:extLst>
          </p:nvPr>
        </p:nvGraphicFramePr>
        <p:xfrm>
          <a:off x="2627783" y="5373216"/>
          <a:ext cx="402344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Equation" r:id="rId3" imgW="1892160" imgH="406080" progId="Equation.3">
                  <p:embed/>
                </p:oleObj>
              </mc:Choice>
              <mc:Fallback>
                <p:oleObj name="Equation" r:id="rId3" imgW="1892160" imgH="4060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3" y="5373216"/>
                        <a:ext cx="4023447" cy="8640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110578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Noisy Channel Coding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Shannon’s theorem (Shannon’s Second </a:t>
            </a:r>
            <a:r>
              <a:rPr lang="en-GB" dirty="0"/>
              <a:t>T</a:t>
            </a:r>
            <a:r>
              <a:rPr lang="en-GB" dirty="0" smtClean="0"/>
              <a:t>heorem) on the capacity of a band-limited channel and with a bandwidth B states that: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/>
              <a:t>where </a:t>
            </a:r>
            <a:r>
              <a:rPr lang="en-GB" i="1" dirty="0"/>
              <a:t>C</a:t>
            </a:r>
            <a:r>
              <a:rPr lang="en-GB" dirty="0"/>
              <a:t> is capacity of the channel in bits per second and </a:t>
            </a:r>
            <a:r>
              <a:rPr lang="en-GB" i="1" dirty="0"/>
              <a:t>B </a:t>
            </a:r>
            <a:r>
              <a:rPr lang="en-GB" dirty="0"/>
              <a:t>is bandwidth of the channel in hertz.</a:t>
            </a:r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4945776"/>
              </p:ext>
            </p:extLst>
          </p:nvPr>
        </p:nvGraphicFramePr>
        <p:xfrm>
          <a:off x="2771800" y="3789040"/>
          <a:ext cx="2961329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Equation" r:id="rId3" imgW="1193760" imgH="203040" progId="Equation.3">
                  <p:embed/>
                </p:oleObj>
              </mc:Choice>
              <mc:Fallback>
                <p:oleObj name="Equation" r:id="rId3" imgW="119376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771800" y="3789040"/>
                        <a:ext cx="2961329" cy="5040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117578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Noisy Channel Coding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Shannon formula represents the theoretical maximum that can be achieved.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practice, however, only much lower rates are achieved. One reason for this is that the formula assumes white noise (thermal noise). </a:t>
            </a:r>
            <a:endParaRPr lang="en-GB" dirty="0" smtClean="0"/>
          </a:p>
          <a:p>
            <a:r>
              <a:rPr lang="en-GB" dirty="0" smtClean="0"/>
              <a:t>Impulse </a:t>
            </a:r>
            <a:r>
              <a:rPr lang="en-GB" dirty="0"/>
              <a:t>noise is not accounted for; nor are attenuation distortion or delay distortion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Consequently this formula is </a:t>
            </a:r>
            <a:r>
              <a:rPr lang="en-GB" dirty="0" err="1" smtClean="0"/>
              <a:t>onlt</a:t>
            </a:r>
            <a:r>
              <a:rPr lang="en-GB" dirty="0" smtClean="0"/>
              <a:t> really valid for AWGN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0082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Noisy Channel Coding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theorem shows how SNR and bandwidth can </a:t>
            </a:r>
            <a:r>
              <a:rPr lang="en-GB" dirty="0"/>
              <a:t>b</a:t>
            </a:r>
            <a:r>
              <a:rPr lang="en-GB" dirty="0" smtClean="0"/>
              <a:t>e traded off against each in in a communications system.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4697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9672072"/>
              </p:ext>
            </p:extLst>
          </p:nvPr>
        </p:nvGraphicFramePr>
        <p:xfrm>
          <a:off x="539552" y="3284984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S/N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5000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2500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1250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625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255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500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1023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1560" y="2348880"/>
            <a:ext cx="7821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Bandwidths (B) and SNRs for a channel capacity of C=5000bits per second</a:t>
            </a:r>
            <a:endParaRPr lang="en-GB" dirty="0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50613679"/>
              </p:ext>
            </p:extLst>
          </p:nvPr>
        </p:nvGraphicFramePr>
        <p:xfrm>
          <a:off x="2987824" y="2719023"/>
          <a:ext cx="2960688" cy="503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Equation" r:id="rId3" imgW="1193760" imgH="203040" progId="Equation.3">
                  <p:embed/>
                </p:oleObj>
              </mc:Choice>
              <mc:Fallback>
                <p:oleObj name="Equation" r:id="rId3" imgW="1193760" imgH="20304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2719023"/>
                        <a:ext cx="2960688" cy="5032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874707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Consequences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a source producing information at R bits/sec and with a channel capacity of C bits/sec, then if:</a:t>
            </a:r>
          </a:p>
          <a:p>
            <a:endParaRPr lang="en-GB" dirty="0" smtClean="0"/>
          </a:p>
          <a:p>
            <a:pPr marL="109537" indent="0" algn="ctr">
              <a:buNone/>
            </a:pPr>
            <a:r>
              <a:rPr lang="en-GB" dirty="0" smtClean="0"/>
              <a:t>R&lt;C</a:t>
            </a:r>
          </a:p>
          <a:p>
            <a:endParaRPr lang="en-GB" dirty="0" smtClean="0"/>
          </a:p>
          <a:p>
            <a:r>
              <a:rPr lang="en-GB" dirty="0" smtClean="0"/>
              <a:t>We can say that appropriate coding and decoding methods exist to transmit over the channel with a small error probability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378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Consequences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however:</a:t>
            </a:r>
          </a:p>
          <a:p>
            <a:endParaRPr lang="en-GB" dirty="0" smtClean="0"/>
          </a:p>
          <a:p>
            <a:pPr marL="109537" indent="0" algn="ctr">
              <a:buNone/>
            </a:pPr>
            <a:r>
              <a:rPr lang="en-GB" dirty="0" smtClean="0"/>
              <a:t>R&gt;C</a:t>
            </a:r>
          </a:p>
          <a:p>
            <a:endParaRPr lang="en-GB" dirty="0" smtClean="0"/>
          </a:p>
          <a:p>
            <a:r>
              <a:rPr lang="en-GB" dirty="0" smtClean="0"/>
              <a:t>Then the error probability will not be arbitrary but very significant </a:t>
            </a:r>
          </a:p>
          <a:p>
            <a:r>
              <a:rPr lang="en-GB" dirty="0"/>
              <a:t>Perfectly reliable communication is possible over a channel not exceeding its capacity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889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Consequences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1465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889</TotalTime>
  <Words>518</Words>
  <Application>Microsoft Office PowerPoint</Application>
  <PresentationFormat>On-screen Show (4:3)</PresentationFormat>
  <Paragraphs>105</Paragraphs>
  <Slides>29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1" baseType="lpstr">
      <vt:lpstr>Theme1</vt:lpstr>
      <vt:lpstr>Microsoft Equation 3.0</vt:lpstr>
      <vt:lpstr>Information Theory and Coding</vt:lpstr>
      <vt:lpstr>Shannon-Fano Algorithm</vt:lpstr>
      <vt:lpstr>Shannon-Fano Algorithm</vt:lpstr>
      <vt:lpstr>Average Information per Message Interval</vt:lpstr>
      <vt:lpstr>Average Number of Bits/Message</vt:lpstr>
      <vt:lpstr>The Source Coding Theorem: Shannon’s First Theorem</vt:lpstr>
      <vt:lpstr>Definitions</vt:lpstr>
      <vt:lpstr>Instantaneously Decodable Codes</vt:lpstr>
      <vt:lpstr>Instantaneously Decodable Codes</vt:lpstr>
      <vt:lpstr>Example</vt:lpstr>
      <vt:lpstr>Example</vt:lpstr>
      <vt:lpstr>Example</vt:lpstr>
      <vt:lpstr>Example</vt:lpstr>
      <vt:lpstr>Example</vt:lpstr>
      <vt:lpstr>Code Word Prefix</vt:lpstr>
      <vt:lpstr>Example</vt:lpstr>
      <vt:lpstr>Solution</vt:lpstr>
      <vt:lpstr>The Kraft Inequality</vt:lpstr>
      <vt:lpstr>The Kraft Inequality</vt:lpstr>
      <vt:lpstr>The Kraft Inequality</vt:lpstr>
      <vt:lpstr>Shannon’s First Theorem</vt:lpstr>
      <vt:lpstr>Noisy Channel Coding Theorem</vt:lpstr>
      <vt:lpstr>Noisy Channel Coding Theorem</vt:lpstr>
      <vt:lpstr>Noisy Channel Coding Theorem</vt:lpstr>
      <vt:lpstr>Noisy Channel Coding Theorem</vt:lpstr>
      <vt:lpstr>Example</vt:lpstr>
      <vt:lpstr>Consequences</vt:lpstr>
      <vt:lpstr>Consequences</vt:lpstr>
      <vt:lpstr>Consequences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Communications Principles</dc:title>
  <dc:creator>drianwells</dc:creator>
  <cp:lastModifiedBy>Wells, Ian</cp:lastModifiedBy>
  <cp:revision>104</cp:revision>
  <dcterms:created xsi:type="dcterms:W3CDTF">2010-12-01T11:07:48Z</dcterms:created>
  <dcterms:modified xsi:type="dcterms:W3CDTF">2016-10-06T16:24:41Z</dcterms:modified>
</cp:coreProperties>
</file>