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474" r:id="rId3"/>
    <p:sldId id="464" r:id="rId4"/>
    <p:sldId id="465" r:id="rId5"/>
    <p:sldId id="466" r:id="rId6"/>
    <p:sldId id="496" r:id="rId7"/>
    <p:sldId id="706" r:id="rId8"/>
    <p:sldId id="546" r:id="rId9"/>
    <p:sldId id="547" r:id="rId10"/>
    <p:sldId id="499" r:id="rId11"/>
    <p:sldId id="501" r:id="rId12"/>
    <p:sldId id="502" r:id="rId13"/>
    <p:sldId id="498" r:id="rId14"/>
    <p:sldId id="505" r:id="rId15"/>
    <p:sldId id="506" r:id="rId16"/>
    <p:sldId id="508" r:id="rId17"/>
    <p:sldId id="510" r:id="rId18"/>
    <p:sldId id="509" r:id="rId19"/>
    <p:sldId id="513" r:id="rId20"/>
    <p:sldId id="511" r:id="rId21"/>
    <p:sldId id="514" r:id="rId22"/>
    <p:sldId id="503" r:id="rId23"/>
    <p:sldId id="515" r:id="rId24"/>
    <p:sldId id="516" r:id="rId25"/>
    <p:sldId id="507" r:id="rId26"/>
    <p:sldId id="548" r:id="rId27"/>
    <p:sldId id="500" r:id="rId28"/>
    <p:sldId id="497" r:id="rId29"/>
    <p:sldId id="520" r:id="rId30"/>
    <p:sldId id="551" r:id="rId31"/>
    <p:sldId id="526" r:id="rId32"/>
    <p:sldId id="541" r:id="rId33"/>
    <p:sldId id="552" r:id="rId34"/>
    <p:sldId id="529" r:id="rId35"/>
    <p:sldId id="535" r:id="rId36"/>
    <p:sldId id="558" r:id="rId37"/>
    <p:sldId id="559" r:id="rId38"/>
    <p:sldId id="539" r:id="rId39"/>
    <p:sldId id="565" r:id="rId40"/>
    <p:sldId id="540" r:id="rId41"/>
    <p:sldId id="561" r:id="rId42"/>
    <p:sldId id="528" r:id="rId43"/>
    <p:sldId id="521" r:id="rId44"/>
    <p:sldId id="562" r:id="rId45"/>
    <p:sldId id="518" r:id="rId46"/>
    <p:sldId id="519" r:id="rId47"/>
    <p:sldId id="707" r:id="rId48"/>
    <p:sldId id="677" r:id="rId49"/>
    <p:sldId id="678" r:id="rId50"/>
    <p:sldId id="468" r:id="rId51"/>
    <p:sldId id="679" r:id="rId52"/>
    <p:sldId id="463" r:id="rId53"/>
    <p:sldId id="680" r:id="rId54"/>
    <p:sldId id="681" r:id="rId55"/>
    <p:sldId id="682" r:id="rId56"/>
    <p:sldId id="683" r:id="rId57"/>
    <p:sldId id="489" r:id="rId58"/>
    <p:sldId id="487" r:id="rId59"/>
    <p:sldId id="486" r:id="rId60"/>
    <p:sldId id="330" r:id="rId61"/>
    <p:sldId id="684" r:id="rId62"/>
    <p:sldId id="476" r:id="rId63"/>
    <p:sldId id="475" r:id="rId64"/>
    <p:sldId id="477" r:id="rId65"/>
    <p:sldId id="685" r:id="rId66"/>
    <p:sldId id="491" r:id="rId67"/>
    <p:sldId id="478" r:id="rId68"/>
    <p:sldId id="686" r:id="rId69"/>
    <p:sldId id="687" r:id="rId70"/>
    <p:sldId id="690" r:id="rId71"/>
    <p:sldId id="691" r:id="rId72"/>
    <p:sldId id="692" r:id="rId73"/>
    <p:sldId id="693" r:id="rId74"/>
    <p:sldId id="694" r:id="rId75"/>
    <p:sldId id="697" r:id="rId76"/>
    <p:sldId id="698" r:id="rId77"/>
    <p:sldId id="699" r:id="rId78"/>
    <p:sldId id="700" r:id="rId79"/>
    <p:sldId id="701" r:id="rId80"/>
    <p:sldId id="702" r:id="rId81"/>
    <p:sldId id="703" r:id="rId82"/>
    <p:sldId id="704" r:id="rId83"/>
    <p:sldId id="705" r:id="rId84"/>
    <p:sldId id="524" r:id="rId85"/>
    <p:sldId id="709" r:id="rId86"/>
    <p:sldId id="708" r:id="rId87"/>
    <p:sldId id="567" r:id="rId88"/>
    <p:sldId id="532" r:id="rId89"/>
    <p:sldId id="569" r:id="rId90"/>
    <p:sldId id="710" r:id="rId91"/>
    <p:sldId id="571" r:id="rId92"/>
    <p:sldId id="572" r:id="rId93"/>
    <p:sldId id="578" r:id="rId94"/>
    <p:sldId id="573" r:id="rId95"/>
    <p:sldId id="579" r:id="rId96"/>
    <p:sldId id="574" r:id="rId97"/>
    <p:sldId id="580" r:id="rId98"/>
    <p:sldId id="581" r:id="rId99"/>
    <p:sldId id="582" r:id="rId100"/>
    <p:sldId id="575" r:id="rId101"/>
    <p:sldId id="576" r:id="rId102"/>
    <p:sldId id="583" r:id="rId103"/>
    <p:sldId id="577" r:id="rId104"/>
    <p:sldId id="584" r:id="rId105"/>
    <p:sldId id="585" r:id="rId106"/>
    <p:sldId id="589" r:id="rId107"/>
    <p:sldId id="587" r:id="rId108"/>
    <p:sldId id="591" r:id="rId109"/>
    <p:sldId id="672" r:id="rId110"/>
    <p:sldId id="593" r:id="rId111"/>
    <p:sldId id="599" r:id="rId112"/>
    <p:sldId id="604" r:id="rId113"/>
    <p:sldId id="602" r:id="rId114"/>
    <p:sldId id="607" r:id="rId115"/>
    <p:sldId id="645" r:id="rId116"/>
    <p:sldId id="608" r:id="rId117"/>
    <p:sldId id="609" r:id="rId118"/>
    <p:sldId id="646" r:id="rId119"/>
    <p:sldId id="611" r:id="rId120"/>
    <p:sldId id="612" r:id="rId121"/>
    <p:sldId id="614" r:id="rId122"/>
    <p:sldId id="616" r:id="rId123"/>
    <p:sldId id="617" r:id="rId124"/>
    <p:sldId id="620" r:id="rId125"/>
    <p:sldId id="621" r:id="rId126"/>
    <p:sldId id="623" r:id="rId127"/>
    <p:sldId id="627" r:id="rId128"/>
    <p:sldId id="638" r:id="rId129"/>
    <p:sldId id="653" r:id="rId130"/>
    <p:sldId id="654" r:id="rId131"/>
    <p:sldId id="625" r:id="rId132"/>
    <p:sldId id="630" r:id="rId133"/>
    <p:sldId id="631" r:id="rId134"/>
    <p:sldId id="656" r:id="rId135"/>
    <p:sldId id="592" r:id="rId136"/>
    <p:sldId id="632" r:id="rId137"/>
    <p:sldId id="628" r:id="rId138"/>
    <p:sldId id="711" r:id="rId139"/>
    <p:sldId id="715" r:id="rId140"/>
    <p:sldId id="714" r:id="rId141"/>
    <p:sldId id="712" r:id="rId142"/>
    <p:sldId id="713" r:id="rId143"/>
    <p:sldId id="331" r:id="rId14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411"/>
    <p:restoredTop sz="94694"/>
  </p:normalViewPr>
  <p:slideViewPr>
    <p:cSldViewPr snapToObjects="1">
      <p:cViewPr varScale="1">
        <p:scale>
          <a:sx n="135" d="100"/>
          <a:sy n="135" d="100"/>
        </p:scale>
        <p:origin x="2840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3CawE0TNag" TargetMode="Externa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11.3.20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8. </a:t>
            </a:r>
            <a:r>
              <a:rPr lang="en-GB" dirty="0">
                <a:solidFill>
                  <a:schemeClr val="bg1"/>
                </a:solidFill>
                <a:latin typeface="Century Gothic"/>
              </a:rPr>
              <a:t>Digital Marketing Strategies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299D9-59D4-C34A-A637-79884EE4ED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Quote from Kevin Brown (former int head of label relations, Spotify)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22600776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“When you’re marketing an artist nowadays, you’re marketing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drive engagement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…and that calls for a much more sophisticated approach than marketing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just to drive transactions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”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921109701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“Marketing for engagement is an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‘always on’ conversation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with an artist’s audience. It needs to move and evolve over time.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It’s not like the old days where we could mug the consumer for the price of an album and not have to come back to that well for two years.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Now we have to come back to the well daily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.”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96260135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“In a world where consumers are bombarded by marketing messages from every quarter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…we need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create opportunities to give reason for us to communicate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regularly to an artist’s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fanbase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.”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422874289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With an ‘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aways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on’ conversation…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 is necessary still to work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impact points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Points where you want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drive a specific message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100369069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Utilizing digital assets across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social media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95905130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One tactic used in nearly every campaign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753503158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One tactic used in nearly every campaign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tease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909960554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tease…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creates awareness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Builds anticipation to a pre-determined impact point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14535704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tease employs the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exact same psychological principles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as the cliffhanger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Human nature = like the slow burn…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the chase…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anticipation…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46802901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Once we reach the ‘reveal’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Invariably interest peaks and then rapidly declines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189435363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Daft Punk campaign for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Random Access Memories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was a great example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look at the timeline…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344897478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Feb 26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th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Artwork reveal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DaftPunk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00" y="2351623"/>
            <a:ext cx="4311232" cy="4353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916038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 2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nd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15” TV ad during SNL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49988909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 8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th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SXSW / Ultra Billboards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7" name="Picture 6" descr="DaftPunk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905000"/>
            <a:ext cx="2743200" cy="2743200"/>
          </a:xfrm>
          <a:prstGeom prst="rect">
            <a:avLst/>
          </a:prstGeom>
        </p:spPr>
      </p:pic>
      <p:pic>
        <p:nvPicPr>
          <p:cNvPr id="9" name="Picture 8" descr="DaftPunk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0" y="2133600"/>
            <a:ext cx="4876800" cy="3657600"/>
          </a:xfrm>
          <a:prstGeom prst="rect">
            <a:avLst/>
          </a:prstGeom>
        </p:spPr>
      </p:pic>
      <p:pic>
        <p:nvPicPr>
          <p:cNvPr id="8" name="Picture 7" descr="DaftPunk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4131594"/>
            <a:ext cx="3556000" cy="2631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441250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 23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rd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2013:2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nd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“15 TV ad during SNL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w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/pre order info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932269126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Apr 3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rd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Pt 1 of ‘The Collaborators’ series live on YT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7" name="Picture 6" descr="Snip20170913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2713643"/>
            <a:ext cx="6324600" cy="3001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668036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Apr 9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th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Album premiere announced for…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 obscure agricultural fair in Australia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DaftPunk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3505200"/>
            <a:ext cx="3975100" cy="223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858339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Apr 12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th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Coachella Trailer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7" name="Picture 6" descr="Snip20170913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438400"/>
            <a:ext cx="5943600" cy="3025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392136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Apr 16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th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Tracklist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reveal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nip20170913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4814" y="2057400"/>
            <a:ext cx="1775012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827288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Apr 19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th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Official audio released to radio, YT &amp; Spotify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70913_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2445631"/>
            <a:ext cx="7848600" cy="4031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267881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May 10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th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Select tastemaker promo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nip20170913_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2578100"/>
            <a:ext cx="6400800" cy="359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359393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May 17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th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2013: Album released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Album went to number 1 in the USA, Canada, France, UK, Germany, Austria, Belgium, Czech Rep, Denmark, Finland, Italy, Norway, Portugal, Spain, Switzerland, Australia, NZ etc etc.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465123435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Important to have a CTA (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call to action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) at moment of impact in order to derive income from the activity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Buy, pre-save, sign up, share etc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02871729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fact the pre-save has become an increasingly important part of the campaign plan…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Extending the campaign duration, driving anticipation…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&amp; when strong, becoming a tool for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bargaining with retail/media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for increased support.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33890405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 course there are exceptions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Beyonce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– ‘surprise’ release becomes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newsworthy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specifically because there was no forewarning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70914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4483179"/>
            <a:ext cx="4038600" cy="2298621"/>
          </a:xfrm>
          <a:prstGeom prst="rect">
            <a:avLst/>
          </a:prstGeom>
        </p:spPr>
      </p:pic>
      <p:pic>
        <p:nvPicPr>
          <p:cNvPr id="7" name="Picture 6" descr="Snip20170914_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4038600"/>
            <a:ext cx="2966457" cy="2785122"/>
          </a:xfrm>
          <a:prstGeom prst="rect">
            <a:avLst/>
          </a:prstGeom>
        </p:spPr>
      </p:pic>
      <p:pic>
        <p:nvPicPr>
          <p:cNvPr id="5" name="Picture 4" descr="Snip20170914_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3368" y="5715000"/>
            <a:ext cx="3020232" cy="910313"/>
          </a:xfrm>
          <a:prstGeom prst="rect">
            <a:avLst/>
          </a:prstGeom>
        </p:spPr>
      </p:pic>
      <p:pic>
        <p:nvPicPr>
          <p:cNvPr id="6" name="Picture 5" descr="Snip20170914_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7000" y="4990596"/>
            <a:ext cx="2286000" cy="648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700286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All of this is fine if you’re an established artist…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what of the ‘up-and-comers’…?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39722511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Blogs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/online media need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exclusive content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distinguish itself from the competition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Artists can provide that, particularly with new tracks or official music videos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344206093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6" name="Picture 5" descr="Snip20170914_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5003049"/>
            <a:ext cx="4876800" cy="1702551"/>
          </a:xfrm>
          <a:prstGeom prst="rect">
            <a:avLst/>
          </a:prstGeom>
        </p:spPr>
      </p:pic>
      <p:pic>
        <p:nvPicPr>
          <p:cNvPr id="7" name="Picture 6" descr="Snip20170914_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" y="96130"/>
            <a:ext cx="5867400" cy="4345978"/>
          </a:xfrm>
          <a:prstGeom prst="rect">
            <a:avLst/>
          </a:prstGeom>
        </p:spPr>
      </p:pic>
      <p:pic>
        <p:nvPicPr>
          <p:cNvPr id="5" name="Picture 4" descr="Snip20170914_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38" y="3424941"/>
            <a:ext cx="2828462" cy="3200400"/>
          </a:xfrm>
          <a:prstGeom prst="rect">
            <a:avLst/>
          </a:prstGeom>
        </p:spPr>
      </p:pic>
      <p:pic>
        <p:nvPicPr>
          <p:cNvPr id="4" name="Picture 3" descr="Snip20170914_6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800" y="685800"/>
            <a:ext cx="3381555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99789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However, this can become limiting…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Other media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reluctant to follow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reducing reach, rather than increasing it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14607155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However…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Some channels are brilliant at delivering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highly focused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audience…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you are prepared to give them exclusive content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77612993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nip20170914_1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287" y="3200400"/>
            <a:ext cx="4775513" cy="3576132"/>
          </a:xfrm>
          <a:prstGeom prst="rect">
            <a:avLst/>
          </a:prstGeom>
        </p:spPr>
      </p:pic>
      <p:pic>
        <p:nvPicPr>
          <p:cNvPr id="4" name="Picture 3" descr="Snip20170914_1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553" y="104283"/>
            <a:ext cx="4746247" cy="393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64762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‘To camera’ messaging has become an essential part of the mix…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Social media algorithms promoting video content over all else =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 longer sufficient to post with just words or photo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37917645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 social platforms steer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ever more towards video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content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 becomes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ever more crowded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143092541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to stand out?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Ensure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videos have subtitles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04870372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Because videos on Facebook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autoplay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Human nature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see words, and read them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70914_1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3429000"/>
            <a:ext cx="4368800" cy="3231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849644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to stand out?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Provide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insightful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video content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526789478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Journey of a song…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&lt;see separate video file ‘Same Flame Evolution'&gt;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788061671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Use video to share wins… don’t just write about good news.. Find interesting ways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relaying via video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225263880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Still possible to tease with a newer artist…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Album teaser videos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are a great way of showcasing strong forthcoming releases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389279029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  <a:hlinkClick r:id="rId2"/>
              </a:rPr>
              <a:t>https://www.youtube.com/watch?v=D3CawE0TNag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19855967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something different, first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/ innovating applies to assets just as much as other parts of the marketing mix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19178061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Doing something different, first / innovating applies to assets just as much as other parts of the marketing mix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Standing out still cuts through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&amp;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needn’t be expensive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55072272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Port Cities example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Port Cities_DoubleA Packshot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8964" y="1981200"/>
            <a:ext cx="4386072" cy="438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937041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&lt;Play ‘PC Promo1’ video clip&gt;</a:t>
            </a:r>
          </a:p>
        </p:txBody>
      </p:sp>
    </p:spTree>
    <p:extLst>
      <p:ext uri="{BB962C8B-B14F-4D97-AF65-F5344CB8AC3E}">
        <p14:creationId xmlns:p14="http://schemas.microsoft.com/office/powerpoint/2010/main" val="4049537493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Maximising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 impact via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streaming platforms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677121392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Streaming doesn’t pay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 fact or fiction?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Depends on your perspective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251456585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Streaming doesn’t pay; fact or fiction?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Fact: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Pharrell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Williams earned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$???? from 43 million plays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Happy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Q1 2014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Pandor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5200" y="2475127"/>
            <a:ext cx="2108200" cy="1313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608807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Streaming doesn’t pay; fact or fiction?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Fact: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Pharrell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Williams earned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$2,700 from 43 million plays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Happy in Q1 2014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Pandora.jpg">
            <a:extLst>
              <a:ext uri="{FF2B5EF4-FFF2-40B4-BE49-F238E27FC236}">
                <a16:creationId xmlns:a16="http://schemas.microsoft.com/office/drawing/2014/main" id="{A5150CAB-7BC5-3D41-A153-7A98A0BD86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5200" y="2475127"/>
            <a:ext cx="2108200" cy="1313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04191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Streaming doesn’t pay; fact or fiction?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Fact: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Pharrell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Williams earned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$2,700 from 43 million plays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Happy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in Q1 2014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Or $0.00006279 per play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Pandor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5200" y="2115087"/>
            <a:ext cx="2108200" cy="1313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68476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60922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1828800"/>
            <a:ext cx="6381750" cy="2540602"/>
          </a:xfrm>
          <a:prstGeom prst="rect">
            <a:avLst/>
          </a:prstGeom>
        </p:spPr>
      </p:pic>
      <p:pic>
        <p:nvPicPr>
          <p:cNvPr id="5" name="Picture 4" descr="Spotif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28600"/>
            <a:ext cx="2895600" cy="130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707305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Or £449.39 for </a:t>
            </a:r>
            <a:r>
              <a:rPr lang="en-US">
                <a:solidFill>
                  <a:schemeClr val="bg1"/>
                </a:solidFill>
                <a:latin typeface="Century Gothic"/>
              </a:rPr>
              <a:t>every 1m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streams</a:t>
            </a:r>
          </a:p>
        </p:txBody>
      </p:sp>
      <p:pic>
        <p:nvPicPr>
          <p:cNvPr id="4" name="Picture 3" descr="Snip20160922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1828800"/>
            <a:ext cx="6381750" cy="2540602"/>
          </a:xfrm>
          <a:prstGeom prst="rect">
            <a:avLst/>
          </a:prstGeom>
        </p:spPr>
      </p:pic>
      <p:pic>
        <p:nvPicPr>
          <p:cNvPr id="5" name="Picture 4" descr="Spotif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28600"/>
            <a:ext cx="2895600" cy="130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072307"/>
      </p:ext>
    </p:extLst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By way of comparison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43m streams = £19,323</a:t>
            </a:r>
          </a:p>
        </p:txBody>
      </p:sp>
      <p:pic>
        <p:nvPicPr>
          <p:cNvPr id="4" name="Picture 3" descr="Snip20160922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1828800"/>
            <a:ext cx="6381750" cy="2540602"/>
          </a:xfrm>
          <a:prstGeom prst="rect">
            <a:avLst/>
          </a:prstGeom>
        </p:spPr>
      </p:pic>
      <p:pic>
        <p:nvPicPr>
          <p:cNvPr id="5" name="Picture 4" descr="Spotif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28600"/>
            <a:ext cx="2895600" cy="130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655360"/>
      </p:ext>
    </p:extLst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Perrin Lamb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Perrin Lam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1550" y="2753245"/>
            <a:ext cx="4794250" cy="3190355"/>
          </a:xfrm>
          <a:prstGeom prst="rect">
            <a:avLst/>
          </a:prstGeom>
        </p:spPr>
      </p:pic>
      <p:pic>
        <p:nvPicPr>
          <p:cNvPr id="6" name="Picture 5" descr="Perrin Lamb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7800" y="209550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653564"/>
      </p:ext>
    </p:extLst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‘Everyone’s Got Something’ added to ‘Your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Favourite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Coffeehouse’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playlist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= 13 million streams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potif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76200"/>
            <a:ext cx="2895600" cy="1309088"/>
          </a:xfrm>
          <a:prstGeom prst="rect">
            <a:avLst/>
          </a:prstGeom>
        </p:spPr>
      </p:pic>
      <p:pic>
        <p:nvPicPr>
          <p:cNvPr id="5" name="Picture 4" descr="Perrin Lamb Spotif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3581400"/>
            <a:ext cx="4770415" cy="2810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833104"/>
      </p:ext>
    </p:extLst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‘Everyone’s Got Something’ added to ‘Your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Favourite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Coffeehouse’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playlist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= 13 million streams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= $?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potif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76200"/>
            <a:ext cx="2895600" cy="130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602244"/>
      </p:ext>
    </p:extLst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‘Everyone’s Got Something’ added to ‘Your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Favourite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Coffeehouse’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playlist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= 13 million streams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= $56,329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(inc. mechanicals &amp;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digi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performance royalties)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potif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76200"/>
            <a:ext cx="2895600" cy="130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481217"/>
      </p:ext>
    </p:extLst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the discrepancy?</a:t>
            </a:r>
          </a:p>
        </p:txBody>
      </p:sp>
    </p:spTree>
    <p:extLst>
      <p:ext uri="{BB962C8B-B14F-4D97-AF65-F5344CB8AC3E}">
        <p14:creationId xmlns:p14="http://schemas.microsoft.com/office/powerpoint/2010/main" val="2171117357"/>
      </p:ext>
    </p:extLst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“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pays royalties for all of the listening that occurs on our service by distributing nearly 70% of all the revenues that we receive back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rights holders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.”</a:t>
            </a:r>
          </a:p>
        </p:txBody>
      </p:sp>
      <p:pic>
        <p:nvPicPr>
          <p:cNvPr id="4" name="Picture 3" descr="Spotif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76200"/>
            <a:ext cx="2895600" cy="130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279740"/>
      </p:ext>
    </p:extLst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“By ‘rights holders,’ we are referring to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owners of the music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: labels, publishers, distributors, and through certain digital distributors, independent artists themselves.”</a:t>
            </a:r>
          </a:p>
        </p:txBody>
      </p:sp>
      <p:pic>
        <p:nvPicPr>
          <p:cNvPr id="4" name="Picture 3" descr="Spotif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76200"/>
            <a:ext cx="2895600" cy="130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079001"/>
      </p:ext>
    </p:extLst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discrepancy lies in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nature of the traditional recording contract</a:t>
            </a:r>
          </a:p>
        </p:txBody>
      </p:sp>
    </p:spTree>
    <p:extLst>
      <p:ext uri="{BB962C8B-B14F-4D97-AF65-F5344CB8AC3E}">
        <p14:creationId xmlns:p14="http://schemas.microsoft.com/office/powerpoint/2010/main" val="397339165"/>
      </p:ext>
    </p:extLst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recording agreements are based on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traditional contract model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(physical product focused)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…includes sizeable recoupable elements that the artist has to pay back in royalties</a:t>
            </a:r>
          </a:p>
        </p:txBody>
      </p:sp>
    </p:spTree>
    <p:extLst>
      <p:ext uri="{BB962C8B-B14F-4D97-AF65-F5344CB8AC3E}">
        <p14:creationId xmlns:p14="http://schemas.microsoft.com/office/powerpoint/2010/main" val="1452520591"/>
      </p:ext>
    </p:extLst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Once those are paid pack, royalty rates on streaming income are lower anyway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…so the split on streaming royalties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heavily weighted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towards the record label or publisher</a:t>
            </a:r>
          </a:p>
        </p:txBody>
      </p:sp>
    </p:spTree>
    <p:extLst>
      <p:ext uri="{BB962C8B-B14F-4D97-AF65-F5344CB8AC3E}">
        <p14:creationId xmlns:p14="http://schemas.microsoft.com/office/powerpoint/2010/main" val="4281683018"/>
      </p:ext>
    </p:extLst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other words,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if you are your own rights holder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560990726"/>
      </p:ext>
    </p:extLst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other words,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if you are your own rights holder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…and haven’t assigned your recording rights to a record company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…or your publishing rights to a publishing company</a:t>
            </a:r>
          </a:p>
        </p:txBody>
      </p:sp>
    </p:spTree>
    <p:extLst>
      <p:ext uri="{BB962C8B-B14F-4D97-AF65-F5344CB8AC3E}">
        <p14:creationId xmlns:p14="http://schemas.microsoft.com/office/powerpoint/2010/main" val="4109338189"/>
      </p:ext>
    </p:extLst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 is possible to make decent money from streaming services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If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you don’t sign traditional record/publishing deals </a:t>
            </a:r>
          </a:p>
        </p:txBody>
      </p:sp>
    </p:spTree>
    <p:extLst>
      <p:ext uri="{BB962C8B-B14F-4D97-AF65-F5344CB8AC3E}">
        <p14:creationId xmlns:p14="http://schemas.microsoft.com/office/powerpoint/2010/main" val="761396404"/>
      </p:ext>
    </p:extLst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DiscoverWeekl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838200"/>
            <a:ext cx="6629400" cy="497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399113"/>
      </p:ext>
    </p:extLst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Principle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simple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Introduces user to new music they might like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04378333"/>
      </p:ext>
    </p:extLst>
  </p:cSld>
  <p:clrMapOvr>
    <a:masterClrMapping/>
  </p:clrMapOvr>
  <p:transition spd="slow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Utilises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 algorithm based on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other user’s listening preferences 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…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deliver highly targeted suggestions to every user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Completely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unique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to the individual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442251059"/>
      </p:ext>
    </p:extLst>
  </p:cSld>
  <p:clrMapOvr>
    <a:masterClrMapping/>
  </p:clrMapOvr>
  <p:transition spd="slow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6" name="Picture 5" descr="DiscoverWeekly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2002" y="0"/>
            <a:ext cx="48399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824431"/>
      </p:ext>
    </p:extLst>
  </p:cSld>
  <p:clrMapOvr>
    <a:masterClrMapping/>
  </p:clrMapOvr>
  <p:transition spd="slow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8" name="Picture 7" descr="DiscoverWeekly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476" y="0"/>
            <a:ext cx="60030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5875"/>
      </p:ext>
    </p:extLst>
  </p:cSld>
  <p:clrMapOvr>
    <a:masterClrMapping/>
  </p:clrMapOvr>
  <p:transition spd="slow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surely a computer generated algorithm can’t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accurately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forecast every individual’s musical tastes?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735212705"/>
      </p:ext>
    </p:extLst>
  </p:cSld>
  <p:clrMapOvr>
    <a:masterClrMapping/>
  </p:clrMapOvr>
  <p:transition spd="slow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Twitter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2086539"/>
            <a:ext cx="6553200" cy="3171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097872"/>
      </p:ext>
    </p:extLst>
  </p:cSld>
  <p:clrMapOvr>
    <a:masterClrMapping/>
  </p:clrMapOvr>
  <p:transition spd="slow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is this so important?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976070425"/>
      </p:ext>
    </p:extLst>
  </p:cSld>
  <p:clrMapOvr>
    <a:masterClrMapping/>
  </p:clrMapOvr>
  <p:transition spd="slow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is this so important?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For years the industry has wrestled with the notion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 to get music to the target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…without wasting time on the millions who are outside of the target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321404131"/>
      </p:ext>
    </p:extLst>
  </p:cSld>
  <p:clrMapOvr>
    <a:masterClrMapping/>
  </p:clrMapOvr>
  <p:transition spd="slow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Spotify’s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sheer volume of users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…Allied to a highly complex yet seemingly ‘intuitive’ algorithm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…Make the Discovery Weekly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playlist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the best exponent yet 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delivering target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885151349"/>
      </p:ext>
    </p:extLst>
  </p:cSld>
  <p:clrMapOvr>
    <a:masterClrMapping/>
  </p:clrMapOvr>
  <p:transition spd="slow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Fresh Finds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potify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1924050"/>
            <a:ext cx="6172200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697882"/>
      </p:ext>
    </p:extLst>
  </p:cSld>
  <p:clrMapOvr>
    <a:masterClrMapping/>
  </p:clrMapOvr>
  <p:transition spd="slow"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Fresh Finds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Another interesting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playlist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compiled by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Specifically primed to pick up on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new music, to broaden its reach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5611935"/>
      </p:ext>
    </p:extLst>
  </p:cSld>
  <p:clrMapOvr>
    <a:masterClrMapping/>
  </p:clrMapOvr>
  <p:transition spd="slow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Fresh Finds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Utilises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 algorithm based on monitoring the tracks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playlisted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by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select ‘influencers’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Adds these tracks automatically to the Fresh Finds list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26304925"/>
      </p:ext>
    </p:extLst>
  </p:cSld>
  <p:clrMapOvr>
    <a:masterClrMapping/>
  </p:clrMapOvr>
  <p:transition spd="slow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selects these influencers based on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impact their influence carries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I.e.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can see precisely who’s opinions/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recommendations carry most weight with other users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855633922"/>
      </p:ext>
    </p:extLst>
  </p:cSld>
  <p:clrMapOvr>
    <a:masterClrMapping/>
  </p:clrMapOvr>
  <p:transition spd="slow"/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914400" y="1295400"/>
            <a:ext cx="7391400" cy="4724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Track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Wingdings"/>
              <a:ea typeface="Wingdings"/>
              <a:cs typeface="Wingding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ingdings"/>
                <a:ea typeface="Wingdings"/>
                <a:cs typeface="Wingdings"/>
              </a:rPr>
              <a:t>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Influencers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ingdings"/>
                <a:ea typeface="Wingdings"/>
                <a:cs typeface="Wingdings"/>
              </a:rPr>
              <a:t>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Followers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Wingdings"/>
                <a:ea typeface="Wingdings"/>
                <a:cs typeface="Wingdings"/>
              </a:rPr>
              <a:t>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Fresh Finds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Playlist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rot="5400000">
            <a:off x="1295401" y="2743200"/>
            <a:ext cx="3124200" cy="1905001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rot="16200000" flipH="1">
            <a:off x="4724399" y="2819400"/>
            <a:ext cx="3124201" cy="175260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4175541"/>
      </p:ext>
    </p:extLst>
  </p:cSld>
  <p:clrMapOvr>
    <a:masterClrMapping/>
  </p:clrMapOvr>
  <p:transition spd="slow"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does so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without the influencers even knowing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When those influencers pick something up, it’s a signal of potential for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123281852"/>
      </p:ext>
    </p:extLst>
  </p:cSld>
  <p:clrMapOvr>
    <a:masterClrMapping/>
  </p:clrMapOvr>
  <p:transition spd="slow"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We know that Spotify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rewards artists releasing new music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by exposing that music to new listeners via algorithmic playlists such as Discover Weekly </a:t>
            </a:r>
          </a:p>
        </p:txBody>
      </p:sp>
    </p:spTree>
    <p:extLst>
      <p:ext uri="{BB962C8B-B14F-4D97-AF65-F5344CB8AC3E}">
        <p14:creationId xmlns:p14="http://schemas.microsoft.com/office/powerpoint/2010/main" val="3984438744"/>
      </p:ext>
    </p:extLst>
  </p:cSld>
  <p:clrMapOvr>
    <a:masterClrMapping/>
  </p:clrMapOvr>
  <p:transition spd="slow"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few artists are prolific enough to release new musical content month in, month out, over a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sustained period of time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87964723"/>
      </p:ext>
    </p:extLst>
  </p:cSld>
  <p:clrMapOvr>
    <a:masterClrMapping/>
  </p:clrMapOvr>
  <p:transition spd="slow"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However, the similar algorithms apply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artist’s own publicly shared playlists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i.e. you don’t have to release new content (just update and share playlists) to expand your algorithmic reach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31604886"/>
      </p:ext>
    </p:extLst>
  </p:cSld>
  <p:clrMapOvr>
    <a:masterClrMapping/>
  </p:clrMapOvr>
  <p:transition spd="slow"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70919_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1295400"/>
            <a:ext cx="5867400" cy="4302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639057"/>
      </p:ext>
    </p:extLst>
  </p:cSld>
  <p:clrMapOvr>
    <a:masterClrMapping/>
  </p:clrMapOvr>
  <p:transition spd="slow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Likewise ad campaigns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MK Desktop__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6195" y="1844824"/>
            <a:ext cx="4484413" cy="2438400"/>
          </a:xfrm>
          <a:prstGeom prst="rect">
            <a:avLst/>
          </a:prstGeom>
        </p:spPr>
      </p:pic>
      <p:pic>
        <p:nvPicPr>
          <p:cNvPr id="6" name="Picture 5" descr="MK audio__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544" y="1876532"/>
            <a:ext cx="2242208" cy="224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667835"/>
      </p:ext>
    </p:extLst>
  </p:cSld>
  <p:clrMapOvr>
    <a:masterClrMapping/>
  </p:clrMapOvr>
  <p:transition spd="slow"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Data ownership and digital advertising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We live in an era in which we expect to see and measure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cause and effect</a:t>
            </a:r>
          </a:p>
        </p:txBody>
      </p:sp>
    </p:spTree>
    <p:extLst>
      <p:ext uri="{BB962C8B-B14F-4D97-AF65-F5344CB8AC3E}">
        <p14:creationId xmlns:p14="http://schemas.microsoft.com/office/powerpoint/2010/main" val="3689853212"/>
      </p:ext>
    </p:extLst>
  </p:cSld>
  <p:clrMapOvr>
    <a:masterClrMapping/>
  </p:clrMapOvr>
  <p:transition spd="slow"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We live in an era in which we expect to see and measure cause and effect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I earn X, I can buy 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I run X distance, I will burn Y calories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I download X, it will use up Y amount of data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Etc etc. </a:t>
            </a:r>
          </a:p>
        </p:txBody>
      </p:sp>
    </p:spTree>
  </p:cSld>
  <p:clrMapOvr>
    <a:masterClrMapping/>
  </p:clrMapOvr>
  <p:transition spd="slow"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marketing, it is much harder to gauge cause and effect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Much harder to measure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effectiveness of spend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with any accuracy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Largely because the cause normally 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doesn’t directly impact the effect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we are targeting</a:t>
            </a:r>
          </a:p>
        </p:txBody>
      </p:sp>
    </p:spTree>
  </p:cSld>
  <p:clrMapOvr>
    <a:masterClrMapping/>
  </p:clrMapOvr>
  <p:transition spd="slow"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When buying a TV ad, we want people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buy our product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When buying a TV ad, we want people to buy our product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all we are really doing is buying the opportunity for people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our product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people may see the ad, and the ad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convince them to make a purchase.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people may see the ad, and the ad may convince them to make a purchase.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Also it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may not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The people may also have moved away from the screen, skipped the adverts, not paid attention to the advert etc etc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people may see the ad, and the ad may convince them to make a purchase.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Also it may not. The people may also have moved away from the screen, skipped the adverts, not paid attention to the advert etc etc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desired effect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disconnected from the cause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if our product sells lots after an ad runs, we can directly assess impact, right?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if our product sells lots after an ad runs, we can directly assess impact, right?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Yes, if our activity is linear (i.e. a one off advertisement)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reality that is rarely the case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addition, we frequently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lack real time data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gauge effectiveness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reality that is rarely the case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addition, we frequently lack real time data to gauge effectiveness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= its an imperfect way of establishing effectiveness</a:t>
            </a:r>
          </a:p>
        </p:txBody>
      </p:sp>
    </p:spTree>
  </p:cSld>
  <p:clrMapOvr>
    <a:masterClrMapping/>
  </p:clrMapOvr>
  <p:transition spd="slow"/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digitisation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of the music business has slowly enabled us to amass data that can be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utilised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better inform our marketing decisions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and spend</a:t>
            </a:r>
          </a:p>
        </p:txBody>
      </p:sp>
    </p:spTree>
  </p:cSld>
  <p:clrMapOvr>
    <a:masterClrMapping/>
  </p:clrMapOvr>
  <p:transition spd="slow"/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 has provided us with a wealth of platforms which not just use data, but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encourage users by publicly sharing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much of that data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Plays, views, spins, likes etc</a:t>
            </a:r>
          </a:p>
        </p:txBody>
      </p:sp>
    </p:spTree>
  </p:cSld>
  <p:clrMapOvr>
    <a:masterClrMapping/>
  </p:clrMapOvr>
  <p:transition spd="slow"/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Digitisation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has also provided us with the opportunity to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analyse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data in real-time (or in near real time)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Certainly in a timeframe within which we can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analyse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adjust accordingly</a:t>
            </a:r>
          </a:p>
        </p:txBody>
      </p:sp>
    </p:spTree>
  </p:cSld>
  <p:clrMapOvr>
    <a:masterClrMapping/>
  </p:clrMapOvr>
  <p:transition spd="slow"/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data is crucial then in assessing the performance of our marketing actions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Frequently referred to as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KPIs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Known Performance Indicators</a:t>
            </a:r>
          </a:p>
        </p:txBody>
      </p:sp>
    </p:spTree>
  </p:cSld>
  <p:clrMapOvr>
    <a:masterClrMapping/>
  </p:clrMapOvr>
  <p:transition spd="slow"/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These are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data metrics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we know of in advance and can study to gauge reaction, and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effectiveness of our actions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KPIs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could be anything from sales, to streams, downloads, likes, plays, listens, views, clicks, click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throughs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it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quantifiable, and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trackable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by time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it can be useful as a KPI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That said,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meaningful data analysis in the music business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is still in its relative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infancy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Traditionally record companies have been slow to employ extensive internal resources to study and interpret the data…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record company staff have displayed some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reluctance / ignorance in applying and understanding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the findings</a:t>
            </a:r>
          </a:p>
        </p:txBody>
      </p:sp>
    </p:spTree>
  </p:cSld>
  <p:clrMapOvr>
    <a:masterClrMapping/>
  </p:clrMapOvr>
  <p:transition spd="slow"/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 is only recently, that data analysis has moved beyond ludicrously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rudimentary models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translate into something much more useful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Why?</a:t>
            </a:r>
          </a:p>
        </p:txBody>
      </p:sp>
    </p:spTree>
  </p:cSld>
  <p:clrMapOvr>
    <a:masterClrMapping/>
  </p:clrMapOvr>
  <p:transition spd="slow"/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Artists / labels do not control retail channels (unless D2C)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Therefore you cannot ‘see’ when an individual makes a purchase…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Only that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purchases have been made collectively within a time period</a:t>
            </a:r>
          </a:p>
        </p:txBody>
      </p:sp>
    </p:spTree>
  </p:cSld>
  <p:clrMapOvr>
    <a:masterClrMapping/>
  </p:clrMapOvr>
  <p:transition spd="slow"/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Until recently, we could only track 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click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throughs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to links…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We could see if a user had clicked an ad, or a link…</a:t>
            </a:r>
          </a:p>
        </p:txBody>
      </p:sp>
    </p:spTree>
  </p:cSld>
  <p:clrMapOvr>
    <a:masterClrMapping/>
  </p:clrMapOvr>
  <p:transition spd="slow"/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consider the implications by way of an example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is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traditional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ad report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61115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3505200"/>
            <a:ext cx="7010400" cy="1635504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We are told a good CTR is 2% &gt;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does that tell me in real terms?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I know how many people have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clicked the ad and viewed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my destination?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I know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 long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they browsed?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I know if they navigated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elsewhere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I know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what they thought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my product? </a:t>
            </a:r>
          </a:p>
        </p:txBody>
      </p:sp>
    </p:spTree>
  </p:cSld>
  <p:clrMapOvr>
    <a:masterClrMapping/>
  </p:clrMapOvr>
  <p:transition spd="slow"/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I know if they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made a purchase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I know if that purchase was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my record or someone else’s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</a:t>
            </a:r>
          </a:p>
        </p:txBody>
      </p:sp>
    </p:spTree>
  </p:cSld>
  <p:clrMapOvr>
    <a:masterClrMapping/>
  </p:clrMapOvr>
  <p:transition spd="slow"/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Despite operating in an entirely digital environment…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One in which theoretically we could track every user’s movements…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 know no more about the effectiveness of my online ad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than if I had run a traditional advert on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terrestial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TV</a:t>
            </a:r>
          </a:p>
        </p:txBody>
      </p:sp>
    </p:spTree>
  </p:cSld>
  <p:clrMapOvr>
    <a:masterClrMapping/>
  </p:clrMapOvr>
  <p:transition spd="slow"/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record companies operate a more sophisticated level of reporting nowadays…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record companies operate a more sophisticated level of reporting nowadays…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61115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932880"/>
            <a:ext cx="6993946" cy="3696520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DB1E8A6-FFF7-7C4F-98A1-D2B4844C60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5715" y="3501008"/>
            <a:ext cx="1318053" cy="2830718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eCPM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stands for 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effective cost per mille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(cost per thousand impressions)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Still doesn’t tell us how many people have bought our product but does allow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comparison of cost effectiveness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between one campaign and another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Contemporary approach advocates a more revealing model;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Small initial spend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Several ads run simultaneously targeting different audiences with different messages in order to compare relative effectiveness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-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Analyse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 amend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spend accordingly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Provides more useful info;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61115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2172898"/>
            <a:ext cx="7467600" cy="323941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Provides more useful info;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nip20161115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1981200"/>
            <a:ext cx="5334000" cy="3802277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Facebook has made available a ‘tracking pixel’ that allows website owners (i.e. those selling via their own D2C site, not directing to Spotify etc) to track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visits and conversions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(i.e. sales)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Allows content owners to see which ad viewers have made a purchase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61115_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990600"/>
            <a:ext cx="7924800" cy="5226996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Another advantage that use of data allows…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intelligently segment audience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in order to target better…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For example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to avoid ‘audience fatigue’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by hammering the same message to those who have already ‘bought in’…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For example, if an artist website has been visited 356,000 times in the last 180 days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98,000 times in the last 30 days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Its fair to assume that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those 98,000 are the ‘most engaged’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and don’t need further marketing messages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Can therefore target those who have visited within the last 3 months, but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exclude those from the most recent month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(356,000 – 98,000 = 258,000 people)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Facebook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 Google both allow this kind of targeted ad grouping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Another substantial benefit of data analysis comes in the capacity to collate a fan database and then upload those email addresses onto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Facebook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order to interact there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Why?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Because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mailout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open rates average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less than 20%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...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Any content owner cannot assume that consumers will migrate to their profiles.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 is necessary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take the product to the consumer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in an environment in which they are already comfortable, and active.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Doing so consistently delivers tangible results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 course the likes of Twitter and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Facebook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provide useful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anayltics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/insight tools for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free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61116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3200400"/>
            <a:ext cx="4363430" cy="3188328"/>
          </a:xfrm>
          <a:prstGeom prst="rect">
            <a:avLst/>
          </a:prstGeom>
        </p:spPr>
      </p:pic>
      <p:pic>
        <p:nvPicPr>
          <p:cNvPr id="5" name="Picture 4" descr="Snip20161116_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3200400"/>
            <a:ext cx="4419600" cy="3193886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in order to accurately target an audience and apply lessons learned…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Much more useful Facebook insights are available via Facebook Ad Manager or (paid for)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Facebook partner services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such as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AdEspresso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Example from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The Woods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ad campaign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61118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821248"/>
            <a:ext cx="8763000" cy="2893752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Group exercise: Plot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digital strategy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for a brand new artist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You’ve very little budget (£200 max)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creative artist willing to provide plenty of assets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314284909"/>
      </p:ext>
    </p:extLst>
  </p:cSld>
  <p:clrMapOvr>
    <a:masterClrMapping/>
  </p:clrMapOvr>
  <p:transition spd="slow"/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Think about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608404976"/>
      </p:ext>
    </p:extLst>
  </p:cSld>
  <p:clrMapOvr>
    <a:masterClrMapping/>
  </p:clrMapOvr>
  <p:transition spd="slow"/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Think about;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Using techniques such as the tease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build pre-save activity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08087379"/>
      </p:ext>
    </p:extLst>
  </p:cSld>
  <p:clrMapOvr>
    <a:masterClrMapping/>
  </p:clrMapOvr>
  <p:transition spd="slow"/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Think about;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Using playlists and new musical releases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drive algorithmic streaming reach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50316763"/>
      </p:ext>
    </p:extLst>
  </p:cSld>
  <p:clrMapOvr>
    <a:masterClrMapping/>
  </p:clrMapOvr>
  <p:transition spd="slow"/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Think about;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Using small spend ad campaigns &amp;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marketing pixels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track sales &amp; drive consumers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to make D2C purchases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127183601"/>
      </p:ext>
    </p:extLst>
  </p:cSld>
  <p:clrMapOvr>
    <a:masterClrMapping/>
  </p:clrMapOvr>
  <p:transition spd="slow"/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Promoting live events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4572</TotalTime>
  <Words>2865</Words>
  <Application>Microsoft Macintosh PowerPoint</Application>
  <PresentationFormat>On-screen Show (4:3)</PresentationFormat>
  <Paragraphs>400</Paragraphs>
  <Slides>143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143</vt:i4>
      </vt:variant>
    </vt:vector>
  </HeadingPairs>
  <TitlesOfParts>
    <vt:vector size="148" baseType="lpstr">
      <vt:lpstr>Arial</vt:lpstr>
      <vt:lpstr>Calibri</vt:lpstr>
      <vt:lpstr>Century Gothic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614</cp:revision>
  <cp:lastPrinted>2016-11-15T18:15:32Z</cp:lastPrinted>
  <dcterms:created xsi:type="dcterms:W3CDTF">2017-11-19T10:12:51Z</dcterms:created>
  <dcterms:modified xsi:type="dcterms:W3CDTF">2020-03-31T13:48:06Z</dcterms:modified>
</cp:coreProperties>
</file>