
<file path=[Content_Types].xml><?xml version="1.0" encoding="utf-8"?>
<Types xmlns="http://schemas.openxmlformats.org/package/2006/content-types">
  <Default Extension="jfif" ContentType="image/jpeg"/>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778" r:id="rId2"/>
    <p:sldMasterId id="2147483648" r:id="rId3"/>
  </p:sldMasterIdLst>
  <p:notesMasterIdLst>
    <p:notesMasterId r:id="rId35"/>
  </p:notesMasterIdLst>
  <p:sldIdLst>
    <p:sldId id="256"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90" r:id="rId25"/>
    <p:sldId id="281" r:id="rId26"/>
    <p:sldId id="282" r:id="rId27"/>
    <p:sldId id="283" r:id="rId28"/>
    <p:sldId id="284" r:id="rId29"/>
    <p:sldId id="285" r:id="rId30"/>
    <p:sldId id="286" r:id="rId31"/>
    <p:sldId id="287" r:id="rId32"/>
    <p:sldId id="288" r:id="rId33"/>
    <p:sldId id="289" r:id="rId3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830"/>
  </p:normalViewPr>
  <p:slideViewPr>
    <p:cSldViewPr snapToGrid="0" snapToObjects="1">
      <p:cViewPr varScale="1">
        <p:scale>
          <a:sx n="106" d="100"/>
          <a:sy n="106" d="100"/>
        </p:scale>
        <p:origin x="1632" y="10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ableStyles" Target="tableStyles.xml"/><Relationship Id="rId21" Type="http://schemas.openxmlformats.org/officeDocument/2006/relationships/slide" Target="slides/slide18.xml"/><Relationship Id="rId34" Type="http://schemas.openxmlformats.org/officeDocument/2006/relationships/slide" Target="slides/slide3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notesMaster" Target="notesMasters/notesMaster1.xml"/><Relationship Id="rId8" Type="http://schemas.openxmlformats.org/officeDocument/2006/relationships/slide" Target="slides/slide5.xml"/><Relationship Id="rId3"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2/3/2025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03/02/2025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03/02/2025</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4.xml"/><Relationship Id="rId7"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 Id="rId4" Type="http://schemas.openxmlformats.org/officeDocument/2006/relationships/image" Target="../media/image3.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2/3/2025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4"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pPr/>
              <a:t>03/02/2025</a:t>
            </a:fld>
            <a:endParaRPr lang="en-GB" dirty="0"/>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52" r:id="rId1"/>
    <p:sldLayoutId id="2147483650" r:id="rId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7" Type="http://schemas.openxmlformats.org/officeDocument/2006/relationships/image" Target="../media/image9.png"/><Relationship Id="rId2" Type="http://schemas.openxmlformats.org/officeDocument/2006/relationships/image" Target="../media/image4.jpeg"/><Relationship Id="rId1" Type="http://schemas.openxmlformats.org/officeDocument/2006/relationships/slideLayout" Target="../slideLayouts/slideLayout4.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fif"/></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s://www-jstor-org.ezproxy.uwtsd.ac.uk/stable/26753195?sid=primo" TargetMode="Externa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hyperlink" Target="https://www-oxfordreference-com.ezproxy.uwtsd.ac.uk/https:/www.rcseng.ac.uk/library-and-publications/library/blog/phossy-jaw-and-the-matchgirls/" TargetMode="External"/><Relationship Id="rId2" Type="http://schemas.openxmlformats.org/officeDocument/2006/relationships/hyperlink" Target="https://www-oxfordreference-com.ezproxy.uwtsd.ac.uk/display/10.1093/acref/9780199685691.001.0001/acref-9780199685691-e-2342" TargetMode="External"/><Relationship Id="rId1" Type="http://schemas.openxmlformats.org/officeDocument/2006/relationships/slideLayout" Target="../slideLayouts/slideLayout9.xml"/><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hyperlink" Target="https://www-tandfonline-com.ezproxy.uwtsd.ac.uk/doi/full/10.1080/09574042.2017.1301123" TargetMode="Externa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s://www-jstor-org.ezproxy.uwtsd.ac.uk/stable/26598792?sid=primo" TargetMode="Externa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walesonline.co.uk/news/uk-news/voting-politics-youth-16-future-27455989" TargetMode="External"/><Relationship Id="rId1" Type="http://schemas.openxmlformats.org/officeDocument/2006/relationships/slideLayout" Target="../slideLayouts/slideLayout9.xml"/><Relationship Id="rId4" Type="http://schemas.openxmlformats.org/officeDocument/2006/relationships/hyperlink" Target="https://wales.org/yes-for-wales/"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bma.org.uk/news-and-opinion/strike-advice-for-junior-doctors-in-england-rest-and-recharge-this-round-of-strikes" TargetMode="External"/><Relationship Id="rId1" Type="http://schemas.openxmlformats.org/officeDocument/2006/relationships/slideLayout" Target="../slideLayouts/slideLayout9.xml"/><Relationship Id="rId4" Type="http://schemas.openxmlformats.org/officeDocument/2006/relationships/hyperlink" Target="Amazon%20protest%20take%20place%20across%20UK%20as%20historic%20ballot%20begins%20|%20GMB%20Union"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metoomvmt.org/" TargetMode="External"/><Relationship Id="rId1" Type="http://schemas.openxmlformats.org/officeDocument/2006/relationships/slideLayout" Target="../slideLayouts/slideLayout9.xml"/><Relationship Id="rId4" Type="http://schemas.openxmlformats.org/officeDocument/2006/relationships/hyperlink" Target="https://takebackthenight.org/history/"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blacklivesmatter.com/our-history/" TargetMode="External"/><Relationship Id="rId1" Type="http://schemas.openxmlformats.org/officeDocument/2006/relationships/slideLayout" Target="../slideLayouts/slideLayout9.xml"/><Relationship Id="rId4" Type="http://schemas.openxmlformats.org/officeDocument/2006/relationships/hyperlink" Target="https://blackequityorg.com/who-we-are/" TargetMode="External"/></Relationships>
</file>

<file path=ppt/slides/_rels/slide21.xml.rels><?xml version="1.0" encoding="UTF-8" standalone="yes"?>
<Relationships xmlns="http://schemas.openxmlformats.org/package/2006/relationships"><Relationship Id="rId2" Type="http://schemas.openxmlformats.org/officeDocument/2006/relationships/hyperlink" Target="https://research-ebsco-com.ezproxy.uwtsd.ac.uk/c/onvpsy/viewer/pdf/vx55rz46pv?route=details" TargetMode="External"/><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hyperlink" Target="https://iea.org.uk/blog/are-you-a-progressive-or-a-reactionary" TargetMode="External"/><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3" Type="http://schemas.openxmlformats.org/officeDocument/2006/relationships/hyperlink" Target="https://www.greenpeace.org.uk/news/six-greenpeace-non-violent-direct-actions/" TargetMode="External"/><Relationship Id="rId2" Type="http://schemas.openxmlformats.org/officeDocument/2006/relationships/hyperlink" Target="https://www.wwfca.org/en/campaigns_main/" TargetMode="External"/><Relationship Id="rId1" Type="http://schemas.openxmlformats.org/officeDocument/2006/relationships/slideLayout" Target="../slideLayouts/slideLayout8.xml"/><Relationship Id="rId5" Type="http://schemas.openxmlformats.org/officeDocument/2006/relationships/hyperlink" Target="https://extinctionrebellion.uk/news/" TargetMode="External"/><Relationship Id="rId4" Type="http://schemas.openxmlformats.org/officeDocument/2006/relationships/hyperlink" Target="https://juststopoil.org/news-press/"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spuc.org.uk/" TargetMode="External"/><Relationship Id="rId2" Type="http://schemas.openxmlformats.org/officeDocument/2006/relationships/hyperlink" Target="https://www.womensequality.org.uk/campaigns" TargetMode="External"/><Relationship Id="rId1" Type="http://schemas.openxmlformats.org/officeDocument/2006/relationships/slideLayout" Target="../slideLayouts/slideLayout8.xml"/><Relationship Id="rId4" Type="http://schemas.openxmlformats.org/officeDocument/2006/relationships/hyperlink" Target="https://www.gov.uk/government/news/protection-zones-around-abortion-clinics-in-place-by-october"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refugeecouncil.org.uk/get-involved/campaign-with-us/" TargetMode="External"/><Relationship Id="rId2" Type="http://schemas.openxmlformats.org/officeDocument/2006/relationships/hyperlink" Target="https://jcwi.org.uk/campaigns/" TargetMode="External"/><Relationship Id="rId1" Type="http://schemas.openxmlformats.org/officeDocument/2006/relationships/slideLayout" Target="../slideLayouts/slideLayout8.xml"/><Relationship Id="rId5" Type="http://schemas.openxmlformats.org/officeDocument/2006/relationships/hyperlink" Target="https://www.britainfirst.org/" TargetMode="External"/><Relationship Id="rId4" Type="http://schemas.openxmlformats.org/officeDocument/2006/relationships/hyperlink" Target="https://www.liverpoolecho.co.uk/news/liverpool-news/police-believe-english-defence-league-29650424"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huntsabs.org.uk/ge24-campaign/" TargetMode="External"/><Relationship Id="rId2" Type="http://schemas.openxmlformats.org/officeDocument/2006/relationships/hyperlink" Target="https://www.peta.org/action/campaigns/" TargetMode="External"/><Relationship Id="rId1" Type="http://schemas.openxmlformats.org/officeDocument/2006/relationships/slideLayout" Target="../slideLayouts/slideLayout8.xml"/><Relationship Id="rId4" Type="http://schemas.openxmlformats.org/officeDocument/2006/relationships/hyperlink" Target="https://www.countryside-alliance.org/about-us"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8" Type="http://schemas.openxmlformats.org/officeDocument/2006/relationships/hyperlink" Target="https://www.countryside-alliance.org/about-us" TargetMode="External"/><Relationship Id="rId3" Type="http://schemas.openxmlformats.org/officeDocument/2006/relationships/hyperlink" Target="https://blackequityorg.com/who-we-are/" TargetMode="External"/><Relationship Id="rId7" Type="http://schemas.openxmlformats.org/officeDocument/2006/relationships/hyperlink" Target="https://doi.org/10.1017/ssh.2019.20" TargetMode="External"/><Relationship Id="rId2" Type="http://schemas.openxmlformats.org/officeDocument/2006/relationships/hyperlink" Target="https://metoomvmt.org/" TargetMode="External"/><Relationship Id="rId1" Type="http://schemas.openxmlformats.org/officeDocument/2006/relationships/slideLayout" Target="../slideLayouts/slideLayout9.xml"/><Relationship Id="rId6" Type="http://schemas.openxmlformats.org/officeDocument/2006/relationships/hyperlink" Target="https://www.bma.org.uk/news-and-opinion/strike-advice-for-junior-doctors-in-england-rest-and-recharge-this-round-of-strikes" TargetMode="External"/><Relationship Id="rId11" Type="http://schemas.openxmlformats.org/officeDocument/2006/relationships/hyperlink" Target="https://doi.org/10.1037/pspi0000230" TargetMode="External"/><Relationship Id="rId5" Type="http://schemas.openxmlformats.org/officeDocument/2006/relationships/hyperlink" Target="https://www.britainfirst.org/" TargetMode="External"/><Relationship Id="rId10" Type="http://schemas.openxmlformats.org/officeDocument/2006/relationships/hyperlink" Target="https://extinctionrebellion.uk/news/" TargetMode="External"/><Relationship Id="rId4" Type="http://schemas.openxmlformats.org/officeDocument/2006/relationships/hyperlink" Target="https://blacklivesmatter.com/our-history/" TargetMode="External"/><Relationship Id="rId9" Type="http://schemas.openxmlformats.org/officeDocument/2006/relationships/hyperlink" Target="https://www.liverpoolecho.co.uk/news/liverpool-news/police-believe-english-defence-league-29650424" TargetMode="External"/></Relationships>
</file>

<file path=ppt/slides/_rels/slide29.xml.rels><?xml version="1.0" encoding="UTF-8" standalone="yes"?>
<Relationships xmlns="http://schemas.openxmlformats.org/package/2006/relationships"><Relationship Id="rId8" Type="http://schemas.openxmlformats.org/officeDocument/2006/relationships/hyperlink" Target="https://iea.org.uk/blog/are-you-a-progressive-or-a-reactionary" TargetMode="External"/><Relationship Id="rId3" Type="http://schemas.openxmlformats.org/officeDocument/2006/relationships/hyperlink" Target="https://doi.org/10.1080/09574042.2017.1301123" TargetMode="External"/><Relationship Id="rId7" Type="http://schemas.openxmlformats.org/officeDocument/2006/relationships/hyperlink" Target="https://juststopoil.org/news-press/" TargetMode="External"/><Relationship Id="rId2" Type="http://schemas.openxmlformats.org/officeDocument/2006/relationships/hyperlink" Target="https://www.gmb.org.uk/news/amazon-protest-take-place-across-uk-as-historic-ballot-begins#:~:text=Protests%20will%20take%20place%20at%20Amazon%20warehouses%20across,union%20for%20the%20first%20time%20in%20the%20UK." TargetMode="External"/><Relationship Id="rId1" Type="http://schemas.openxmlformats.org/officeDocument/2006/relationships/slideLayout" Target="../slideLayouts/slideLayout9.xml"/><Relationship Id="rId6" Type="http://schemas.openxmlformats.org/officeDocument/2006/relationships/hyperlink" Target="https://www.huntsabs.org.uk/ge24-campaign/" TargetMode="External"/><Relationship Id="rId5" Type="http://schemas.openxmlformats.org/officeDocument/2006/relationships/hyperlink" Target="https://www.gov.uk/government/news/protection-zones-around-abortion-clinics-in-place-by-october" TargetMode="External"/><Relationship Id="rId10" Type="http://schemas.openxmlformats.org/officeDocument/2006/relationships/hyperlink" Target="https://www.walesonline.co.uk/news/uk-news/voting-politics-youth-16-future-27455989" TargetMode="External"/><Relationship Id="rId4" Type="http://schemas.openxmlformats.org/officeDocument/2006/relationships/hyperlink" Target="https://www.greenpeace.org.uk/news/six-greenpeace-non-violent-direct-actions/" TargetMode="External"/><Relationship Id="rId9" Type="http://schemas.openxmlformats.org/officeDocument/2006/relationships/hyperlink" Target="https://research-ebsco-com.ezproxy.uwtsd.ac.uk/c/onvpsy/viewer/pdf/vx55rz46pv?route=details" TargetMode="External"/></Relationships>
</file>

<file path=ppt/slides/_rels/slide30.xml.rels><?xml version="1.0" encoding="UTF-8" standalone="yes"?>
<Relationships xmlns="http://schemas.openxmlformats.org/package/2006/relationships"><Relationship Id="rId8" Type="http://schemas.openxmlformats.org/officeDocument/2006/relationships/hyperlink" Target="https://takebackthenight.org/history/" TargetMode="External"/><Relationship Id="rId3" Type="http://schemas.openxmlformats.org/officeDocument/2006/relationships/hyperlink" Target="https://journals.sagepub.com/doi/10.1177/10776990231161035" TargetMode="External"/><Relationship Id="rId7" Type="http://schemas.openxmlformats.org/officeDocument/2006/relationships/hyperlink" Target="https://www.spuc.org.uk/Get-Involved/Campaigns" TargetMode="External"/><Relationship Id="rId2" Type="http://schemas.openxmlformats.org/officeDocument/2006/relationships/hyperlink" Target="https://www-oxfordreference-com.ezproxy.uwtsd.ac.uk/display/10.1093/acref/9780199685691.001.0001/acref-9780199685691-e-2342" TargetMode="External"/><Relationship Id="rId1" Type="http://schemas.openxmlformats.org/officeDocument/2006/relationships/slideLayout" Target="../slideLayouts/slideLayout9.xml"/><Relationship Id="rId6" Type="http://schemas.openxmlformats.org/officeDocument/2006/relationships/hyperlink" Target="https://www.researchgate.net/publication/361275854_Activism_Social_Movements_and_Social_Change_An_Incessant_Societal_Process" TargetMode="External"/><Relationship Id="rId5" Type="http://schemas.openxmlformats.org/officeDocument/2006/relationships/hyperlink" Target="https://www.peta.org/action/campaigns/" TargetMode="External"/><Relationship Id="rId10" Type="http://schemas.openxmlformats.org/officeDocument/2006/relationships/hyperlink" Target="https://wales.org/yes-for-wales/" TargetMode="External"/><Relationship Id="rId4" Type="http://schemas.openxmlformats.org/officeDocument/2006/relationships/hyperlink" Target="https://doi.org/10.1111/ajps.12384" TargetMode="External"/><Relationship Id="rId9" Type="http://schemas.openxmlformats.org/officeDocument/2006/relationships/hyperlink" Target="https://www.wwfca.org/en/campaigns_main/"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www.nationalarchives.gov.uk/education/resources/what-was-the-significance-of-the-match-girls-strike-in-1888/the-match-girls-strike-source-1a/" TargetMode="External"/><Relationship Id="rId2" Type="http://schemas.openxmlformats.org/officeDocument/2006/relationships/hyperlink" Target="https://high.org/exhibition/a-fire-that-no-water-could-put-out-civil-rights-photography/" TargetMode="External"/><Relationship Id="rId1" Type="http://schemas.openxmlformats.org/officeDocument/2006/relationships/slideLayout" Target="../slideLayouts/slideLayout9.xml"/><Relationship Id="rId6" Type="http://schemas.openxmlformats.org/officeDocument/2006/relationships/hyperlink" Target="https://www.vads.ac.uk/digital/collection/WLS/id/53/rec/62" TargetMode="External"/><Relationship Id="rId5" Type="http://schemas.openxmlformats.org/officeDocument/2006/relationships/hyperlink" Target="https://www.womensequality.org.uk/campaigns" TargetMode="External"/><Relationship Id="rId4" Type="http://schemas.openxmlformats.org/officeDocument/2006/relationships/hyperlink" Target="https://www.newportpast.com/nmg/chartists/n05mullock.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344F177-AD8F-ADF6-F149-4693F7B740C6}"/>
              </a:ext>
            </a:extLst>
          </p:cNvPr>
          <p:cNvSpPr/>
          <p:nvPr/>
        </p:nvSpPr>
        <p:spPr>
          <a:xfrm>
            <a:off x="190123" y="412920"/>
            <a:ext cx="8596816" cy="4007067"/>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1CDE8F3F-E9A8-5295-F880-F4E4BB5D3967}"/>
              </a:ext>
            </a:extLst>
          </p:cNvPr>
          <p:cNvSpPr txBox="1"/>
          <p:nvPr/>
        </p:nvSpPr>
        <p:spPr>
          <a:xfrm>
            <a:off x="461727" y="4499566"/>
            <a:ext cx="7831247" cy="584775"/>
          </a:xfrm>
          <a:prstGeom prst="rect">
            <a:avLst/>
          </a:prstGeom>
          <a:noFill/>
        </p:spPr>
        <p:txBody>
          <a:bodyPr wrap="square" rtlCol="0">
            <a:spAutoFit/>
          </a:bodyPr>
          <a:lstStyle/>
          <a:p>
            <a:r>
              <a:rPr lang="en-GB" sz="3200" b="1" dirty="0"/>
              <a:t>ECAY6006 The Politics of Activism</a:t>
            </a:r>
          </a:p>
        </p:txBody>
      </p:sp>
      <p:sp>
        <p:nvSpPr>
          <p:cNvPr id="6" name="TextBox 5">
            <a:extLst>
              <a:ext uri="{FF2B5EF4-FFF2-40B4-BE49-F238E27FC236}">
                <a16:creationId xmlns:a16="http://schemas.microsoft.com/office/drawing/2014/main" id="{61D7638A-42FA-9870-FBDE-18476B8786D1}"/>
              </a:ext>
            </a:extLst>
          </p:cNvPr>
          <p:cNvSpPr txBox="1"/>
          <p:nvPr/>
        </p:nvSpPr>
        <p:spPr>
          <a:xfrm>
            <a:off x="564652" y="5242524"/>
            <a:ext cx="7831247" cy="523220"/>
          </a:xfrm>
          <a:prstGeom prst="rect">
            <a:avLst/>
          </a:prstGeom>
          <a:noFill/>
        </p:spPr>
        <p:txBody>
          <a:bodyPr wrap="square" rtlCol="0">
            <a:spAutoFit/>
          </a:bodyPr>
          <a:lstStyle/>
          <a:p>
            <a:r>
              <a:rPr lang="en-GB" sz="2800" b="1" dirty="0"/>
              <a:t>Theme 2: Historical Examples of Activism</a:t>
            </a:r>
          </a:p>
        </p:txBody>
      </p:sp>
      <p:pic>
        <p:nvPicPr>
          <p:cNvPr id="8" name="Picture 7" descr="An environmental activist holding a sign">
            <a:extLst>
              <a:ext uri="{FF2B5EF4-FFF2-40B4-BE49-F238E27FC236}">
                <a16:creationId xmlns:a16="http://schemas.microsoft.com/office/drawing/2014/main" id="{4E307DEC-921D-7470-75C8-543E2052E63C}"/>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00593" y="588475"/>
            <a:ext cx="2328450" cy="1344815"/>
          </a:xfrm>
          <a:prstGeom prst="rect">
            <a:avLst/>
          </a:prstGeom>
        </p:spPr>
      </p:pic>
      <p:pic>
        <p:nvPicPr>
          <p:cNvPr id="10" name="Picture 9" descr="A hand with a barbed wire around it&#10;&#10;Description automatically generated">
            <a:extLst>
              <a:ext uri="{FF2B5EF4-FFF2-40B4-BE49-F238E27FC236}">
                <a16:creationId xmlns:a16="http://schemas.microsoft.com/office/drawing/2014/main" id="{26EBE18E-CF17-1A93-4697-DF026A33E287}"/>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57061" y="2948911"/>
            <a:ext cx="1212215" cy="1314450"/>
          </a:xfrm>
          <a:prstGeom prst="rect">
            <a:avLst/>
          </a:prstGeom>
        </p:spPr>
      </p:pic>
      <p:pic>
        <p:nvPicPr>
          <p:cNvPr id="12" name="Picture 11" descr="The Public Order Act 2023">
            <a:extLst>
              <a:ext uri="{FF2B5EF4-FFF2-40B4-BE49-F238E27FC236}">
                <a16:creationId xmlns:a16="http://schemas.microsoft.com/office/drawing/2014/main" id="{A63DC4EE-D308-402F-FB4F-8C86B8B9E7E7}"/>
              </a:ext>
            </a:extLst>
          </p:cNvPr>
          <p:cNvPicPr>
            <a:picLocks noChangeAspect="1"/>
          </p:cNvPicPr>
          <p:nvPr/>
        </p:nvPicPr>
        <p:blipFill>
          <a:blip r:embed="rId4"/>
          <a:stretch>
            <a:fillRect/>
          </a:stretch>
        </p:blipFill>
        <p:spPr>
          <a:xfrm>
            <a:off x="6328845" y="307620"/>
            <a:ext cx="2296091" cy="2130394"/>
          </a:xfrm>
          <a:prstGeom prst="rect">
            <a:avLst/>
          </a:prstGeom>
        </p:spPr>
      </p:pic>
      <p:pic>
        <p:nvPicPr>
          <p:cNvPr id="16" name="Picture 15" descr="A group of people holding signs&#10;&#10;Description automatically generated">
            <a:extLst>
              <a:ext uri="{FF2B5EF4-FFF2-40B4-BE49-F238E27FC236}">
                <a16:creationId xmlns:a16="http://schemas.microsoft.com/office/drawing/2014/main" id="{33DF5932-4684-81FD-97BF-A25541983A1A}"/>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3130593" y="389298"/>
            <a:ext cx="2699366" cy="1459117"/>
          </a:xfrm>
          <a:prstGeom prst="rect">
            <a:avLst/>
          </a:prstGeom>
        </p:spPr>
      </p:pic>
      <p:pic>
        <p:nvPicPr>
          <p:cNvPr id="18" name="Picture 17" descr="A child holding a sign protesting against climate change">
            <a:extLst>
              <a:ext uri="{FF2B5EF4-FFF2-40B4-BE49-F238E27FC236}">
                <a16:creationId xmlns:a16="http://schemas.microsoft.com/office/drawing/2014/main" id="{6EDFAB81-8A1C-51F5-7E4B-82D84F882E32}"/>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5156562" y="2922972"/>
            <a:ext cx="1820643" cy="1314450"/>
          </a:xfrm>
          <a:prstGeom prst="rect">
            <a:avLst/>
          </a:prstGeom>
        </p:spPr>
      </p:pic>
      <p:sp>
        <p:nvSpPr>
          <p:cNvPr id="19" name="TextBox 18">
            <a:extLst>
              <a:ext uri="{FF2B5EF4-FFF2-40B4-BE49-F238E27FC236}">
                <a16:creationId xmlns:a16="http://schemas.microsoft.com/office/drawing/2014/main" id="{0BC009F6-A25D-CB78-E3C5-0B3B49B083D9}"/>
              </a:ext>
            </a:extLst>
          </p:cNvPr>
          <p:cNvSpPr txBox="1"/>
          <p:nvPr/>
        </p:nvSpPr>
        <p:spPr>
          <a:xfrm>
            <a:off x="300593" y="2051269"/>
            <a:ext cx="1618742" cy="822357"/>
          </a:xfrm>
          <a:prstGeom prst="rect">
            <a:avLst/>
          </a:prstGeom>
          <a:solidFill>
            <a:schemeClr val="accent1"/>
          </a:solidFill>
        </p:spPr>
        <p:txBody>
          <a:bodyPr wrap="square" rtlCol="0">
            <a:spAutoFit/>
          </a:bodyPr>
          <a:lstStyle/>
          <a:p>
            <a:endParaRPr lang="en-GB" dirty="0"/>
          </a:p>
        </p:txBody>
      </p:sp>
      <p:sp>
        <p:nvSpPr>
          <p:cNvPr id="20" name="Rectangle 19">
            <a:extLst>
              <a:ext uri="{FF2B5EF4-FFF2-40B4-BE49-F238E27FC236}">
                <a16:creationId xmlns:a16="http://schemas.microsoft.com/office/drawing/2014/main" id="{16588CC1-ABF5-24E0-3170-6B34C489611E}"/>
              </a:ext>
            </a:extLst>
          </p:cNvPr>
          <p:cNvSpPr/>
          <p:nvPr/>
        </p:nvSpPr>
        <p:spPr>
          <a:xfrm>
            <a:off x="7161291" y="2643613"/>
            <a:ext cx="1348966" cy="159381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AA6D2FAE-4213-0C70-ED40-E1F7DE3C0B15}"/>
              </a:ext>
            </a:extLst>
          </p:cNvPr>
          <p:cNvSpPr/>
          <p:nvPr/>
        </p:nvSpPr>
        <p:spPr>
          <a:xfrm>
            <a:off x="5920966" y="412920"/>
            <a:ext cx="316872" cy="140112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a:extLst>
              <a:ext uri="{FF2B5EF4-FFF2-40B4-BE49-F238E27FC236}">
                <a16:creationId xmlns:a16="http://schemas.microsoft.com/office/drawing/2014/main" id="{FAB768E7-9392-F13B-A41E-694F2E19754E}"/>
              </a:ext>
            </a:extLst>
          </p:cNvPr>
          <p:cNvSpPr/>
          <p:nvPr/>
        </p:nvSpPr>
        <p:spPr>
          <a:xfrm>
            <a:off x="1785451" y="3606136"/>
            <a:ext cx="2005079" cy="60766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Picture 22">
            <a:extLst>
              <a:ext uri="{FF2B5EF4-FFF2-40B4-BE49-F238E27FC236}">
                <a16:creationId xmlns:a16="http://schemas.microsoft.com/office/drawing/2014/main" id="{5B23FE9A-3AE8-65FE-83B1-5D4ADFABA258}"/>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2075980" y="2075247"/>
            <a:ext cx="2802659" cy="1504950"/>
          </a:xfrm>
          <a:prstGeom prst="rect">
            <a:avLst/>
          </a:prstGeom>
        </p:spPr>
      </p:pic>
      <p:sp>
        <p:nvSpPr>
          <p:cNvPr id="24" name="Rectangle 23">
            <a:extLst>
              <a:ext uri="{FF2B5EF4-FFF2-40B4-BE49-F238E27FC236}">
                <a16:creationId xmlns:a16="http://schemas.microsoft.com/office/drawing/2014/main" id="{F375E7FB-B517-B079-9F16-AD13E31EA99D}"/>
              </a:ext>
            </a:extLst>
          </p:cNvPr>
          <p:cNvSpPr/>
          <p:nvPr/>
        </p:nvSpPr>
        <p:spPr>
          <a:xfrm>
            <a:off x="3585172" y="1933290"/>
            <a:ext cx="2699366" cy="61326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a:extLst>
              <a:ext uri="{FF2B5EF4-FFF2-40B4-BE49-F238E27FC236}">
                <a16:creationId xmlns:a16="http://schemas.microsoft.com/office/drawing/2014/main" id="{9B4052E2-AFAB-CF04-A063-CB318592B943}"/>
              </a:ext>
            </a:extLst>
          </p:cNvPr>
          <p:cNvSpPr/>
          <p:nvPr/>
        </p:nvSpPr>
        <p:spPr>
          <a:xfrm>
            <a:off x="3956088" y="3105339"/>
            <a:ext cx="1079196" cy="11084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253630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21E7B77-60C8-A3D5-84A0-2ADF625B0F25}"/>
              </a:ext>
            </a:extLst>
          </p:cNvPr>
          <p:cNvSpPr>
            <a:spLocks noGrp="1"/>
          </p:cNvSpPr>
          <p:nvPr>
            <p:ph idx="1"/>
          </p:nvPr>
        </p:nvSpPr>
        <p:spPr>
          <a:xfrm>
            <a:off x="521550" y="1608699"/>
            <a:ext cx="8100900" cy="2830380"/>
          </a:xfrm>
        </p:spPr>
        <p:txBody>
          <a:bodyPr>
            <a:noAutofit/>
          </a:bodyPr>
          <a:lstStyle/>
          <a:p>
            <a:r>
              <a:rPr lang="en-GB" sz="2800" dirty="0"/>
              <a:t>Environmental activist and campaigner Edward Abbey has stated;</a:t>
            </a:r>
          </a:p>
          <a:p>
            <a:pPr marL="0" indent="0">
              <a:buNone/>
            </a:pPr>
            <a:endParaRPr lang="en-GB" sz="2800" dirty="0"/>
          </a:p>
          <a:p>
            <a:pPr marL="0" indent="0" algn="ctr">
              <a:buNone/>
            </a:pPr>
            <a:r>
              <a:rPr lang="en-GB" sz="2800" i="1" dirty="0"/>
              <a:t>“Every important change in our society, for the good, at least, has taken place because of popular pressure - pressure from below, from the great mass of people.”</a:t>
            </a:r>
          </a:p>
          <a:p>
            <a:pPr marL="0" indent="0" algn="r">
              <a:buNone/>
            </a:pPr>
            <a:r>
              <a:rPr lang="en-GB" sz="2800" dirty="0"/>
              <a:t>(Abbey, 1990)</a:t>
            </a:r>
          </a:p>
        </p:txBody>
      </p:sp>
      <p:sp>
        <p:nvSpPr>
          <p:cNvPr id="5" name="Title 1">
            <a:extLst>
              <a:ext uri="{FF2B5EF4-FFF2-40B4-BE49-F238E27FC236}">
                <a16:creationId xmlns:a16="http://schemas.microsoft.com/office/drawing/2014/main" id="{8716E0B5-C9C1-DAFE-3C47-5FBF329D30A0}"/>
              </a:ext>
            </a:extLst>
          </p:cNvPr>
          <p:cNvSpPr>
            <a:spLocks noGrp="1"/>
          </p:cNvSpPr>
          <p:nvPr>
            <p:ph type="title"/>
          </p:nvPr>
        </p:nvSpPr>
        <p:spPr>
          <a:xfrm>
            <a:off x="457200" y="296736"/>
            <a:ext cx="8229600" cy="857250"/>
          </a:xfrm>
        </p:spPr>
        <p:txBody>
          <a:bodyPr>
            <a:normAutofit/>
          </a:bodyPr>
          <a:lstStyle/>
          <a:p>
            <a:r>
              <a:rPr lang="en-GB" b="1" dirty="0"/>
              <a:t>Campaigning for Change </a:t>
            </a:r>
          </a:p>
        </p:txBody>
      </p:sp>
    </p:spTree>
    <p:extLst>
      <p:ext uri="{BB962C8B-B14F-4D97-AF65-F5344CB8AC3E}">
        <p14:creationId xmlns:p14="http://schemas.microsoft.com/office/powerpoint/2010/main" val="1448258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4C1B0-6590-450A-BA1A-4462E75E9E41}"/>
              </a:ext>
            </a:extLst>
          </p:cNvPr>
          <p:cNvSpPr>
            <a:spLocks noGrp="1"/>
          </p:cNvSpPr>
          <p:nvPr>
            <p:ph type="title"/>
          </p:nvPr>
        </p:nvSpPr>
        <p:spPr>
          <a:xfrm>
            <a:off x="457200" y="242416"/>
            <a:ext cx="8229600" cy="857250"/>
          </a:xfrm>
        </p:spPr>
        <p:txBody>
          <a:bodyPr>
            <a:normAutofit/>
          </a:bodyPr>
          <a:lstStyle/>
          <a:p>
            <a:r>
              <a:rPr lang="en-GB" b="1" dirty="0"/>
              <a:t>Social Change </a:t>
            </a:r>
          </a:p>
        </p:txBody>
      </p:sp>
      <p:sp>
        <p:nvSpPr>
          <p:cNvPr id="3" name="Content Placeholder 2">
            <a:extLst>
              <a:ext uri="{FF2B5EF4-FFF2-40B4-BE49-F238E27FC236}">
                <a16:creationId xmlns:a16="http://schemas.microsoft.com/office/drawing/2014/main" id="{D785C46B-8051-403E-95AA-E1983F746EFF}"/>
              </a:ext>
            </a:extLst>
          </p:cNvPr>
          <p:cNvSpPr>
            <a:spLocks noGrp="1"/>
          </p:cNvSpPr>
          <p:nvPr>
            <p:ph idx="1"/>
          </p:nvPr>
        </p:nvSpPr>
        <p:spPr>
          <a:xfrm>
            <a:off x="457200" y="2119906"/>
            <a:ext cx="8229600" cy="2937774"/>
          </a:xfrm>
        </p:spPr>
        <p:txBody>
          <a:bodyPr anchor="ctr">
            <a:noAutofit/>
          </a:bodyPr>
          <a:lstStyle/>
          <a:p>
            <a:pPr>
              <a:spcBef>
                <a:spcPts val="450"/>
              </a:spcBef>
              <a:spcAft>
                <a:spcPts val="450"/>
              </a:spcAft>
            </a:pPr>
            <a:r>
              <a:rPr lang="en-GB" sz="2200" dirty="0"/>
              <a:t>How do activist movements contribute to social change? </a:t>
            </a:r>
          </a:p>
          <a:p>
            <a:pPr>
              <a:spcBef>
                <a:spcPts val="450"/>
              </a:spcBef>
              <a:spcAft>
                <a:spcPts val="450"/>
              </a:spcAft>
            </a:pPr>
            <a:r>
              <a:rPr lang="en-GB" sz="2200" dirty="0"/>
              <a:t>Movement outcomes can take various forms, for example: </a:t>
            </a:r>
          </a:p>
          <a:p>
            <a:pPr lvl="1">
              <a:spcBef>
                <a:spcPts val="450"/>
              </a:spcBef>
              <a:spcAft>
                <a:spcPts val="450"/>
              </a:spcAft>
            </a:pPr>
            <a:r>
              <a:rPr lang="en-GB" sz="2200" dirty="0"/>
              <a:t>Acceptance of excluded groups or behaviours</a:t>
            </a:r>
          </a:p>
          <a:p>
            <a:pPr lvl="1">
              <a:spcBef>
                <a:spcPts val="450"/>
              </a:spcBef>
              <a:spcAft>
                <a:spcPts val="450"/>
              </a:spcAft>
            </a:pPr>
            <a:r>
              <a:rPr lang="en-GB" sz="2200" dirty="0"/>
              <a:t>Tangible gains for those in deprivation</a:t>
            </a:r>
          </a:p>
          <a:p>
            <a:pPr lvl="1">
              <a:spcBef>
                <a:spcPts val="450"/>
              </a:spcBef>
              <a:spcAft>
                <a:spcPts val="450"/>
              </a:spcAft>
            </a:pPr>
            <a:r>
              <a:rPr lang="en-GB" sz="2200" dirty="0"/>
              <a:t>Institutional changes and reform of policy </a:t>
            </a:r>
          </a:p>
          <a:p>
            <a:pPr lvl="1">
              <a:spcBef>
                <a:spcPts val="450"/>
              </a:spcBef>
              <a:spcAft>
                <a:spcPts val="450"/>
              </a:spcAft>
            </a:pPr>
            <a:r>
              <a:rPr lang="en-GB" sz="2200" dirty="0"/>
              <a:t>Altering attitudes and changing behaviours</a:t>
            </a:r>
          </a:p>
          <a:p>
            <a:pPr lvl="1">
              <a:spcBef>
                <a:spcPts val="450"/>
              </a:spcBef>
              <a:spcAft>
                <a:spcPts val="450"/>
              </a:spcAft>
            </a:pPr>
            <a:r>
              <a:rPr lang="en-GB" sz="2200" dirty="0"/>
              <a:t>Cultural change, </a:t>
            </a:r>
          </a:p>
          <a:p>
            <a:pPr lvl="1">
              <a:spcBef>
                <a:spcPts val="450"/>
              </a:spcBef>
              <a:spcAft>
                <a:spcPts val="450"/>
              </a:spcAft>
            </a:pPr>
            <a:r>
              <a:rPr lang="en-GB" sz="2200" dirty="0"/>
              <a:t>Addressing confusion in identity politics, and,</a:t>
            </a:r>
          </a:p>
          <a:p>
            <a:pPr lvl="1">
              <a:spcBef>
                <a:spcPts val="450"/>
              </a:spcBef>
              <a:spcAft>
                <a:spcPts val="450"/>
              </a:spcAft>
            </a:pPr>
            <a:r>
              <a:rPr lang="en-GB" sz="2200" dirty="0"/>
              <a:t>The redistribution of resources </a:t>
            </a:r>
            <a:br>
              <a:rPr lang="en-GB" sz="2200" dirty="0"/>
            </a:br>
            <a:endParaRPr lang="en-GB" sz="2200" dirty="0"/>
          </a:p>
          <a:p>
            <a:pPr>
              <a:spcBef>
                <a:spcPts val="450"/>
              </a:spcBef>
              <a:spcAft>
                <a:spcPts val="450"/>
              </a:spcAft>
            </a:pPr>
            <a:endParaRPr lang="en-GB" sz="2200" dirty="0"/>
          </a:p>
        </p:txBody>
      </p:sp>
      <p:sp>
        <p:nvSpPr>
          <p:cNvPr id="4" name="TextBox 3">
            <a:extLst>
              <a:ext uri="{FF2B5EF4-FFF2-40B4-BE49-F238E27FC236}">
                <a16:creationId xmlns:a16="http://schemas.microsoft.com/office/drawing/2014/main" id="{CE7E1BC4-5031-2BEF-8505-570399AF1D11}"/>
              </a:ext>
            </a:extLst>
          </p:cNvPr>
          <p:cNvSpPr txBox="1"/>
          <p:nvPr/>
        </p:nvSpPr>
        <p:spPr>
          <a:xfrm>
            <a:off x="6781800" y="5325701"/>
            <a:ext cx="2362200" cy="300082"/>
          </a:xfrm>
          <a:prstGeom prst="rect">
            <a:avLst/>
          </a:prstGeom>
          <a:noFill/>
        </p:spPr>
        <p:txBody>
          <a:bodyPr wrap="square" rtlCol="0">
            <a:spAutoFit/>
          </a:bodyPr>
          <a:lstStyle/>
          <a:p>
            <a:r>
              <a:rPr lang="en-GB" sz="1350" dirty="0"/>
              <a:t>(</a:t>
            </a:r>
            <a:r>
              <a:rPr lang="en-GB" sz="1350" dirty="0" err="1"/>
              <a:t>Shewly</a:t>
            </a:r>
            <a:r>
              <a:rPr lang="en-GB" sz="1350" dirty="0"/>
              <a:t> &amp; </a:t>
            </a:r>
            <a:r>
              <a:rPr lang="en-GB" sz="1350" dirty="0" err="1"/>
              <a:t>Gerharz</a:t>
            </a:r>
            <a:r>
              <a:rPr lang="en-GB" sz="1350" dirty="0"/>
              <a:t>, 2023)</a:t>
            </a:r>
          </a:p>
        </p:txBody>
      </p:sp>
    </p:spTree>
    <p:extLst>
      <p:ext uri="{BB962C8B-B14F-4D97-AF65-F5344CB8AC3E}">
        <p14:creationId xmlns:p14="http://schemas.microsoft.com/office/powerpoint/2010/main" val="1592494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AD984-6C20-A9E2-8C64-35DE00742E20}"/>
              </a:ext>
            </a:extLst>
          </p:cNvPr>
          <p:cNvSpPr>
            <a:spLocks noGrp="1"/>
          </p:cNvSpPr>
          <p:nvPr>
            <p:ph type="title"/>
          </p:nvPr>
        </p:nvSpPr>
        <p:spPr>
          <a:xfrm>
            <a:off x="413538" y="223507"/>
            <a:ext cx="8229600" cy="857250"/>
          </a:xfrm>
        </p:spPr>
        <p:txBody>
          <a:bodyPr>
            <a:normAutofit fontScale="90000"/>
          </a:bodyPr>
          <a:lstStyle/>
          <a:p>
            <a:r>
              <a:rPr lang="en-GB" b="1" dirty="0"/>
              <a:t>Activism as Part of the Sociopolitical Process</a:t>
            </a:r>
          </a:p>
        </p:txBody>
      </p:sp>
      <p:sp>
        <p:nvSpPr>
          <p:cNvPr id="3" name="Content Placeholder 2">
            <a:extLst>
              <a:ext uri="{FF2B5EF4-FFF2-40B4-BE49-F238E27FC236}">
                <a16:creationId xmlns:a16="http://schemas.microsoft.com/office/drawing/2014/main" id="{EE80E10A-D6D6-CF38-A71E-4D62ADD3C95D}"/>
              </a:ext>
            </a:extLst>
          </p:cNvPr>
          <p:cNvSpPr>
            <a:spLocks noGrp="1"/>
          </p:cNvSpPr>
          <p:nvPr>
            <p:ph idx="1"/>
          </p:nvPr>
        </p:nvSpPr>
        <p:spPr>
          <a:xfrm>
            <a:off x="251520" y="1602539"/>
            <a:ext cx="8626896" cy="2937774"/>
          </a:xfrm>
        </p:spPr>
        <p:txBody>
          <a:bodyPr>
            <a:noAutofit/>
          </a:bodyPr>
          <a:lstStyle/>
          <a:p>
            <a:pPr>
              <a:lnSpc>
                <a:spcPct val="120000"/>
              </a:lnSpc>
              <a:spcBef>
                <a:spcPts val="600"/>
              </a:spcBef>
              <a:spcAft>
                <a:spcPts val="600"/>
              </a:spcAft>
            </a:pPr>
            <a:r>
              <a:rPr lang="en-GB" sz="2400" dirty="0" err="1"/>
              <a:t>Shewly</a:t>
            </a:r>
            <a:r>
              <a:rPr lang="en-GB" sz="2400" dirty="0"/>
              <a:t> &amp; </a:t>
            </a:r>
            <a:r>
              <a:rPr lang="en-GB" sz="2400" dirty="0" err="1"/>
              <a:t>Gerharz</a:t>
            </a:r>
            <a:r>
              <a:rPr lang="en-GB" sz="2400" dirty="0"/>
              <a:t> argue that activist movements should be recognised as part of the </a:t>
            </a:r>
            <a:r>
              <a:rPr lang="en-GB" sz="2400" b="1" dirty="0"/>
              <a:t>sociopolitical</a:t>
            </a:r>
            <a:r>
              <a:rPr lang="en-GB" sz="2400" dirty="0"/>
              <a:t> process </a:t>
            </a:r>
          </a:p>
          <a:p>
            <a:pPr>
              <a:lnSpc>
                <a:spcPct val="120000"/>
              </a:lnSpc>
              <a:spcBef>
                <a:spcPts val="600"/>
              </a:spcBef>
              <a:spcAft>
                <a:spcPts val="600"/>
              </a:spcAft>
            </a:pPr>
            <a:r>
              <a:rPr lang="en-GB" sz="2400" i="1" dirty="0"/>
              <a:t>What do you understand </a:t>
            </a:r>
            <a:r>
              <a:rPr lang="en-GB" sz="2400" b="1" i="1" dirty="0"/>
              <a:t>sociopolitical </a:t>
            </a:r>
            <a:r>
              <a:rPr lang="en-GB" sz="2400" i="1" dirty="0"/>
              <a:t>to mean?</a:t>
            </a:r>
          </a:p>
          <a:p>
            <a:pPr>
              <a:lnSpc>
                <a:spcPct val="120000"/>
              </a:lnSpc>
              <a:spcBef>
                <a:spcPts val="600"/>
              </a:spcBef>
              <a:spcAft>
                <a:spcPts val="600"/>
              </a:spcAft>
            </a:pPr>
            <a:r>
              <a:rPr lang="en-GB" sz="2400" dirty="0"/>
              <a:t>They are produced in, and by, society</a:t>
            </a:r>
          </a:p>
          <a:p>
            <a:pPr>
              <a:lnSpc>
                <a:spcPct val="120000"/>
              </a:lnSpc>
              <a:spcBef>
                <a:spcPts val="600"/>
              </a:spcBef>
              <a:spcAft>
                <a:spcPts val="600"/>
              </a:spcAft>
            </a:pPr>
            <a:r>
              <a:rPr lang="en-GB" sz="2400" dirty="0"/>
              <a:t>Because of specific social and political conditions</a:t>
            </a:r>
          </a:p>
          <a:p>
            <a:pPr>
              <a:lnSpc>
                <a:spcPct val="120000"/>
              </a:lnSpc>
              <a:spcBef>
                <a:spcPts val="600"/>
              </a:spcBef>
              <a:spcAft>
                <a:spcPts val="600"/>
              </a:spcAft>
            </a:pPr>
            <a:r>
              <a:rPr lang="en-GB" sz="2400" dirty="0"/>
              <a:t>Rather than being seen as threats to the sociopolitical system </a:t>
            </a:r>
          </a:p>
          <a:p>
            <a:pPr>
              <a:lnSpc>
                <a:spcPct val="120000"/>
              </a:lnSpc>
              <a:spcBef>
                <a:spcPts val="600"/>
              </a:spcBef>
              <a:spcAft>
                <a:spcPts val="600"/>
              </a:spcAft>
            </a:pPr>
            <a:endParaRPr lang="en-GB" sz="2400" dirty="0"/>
          </a:p>
          <a:p>
            <a:pPr>
              <a:lnSpc>
                <a:spcPct val="120000"/>
              </a:lnSpc>
              <a:spcBef>
                <a:spcPts val="600"/>
              </a:spcBef>
              <a:spcAft>
                <a:spcPts val="600"/>
              </a:spcAft>
            </a:pPr>
            <a:endParaRPr lang="en-GB" sz="2400" dirty="0"/>
          </a:p>
        </p:txBody>
      </p:sp>
      <p:sp>
        <p:nvSpPr>
          <p:cNvPr id="4" name="TextBox 3">
            <a:extLst>
              <a:ext uri="{FF2B5EF4-FFF2-40B4-BE49-F238E27FC236}">
                <a16:creationId xmlns:a16="http://schemas.microsoft.com/office/drawing/2014/main" id="{57EFA9B3-7DFF-8A94-66F5-9C71350B6A9F}"/>
              </a:ext>
            </a:extLst>
          </p:cNvPr>
          <p:cNvSpPr txBox="1"/>
          <p:nvPr/>
        </p:nvSpPr>
        <p:spPr>
          <a:xfrm>
            <a:off x="6579591" y="5235635"/>
            <a:ext cx="2362200" cy="300082"/>
          </a:xfrm>
          <a:prstGeom prst="rect">
            <a:avLst/>
          </a:prstGeom>
          <a:noFill/>
        </p:spPr>
        <p:txBody>
          <a:bodyPr wrap="square" rtlCol="0">
            <a:spAutoFit/>
          </a:bodyPr>
          <a:lstStyle/>
          <a:p>
            <a:r>
              <a:rPr lang="en-GB" sz="1350" dirty="0"/>
              <a:t>(</a:t>
            </a:r>
            <a:r>
              <a:rPr lang="en-GB" sz="1350" dirty="0" err="1"/>
              <a:t>Shewly</a:t>
            </a:r>
            <a:r>
              <a:rPr lang="en-GB" sz="1350" dirty="0"/>
              <a:t> &amp; </a:t>
            </a:r>
            <a:r>
              <a:rPr lang="en-GB" sz="1350" dirty="0" err="1"/>
              <a:t>Gerharz</a:t>
            </a:r>
            <a:r>
              <a:rPr lang="en-GB" sz="1350" dirty="0"/>
              <a:t>, 2023)</a:t>
            </a:r>
          </a:p>
        </p:txBody>
      </p:sp>
    </p:spTree>
    <p:extLst>
      <p:ext uri="{BB962C8B-B14F-4D97-AF65-F5344CB8AC3E}">
        <p14:creationId xmlns:p14="http://schemas.microsoft.com/office/powerpoint/2010/main" val="2755699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3EAC6-98FE-6F39-52F3-52ED8A0AA167}"/>
              </a:ext>
            </a:extLst>
          </p:cNvPr>
          <p:cNvSpPr>
            <a:spLocks noGrp="1"/>
          </p:cNvSpPr>
          <p:nvPr>
            <p:ph type="title"/>
          </p:nvPr>
        </p:nvSpPr>
        <p:spPr>
          <a:xfrm>
            <a:off x="330452" y="89930"/>
            <a:ext cx="8229600" cy="857250"/>
          </a:xfrm>
        </p:spPr>
        <p:txBody>
          <a:bodyPr/>
          <a:lstStyle/>
          <a:p>
            <a:r>
              <a:rPr lang="en-GB" b="1" dirty="0"/>
              <a:t>Social Movements </a:t>
            </a:r>
          </a:p>
        </p:txBody>
      </p:sp>
      <p:sp>
        <p:nvSpPr>
          <p:cNvPr id="3" name="Content Placeholder 2">
            <a:extLst>
              <a:ext uri="{FF2B5EF4-FFF2-40B4-BE49-F238E27FC236}">
                <a16:creationId xmlns:a16="http://schemas.microsoft.com/office/drawing/2014/main" id="{9EB1AF04-EEB3-60DB-1354-B95F8ED1B41D}"/>
              </a:ext>
            </a:extLst>
          </p:cNvPr>
          <p:cNvSpPr>
            <a:spLocks noGrp="1"/>
          </p:cNvSpPr>
          <p:nvPr>
            <p:ph idx="1"/>
          </p:nvPr>
        </p:nvSpPr>
        <p:spPr>
          <a:xfrm>
            <a:off x="260889" y="1223164"/>
            <a:ext cx="8229600" cy="2937774"/>
          </a:xfrm>
        </p:spPr>
        <p:txBody>
          <a:bodyPr>
            <a:noAutofit/>
          </a:bodyPr>
          <a:lstStyle/>
          <a:p>
            <a:pPr>
              <a:lnSpc>
                <a:spcPct val="120000"/>
              </a:lnSpc>
              <a:spcBef>
                <a:spcPts val="450"/>
              </a:spcBef>
              <a:spcAft>
                <a:spcPts val="450"/>
              </a:spcAft>
            </a:pPr>
            <a:r>
              <a:rPr lang="en-GB" sz="2200" dirty="0"/>
              <a:t>Social Movements have changed the world in many ways:</a:t>
            </a:r>
          </a:p>
          <a:p>
            <a:pPr lvl="1">
              <a:lnSpc>
                <a:spcPct val="120000"/>
              </a:lnSpc>
              <a:spcBef>
                <a:spcPts val="450"/>
              </a:spcBef>
              <a:spcAft>
                <a:spcPts val="450"/>
              </a:spcAft>
            </a:pPr>
            <a:r>
              <a:rPr lang="en-GB" sz="2200" dirty="0"/>
              <a:t>By overthrowing dictatorships and monarchies</a:t>
            </a:r>
          </a:p>
          <a:p>
            <a:pPr lvl="1">
              <a:lnSpc>
                <a:spcPct val="120000"/>
              </a:lnSpc>
              <a:spcBef>
                <a:spcPts val="450"/>
              </a:spcBef>
              <a:spcAft>
                <a:spcPts val="450"/>
              </a:spcAft>
            </a:pPr>
            <a:r>
              <a:rPr lang="en-GB" sz="2200" dirty="0"/>
              <a:t>Establishing democracies </a:t>
            </a:r>
          </a:p>
          <a:p>
            <a:pPr lvl="1">
              <a:lnSpc>
                <a:spcPct val="120000"/>
              </a:lnSpc>
              <a:spcBef>
                <a:spcPts val="450"/>
              </a:spcBef>
              <a:spcAft>
                <a:spcPts val="450"/>
              </a:spcAft>
            </a:pPr>
            <a:r>
              <a:rPr lang="en-GB" sz="2200" dirty="0"/>
              <a:t>Triggering local policy transformations</a:t>
            </a:r>
          </a:p>
          <a:p>
            <a:pPr lvl="1">
              <a:lnSpc>
                <a:spcPct val="120000"/>
              </a:lnSpc>
              <a:spcBef>
                <a:spcPts val="450"/>
              </a:spcBef>
              <a:spcAft>
                <a:spcPts val="450"/>
              </a:spcAft>
            </a:pPr>
            <a:r>
              <a:rPr lang="en-GB" sz="2200" dirty="0"/>
              <a:t>Instigating change in people’s views and perspectives</a:t>
            </a:r>
          </a:p>
          <a:p>
            <a:pPr lvl="2">
              <a:lnSpc>
                <a:spcPct val="120000"/>
              </a:lnSpc>
              <a:spcBef>
                <a:spcPts val="450"/>
              </a:spcBef>
              <a:spcAft>
                <a:spcPts val="450"/>
              </a:spcAft>
            </a:pPr>
            <a:r>
              <a:rPr lang="en-GB" sz="2200" dirty="0"/>
              <a:t>Regarding particular societal and political realms.</a:t>
            </a:r>
          </a:p>
          <a:p>
            <a:pPr>
              <a:lnSpc>
                <a:spcPct val="120000"/>
              </a:lnSpc>
              <a:spcBef>
                <a:spcPts val="450"/>
              </a:spcBef>
              <a:spcAft>
                <a:spcPts val="450"/>
              </a:spcAft>
            </a:pPr>
            <a:r>
              <a:rPr lang="en-GB" sz="2200" dirty="0"/>
              <a:t>This demonstrates the potential to transform and modify the state and society</a:t>
            </a:r>
          </a:p>
        </p:txBody>
      </p:sp>
      <p:sp>
        <p:nvSpPr>
          <p:cNvPr id="4" name="TextBox 3">
            <a:extLst>
              <a:ext uri="{FF2B5EF4-FFF2-40B4-BE49-F238E27FC236}">
                <a16:creationId xmlns:a16="http://schemas.microsoft.com/office/drawing/2014/main" id="{83A7DE9D-CF7F-28E3-1594-E9DC5B92686F}"/>
              </a:ext>
            </a:extLst>
          </p:cNvPr>
          <p:cNvSpPr txBox="1"/>
          <p:nvPr/>
        </p:nvSpPr>
        <p:spPr>
          <a:xfrm>
            <a:off x="6604232" y="5334754"/>
            <a:ext cx="2362200" cy="300082"/>
          </a:xfrm>
          <a:prstGeom prst="rect">
            <a:avLst/>
          </a:prstGeom>
          <a:noFill/>
        </p:spPr>
        <p:txBody>
          <a:bodyPr wrap="square" rtlCol="0">
            <a:spAutoFit/>
          </a:bodyPr>
          <a:lstStyle/>
          <a:p>
            <a:r>
              <a:rPr lang="en-GB" sz="1350" dirty="0"/>
              <a:t>(</a:t>
            </a:r>
            <a:r>
              <a:rPr lang="en-GB" sz="1350" dirty="0" err="1"/>
              <a:t>Shewly</a:t>
            </a:r>
            <a:r>
              <a:rPr lang="en-GB" sz="1350" dirty="0"/>
              <a:t> &amp; </a:t>
            </a:r>
            <a:r>
              <a:rPr lang="en-GB" sz="1350" dirty="0" err="1"/>
              <a:t>Gerharz</a:t>
            </a:r>
            <a:r>
              <a:rPr lang="en-GB" sz="1350" dirty="0"/>
              <a:t>, 2023)</a:t>
            </a:r>
          </a:p>
        </p:txBody>
      </p:sp>
    </p:spTree>
    <p:extLst>
      <p:ext uri="{BB962C8B-B14F-4D97-AF65-F5344CB8AC3E}">
        <p14:creationId xmlns:p14="http://schemas.microsoft.com/office/powerpoint/2010/main" val="583539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3EAC6-98FE-6F39-52F3-52ED8A0AA167}"/>
              </a:ext>
            </a:extLst>
          </p:cNvPr>
          <p:cNvSpPr>
            <a:spLocks noGrp="1"/>
          </p:cNvSpPr>
          <p:nvPr>
            <p:ph type="title"/>
          </p:nvPr>
        </p:nvSpPr>
        <p:spPr>
          <a:xfrm>
            <a:off x="413538" y="923151"/>
            <a:ext cx="8229600" cy="857250"/>
          </a:xfrm>
        </p:spPr>
        <p:txBody>
          <a:bodyPr/>
          <a:lstStyle/>
          <a:p>
            <a:r>
              <a:rPr lang="en-GB" b="1" dirty="0"/>
              <a:t>Your thoughts</a:t>
            </a:r>
          </a:p>
        </p:txBody>
      </p:sp>
      <p:sp>
        <p:nvSpPr>
          <p:cNvPr id="3" name="Content Placeholder 2">
            <a:extLst>
              <a:ext uri="{FF2B5EF4-FFF2-40B4-BE49-F238E27FC236}">
                <a16:creationId xmlns:a16="http://schemas.microsoft.com/office/drawing/2014/main" id="{9EB1AF04-EEB3-60DB-1354-B95F8ED1B41D}"/>
              </a:ext>
            </a:extLst>
          </p:cNvPr>
          <p:cNvSpPr>
            <a:spLocks noGrp="1"/>
          </p:cNvSpPr>
          <p:nvPr>
            <p:ph idx="1"/>
          </p:nvPr>
        </p:nvSpPr>
        <p:spPr>
          <a:xfrm>
            <a:off x="251520" y="2510898"/>
            <a:ext cx="8229600" cy="857250"/>
          </a:xfrm>
        </p:spPr>
        <p:txBody>
          <a:bodyPr>
            <a:noAutofit/>
          </a:bodyPr>
          <a:lstStyle/>
          <a:p>
            <a:pPr marL="0" indent="0" algn="ctr">
              <a:lnSpc>
                <a:spcPct val="120000"/>
              </a:lnSpc>
              <a:spcBef>
                <a:spcPts val="450"/>
              </a:spcBef>
              <a:spcAft>
                <a:spcPts val="450"/>
              </a:spcAft>
              <a:buNone/>
            </a:pPr>
            <a:r>
              <a:rPr lang="en-GB" sz="3000" b="1" i="1" dirty="0"/>
              <a:t>What examples of change caused by social movements can you think of</a:t>
            </a:r>
            <a:r>
              <a:rPr lang="en-GB" sz="3000" b="1" dirty="0"/>
              <a:t>?</a:t>
            </a:r>
          </a:p>
        </p:txBody>
      </p:sp>
      <p:pic>
        <p:nvPicPr>
          <p:cNvPr id="6" name="Picture 5" descr="A green and white circle with a white bubble in the middle&#10;&#10;Description automatically generated">
            <a:extLst>
              <a:ext uri="{FF2B5EF4-FFF2-40B4-BE49-F238E27FC236}">
                <a16:creationId xmlns:a16="http://schemas.microsoft.com/office/drawing/2014/main" id="{CF52FB71-690F-E282-5766-2F26585C4B29}"/>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031940" y="3763150"/>
            <a:ext cx="914400" cy="914400"/>
          </a:xfrm>
          <a:prstGeom prst="rect">
            <a:avLst/>
          </a:prstGeom>
        </p:spPr>
      </p:pic>
    </p:spTree>
    <p:extLst>
      <p:ext uri="{BB962C8B-B14F-4D97-AF65-F5344CB8AC3E}">
        <p14:creationId xmlns:p14="http://schemas.microsoft.com/office/powerpoint/2010/main" val="652990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hlinkClick r:id="rId2"/>
            <a:extLst>
              <a:ext uri="{FF2B5EF4-FFF2-40B4-BE49-F238E27FC236}">
                <a16:creationId xmlns:a16="http://schemas.microsoft.com/office/drawing/2014/main" id="{D0DC375E-3D4B-9E6C-9F3A-BE99A6DCD3A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299090" y="1075312"/>
            <a:ext cx="6545819" cy="4091138"/>
          </a:xfrm>
          <a:prstGeom prst="rect">
            <a:avLst/>
          </a:prstGeom>
        </p:spPr>
      </p:pic>
      <p:sp>
        <p:nvSpPr>
          <p:cNvPr id="5" name="Title 4">
            <a:extLst>
              <a:ext uri="{FF2B5EF4-FFF2-40B4-BE49-F238E27FC236}">
                <a16:creationId xmlns:a16="http://schemas.microsoft.com/office/drawing/2014/main" id="{1D77C44D-AB6B-64D5-D4D2-DFCA10BC92E9}"/>
              </a:ext>
            </a:extLst>
          </p:cNvPr>
          <p:cNvSpPr>
            <a:spLocks noGrp="1"/>
          </p:cNvSpPr>
          <p:nvPr>
            <p:ph type="title"/>
          </p:nvPr>
        </p:nvSpPr>
        <p:spPr>
          <a:xfrm>
            <a:off x="284380" y="394931"/>
            <a:ext cx="8229600" cy="579835"/>
          </a:xfrm>
        </p:spPr>
        <p:txBody>
          <a:bodyPr>
            <a:noAutofit/>
          </a:bodyPr>
          <a:lstStyle/>
          <a:p>
            <a:r>
              <a:rPr lang="en-GB" sz="3800" b="1" dirty="0"/>
              <a:t>Examples From History - Chartism</a:t>
            </a:r>
          </a:p>
        </p:txBody>
      </p:sp>
      <p:sp>
        <p:nvSpPr>
          <p:cNvPr id="13" name="TextBox 12">
            <a:extLst>
              <a:ext uri="{FF2B5EF4-FFF2-40B4-BE49-F238E27FC236}">
                <a16:creationId xmlns:a16="http://schemas.microsoft.com/office/drawing/2014/main" id="{610C6902-02EE-2C77-E034-F43BC20D364D}"/>
              </a:ext>
            </a:extLst>
          </p:cNvPr>
          <p:cNvSpPr txBox="1"/>
          <p:nvPr/>
        </p:nvSpPr>
        <p:spPr>
          <a:xfrm>
            <a:off x="6753885" y="5264565"/>
            <a:ext cx="2284582" cy="276999"/>
          </a:xfrm>
          <a:prstGeom prst="rect">
            <a:avLst/>
          </a:prstGeom>
          <a:noFill/>
        </p:spPr>
        <p:txBody>
          <a:bodyPr wrap="square" rtlCol="0">
            <a:spAutoFit/>
          </a:bodyPr>
          <a:lstStyle/>
          <a:p>
            <a:r>
              <a:rPr lang="en-GB" sz="1200" dirty="0"/>
              <a:t>(Newport Past, no date)</a:t>
            </a:r>
          </a:p>
        </p:txBody>
      </p:sp>
    </p:spTree>
    <p:extLst>
      <p:ext uri="{BB962C8B-B14F-4D97-AF65-F5344CB8AC3E}">
        <p14:creationId xmlns:p14="http://schemas.microsoft.com/office/powerpoint/2010/main" val="30099441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77C44D-AB6B-64D5-D4D2-DFCA10BC92E9}"/>
              </a:ext>
            </a:extLst>
          </p:cNvPr>
          <p:cNvSpPr>
            <a:spLocks noGrp="1"/>
          </p:cNvSpPr>
          <p:nvPr>
            <p:ph type="title"/>
          </p:nvPr>
        </p:nvSpPr>
        <p:spPr>
          <a:xfrm>
            <a:off x="457200" y="304810"/>
            <a:ext cx="8229600" cy="579835"/>
          </a:xfrm>
        </p:spPr>
        <p:txBody>
          <a:bodyPr>
            <a:normAutofit/>
          </a:bodyPr>
          <a:lstStyle/>
          <a:p>
            <a:r>
              <a:rPr lang="en-GB" sz="2700" b="1" dirty="0"/>
              <a:t>Examples From History – </a:t>
            </a:r>
            <a:r>
              <a:rPr lang="en-GB" sz="2700" b="1" dirty="0">
                <a:hlinkClick r:id="rId2"/>
              </a:rPr>
              <a:t>The Match Girls Strike</a:t>
            </a:r>
            <a:endParaRPr lang="en-GB" sz="2700" b="1" dirty="0"/>
          </a:p>
        </p:txBody>
      </p:sp>
      <p:pic>
        <p:nvPicPr>
          <p:cNvPr id="12" name="Picture 11">
            <a:hlinkClick r:id="rId3"/>
            <a:extLst>
              <a:ext uri="{FF2B5EF4-FFF2-40B4-BE49-F238E27FC236}">
                <a16:creationId xmlns:a16="http://schemas.microsoft.com/office/drawing/2014/main" id="{2097F394-1295-E61C-435B-40A532D51D83}"/>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706225" y="989480"/>
            <a:ext cx="5731550" cy="4258541"/>
          </a:xfrm>
          <a:prstGeom prst="rect">
            <a:avLst/>
          </a:prstGeom>
        </p:spPr>
      </p:pic>
      <p:sp>
        <p:nvSpPr>
          <p:cNvPr id="15" name="TextBox 14">
            <a:extLst>
              <a:ext uri="{FF2B5EF4-FFF2-40B4-BE49-F238E27FC236}">
                <a16:creationId xmlns:a16="http://schemas.microsoft.com/office/drawing/2014/main" id="{94B2F8E3-9026-98A0-0BB0-4C9EE88C1173}"/>
              </a:ext>
            </a:extLst>
          </p:cNvPr>
          <p:cNvSpPr txBox="1"/>
          <p:nvPr/>
        </p:nvSpPr>
        <p:spPr>
          <a:xfrm>
            <a:off x="6536603" y="5352857"/>
            <a:ext cx="2488136" cy="276999"/>
          </a:xfrm>
          <a:prstGeom prst="rect">
            <a:avLst/>
          </a:prstGeom>
          <a:noFill/>
        </p:spPr>
        <p:txBody>
          <a:bodyPr wrap="square" rtlCol="0">
            <a:spAutoFit/>
          </a:bodyPr>
          <a:lstStyle/>
          <a:p>
            <a:r>
              <a:rPr lang="en-GB" sz="1200" dirty="0"/>
              <a:t>(National Archive, no date)</a:t>
            </a:r>
          </a:p>
        </p:txBody>
      </p:sp>
    </p:spTree>
    <p:extLst>
      <p:ext uri="{BB962C8B-B14F-4D97-AF65-F5344CB8AC3E}">
        <p14:creationId xmlns:p14="http://schemas.microsoft.com/office/powerpoint/2010/main" val="28892473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77C44D-AB6B-64D5-D4D2-DFCA10BC92E9}"/>
              </a:ext>
            </a:extLst>
          </p:cNvPr>
          <p:cNvSpPr>
            <a:spLocks noGrp="1"/>
          </p:cNvSpPr>
          <p:nvPr>
            <p:ph type="title"/>
          </p:nvPr>
        </p:nvSpPr>
        <p:spPr>
          <a:xfrm>
            <a:off x="236924" y="259542"/>
            <a:ext cx="8907076" cy="579835"/>
          </a:xfrm>
        </p:spPr>
        <p:txBody>
          <a:bodyPr>
            <a:noAutofit/>
          </a:bodyPr>
          <a:lstStyle/>
          <a:p>
            <a:r>
              <a:rPr lang="en-GB" sz="3600" b="1" dirty="0"/>
              <a:t>Examples From History – The Suffragettes</a:t>
            </a:r>
          </a:p>
        </p:txBody>
      </p:sp>
      <p:pic>
        <p:nvPicPr>
          <p:cNvPr id="2" name="Picture 1">
            <a:hlinkClick r:id="rId2"/>
            <a:extLst>
              <a:ext uri="{FF2B5EF4-FFF2-40B4-BE49-F238E27FC236}">
                <a16:creationId xmlns:a16="http://schemas.microsoft.com/office/drawing/2014/main" id="{33CEA37C-E109-85A6-3C81-3268B9D1F66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919335" y="1134215"/>
            <a:ext cx="5305330" cy="4147000"/>
          </a:xfrm>
          <a:prstGeom prst="rect">
            <a:avLst/>
          </a:prstGeom>
        </p:spPr>
      </p:pic>
      <p:sp>
        <p:nvSpPr>
          <p:cNvPr id="3" name="TextBox 2">
            <a:extLst>
              <a:ext uri="{FF2B5EF4-FFF2-40B4-BE49-F238E27FC236}">
                <a16:creationId xmlns:a16="http://schemas.microsoft.com/office/drawing/2014/main" id="{9F8F86EE-127D-C197-5DC4-1C3330A03AE9}"/>
              </a:ext>
            </a:extLst>
          </p:cNvPr>
          <p:cNvSpPr txBox="1"/>
          <p:nvPr/>
        </p:nvSpPr>
        <p:spPr>
          <a:xfrm>
            <a:off x="5821377" y="5335533"/>
            <a:ext cx="3322623" cy="276999"/>
          </a:xfrm>
          <a:prstGeom prst="rect">
            <a:avLst/>
          </a:prstGeom>
          <a:noFill/>
        </p:spPr>
        <p:txBody>
          <a:bodyPr wrap="square" rtlCol="0">
            <a:spAutoFit/>
          </a:bodyPr>
          <a:lstStyle/>
          <a:p>
            <a:r>
              <a:rPr lang="en-GB" sz="1200" dirty="0"/>
              <a:t>(The Women’s Library at the LSE, no date)</a:t>
            </a:r>
          </a:p>
        </p:txBody>
      </p:sp>
    </p:spTree>
    <p:extLst>
      <p:ext uri="{BB962C8B-B14F-4D97-AF65-F5344CB8AC3E}">
        <p14:creationId xmlns:p14="http://schemas.microsoft.com/office/powerpoint/2010/main" val="10063593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77C44D-AB6B-64D5-D4D2-DFCA10BC92E9}"/>
              </a:ext>
            </a:extLst>
          </p:cNvPr>
          <p:cNvSpPr>
            <a:spLocks noGrp="1"/>
          </p:cNvSpPr>
          <p:nvPr>
            <p:ph type="title"/>
          </p:nvPr>
        </p:nvSpPr>
        <p:spPr>
          <a:xfrm>
            <a:off x="365922" y="214275"/>
            <a:ext cx="8229600" cy="579835"/>
          </a:xfrm>
        </p:spPr>
        <p:txBody>
          <a:bodyPr>
            <a:noAutofit/>
          </a:bodyPr>
          <a:lstStyle/>
          <a:p>
            <a:r>
              <a:rPr lang="en-GB" sz="2800" b="1" dirty="0"/>
              <a:t>Examples From History – The Civil Rights Movement</a:t>
            </a:r>
          </a:p>
        </p:txBody>
      </p:sp>
      <p:sp>
        <p:nvSpPr>
          <p:cNvPr id="3" name="TextBox 2">
            <a:extLst>
              <a:ext uri="{FF2B5EF4-FFF2-40B4-BE49-F238E27FC236}">
                <a16:creationId xmlns:a16="http://schemas.microsoft.com/office/drawing/2014/main" id="{9F8F86EE-127D-C197-5DC4-1C3330A03AE9}"/>
              </a:ext>
            </a:extLst>
          </p:cNvPr>
          <p:cNvSpPr txBox="1"/>
          <p:nvPr/>
        </p:nvSpPr>
        <p:spPr>
          <a:xfrm>
            <a:off x="6859304" y="5337057"/>
            <a:ext cx="2214246" cy="276999"/>
          </a:xfrm>
          <a:prstGeom prst="rect">
            <a:avLst/>
          </a:prstGeom>
          <a:noFill/>
        </p:spPr>
        <p:txBody>
          <a:bodyPr wrap="square" rtlCol="0">
            <a:spAutoFit/>
          </a:bodyPr>
          <a:lstStyle/>
          <a:p>
            <a:r>
              <a:rPr lang="en-GB" sz="1200" dirty="0"/>
              <a:t>(High Museum, The, no date)</a:t>
            </a:r>
          </a:p>
        </p:txBody>
      </p:sp>
      <p:pic>
        <p:nvPicPr>
          <p:cNvPr id="4" name="Picture 3">
            <a:hlinkClick r:id="rId2"/>
            <a:extLst>
              <a:ext uri="{FF2B5EF4-FFF2-40B4-BE49-F238E27FC236}">
                <a16:creationId xmlns:a16="http://schemas.microsoft.com/office/drawing/2014/main" id="{FE67091D-22B0-E7E8-E0CA-673C9FE5B592}"/>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129051" y="926374"/>
            <a:ext cx="4549183" cy="4549183"/>
          </a:xfrm>
          <a:prstGeom prst="rect">
            <a:avLst/>
          </a:prstGeom>
        </p:spPr>
      </p:pic>
    </p:spTree>
    <p:extLst>
      <p:ext uri="{BB962C8B-B14F-4D97-AF65-F5344CB8AC3E}">
        <p14:creationId xmlns:p14="http://schemas.microsoft.com/office/powerpoint/2010/main" val="14477329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AC30B-BF14-C290-FC9D-747740DF93F9}"/>
              </a:ext>
            </a:extLst>
          </p:cNvPr>
          <p:cNvSpPr>
            <a:spLocks noGrp="1"/>
          </p:cNvSpPr>
          <p:nvPr>
            <p:ph type="title"/>
          </p:nvPr>
        </p:nvSpPr>
        <p:spPr>
          <a:xfrm>
            <a:off x="457200" y="270519"/>
            <a:ext cx="8229600" cy="857250"/>
          </a:xfrm>
        </p:spPr>
        <p:txBody>
          <a:bodyPr>
            <a:normAutofit fontScale="90000"/>
          </a:bodyPr>
          <a:lstStyle/>
          <a:p>
            <a:r>
              <a:rPr lang="en-GB" b="1" dirty="0"/>
              <a:t>Public Attitudes to Social Movements </a:t>
            </a:r>
          </a:p>
        </p:txBody>
      </p:sp>
      <p:sp>
        <p:nvSpPr>
          <p:cNvPr id="3" name="Content Placeholder 2">
            <a:extLst>
              <a:ext uri="{FF2B5EF4-FFF2-40B4-BE49-F238E27FC236}">
                <a16:creationId xmlns:a16="http://schemas.microsoft.com/office/drawing/2014/main" id="{34FC057B-651E-4686-4A41-07805DB2AB09}"/>
              </a:ext>
            </a:extLst>
          </p:cNvPr>
          <p:cNvSpPr>
            <a:spLocks noGrp="1"/>
          </p:cNvSpPr>
          <p:nvPr>
            <p:ph idx="1"/>
          </p:nvPr>
        </p:nvSpPr>
        <p:spPr>
          <a:xfrm>
            <a:off x="175239" y="1498387"/>
            <a:ext cx="8793522" cy="2937774"/>
          </a:xfrm>
        </p:spPr>
        <p:txBody>
          <a:bodyPr>
            <a:noAutofit/>
          </a:bodyPr>
          <a:lstStyle/>
          <a:p>
            <a:r>
              <a:rPr lang="en-GB" sz="2400" dirty="0"/>
              <a:t>Whilst they are often now seen as positive, each of the movements on the previous slides was seen as a threat to society at the time</a:t>
            </a:r>
          </a:p>
          <a:p>
            <a:r>
              <a:rPr lang="en-GB" sz="2400" dirty="0"/>
              <a:t>This is often the case, especially if the activities are perceived as harmful or highly disruptive (can you think of current examples?)</a:t>
            </a:r>
          </a:p>
          <a:p>
            <a:r>
              <a:rPr lang="en-GB" sz="2400" dirty="0"/>
              <a:t>Indeed, Feinberg </a:t>
            </a:r>
            <a:r>
              <a:rPr lang="en-GB" sz="2400" i="1" dirty="0"/>
              <a:t>et al</a:t>
            </a:r>
            <a:r>
              <a:rPr lang="en-GB" sz="2400" dirty="0"/>
              <a:t> (2020) argue that the perceived threat of such movements often undermines their effectiveness</a:t>
            </a:r>
          </a:p>
          <a:p>
            <a:r>
              <a:rPr lang="en-GB" sz="2400" dirty="0"/>
              <a:t>This is an issue that all social movements have had to address</a:t>
            </a:r>
          </a:p>
          <a:p>
            <a:endParaRPr lang="en-GB" sz="2400" dirty="0"/>
          </a:p>
        </p:txBody>
      </p:sp>
    </p:spTree>
    <p:extLst>
      <p:ext uri="{BB962C8B-B14F-4D97-AF65-F5344CB8AC3E}">
        <p14:creationId xmlns:p14="http://schemas.microsoft.com/office/powerpoint/2010/main" val="464264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E5C73-A535-940D-EE0A-B2370D182E6C}"/>
              </a:ext>
            </a:extLst>
          </p:cNvPr>
          <p:cNvSpPr>
            <a:spLocks noGrp="1"/>
          </p:cNvSpPr>
          <p:nvPr>
            <p:ph type="title"/>
          </p:nvPr>
        </p:nvSpPr>
        <p:spPr>
          <a:xfrm>
            <a:off x="413538" y="87474"/>
            <a:ext cx="8229600" cy="857250"/>
          </a:xfrm>
        </p:spPr>
        <p:txBody>
          <a:bodyPr/>
          <a:lstStyle/>
          <a:p>
            <a:r>
              <a:rPr lang="en-GB" b="1" dirty="0"/>
              <a:t>Activism: Passion and Purpose</a:t>
            </a:r>
          </a:p>
        </p:txBody>
      </p:sp>
      <p:sp>
        <p:nvSpPr>
          <p:cNvPr id="3" name="Content Placeholder 2">
            <a:extLst>
              <a:ext uri="{FF2B5EF4-FFF2-40B4-BE49-F238E27FC236}">
                <a16:creationId xmlns:a16="http://schemas.microsoft.com/office/drawing/2014/main" id="{C93B779D-1BA7-04BB-D5A8-FE3206180D81}"/>
              </a:ext>
            </a:extLst>
          </p:cNvPr>
          <p:cNvSpPr>
            <a:spLocks noGrp="1"/>
          </p:cNvSpPr>
          <p:nvPr>
            <p:ph idx="1"/>
          </p:nvPr>
        </p:nvSpPr>
        <p:spPr>
          <a:xfrm>
            <a:off x="196254" y="1143901"/>
            <a:ext cx="8775729" cy="2937774"/>
          </a:xfrm>
        </p:spPr>
        <p:txBody>
          <a:bodyPr>
            <a:noAutofit/>
          </a:bodyPr>
          <a:lstStyle/>
          <a:p>
            <a:r>
              <a:rPr lang="en-GB" sz="2200" dirty="0"/>
              <a:t>Activism is a powerful force that has shaped societies throughout history.</a:t>
            </a:r>
          </a:p>
          <a:p>
            <a:r>
              <a:rPr lang="en-GB" sz="2200" dirty="0"/>
              <a:t>It represents the conscious effort of individuals or groups to promote social, political, or environmental change, by advocating for their beliefs and values.</a:t>
            </a:r>
          </a:p>
          <a:p>
            <a:r>
              <a:rPr lang="en-GB" sz="2200" dirty="0"/>
              <a:t>Whether it is advocating for:</a:t>
            </a:r>
          </a:p>
          <a:p>
            <a:pPr lvl="1"/>
            <a:r>
              <a:rPr lang="en-GB" sz="2200" dirty="0"/>
              <a:t>Civil rights</a:t>
            </a:r>
          </a:p>
          <a:p>
            <a:pPr lvl="1"/>
            <a:r>
              <a:rPr lang="en-GB" sz="2200" dirty="0"/>
              <a:t>Fighting climate change</a:t>
            </a:r>
          </a:p>
          <a:p>
            <a:pPr lvl="1"/>
            <a:r>
              <a:rPr lang="en-GB" sz="2200" dirty="0"/>
              <a:t>Promoting gender equality</a:t>
            </a:r>
          </a:p>
          <a:p>
            <a:r>
              <a:rPr lang="en-GB" sz="2200" dirty="0"/>
              <a:t>Activism plays a vital role in driving process and fostering a more just and equitable world.</a:t>
            </a:r>
          </a:p>
          <a:p>
            <a:endParaRPr lang="en-GB" sz="2200" dirty="0"/>
          </a:p>
        </p:txBody>
      </p:sp>
      <p:sp>
        <p:nvSpPr>
          <p:cNvPr id="4" name="TextBox 3">
            <a:extLst>
              <a:ext uri="{FF2B5EF4-FFF2-40B4-BE49-F238E27FC236}">
                <a16:creationId xmlns:a16="http://schemas.microsoft.com/office/drawing/2014/main" id="{4340175C-D8C5-8F65-26A6-E4B9A7D9483F}"/>
              </a:ext>
            </a:extLst>
          </p:cNvPr>
          <p:cNvSpPr txBox="1"/>
          <p:nvPr/>
        </p:nvSpPr>
        <p:spPr>
          <a:xfrm>
            <a:off x="7415212" y="5385068"/>
            <a:ext cx="1728788" cy="253916"/>
          </a:xfrm>
          <a:prstGeom prst="rect">
            <a:avLst/>
          </a:prstGeom>
          <a:noFill/>
        </p:spPr>
        <p:txBody>
          <a:bodyPr wrap="square" rtlCol="0">
            <a:spAutoFit/>
          </a:bodyPr>
          <a:lstStyle/>
          <a:p>
            <a:r>
              <a:rPr lang="en-GB" sz="1050" dirty="0"/>
              <a:t>(McKeever </a:t>
            </a:r>
            <a:r>
              <a:rPr lang="en-GB" sz="1050" i="1" dirty="0"/>
              <a:t>et al., </a:t>
            </a:r>
            <a:r>
              <a:rPr lang="en-GB" sz="1050" dirty="0"/>
              <a:t>2023)</a:t>
            </a:r>
          </a:p>
        </p:txBody>
      </p:sp>
    </p:spTree>
    <p:extLst>
      <p:ext uri="{BB962C8B-B14F-4D97-AF65-F5344CB8AC3E}">
        <p14:creationId xmlns:p14="http://schemas.microsoft.com/office/powerpoint/2010/main" val="1220755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B79A4-9496-4E4E-346A-A590EBACA9F4}"/>
              </a:ext>
            </a:extLst>
          </p:cNvPr>
          <p:cNvSpPr>
            <a:spLocks noGrp="1"/>
          </p:cNvSpPr>
          <p:nvPr>
            <p:ph type="title"/>
          </p:nvPr>
        </p:nvSpPr>
        <p:spPr>
          <a:xfrm>
            <a:off x="457200" y="120859"/>
            <a:ext cx="8229600" cy="684181"/>
          </a:xfrm>
        </p:spPr>
        <p:txBody>
          <a:bodyPr>
            <a:normAutofit fontScale="90000"/>
          </a:bodyPr>
          <a:lstStyle/>
          <a:p>
            <a:r>
              <a:rPr lang="en-GB" b="1" dirty="0"/>
              <a:t>Ancient Roots of Activism</a:t>
            </a:r>
          </a:p>
        </p:txBody>
      </p:sp>
      <p:sp>
        <p:nvSpPr>
          <p:cNvPr id="3" name="Content Placeholder 2">
            <a:extLst>
              <a:ext uri="{FF2B5EF4-FFF2-40B4-BE49-F238E27FC236}">
                <a16:creationId xmlns:a16="http://schemas.microsoft.com/office/drawing/2014/main" id="{E280755D-E8EB-5A72-CA80-29F095D9263B}"/>
              </a:ext>
            </a:extLst>
          </p:cNvPr>
          <p:cNvSpPr>
            <a:spLocks noGrp="1"/>
          </p:cNvSpPr>
          <p:nvPr>
            <p:ph idx="1"/>
          </p:nvPr>
        </p:nvSpPr>
        <p:spPr>
          <a:xfrm>
            <a:off x="197514" y="1050293"/>
            <a:ext cx="8748972" cy="2937774"/>
          </a:xfrm>
        </p:spPr>
        <p:txBody>
          <a:bodyPr>
            <a:noAutofit/>
          </a:bodyPr>
          <a:lstStyle/>
          <a:p>
            <a:pPr>
              <a:lnSpc>
                <a:spcPct val="120000"/>
              </a:lnSpc>
              <a:spcBef>
                <a:spcPts val="600"/>
              </a:spcBef>
              <a:spcAft>
                <a:spcPts val="600"/>
              </a:spcAft>
            </a:pPr>
            <a:r>
              <a:rPr lang="en-GB" sz="2400" dirty="0"/>
              <a:t>Examples of activism can be dated back to ancient civilisations.</a:t>
            </a:r>
          </a:p>
          <a:p>
            <a:pPr>
              <a:lnSpc>
                <a:spcPct val="120000"/>
              </a:lnSpc>
              <a:spcBef>
                <a:spcPts val="600"/>
              </a:spcBef>
              <a:spcAft>
                <a:spcPts val="600"/>
              </a:spcAft>
            </a:pPr>
            <a:r>
              <a:rPr lang="en-GB" sz="2400" dirty="0"/>
              <a:t>In ancient Greece, philosophers, including Socrates, questioned social norms and advocated for critical thinking</a:t>
            </a:r>
          </a:p>
          <a:p>
            <a:pPr>
              <a:lnSpc>
                <a:spcPct val="120000"/>
              </a:lnSpc>
              <a:spcBef>
                <a:spcPts val="600"/>
              </a:spcBef>
              <a:spcAft>
                <a:spcPts val="600"/>
              </a:spcAft>
            </a:pPr>
            <a:r>
              <a:rPr lang="en-GB" sz="2400" dirty="0"/>
              <a:t>This laid the foundations for ‘intellectual activism’ on a global level</a:t>
            </a:r>
          </a:p>
          <a:p>
            <a:pPr>
              <a:lnSpc>
                <a:spcPct val="120000"/>
              </a:lnSpc>
              <a:spcBef>
                <a:spcPts val="600"/>
              </a:spcBef>
              <a:spcAft>
                <a:spcPts val="600"/>
              </a:spcAft>
            </a:pPr>
            <a:r>
              <a:rPr lang="en-GB" sz="2400" dirty="0"/>
              <a:t>This can be seen in events such as the Peasants Revolt and the Reformation</a:t>
            </a:r>
          </a:p>
          <a:p>
            <a:pPr lvl="1">
              <a:lnSpc>
                <a:spcPct val="120000"/>
              </a:lnSpc>
              <a:spcBef>
                <a:spcPts val="600"/>
              </a:spcBef>
              <a:spcAft>
                <a:spcPts val="600"/>
              </a:spcAft>
            </a:pPr>
            <a:endParaRPr lang="en-GB" sz="2400" dirty="0"/>
          </a:p>
          <a:p>
            <a:pPr lvl="1">
              <a:lnSpc>
                <a:spcPct val="120000"/>
              </a:lnSpc>
              <a:spcBef>
                <a:spcPts val="600"/>
              </a:spcBef>
              <a:spcAft>
                <a:spcPts val="600"/>
              </a:spcAft>
            </a:pPr>
            <a:endParaRPr lang="en-GB" sz="2400" dirty="0"/>
          </a:p>
        </p:txBody>
      </p:sp>
      <p:sp>
        <p:nvSpPr>
          <p:cNvPr id="5" name="TextBox 4">
            <a:extLst>
              <a:ext uri="{FF2B5EF4-FFF2-40B4-BE49-F238E27FC236}">
                <a16:creationId xmlns:a16="http://schemas.microsoft.com/office/drawing/2014/main" id="{A476C103-0BF8-CB10-344E-BE94B357336F}"/>
              </a:ext>
            </a:extLst>
          </p:cNvPr>
          <p:cNvSpPr txBox="1"/>
          <p:nvPr/>
        </p:nvSpPr>
        <p:spPr>
          <a:xfrm>
            <a:off x="7135616" y="5260004"/>
            <a:ext cx="1728788" cy="253916"/>
          </a:xfrm>
          <a:prstGeom prst="rect">
            <a:avLst/>
          </a:prstGeom>
          <a:noFill/>
        </p:spPr>
        <p:txBody>
          <a:bodyPr wrap="square" rtlCol="0">
            <a:spAutoFit/>
          </a:bodyPr>
          <a:lstStyle/>
          <a:p>
            <a:r>
              <a:rPr lang="en-GB" sz="1050" dirty="0"/>
              <a:t>(McKeever </a:t>
            </a:r>
            <a:r>
              <a:rPr lang="en-GB" sz="1050" i="1" dirty="0"/>
              <a:t>et al., </a:t>
            </a:r>
            <a:r>
              <a:rPr lang="en-GB" sz="1050" dirty="0"/>
              <a:t>2023)</a:t>
            </a:r>
          </a:p>
        </p:txBody>
      </p:sp>
    </p:spTree>
    <p:extLst>
      <p:ext uri="{BB962C8B-B14F-4D97-AF65-F5344CB8AC3E}">
        <p14:creationId xmlns:p14="http://schemas.microsoft.com/office/powerpoint/2010/main" val="2294635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AC30B-BF14-C290-FC9D-747740DF93F9}"/>
              </a:ext>
            </a:extLst>
          </p:cNvPr>
          <p:cNvSpPr>
            <a:spLocks noGrp="1"/>
          </p:cNvSpPr>
          <p:nvPr>
            <p:ph type="title"/>
          </p:nvPr>
        </p:nvSpPr>
        <p:spPr>
          <a:xfrm>
            <a:off x="457200" y="137546"/>
            <a:ext cx="8229600" cy="857250"/>
          </a:xfrm>
        </p:spPr>
        <p:txBody>
          <a:bodyPr>
            <a:normAutofit/>
          </a:bodyPr>
          <a:lstStyle/>
          <a:p>
            <a:r>
              <a:rPr lang="en-GB" sz="3800" b="1" dirty="0"/>
              <a:t>The Influence of Social Movements</a:t>
            </a:r>
          </a:p>
        </p:txBody>
      </p:sp>
      <p:sp>
        <p:nvSpPr>
          <p:cNvPr id="3" name="Content Placeholder 2">
            <a:extLst>
              <a:ext uri="{FF2B5EF4-FFF2-40B4-BE49-F238E27FC236}">
                <a16:creationId xmlns:a16="http://schemas.microsoft.com/office/drawing/2014/main" id="{34FC057B-651E-4686-4A41-07805DB2AB09}"/>
              </a:ext>
            </a:extLst>
          </p:cNvPr>
          <p:cNvSpPr>
            <a:spLocks noGrp="1"/>
          </p:cNvSpPr>
          <p:nvPr>
            <p:ph idx="1"/>
          </p:nvPr>
        </p:nvSpPr>
        <p:spPr>
          <a:xfrm>
            <a:off x="359531" y="1337410"/>
            <a:ext cx="8639613" cy="2937774"/>
          </a:xfrm>
        </p:spPr>
        <p:txBody>
          <a:bodyPr>
            <a:noAutofit/>
          </a:bodyPr>
          <a:lstStyle/>
          <a:p>
            <a:r>
              <a:rPr lang="en-GB" sz="2400" dirty="0"/>
              <a:t>Social movements do not simply vanish once their goal has been achieved</a:t>
            </a:r>
          </a:p>
          <a:p>
            <a:r>
              <a:rPr lang="en-GB" sz="2400" dirty="0"/>
              <a:t>Being a product of society themselves, they are themselves subject to continuous change</a:t>
            </a:r>
          </a:p>
          <a:p>
            <a:r>
              <a:rPr lang="en-GB" sz="2400" dirty="0"/>
              <a:t>These changes may also vary depending on the nature of the movement (</a:t>
            </a:r>
            <a:r>
              <a:rPr lang="en-GB" sz="2400" dirty="0" err="1"/>
              <a:t>Shewly</a:t>
            </a:r>
            <a:r>
              <a:rPr lang="en-GB" sz="2400" dirty="0"/>
              <a:t> &amp; </a:t>
            </a:r>
            <a:r>
              <a:rPr lang="en-GB" sz="2400" dirty="0" err="1"/>
              <a:t>Gerharz</a:t>
            </a:r>
            <a:r>
              <a:rPr lang="en-GB" sz="2400" dirty="0"/>
              <a:t>, 2023)</a:t>
            </a:r>
          </a:p>
          <a:p>
            <a:r>
              <a:rPr lang="en-GB" sz="2400" dirty="0"/>
              <a:t>Each of the movements on the previous slides have links to contemporary political parties or movements</a:t>
            </a:r>
          </a:p>
          <a:p>
            <a:r>
              <a:rPr lang="en-GB" sz="2400" dirty="0"/>
              <a:t>We will now explore some of those links</a:t>
            </a:r>
          </a:p>
          <a:p>
            <a:endParaRPr lang="en-GB" sz="2400" dirty="0"/>
          </a:p>
        </p:txBody>
      </p:sp>
    </p:spTree>
    <p:extLst>
      <p:ext uri="{BB962C8B-B14F-4D97-AF65-F5344CB8AC3E}">
        <p14:creationId xmlns:p14="http://schemas.microsoft.com/office/powerpoint/2010/main" val="3577720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Hands holding each other">
            <a:extLst>
              <a:ext uri="{FF2B5EF4-FFF2-40B4-BE49-F238E27FC236}">
                <a16:creationId xmlns:a16="http://schemas.microsoft.com/office/drawing/2014/main" id="{1EDD26F0-02B5-972E-BF0E-88B66F219FC4}"/>
              </a:ext>
            </a:extLst>
          </p:cNvPr>
          <p:cNvPicPr>
            <a:picLocks noChangeAspect="1"/>
          </p:cNvPicPr>
          <p:nvPr/>
        </p:nvPicPr>
        <p:blipFill rotWithShape="1">
          <a:blip r:embed="rId2" cstate="email">
            <a:alphaModFix amt="50000"/>
            <a:extLst>
              <a:ext uri="{28A0092B-C50C-407E-A947-70E740481C1C}">
                <a14:useLocalDpi xmlns:a14="http://schemas.microsoft.com/office/drawing/2010/main"/>
              </a:ext>
            </a:extLst>
          </a:blip>
          <a:srcRect r="-1"/>
          <a:stretch/>
        </p:blipFill>
        <p:spPr>
          <a:xfrm>
            <a:off x="0" y="857251"/>
            <a:ext cx="9144000" cy="5143500"/>
          </a:xfrm>
          <a:prstGeom prst="rect">
            <a:avLst/>
          </a:prstGeom>
        </p:spPr>
      </p:pic>
      <p:sp>
        <p:nvSpPr>
          <p:cNvPr id="2" name="Title 1">
            <a:extLst>
              <a:ext uri="{FF2B5EF4-FFF2-40B4-BE49-F238E27FC236}">
                <a16:creationId xmlns:a16="http://schemas.microsoft.com/office/drawing/2014/main" id="{7C591081-E086-1D0B-3F38-DCC2E81560D1}"/>
              </a:ext>
            </a:extLst>
          </p:cNvPr>
          <p:cNvSpPr>
            <a:spLocks noGrp="1"/>
          </p:cNvSpPr>
          <p:nvPr>
            <p:ph type="title"/>
          </p:nvPr>
        </p:nvSpPr>
        <p:spPr>
          <a:xfrm>
            <a:off x="946404" y="1399749"/>
            <a:ext cx="7063740" cy="2906974"/>
          </a:xfrm>
          <a:noFill/>
        </p:spPr>
        <p:txBody>
          <a:bodyPr vert="horz" lIns="68580" tIns="34290" rIns="68580" bIns="34290" rtlCol="0" anchor="ctr">
            <a:normAutofit/>
          </a:bodyPr>
          <a:lstStyle/>
          <a:p>
            <a:pPr algn="ctr">
              <a:lnSpc>
                <a:spcPct val="85000"/>
              </a:lnSpc>
            </a:pPr>
            <a:r>
              <a:rPr lang="en-US" sz="4050" b="1" dirty="0"/>
              <a:t>Contemporary Activism </a:t>
            </a:r>
          </a:p>
        </p:txBody>
      </p:sp>
    </p:spTree>
    <p:extLst>
      <p:ext uri="{BB962C8B-B14F-4D97-AF65-F5344CB8AC3E}">
        <p14:creationId xmlns:p14="http://schemas.microsoft.com/office/powerpoint/2010/main" val="25169418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84340-5AFC-0EA9-2557-5A241BBDCF88}"/>
              </a:ext>
            </a:extLst>
          </p:cNvPr>
          <p:cNvSpPr>
            <a:spLocks noGrp="1"/>
          </p:cNvSpPr>
          <p:nvPr>
            <p:ph type="title"/>
          </p:nvPr>
        </p:nvSpPr>
        <p:spPr>
          <a:xfrm>
            <a:off x="359532" y="147704"/>
            <a:ext cx="8229600" cy="583574"/>
          </a:xfrm>
        </p:spPr>
        <p:txBody>
          <a:bodyPr>
            <a:normAutofit fontScale="90000"/>
          </a:bodyPr>
          <a:lstStyle/>
          <a:p>
            <a:r>
              <a:rPr lang="en-GB" b="1" dirty="0"/>
              <a:t>Democratic Activism</a:t>
            </a:r>
          </a:p>
        </p:txBody>
      </p:sp>
      <p:sp>
        <p:nvSpPr>
          <p:cNvPr id="3" name="Content Placeholder 2">
            <a:extLst>
              <a:ext uri="{FF2B5EF4-FFF2-40B4-BE49-F238E27FC236}">
                <a16:creationId xmlns:a16="http://schemas.microsoft.com/office/drawing/2014/main" id="{E19B1959-6B1E-51EF-4A65-FCF02ADCB6CB}"/>
              </a:ext>
            </a:extLst>
          </p:cNvPr>
          <p:cNvSpPr>
            <a:spLocks noGrp="1"/>
          </p:cNvSpPr>
          <p:nvPr>
            <p:ph idx="1"/>
          </p:nvPr>
        </p:nvSpPr>
        <p:spPr>
          <a:xfrm>
            <a:off x="354360" y="1106742"/>
            <a:ext cx="8435280" cy="2160240"/>
          </a:xfrm>
        </p:spPr>
        <p:txBody>
          <a:bodyPr>
            <a:noAutofit/>
          </a:bodyPr>
          <a:lstStyle/>
          <a:p>
            <a:pPr>
              <a:lnSpc>
                <a:spcPct val="120000"/>
              </a:lnSpc>
              <a:spcBef>
                <a:spcPts val="600"/>
              </a:spcBef>
              <a:spcAft>
                <a:spcPts val="600"/>
              </a:spcAft>
            </a:pPr>
            <a:r>
              <a:rPr lang="en-GB" sz="2200" dirty="0"/>
              <a:t>The Chartists were campaigning for change in the </a:t>
            </a:r>
            <a:r>
              <a:rPr lang="en-GB" sz="2200" b="1" dirty="0"/>
              <a:t>democratic</a:t>
            </a:r>
            <a:r>
              <a:rPr lang="en-GB" sz="2200" dirty="0"/>
              <a:t> process</a:t>
            </a:r>
          </a:p>
          <a:p>
            <a:pPr>
              <a:lnSpc>
                <a:spcPct val="120000"/>
              </a:lnSpc>
              <a:spcBef>
                <a:spcPts val="600"/>
              </a:spcBef>
              <a:spcAft>
                <a:spcPts val="600"/>
              </a:spcAft>
            </a:pPr>
            <a:r>
              <a:rPr lang="en-GB" sz="2200" dirty="0"/>
              <a:t>In this, they can be seen in a traditional of liberal and socialist politics</a:t>
            </a:r>
          </a:p>
          <a:p>
            <a:pPr>
              <a:lnSpc>
                <a:spcPct val="120000"/>
              </a:lnSpc>
              <a:spcBef>
                <a:spcPts val="600"/>
              </a:spcBef>
              <a:spcAft>
                <a:spcPts val="600"/>
              </a:spcAft>
            </a:pPr>
            <a:r>
              <a:rPr lang="en-GB" sz="2200" dirty="0"/>
              <a:t>There are still groups who campaign for changes in </a:t>
            </a:r>
            <a:r>
              <a:rPr lang="en-GB" sz="2200" b="1" dirty="0"/>
              <a:t>democracy</a:t>
            </a:r>
            <a:r>
              <a:rPr lang="en-GB" sz="2200" dirty="0"/>
              <a:t>.</a:t>
            </a:r>
          </a:p>
          <a:p>
            <a:pPr>
              <a:lnSpc>
                <a:spcPct val="120000"/>
              </a:lnSpc>
              <a:spcBef>
                <a:spcPts val="600"/>
              </a:spcBef>
              <a:spcAft>
                <a:spcPts val="600"/>
              </a:spcAft>
            </a:pPr>
            <a:r>
              <a:rPr lang="en-GB" sz="2200" i="1" dirty="0"/>
              <a:t>Can you think of any?</a:t>
            </a:r>
          </a:p>
        </p:txBody>
      </p:sp>
      <p:pic>
        <p:nvPicPr>
          <p:cNvPr id="5" name="Picture 4" descr="A blue and silver button with a globe&#10;&#10;Description automatically generated">
            <a:hlinkClick r:id="rId2"/>
            <a:extLst>
              <a:ext uri="{FF2B5EF4-FFF2-40B4-BE49-F238E27FC236}">
                <a16:creationId xmlns:a16="http://schemas.microsoft.com/office/drawing/2014/main" id="{59E15B74-9BB5-7483-95CF-330A84E287EF}"/>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789802" y="4331822"/>
            <a:ext cx="695125" cy="695125"/>
          </a:xfrm>
          <a:prstGeom prst="rect">
            <a:avLst/>
          </a:prstGeom>
        </p:spPr>
      </p:pic>
      <p:sp>
        <p:nvSpPr>
          <p:cNvPr id="6" name="TextBox 5">
            <a:extLst>
              <a:ext uri="{FF2B5EF4-FFF2-40B4-BE49-F238E27FC236}">
                <a16:creationId xmlns:a16="http://schemas.microsoft.com/office/drawing/2014/main" id="{F3057B93-07F3-C009-A8D4-431E04268947}"/>
              </a:ext>
            </a:extLst>
          </p:cNvPr>
          <p:cNvSpPr txBox="1"/>
          <p:nvPr/>
        </p:nvSpPr>
        <p:spPr>
          <a:xfrm>
            <a:off x="2033718" y="5141912"/>
            <a:ext cx="2322258" cy="438582"/>
          </a:xfrm>
          <a:prstGeom prst="rect">
            <a:avLst/>
          </a:prstGeom>
          <a:noFill/>
        </p:spPr>
        <p:txBody>
          <a:bodyPr wrap="square" rtlCol="0">
            <a:spAutoFit/>
          </a:bodyPr>
          <a:lstStyle/>
          <a:p>
            <a:pPr algn="ctr"/>
            <a:r>
              <a:rPr lang="en-GB" sz="1350" dirty="0"/>
              <a:t>Lowering of the Voting Age</a:t>
            </a:r>
          </a:p>
          <a:p>
            <a:pPr algn="ctr"/>
            <a:r>
              <a:rPr lang="en-GB" sz="900" dirty="0"/>
              <a:t>(Lumley, 2023)</a:t>
            </a:r>
          </a:p>
        </p:txBody>
      </p:sp>
      <p:pic>
        <p:nvPicPr>
          <p:cNvPr id="7" name="Picture 6" descr="A blue and silver button with a globe&#10;&#10;Description automatically generated">
            <a:hlinkClick r:id="rId4"/>
            <a:extLst>
              <a:ext uri="{FF2B5EF4-FFF2-40B4-BE49-F238E27FC236}">
                <a16:creationId xmlns:a16="http://schemas.microsoft.com/office/drawing/2014/main" id="{C4A3F0ED-5EA1-3A98-5810-41D5F0E2DE3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065008" y="4331822"/>
            <a:ext cx="695125" cy="695125"/>
          </a:xfrm>
          <a:prstGeom prst="rect">
            <a:avLst/>
          </a:prstGeom>
        </p:spPr>
      </p:pic>
      <p:sp>
        <p:nvSpPr>
          <p:cNvPr id="8" name="TextBox 7">
            <a:extLst>
              <a:ext uri="{FF2B5EF4-FFF2-40B4-BE49-F238E27FC236}">
                <a16:creationId xmlns:a16="http://schemas.microsoft.com/office/drawing/2014/main" id="{CCEC2C46-3CED-3155-DB95-AAD71BFEFCBB}"/>
              </a:ext>
            </a:extLst>
          </p:cNvPr>
          <p:cNvSpPr txBox="1"/>
          <p:nvPr/>
        </p:nvSpPr>
        <p:spPr>
          <a:xfrm>
            <a:off x="4308923" y="5141912"/>
            <a:ext cx="2322258" cy="438582"/>
          </a:xfrm>
          <a:prstGeom prst="rect">
            <a:avLst/>
          </a:prstGeom>
          <a:noFill/>
        </p:spPr>
        <p:txBody>
          <a:bodyPr wrap="square" rtlCol="0">
            <a:spAutoFit/>
          </a:bodyPr>
          <a:lstStyle/>
          <a:p>
            <a:pPr algn="ctr"/>
            <a:r>
              <a:rPr lang="en-GB" sz="1350" dirty="0"/>
              <a:t>Welsh Independence</a:t>
            </a:r>
          </a:p>
          <a:p>
            <a:pPr algn="ctr"/>
            <a:r>
              <a:rPr lang="en-GB" sz="900" dirty="0"/>
              <a:t>(Yes For Wales, No Date)</a:t>
            </a:r>
          </a:p>
        </p:txBody>
      </p:sp>
    </p:spTree>
    <p:extLst>
      <p:ext uri="{BB962C8B-B14F-4D97-AF65-F5344CB8AC3E}">
        <p14:creationId xmlns:p14="http://schemas.microsoft.com/office/powerpoint/2010/main" val="2461847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7"/>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84340-5AFC-0EA9-2557-5A241BBDCF88}"/>
              </a:ext>
            </a:extLst>
          </p:cNvPr>
          <p:cNvSpPr>
            <a:spLocks noGrp="1"/>
          </p:cNvSpPr>
          <p:nvPr>
            <p:ph type="title"/>
          </p:nvPr>
        </p:nvSpPr>
        <p:spPr>
          <a:xfrm>
            <a:off x="359532" y="165811"/>
            <a:ext cx="8229600" cy="583574"/>
          </a:xfrm>
        </p:spPr>
        <p:txBody>
          <a:bodyPr>
            <a:normAutofit fontScale="90000"/>
          </a:bodyPr>
          <a:lstStyle/>
          <a:p>
            <a:r>
              <a:rPr lang="en-GB" b="1" dirty="0"/>
              <a:t>Trade Union Activism</a:t>
            </a:r>
          </a:p>
        </p:txBody>
      </p:sp>
      <p:sp>
        <p:nvSpPr>
          <p:cNvPr id="3" name="Content Placeholder 2">
            <a:extLst>
              <a:ext uri="{FF2B5EF4-FFF2-40B4-BE49-F238E27FC236}">
                <a16:creationId xmlns:a16="http://schemas.microsoft.com/office/drawing/2014/main" id="{E19B1959-6B1E-51EF-4A65-FCF02ADCB6CB}"/>
              </a:ext>
            </a:extLst>
          </p:cNvPr>
          <p:cNvSpPr>
            <a:spLocks noGrp="1"/>
          </p:cNvSpPr>
          <p:nvPr>
            <p:ph idx="1"/>
          </p:nvPr>
        </p:nvSpPr>
        <p:spPr>
          <a:xfrm>
            <a:off x="359532" y="1225096"/>
            <a:ext cx="8435280" cy="2160240"/>
          </a:xfrm>
        </p:spPr>
        <p:txBody>
          <a:bodyPr>
            <a:normAutofit fontScale="92500" lnSpcReduction="20000"/>
          </a:bodyPr>
          <a:lstStyle/>
          <a:p>
            <a:pPr>
              <a:spcBef>
                <a:spcPts val="600"/>
              </a:spcBef>
              <a:spcAft>
                <a:spcPts val="600"/>
              </a:spcAft>
            </a:pPr>
            <a:r>
              <a:rPr lang="en-GB" sz="2400" dirty="0"/>
              <a:t>The Match Girls were campaigning for safer working conditions</a:t>
            </a:r>
          </a:p>
          <a:p>
            <a:pPr>
              <a:spcBef>
                <a:spcPts val="600"/>
              </a:spcBef>
              <a:spcAft>
                <a:spcPts val="600"/>
              </a:spcAft>
            </a:pPr>
            <a:r>
              <a:rPr lang="en-GB" sz="2400" dirty="0"/>
              <a:t>In this they can be seen as part of a tradition of socialist or trade union activism</a:t>
            </a:r>
          </a:p>
          <a:p>
            <a:pPr>
              <a:spcBef>
                <a:spcPts val="600"/>
              </a:spcBef>
              <a:spcAft>
                <a:spcPts val="600"/>
              </a:spcAft>
            </a:pPr>
            <a:r>
              <a:rPr lang="en-GB" sz="2400" dirty="0"/>
              <a:t>There are still groups who campaign for changes employment practices</a:t>
            </a:r>
          </a:p>
          <a:p>
            <a:pPr>
              <a:spcBef>
                <a:spcPts val="600"/>
              </a:spcBef>
              <a:spcAft>
                <a:spcPts val="600"/>
              </a:spcAft>
            </a:pPr>
            <a:r>
              <a:rPr lang="en-GB" sz="2400" i="1" dirty="0"/>
              <a:t>Can you think of any?</a:t>
            </a:r>
          </a:p>
        </p:txBody>
      </p:sp>
      <p:pic>
        <p:nvPicPr>
          <p:cNvPr id="5" name="Picture 4" descr="A blue and silver button with a globe&#10;&#10;Description automatically generated">
            <a:hlinkClick r:id="rId2"/>
            <a:extLst>
              <a:ext uri="{FF2B5EF4-FFF2-40B4-BE49-F238E27FC236}">
                <a16:creationId xmlns:a16="http://schemas.microsoft.com/office/drawing/2014/main" id="{59E15B74-9BB5-7483-95CF-330A84E287EF}"/>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789802" y="3861048"/>
            <a:ext cx="695125" cy="695125"/>
          </a:xfrm>
          <a:prstGeom prst="rect">
            <a:avLst/>
          </a:prstGeom>
        </p:spPr>
      </p:pic>
      <p:sp>
        <p:nvSpPr>
          <p:cNvPr id="6" name="TextBox 5">
            <a:extLst>
              <a:ext uri="{FF2B5EF4-FFF2-40B4-BE49-F238E27FC236}">
                <a16:creationId xmlns:a16="http://schemas.microsoft.com/office/drawing/2014/main" id="{F3057B93-07F3-C009-A8D4-431E04268947}"/>
              </a:ext>
            </a:extLst>
          </p:cNvPr>
          <p:cNvSpPr txBox="1"/>
          <p:nvPr/>
        </p:nvSpPr>
        <p:spPr>
          <a:xfrm>
            <a:off x="2033718" y="4671138"/>
            <a:ext cx="2322258" cy="438582"/>
          </a:xfrm>
          <a:prstGeom prst="rect">
            <a:avLst/>
          </a:prstGeom>
          <a:noFill/>
        </p:spPr>
        <p:txBody>
          <a:bodyPr wrap="square" rtlCol="0">
            <a:spAutoFit/>
          </a:bodyPr>
          <a:lstStyle/>
          <a:p>
            <a:pPr algn="ctr"/>
            <a:r>
              <a:rPr lang="en-GB" sz="1350" dirty="0"/>
              <a:t>Junior Doctors Strike</a:t>
            </a:r>
          </a:p>
          <a:p>
            <a:pPr algn="ctr"/>
            <a:r>
              <a:rPr lang="en-GB" sz="900" dirty="0"/>
              <a:t>(British Medical Association, 2023)</a:t>
            </a:r>
          </a:p>
        </p:txBody>
      </p:sp>
      <p:pic>
        <p:nvPicPr>
          <p:cNvPr id="7" name="Picture 6" descr="A blue and silver button with a globe&#10;&#10;Description automatically generated">
            <a:hlinkClick r:id="rId4" action="ppaction://hlinkfile"/>
            <a:extLst>
              <a:ext uri="{FF2B5EF4-FFF2-40B4-BE49-F238E27FC236}">
                <a16:creationId xmlns:a16="http://schemas.microsoft.com/office/drawing/2014/main" id="{C4A3F0ED-5EA1-3A98-5810-41D5F0E2DE3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065008" y="3861048"/>
            <a:ext cx="695125" cy="695125"/>
          </a:xfrm>
          <a:prstGeom prst="rect">
            <a:avLst/>
          </a:prstGeom>
        </p:spPr>
      </p:pic>
      <p:sp>
        <p:nvSpPr>
          <p:cNvPr id="8" name="TextBox 7">
            <a:extLst>
              <a:ext uri="{FF2B5EF4-FFF2-40B4-BE49-F238E27FC236}">
                <a16:creationId xmlns:a16="http://schemas.microsoft.com/office/drawing/2014/main" id="{CCEC2C46-3CED-3155-DB95-AAD71BFEFCBB}"/>
              </a:ext>
            </a:extLst>
          </p:cNvPr>
          <p:cNvSpPr txBox="1"/>
          <p:nvPr/>
        </p:nvSpPr>
        <p:spPr>
          <a:xfrm>
            <a:off x="4308923" y="4671138"/>
            <a:ext cx="2322258" cy="438582"/>
          </a:xfrm>
          <a:prstGeom prst="rect">
            <a:avLst/>
          </a:prstGeom>
          <a:noFill/>
        </p:spPr>
        <p:txBody>
          <a:bodyPr wrap="square" rtlCol="0">
            <a:spAutoFit/>
          </a:bodyPr>
          <a:lstStyle/>
          <a:p>
            <a:pPr algn="ctr"/>
            <a:r>
              <a:rPr lang="en-GB" sz="1350" dirty="0"/>
              <a:t>Amazon Worker’s Rights</a:t>
            </a:r>
          </a:p>
          <a:p>
            <a:pPr algn="ctr"/>
            <a:r>
              <a:rPr lang="en-GB" sz="900" dirty="0"/>
              <a:t>(GMB Union, 2024)</a:t>
            </a:r>
          </a:p>
        </p:txBody>
      </p:sp>
    </p:spTree>
    <p:extLst>
      <p:ext uri="{BB962C8B-B14F-4D97-AF65-F5344CB8AC3E}">
        <p14:creationId xmlns:p14="http://schemas.microsoft.com/office/powerpoint/2010/main" val="2937595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7"/>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84340-5AFC-0EA9-2557-5A241BBDCF88}"/>
              </a:ext>
            </a:extLst>
          </p:cNvPr>
          <p:cNvSpPr>
            <a:spLocks noGrp="1"/>
          </p:cNvSpPr>
          <p:nvPr>
            <p:ph type="title"/>
          </p:nvPr>
        </p:nvSpPr>
        <p:spPr>
          <a:xfrm>
            <a:off x="241176" y="238239"/>
            <a:ext cx="8229600" cy="583574"/>
          </a:xfrm>
        </p:spPr>
        <p:txBody>
          <a:bodyPr>
            <a:normAutofit fontScale="90000"/>
          </a:bodyPr>
          <a:lstStyle/>
          <a:p>
            <a:r>
              <a:rPr lang="en-GB" b="1" dirty="0"/>
              <a:t>Women’s Rights Activism</a:t>
            </a:r>
          </a:p>
        </p:txBody>
      </p:sp>
      <p:sp>
        <p:nvSpPr>
          <p:cNvPr id="3" name="Content Placeholder 2">
            <a:extLst>
              <a:ext uri="{FF2B5EF4-FFF2-40B4-BE49-F238E27FC236}">
                <a16:creationId xmlns:a16="http://schemas.microsoft.com/office/drawing/2014/main" id="{E19B1959-6B1E-51EF-4A65-FCF02ADCB6CB}"/>
              </a:ext>
            </a:extLst>
          </p:cNvPr>
          <p:cNvSpPr>
            <a:spLocks noGrp="1"/>
          </p:cNvSpPr>
          <p:nvPr>
            <p:ph idx="1"/>
          </p:nvPr>
        </p:nvSpPr>
        <p:spPr>
          <a:xfrm>
            <a:off x="354360" y="1070527"/>
            <a:ext cx="8435280" cy="2160240"/>
          </a:xfrm>
        </p:spPr>
        <p:txBody>
          <a:bodyPr>
            <a:noAutofit/>
          </a:bodyPr>
          <a:lstStyle/>
          <a:p>
            <a:pPr>
              <a:lnSpc>
                <a:spcPct val="120000"/>
              </a:lnSpc>
              <a:spcAft>
                <a:spcPts val="600"/>
              </a:spcAft>
            </a:pPr>
            <a:r>
              <a:rPr lang="en-GB" sz="2200" dirty="0"/>
              <a:t>The Suffragettes were campaigning for improved women’s rights (the right to vote, the right to hold property)</a:t>
            </a:r>
          </a:p>
          <a:p>
            <a:pPr>
              <a:lnSpc>
                <a:spcPct val="120000"/>
              </a:lnSpc>
              <a:spcAft>
                <a:spcPts val="600"/>
              </a:spcAft>
            </a:pPr>
            <a:r>
              <a:rPr lang="en-GB" sz="2200" dirty="0"/>
              <a:t>They can be seen to be part of a tradition of feminist activism</a:t>
            </a:r>
          </a:p>
          <a:p>
            <a:pPr>
              <a:lnSpc>
                <a:spcPct val="120000"/>
              </a:lnSpc>
              <a:spcAft>
                <a:spcPts val="600"/>
              </a:spcAft>
            </a:pPr>
            <a:r>
              <a:rPr lang="en-GB" sz="2200" dirty="0"/>
              <a:t>There are still groups who campaign against misogynist practices</a:t>
            </a:r>
          </a:p>
          <a:p>
            <a:pPr>
              <a:lnSpc>
                <a:spcPct val="120000"/>
              </a:lnSpc>
              <a:spcAft>
                <a:spcPts val="600"/>
              </a:spcAft>
            </a:pPr>
            <a:r>
              <a:rPr lang="en-GB" sz="2200" i="1" dirty="0"/>
              <a:t>Can you think of any?</a:t>
            </a:r>
          </a:p>
        </p:txBody>
      </p:sp>
      <p:pic>
        <p:nvPicPr>
          <p:cNvPr id="5" name="Picture 4" descr="A blue and silver button with a globe&#10;&#10;Description automatically generated">
            <a:hlinkClick r:id="rId2"/>
            <a:extLst>
              <a:ext uri="{FF2B5EF4-FFF2-40B4-BE49-F238E27FC236}">
                <a16:creationId xmlns:a16="http://schemas.microsoft.com/office/drawing/2014/main" id="{59E15B74-9BB5-7483-95CF-330A84E287EF}"/>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789802" y="4250342"/>
            <a:ext cx="695125" cy="695125"/>
          </a:xfrm>
          <a:prstGeom prst="rect">
            <a:avLst/>
          </a:prstGeom>
        </p:spPr>
      </p:pic>
      <p:sp>
        <p:nvSpPr>
          <p:cNvPr id="6" name="TextBox 5">
            <a:extLst>
              <a:ext uri="{FF2B5EF4-FFF2-40B4-BE49-F238E27FC236}">
                <a16:creationId xmlns:a16="http://schemas.microsoft.com/office/drawing/2014/main" id="{F3057B93-07F3-C009-A8D4-431E04268947}"/>
              </a:ext>
            </a:extLst>
          </p:cNvPr>
          <p:cNvSpPr txBox="1"/>
          <p:nvPr/>
        </p:nvSpPr>
        <p:spPr>
          <a:xfrm>
            <a:off x="2033718" y="5060432"/>
            <a:ext cx="2322258" cy="438582"/>
          </a:xfrm>
          <a:prstGeom prst="rect">
            <a:avLst/>
          </a:prstGeom>
          <a:noFill/>
        </p:spPr>
        <p:txBody>
          <a:bodyPr wrap="square" rtlCol="0">
            <a:spAutoFit/>
          </a:bodyPr>
          <a:lstStyle/>
          <a:p>
            <a:pPr algn="ctr"/>
            <a:r>
              <a:rPr lang="en-GB" sz="1350" dirty="0"/>
              <a:t>#MeToo Movement</a:t>
            </a:r>
          </a:p>
          <a:p>
            <a:pPr algn="ctr"/>
            <a:r>
              <a:rPr lang="en-GB" sz="900" dirty="0"/>
              <a:t>(#MeToo, 2024)</a:t>
            </a:r>
          </a:p>
        </p:txBody>
      </p:sp>
      <p:pic>
        <p:nvPicPr>
          <p:cNvPr id="7" name="Picture 6" descr="A blue and silver button with a globe&#10;&#10;Description automatically generated">
            <a:hlinkClick r:id="rId4"/>
            <a:extLst>
              <a:ext uri="{FF2B5EF4-FFF2-40B4-BE49-F238E27FC236}">
                <a16:creationId xmlns:a16="http://schemas.microsoft.com/office/drawing/2014/main" id="{C4A3F0ED-5EA1-3A98-5810-41D5F0E2DE3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065008" y="4250342"/>
            <a:ext cx="695125" cy="695125"/>
          </a:xfrm>
          <a:prstGeom prst="rect">
            <a:avLst/>
          </a:prstGeom>
        </p:spPr>
      </p:pic>
      <p:sp>
        <p:nvSpPr>
          <p:cNvPr id="8" name="TextBox 7">
            <a:extLst>
              <a:ext uri="{FF2B5EF4-FFF2-40B4-BE49-F238E27FC236}">
                <a16:creationId xmlns:a16="http://schemas.microsoft.com/office/drawing/2014/main" id="{CCEC2C46-3CED-3155-DB95-AAD71BFEFCBB}"/>
              </a:ext>
            </a:extLst>
          </p:cNvPr>
          <p:cNvSpPr txBox="1"/>
          <p:nvPr/>
        </p:nvSpPr>
        <p:spPr>
          <a:xfrm>
            <a:off x="4308923" y="5060432"/>
            <a:ext cx="2322258" cy="438582"/>
          </a:xfrm>
          <a:prstGeom prst="rect">
            <a:avLst/>
          </a:prstGeom>
          <a:noFill/>
        </p:spPr>
        <p:txBody>
          <a:bodyPr wrap="square" rtlCol="0">
            <a:spAutoFit/>
          </a:bodyPr>
          <a:lstStyle/>
          <a:p>
            <a:pPr algn="ctr"/>
            <a:r>
              <a:rPr lang="en-GB" sz="1350" dirty="0"/>
              <a:t>Take Back The Night</a:t>
            </a:r>
          </a:p>
          <a:p>
            <a:pPr algn="ctr"/>
            <a:r>
              <a:rPr lang="en-GB" sz="900" dirty="0"/>
              <a:t>(TBTN, 2024)</a:t>
            </a:r>
          </a:p>
        </p:txBody>
      </p:sp>
    </p:spTree>
    <p:extLst>
      <p:ext uri="{BB962C8B-B14F-4D97-AF65-F5344CB8AC3E}">
        <p14:creationId xmlns:p14="http://schemas.microsoft.com/office/powerpoint/2010/main" val="35053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7"/>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84340-5AFC-0EA9-2557-5A241BBDCF88}"/>
              </a:ext>
            </a:extLst>
          </p:cNvPr>
          <p:cNvSpPr>
            <a:spLocks noGrp="1"/>
          </p:cNvSpPr>
          <p:nvPr>
            <p:ph type="title"/>
          </p:nvPr>
        </p:nvSpPr>
        <p:spPr>
          <a:xfrm>
            <a:off x="457200" y="268878"/>
            <a:ext cx="8229600" cy="583574"/>
          </a:xfrm>
        </p:spPr>
        <p:txBody>
          <a:bodyPr>
            <a:normAutofit fontScale="90000"/>
          </a:bodyPr>
          <a:lstStyle/>
          <a:p>
            <a:r>
              <a:rPr lang="en-GB" b="1" dirty="0"/>
              <a:t>Black Civil Rights Activism</a:t>
            </a:r>
          </a:p>
        </p:txBody>
      </p:sp>
      <p:sp>
        <p:nvSpPr>
          <p:cNvPr id="3" name="Content Placeholder 2">
            <a:extLst>
              <a:ext uri="{FF2B5EF4-FFF2-40B4-BE49-F238E27FC236}">
                <a16:creationId xmlns:a16="http://schemas.microsoft.com/office/drawing/2014/main" id="{E19B1959-6B1E-51EF-4A65-FCF02ADCB6CB}"/>
              </a:ext>
            </a:extLst>
          </p:cNvPr>
          <p:cNvSpPr>
            <a:spLocks noGrp="1"/>
          </p:cNvSpPr>
          <p:nvPr>
            <p:ph idx="1"/>
          </p:nvPr>
        </p:nvSpPr>
        <p:spPr>
          <a:xfrm>
            <a:off x="354360" y="1276630"/>
            <a:ext cx="8435280" cy="2160240"/>
          </a:xfrm>
        </p:spPr>
        <p:txBody>
          <a:bodyPr>
            <a:normAutofit fontScale="92500" lnSpcReduction="20000"/>
          </a:bodyPr>
          <a:lstStyle/>
          <a:p>
            <a:pPr>
              <a:spcBef>
                <a:spcPts val="600"/>
              </a:spcBef>
              <a:spcAft>
                <a:spcPts val="600"/>
              </a:spcAft>
            </a:pPr>
            <a:r>
              <a:rPr lang="en-GB" sz="2400" dirty="0"/>
              <a:t>The US Civil Right movement was campaigning for equality for people of colour</a:t>
            </a:r>
          </a:p>
          <a:p>
            <a:pPr>
              <a:spcBef>
                <a:spcPts val="600"/>
              </a:spcBef>
              <a:spcAft>
                <a:spcPts val="600"/>
              </a:spcAft>
            </a:pPr>
            <a:r>
              <a:rPr lang="en-GB" sz="2400" dirty="0"/>
              <a:t>It forms part of a tradition of liberal and post-colonial activism</a:t>
            </a:r>
          </a:p>
          <a:p>
            <a:pPr>
              <a:spcBef>
                <a:spcPts val="600"/>
              </a:spcBef>
              <a:spcAft>
                <a:spcPts val="600"/>
              </a:spcAft>
            </a:pPr>
            <a:r>
              <a:rPr lang="en-GB" sz="2400" dirty="0"/>
              <a:t>There are still groups who campaign against racial prejudice and discrimination</a:t>
            </a:r>
          </a:p>
          <a:p>
            <a:pPr>
              <a:spcBef>
                <a:spcPts val="600"/>
              </a:spcBef>
              <a:spcAft>
                <a:spcPts val="600"/>
              </a:spcAft>
            </a:pPr>
            <a:r>
              <a:rPr lang="en-GB" sz="2400" i="1" dirty="0"/>
              <a:t>Can you think of any?</a:t>
            </a:r>
          </a:p>
        </p:txBody>
      </p:sp>
      <p:pic>
        <p:nvPicPr>
          <p:cNvPr id="5" name="Picture 4" descr="A blue and silver button with a globe&#10;&#10;Description automatically generated">
            <a:hlinkClick r:id="rId2"/>
            <a:extLst>
              <a:ext uri="{FF2B5EF4-FFF2-40B4-BE49-F238E27FC236}">
                <a16:creationId xmlns:a16="http://schemas.microsoft.com/office/drawing/2014/main" id="{59E15B74-9BB5-7483-95CF-330A84E287EF}"/>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789802" y="3861048"/>
            <a:ext cx="695125" cy="695125"/>
          </a:xfrm>
          <a:prstGeom prst="rect">
            <a:avLst/>
          </a:prstGeom>
        </p:spPr>
      </p:pic>
      <p:sp>
        <p:nvSpPr>
          <p:cNvPr id="6" name="TextBox 5">
            <a:extLst>
              <a:ext uri="{FF2B5EF4-FFF2-40B4-BE49-F238E27FC236}">
                <a16:creationId xmlns:a16="http://schemas.microsoft.com/office/drawing/2014/main" id="{F3057B93-07F3-C009-A8D4-431E04268947}"/>
              </a:ext>
            </a:extLst>
          </p:cNvPr>
          <p:cNvSpPr txBox="1"/>
          <p:nvPr/>
        </p:nvSpPr>
        <p:spPr>
          <a:xfrm>
            <a:off x="2033718" y="4671138"/>
            <a:ext cx="2322258" cy="438582"/>
          </a:xfrm>
          <a:prstGeom prst="rect">
            <a:avLst/>
          </a:prstGeom>
          <a:noFill/>
        </p:spPr>
        <p:txBody>
          <a:bodyPr wrap="square" rtlCol="0">
            <a:spAutoFit/>
          </a:bodyPr>
          <a:lstStyle/>
          <a:p>
            <a:pPr algn="ctr"/>
            <a:r>
              <a:rPr lang="en-GB" sz="1350" dirty="0"/>
              <a:t>Black Lives Matter</a:t>
            </a:r>
          </a:p>
          <a:p>
            <a:pPr algn="ctr"/>
            <a:r>
              <a:rPr lang="en-GB" sz="900" dirty="0"/>
              <a:t>(BLM, 2024)</a:t>
            </a:r>
          </a:p>
        </p:txBody>
      </p:sp>
      <p:pic>
        <p:nvPicPr>
          <p:cNvPr id="7" name="Picture 6" descr="A blue and silver button with a globe&#10;&#10;Description automatically generated">
            <a:hlinkClick r:id="rId4"/>
            <a:extLst>
              <a:ext uri="{FF2B5EF4-FFF2-40B4-BE49-F238E27FC236}">
                <a16:creationId xmlns:a16="http://schemas.microsoft.com/office/drawing/2014/main" id="{C4A3F0ED-5EA1-3A98-5810-41D5F0E2DE3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065008" y="3861048"/>
            <a:ext cx="695125" cy="695125"/>
          </a:xfrm>
          <a:prstGeom prst="rect">
            <a:avLst/>
          </a:prstGeom>
        </p:spPr>
      </p:pic>
      <p:sp>
        <p:nvSpPr>
          <p:cNvPr id="8" name="TextBox 7">
            <a:extLst>
              <a:ext uri="{FF2B5EF4-FFF2-40B4-BE49-F238E27FC236}">
                <a16:creationId xmlns:a16="http://schemas.microsoft.com/office/drawing/2014/main" id="{CCEC2C46-3CED-3155-DB95-AAD71BFEFCBB}"/>
              </a:ext>
            </a:extLst>
          </p:cNvPr>
          <p:cNvSpPr txBox="1"/>
          <p:nvPr/>
        </p:nvSpPr>
        <p:spPr>
          <a:xfrm>
            <a:off x="4308923" y="4671138"/>
            <a:ext cx="2322258" cy="438582"/>
          </a:xfrm>
          <a:prstGeom prst="rect">
            <a:avLst/>
          </a:prstGeom>
          <a:noFill/>
        </p:spPr>
        <p:txBody>
          <a:bodyPr wrap="square" rtlCol="0">
            <a:spAutoFit/>
          </a:bodyPr>
          <a:lstStyle/>
          <a:p>
            <a:pPr algn="ctr"/>
            <a:r>
              <a:rPr lang="en-GB" sz="1350" dirty="0"/>
              <a:t>Black Equity Organisation</a:t>
            </a:r>
          </a:p>
          <a:p>
            <a:pPr algn="ctr"/>
            <a:r>
              <a:rPr lang="en-GB" sz="900" dirty="0"/>
              <a:t>(BEO, 2024)</a:t>
            </a:r>
          </a:p>
        </p:txBody>
      </p:sp>
    </p:spTree>
    <p:extLst>
      <p:ext uri="{BB962C8B-B14F-4D97-AF65-F5344CB8AC3E}">
        <p14:creationId xmlns:p14="http://schemas.microsoft.com/office/powerpoint/2010/main" val="2713176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7"/>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B79A4-9496-4E4E-346A-A590EBACA9F4}"/>
              </a:ext>
            </a:extLst>
          </p:cNvPr>
          <p:cNvSpPr>
            <a:spLocks noGrp="1"/>
          </p:cNvSpPr>
          <p:nvPr>
            <p:ph type="title"/>
          </p:nvPr>
        </p:nvSpPr>
        <p:spPr>
          <a:xfrm>
            <a:off x="457200" y="259824"/>
            <a:ext cx="8229600" cy="684181"/>
          </a:xfrm>
        </p:spPr>
        <p:txBody>
          <a:bodyPr>
            <a:normAutofit fontScale="90000"/>
          </a:bodyPr>
          <a:lstStyle/>
          <a:p>
            <a:r>
              <a:rPr lang="en-GB" b="1" dirty="0"/>
              <a:t>Other forms of Activism</a:t>
            </a:r>
          </a:p>
        </p:txBody>
      </p:sp>
      <p:sp>
        <p:nvSpPr>
          <p:cNvPr id="3" name="Content Placeholder 2">
            <a:extLst>
              <a:ext uri="{FF2B5EF4-FFF2-40B4-BE49-F238E27FC236}">
                <a16:creationId xmlns:a16="http://schemas.microsoft.com/office/drawing/2014/main" id="{E280755D-E8EB-5A72-CA80-29F095D9263B}"/>
              </a:ext>
            </a:extLst>
          </p:cNvPr>
          <p:cNvSpPr>
            <a:spLocks noGrp="1"/>
          </p:cNvSpPr>
          <p:nvPr>
            <p:ph idx="1"/>
          </p:nvPr>
        </p:nvSpPr>
        <p:spPr>
          <a:xfrm>
            <a:off x="197514" y="1086506"/>
            <a:ext cx="8748972" cy="2937774"/>
          </a:xfrm>
        </p:spPr>
        <p:txBody>
          <a:bodyPr>
            <a:noAutofit/>
          </a:bodyPr>
          <a:lstStyle/>
          <a:p>
            <a:pPr>
              <a:spcBef>
                <a:spcPts val="450"/>
              </a:spcBef>
              <a:spcAft>
                <a:spcPts val="450"/>
              </a:spcAft>
            </a:pPr>
            <a:r>
              <a:rPr lang="en-GB" sz="2200" dirty="0"/>
              <a:t>In many ways the previous campaigns can be seen as </a:t>
            </a:r>
            <a:r>
              <a:rPr lang="en-GB" sz="2200" b="1" dirty="0"/>
              <a:t>progressive</a:t>
            </a:r>
            <a:r>
              <a:rPr lang="en-GB" sz="2200" dirty="0"/>
              <a:t> in that they seek to </a:t>
            </a:r>
            <a:r>
              <a:rPr lang="en-GB" sz="2200" b="1" dirty="0"/>
              <a:t>make</a:t>
            </a:r>
            <a:r>
              <a:rPr lang="en-GB" sz="2200" dirty="0"/>
              <a:t> positive changes and there are many other examples</a:t>
            </a:r>
          </a:p>
          <a:p>
            <a:pPr>
              <a:spcBef>
                <a:spcPts val="450"/>
              </a:spcBef>
              <a:spcAft>
                <a:spcPts val="450"/>
              </a:spcAft>
            </a:pPr>
            <a:r>
              <a:rPr lang="en-GB" sz="2200" dirty="0"/>
              <a:t>However, some commentators have argued that there is a growth in the number of </a:t>
            </a:r>
            <a:r>
              <a:rPr lang="en-GB" sz="2200" b="1" dirty="0"/>
              <a:t>reactionary</a:t>
            </a:r>
            <a:r>
              <a:rPr lang="en-GB" sz="2200" dirty="0"/>
              <a:t> activist groups</a:t>
            </a:r>
          </a:p>
          <a:p>
            <a:pPr>
              <a:spcBef>
                <a:spcPts val="450"/>
              </a:spcBef>
              <a:spcAft>
                <a:spcPts val="450"/>
              </a:spcAft>
            </a:pPr>
            <a:r>
              <a:rPr lang="en-GB" sz="2200" dirty="0"/>
              <a:t>They are seen as reacting </a:t>
            </a:r>
            <a:r>
              <a:rPr lang="en-GB" sz="2200" b="1" dirty="0"/>
              <a:t>against</a:t>
            </a:r>
            <a:r>
              <a:rPr lang="en-GB" sz="2200" dirty="0"/>
              <a:t> changes in society (see for example </a:t>
            </a:r>
            <a:r>
              <a:rPr lang="en-GB" sz="2200" dirty="0">
                <a:hlinkClick r:id="rId2"/>
              </a:rPr>
              <a:t>LeCras, 2020</a:t>
            </a:r>
            <a:r>
              <a:rPr lang="en-GB" sz="2200" dirty="0"/>
              <a:t>)</a:t>
            </a:r>
          </a:p>
          <a:p>
            <a:pPr>
              <a:spcBef>
                <a:spcPts val="450"/>
              </a:spcBef>
              <a:spcAft>
                <a:spcPts val="450"/>
              </a:spcAft>
            </a:pPr>
            <a:r>
              <a:rPr lang="en-GB" sz="2200" dirty="0"/>
              <a:t>The late 20</a:t>
            </a:r>
            <a:r>
              <a:rPr lang="en-GB" sz="2200" baseline="30000" dirty="0"/>
              <a:t>th</a:t>
            </a:r>
            <a:r>
              <a:rPr lang="en-GB" sz="2200" dirty="0"/>
              <a:t> century and the 21</a:t>
            </a:r>
            <a:r>
              <a:rPr lang="en-GB" sz="2200" baseline="30000" dirty="0"/>
              <a:t>st</a:t>
            </a:r>
            <a:r>
              <a:rPr lang="en-GB" sz="2200" dirty="0"/>
              <a:t> century have seen a growth in the number and type of campaigning groups from both ends of the spectrum</a:t>
            </a:r>
          </a:p>
          <a:p>
            <a:pPr>
              <a:spcBef>
                <a:spcPts val="450"/>
              </a:spcBef>
              <a:spcAft>
                <a:spcPts val="450"/>
              </a:spcAft>
            </a:pPr>
            <a:r>
              <a:rPr lang="en-GB" sz="2200" dirty="0"/>
              <a:t>Before we explore some of these we will take a moment to consider the terms </a:t>
            </a:r>
            <a:r>
              <a:rPr lang="en-GB" sz="2200" b="1" dirty="0"/>
              <a:t>progressive </a:t>
            </a:r>
            <a:r>
              <a:rPr lang="en-GB" sz="2200" dirty="0"/>
              <a:t>and </a:t>
            </a:r>
            <a:r>
              <a:rPr lang="en-GB" sz="2200" b="1" dirty="0"/>
              <a:t>reactionary</a:t>
            </a:r>
            <a:endParaRPr lang="en-GB" sz="2200" dirty="0"/>
          </a:p>
          <a:p>
            <a:pPr>
              <a:spcBef>
                <a:spcPts val="450"/>
              </a:spcBef>
              <a:spcAft>
                <a:spcPts val="450"/>
              </a:spcAft>
            </a:pPr>
            <a:endParaRPr lang="en-GB" sz="2200" dirty="0"/>
          </a:p>
          <a:p>
            <a:pPr lvl="1">
              <a:spcBef>
                <a:spcPts val="450"/>
              </a:spcBef>
              <a:spcAft>
                <a:spcPts val="450"/>
              </a:spcAft>
            </a:pPr>
            <a:endParaRPr lang="en-GB" sz="2200" dirty="0"/>
          </a:p>
          <a:p>
            <a:pPr lvl="1">
              <a:spcBef>
                <a:spcPts val="450"/>
              </a:spcBef>
              <a:spcAft>
                <a:spcPts val="450"/>
              </a:spcAft>
            </a:pPr>
            <a:endParaRPr lang="en-GB" sz="2200" dirty="0"/>
          </a:p>
        </p:txBody>
      </p:sp>
    </p:spTree>
    <p:extLst>
      <p:ext uri="{BB962C8B-B14F-4D97-AF65-F5344CB8AC3E}">
        <p14:creationId xmlns:p14="http://schemas.microsoft.com/office/powerpoint/2010/main" val="773374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5E0484-C79C-ECFB-7149-423CABA960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BFDD192-C110-4CFE-428F-C388397E6E4A}"/>
              </a:ext>
            </a:extLst>
          </p:cNvPr>
          <p:cNvSpPr>
            <a:spLocks noGrp="1"/>
          </p:cNvSpPr>
          <p:nvPr>
            <p:ph type="title"/>
          </p:nvPr>
        </p:nvSpPr>
        <p:spPr>
          <a:xfrm>
            <a:off x="457200" y="259824"/>
            <a:ext cx="8229600" cy="684181"/>
          </a:xfrm>
        </p:spPr>
        <p:txBody>
          <a:bodyPr>
            <a:normAutofit fontScale="90000"/>
          </a:bodyPr>
          <a:lstStyle/>
          <a:p>
            <a:r>
              <a:rPr lang="en-GB" b="1" dirty="0"/>
              <a:t>Progressive or Reactionary</a:t>
            </a:r>
          </a:p>
        </p:txBody>
      </p:sp>
      <p:sp>
        <p:nvSpPr>
          <p:cNvPr id="3" name="Content Placeholder 2">
            <a:extLst>
              <a:ext uri="{FF2B5EF4-FFF2-40B4-BE49-F238E27FC236}">
                <a16:creationId xmlns:a16="http://schemas.microsoft.com/office/drawing/2014/main" id="{0266B5F4-5E68-ED7C-8DEB-F9BEC684BDFA}"/>
              </a:ext>
            </a:extLst>
          </p:cNvPr>
          <p:cNvSpPr>
            <a:spLocks noGrp="1"/>
          </p:cNvSpPr>
          <p:nvPr>
            <p:ph idx="1"/>
          </p:nvPr>
        </p:nvSpPr>
        <p:spPr>
          <a:xfrm>
            <a:off x="197514" y="1086506"/>
            <a:ext cx="8748972" cy="506904"/>
          </a:xfrm>
        </p:spPr>
        <p:txBody>
          <a:bodyPr>
            <a:noAutofit/>
          </a:bodyPr>
          <a:lstStyle/>
          <a:p>
            <a:pPr marL="0" indent="0" algn="ctr">
              <a:spcBef>
                <a:spcPts val="450"/>
              </a:spcBef>
              <a:spcAft>
                <a:spcPts val="450"/>
              </a:spcAft>
              <a:buNone/>
            </a:pPr>
            <a:r>
              <a:rPr lang="en-GB" sz="2400" i="1" dirty="0"/>
              <a:t>What do you understand these two phrases to mean?</a:t>
            </a:r>
          </a:p>
          <a:p>
            <a:pPr lvl="1">
              <a:spcBef>
                <a:spcPts val="450"/>
              </a:spcBef>
              <a:spcAft>
                <a:spcPts val="450"/>
              </a:spcAft>
            </a:pPr>
            <a:endParaRPr lang="en-GB" sz="2200" dirty="0"/>
          </a:p>
          <a:p>
            <a:pPr lvl="1">
              <a:spcBef>
                <a:spcPts val="450"/>
              </a:spcBef>
              <a:spcAft>
                <a:spcPts val="450"/>
              </a:spcAft>
            </a:pPr>
            <a:endParaRPr lang="en-GB" sz="2200" dirty="0"/>
          </a:p>
        </p:txBody>
      </p:sp>
      <p:sp>
        <p:nvSpPr>
          <p:cNvPr id="6" name="Rectangle: Rounded Corners 5">
            <a:extLst>
              <a:ext uri="{FF2B5EF4-FFF2-40B4-BE49-F238E27FC236}">
                <a16:creationId xmlns:a16="http://schemas.microsoft.com/office/drawing/2014/main" id="{945CED34-05CA-F8EB-0EA4-A8ECF1740DF0}"/>
              </a:ext>
            </a:extLst>
          </p:cNvPr>
          <p:cNvSpPr/>
          <p:nvPr/>
        </p:nvSpPr>
        <p:spPr>
          <a:xfrm>
            <a:off x="457200" y="1729212"/>
            <a:ext cx="4051426" cy="335883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spcBef>
                <a:spcPts val="600"/>
              </a:spcBef>
              <a:spcAft>
                <a:spcPts val="600"/>
              </a:spcAft>
            </a:pPr>
            <a:r>
              <a:rPr lang="en-GB" sz="2400" b="1" dirty="0"/>
              <a:t>Progressive</a:t>
            </a:r>
          </a:p>
          <a:p>
            <a:pPr marL="342900" indent="-342900">
              <a:spcBef>
                <a:spcPts val="600"/>
              </a:spcBef>
              <a:spcAft>
                <a:spcPts val="600"/>
              </a:spcAft>
              <a:buFont typeface="Arial" panose="020B0604020202020204" pitchFamily="34" charset="0"/>
              <a:buChar char="•"/>
            </a:pPr>
            <a:r>
              <a:rPr lang="en-GB" sz="2000" dirty="0"/>
              <a:t>In favour of equity and social justice</a:t>
            </a:r>
          </a:p>
          <a:p>
            <a:pPr marL="342900" indent="-342900">
              <a:spcBef>
                <a:spcPts val="600"/>
              </a:spcBef>
              <a:spcAft>
                <a:spcPts val="600"/>
              </a:spcAft>
              <a:buFont typeface="Arial" panose="020B0604020202020204" pitchFamily="34" charset="0"/>
              <a:buChar char="•"/>
            </a:pPr>
            <a:r>
              <a:rPr lang="en-GB" sz="2000" dirty="0"/>
              <a:t>Seeking to establish the rights of excluded or oppressed groups</a:t>
            </a:r>
          </a:p>
          <a:p>
            <a:pPr marL="342900" indent="-342900">
              <a:spcBef>
                <a:spcPts val="600"/>
              </a:spcBef>
              <a:spcAft>
                <a:spcPts val="600"/>
              </a:spcAft>
              <a:buFont typeface="Arial" panose="020B0604020202020204" pitchFamily="34" charset="0"/>
              <a:buChar char="•"/>
            </a:pPr>
            <a:r>
              <a:rPr lang="en-GB" sz="2000" dirty="0"/>
              <a:t>Moving towards a fairer and inclusive society</a:t>
            </a:r>
          </a:p>
        </p:txBody>
      </p:sp>
      <p:sp>
        <p:nvSpPr>
          <p:cNvPr id="8" name="Rectangle: Rounded Corners 7">
            <a:extLst>
              <a:ext uri="{FF2B5EF4-FFF2-40B4-BE49-F238E27FC236}">
                <a16:creationId xmlns:a16="http://schemas.microsoft.com/office/drawing/2014/main" id="{939453CC-D64C-15C5-5C52-72E388449874}"/>
              </a:ext>
            </a:extLst>
          </p:cNvPr>
          <p:cNvSpPr/>
          <p:nvPr/>
        </p:nvSpPr>
        <p:spPr>
          <a:xfrm>
            <a:off x="4661026" y="1718650"/>
            <a:ext cx="4051426" cy="336939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spcBef>
                <a:spcPts val="600"/>
              </a:spcBef>
              <a:spcAft>
                <a:spcPts val="600"/>
              </a:spcAft>
            </a:pPr>
            <a:r>
              <a:rPr lang="en-GB" sz="2400" b="1" dirty="0"/>
              <a:t>Reactionary</a:t>
            </a:r>
          </a:p>
          <a:p>
            <a:pPr marL="342900" indent="-342900">
              <a:spcBef>
                <a:spcPts val="600"/>
              </a:spcBef>
              <a:spcAft>
                <a:spcPts val="600"/>
              </a:spcAft>
              <a:buFont typeface="Arial" panose="020B0604020202020204" pitchFamily="34" charset="0"/>
              <a:buChar char="•"/>
            </a:pPr>
            <a:r>
              <a:rPr lang="en-GB" sz="2000" dirty="0"/>
              <a:t>In favour of the ‘status quo’ or keeping things as they are</a:t>
            </a:r>
          </a:p>
          <a:p>
            <a:pPr marL="342900" indent="-342900">
              <a:spcBef>
                <a:spcPts val="600"/>
              </a:spcBef>
              <a:spcAft>
                <a:spcPts val="600"/>
              </a:spcAft>
              <a:buFont typeface="Arial" panose="020B0604020202020204" pitchFamily="34" charset="0"/>
              <a:buChar char="•"/>
            </a:pPr>
            <a:r>
              <a:rPr lang="en-GB" sz="2000" dirty="0"/>
              <a:t>Sees change as a threat to stability in society</a:t>
            </a:r>
          </a:p>
          <a:p>
            <a:pPr marL="342900" indent="-342900">
              <a:spcBef>
                <a:spcPts val="600"/>
              </a:spcBef>
              <a:spcAft>
                <a:spcPts val="600"/>
              </a:spcAft>
              <a:buFont typeface="Arial" panose="020B0604020202020204" pitchFamily="34" charset="0"/>
              <a:buChar char="•"/>
            </a:pPr>
            <a:r>
              <a:rPr lang="en-GB" sz="2000" dirty="0"/>
              <a:t>Looking back to an idealised society</a:t>
            </a:r>
          </a:p>
        </p:txBody>
      </p:sp>
      <p:sp>
        <p:nvSpPr>
          <p:cNvPr id="9" name="TextBox 8">
            <a:extLst>
              <a:ext uri="{FF2B5EF4-FFF2-40B4-BE49-F238E27FC236}">
                <a16:creationId xmlns:a16="http://schemas.microsoft.com/office/drawing/2014/main" id="{98235B58-A4AB-32B7-112D-38AA21A40E65}"/>
              </a:ext>
            </a:extLst>
          </p:cNvPr>
          <p:cNvSpPr txBox="1"/>
          <p:nvPr/>
        </p:nvSpPr>
        <p:spPr>
          <a:xfrm>
            <a:off x="197514" y="5244024"/>
            <a:ext cx="8584347" cy="338554"/>
          </a:xfrm>
          <a:prstGeom prst="rect">
            <a:avLst/>
          </a:prstGeom>
          <a:noFill/>
        </p:spPr>
        <p:txBody>
          <a:bodyPr wrap="square" rtlCol="0">
            <a:spAutoFit/>
          </a:bodyPr>
          <a:lstStyle/>
          <a:p>
            <a:pPr algn="r"/>
            <a:r>
              <a:rPr lang="en-GB" sz="1600" dirty="0"/>
              <a:t>(For an interesting discussion of this subject see </a:t>
            </a:r>
            <a:r>
              <a:rPr lang="en-GB" sz="1600" dirty="0">
                <a:hlinkClick r:id="rId2"/>
              </a:rPr>
              <a:t>King, 2009</a:t>
            </a:r>
            <a:r>
              <a:rPr lang="en-GB" sz="1600" dirty="0"/>
              <a:t>) </a:t>
            </a:r>
          </a:p>
        </p:txBody>
      </p:sp>
    </p:spTree>
    <p:extLst>
      <p:ext uri="{BB962C8B-B14F-4D97-AF65-F5344CB8AC3E}">
        <p14:creationId xmlns:p14="http://schemas.microsoft.com/office/powerpoint/2010/main" val="1654927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P spid="8" grpId="0" animBg="1"/>
      <p:bldP spid="9"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4319D-4C9B-36D0-473C-363D8AFB11FB}"/>
              </a:ext>
            </a:extLst>
          </p:cNvPr>
          <p:cNvSpPr>
            <a:spLocks noGrp="1"/>
          </p:cNvSpPr>
          <p:nvPr>
            <p:ph type="title"/>
          </p:nvPr>
        </p:nvSpPr>
        <p:spPr>
          <a:xfrm>
            <a:off x="197514" y="193518"/>
            <a:ext cx="8229600" cy="627534"/>
          </a:xfrm>
        </p:spPr>
        <p:txBody>
          <a:bodyPr anchor="ctr">
            <a:normAutofit fontScale="90000"/>
          </a:bodyPr>
          <a:lstStyle/>
          <a:p>
            <a:r>
              <a:rPr lang="en-GB" b="1" dirty="0"/>
              <a:t>Environmental Activism</a:t>
            </a:r>
          </a:p>
        </p:txBody>
      </p:sp>
      <p:sp>
        <p:nvSpPr>
          <p:cNvPr id="3" name="Content Placeholder 2">
            <a:extLst>
              <a:ext uri="{FF2B5EF4-FFF2-40B4-BE49-F238E27FC236}">
                <a16:creationId xmlns:a16="http://schemas.microsoft.com/office/drawing/2014/main" id="{A0FEA01B-5FD8-44A6-788A-C4A8EA12BA25}"/>
              </a:ext>
            </a:extLst>
          </p:cNvPr>
          <p:cNvSpPr>
            <a:spLocks noGrp="1"/>
          </p:cNvSpPr>
          <p:nvPr>
            <p:ph sz="half" idx="1"/>
          </p:nvPr>
        </p:nvSpPr>
        <p:spPr>
          <a:xfrm>
            <a:off x="197514" y="1094855"/>
            <a:ext cx="8560314" cy="2991780"/>
          </a:xfrm>
        </p:spPr>
        <p:txBody>
          <a:bodyPr>
            <a:noAutofit/>
          </a:bodyPr>
          <a:lstStyle/>
          <a:p>
            <a:pPr>
              <a:lnSpc>
                <a:spcPct val="120000"/>
              </a:lnSpc>
              <a:spcBef>
                <a:spcPts val="450"/>
              </a:spcBef>
            </a:pPr>
            <a:r>
              <a:rPr lang="en-GB" sz="1800" dirty="0"/>
              <a:t>There are a number of environmentalist groups, each of which differs in their strategies and activities, these include:</a:t>
            </a:r>
          </a:p>
          <a:p>
            <a:pPr>
              <a:lnSpc>
                <a:spcPct val="120000"/>
              </a:lnSpc>
              <a:spcBef>
                <a:spcPts val="450"/>
              </a:spcBef>
            </a:pPr>
            <a:r>
              <a:rPr lang="en-GB" sz="1800" dirty="0">
                <a:hlinkClick r:id="rId2"/>
              </a:rPr>
              <a:t>World Wildlife Fund</a:t>
            </a:r>
            <a:r>
              <a:rPr lang="en-GB" sz="1800" dirty="0"/>
              <a:t> which works globally to conserve nature and reduce the most pressing threats to the diversity of life on Earth</a:t>
            </a:r>
          </a:p>
          <a:p>
            <a:pPr>
              <a:lnSpc>
                <a:spcPct val="120000"/>
              </a:lnSpc>
              <a:spcBef>
                <a:spcPts val="450"/>
              </a:spcBef>
            </a:pPr>
            <a:r>
              <a:rPr lang="en-GB" sz="1800" dirty="0">
                <a:hlinkClick r:id="rId3"/>
              </a:rPr>
              <a:t>Greenpeace</a:t>
            </a:r>
            <a:r>
              <a:rPr lang="en-GB" sz="1800" dirty="0"/>
              <a:t> is known for its </a:t>
            </a:r>
            <a:r>
              <a:rPr lang="en-GB" sz="1800" b="1" dirty="0"/>
              <a:t>direct-action</a:t>
            </a:r>
            <a:r>
              <a:rPr lang="en-GB" sz="1800" dirty="0"/>
              <a:t> campaigns, Greenpeace focuses on issues like climate change, deforestation, overfishing, and pollution</a:t>
            </a:r>
          </a:p>
          <a:p>
            <a:pPr>
              <a:lnSpc>
                <a:spcPct val="120000"/>
              </a:lnSpc>
              <a:spcBef>
                <a:spcPts val="450"/>
              </a:spcBef>
            </a:pPr>
            <a:r>
              <a:rPr lang="en-GB" sz="1800" dirty="0">
                <a:hlinkClick r:id="rId4"/>
              </a:rPr>
              <a:t>Just Stop Oil </a:t>
            </a:r>
            <a:r>
              <a:rPr lang="en-GB" sz="1800" dirty="0"/>
              <a:t>is a British environmental activist group focused on combating climate change by opposing new fossil fuel projects in the UK</a:t>
            </a:r>
          </a:p>
          <a:p>
            <a:pPr>
              <a:lnSpc>
                <a:spcPct val="120000"/>
              </a:lnSpc>
              <a:spcBef>
                <a:spcPts val="450"/>
              </a:spcBef>
            </a:pPr>
            <a:r>
              <a:rPr lang="en-GB" sz="1800" dirty="0">
                <a:hlinkClick r:id="rId5"/>
              </a:rPr>
              <a:t>Extinction Rebellion </a:t>
            </a:r>
            <a:r>
              <a:rPr lang="en-GB" sz="1800" dirty="0"/>
              <a:t>uses </a:t>
            </a:r>
            <a:r>
              <a:rPr lang="en-GB" sz="1800" b="1" dirty="0"/>
              <a:t>nonviolent civil disobedience</a:t>
            </a:r>
            <a:r>
              <a:rPr lang="en-GB" sz="1800" dirty="0"/>
              <a:t> to compel government action on the ‘climate and ecological emergency’</a:t>
            </a:r>
          </a:p>
          <a:p>
            <a:pPr>
              <a:lnSpc>
                <a:spcPct val="120000"/>
              </a:lnSpc>
              <a:spcBef>
                <a:spcPts val="450"/>
              </a:spcBef>
            </a:pPr>
            <a:r>
              <a:rPr lang="en-GB" sz="1800" i="1" dirty="0"/>
              <a:t>But are these groups </a:t>
            </a:r>
            <a:r>
              <a:rPr lang="en-GB" sz="1800" b="1" i="1" dirty="0"/>
              <a:t>progressive </a:t>
            </a:r>
            <a:r>
              <a:rPr lang="en-GB" sz="1800" i="1" dirty="0"/>
              <a:t>or </a:t>
            </a:r>
            <a:r>
              <a:rPr lang="en-GB" sz="1800" b="1" i="1" dirty="0"/>
              <a:t>reactionary? </a:t>
            </a:r>
            <a:r>
              <a:rPr lang="en-GB" sz="1800" b="1" dirty="0"/>
              <a:t>Guided Study Activity on Moodle</a:t>
            </a:r>
            <a:endParaRPr lang="en-GB" sz="1800" i="1" dirty="0"/>
          </a:p>
        </p:txBody>
      </p:sp>
    </p:spTree>
    <p:extLst>
      <p:ext uri="{BB962C8B-B14F-4D97-AF65-F5344CB8AC3E}">
        <p14:creationId xmlns:p14="http://schemas.microsoft.com/office/powerpoint/2010/main" val="2628905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4319D-4C9B-36D0-473C-363D8AFB11FB}"/>
              </a:ext>
            </a:extLst>
          </p:cNvPr>
          <p:cNvSpPr>
            <a:spLocks noGrp="1"/>
          </p:cNvSpPr>
          <p:nvPr>
            <p:ph type="title"/>
          </p:nvPr>
        </p:nvSpPr>
        <p:spPr>
          <a:xfrm>
            <a:off x="381000" y="250668"/>
            <a:ext cx="8229600" cy="857250"/>
          </a:xfrm>
        </p:spPr>
        <p:txBody>
          <a:bodyPr anchor="ctr">
            <a:normAutofit/>
          </a:bodyPr>
          <a:lstStyle/>
          <a:p>
            <a:r>
              <a:rPr lang="en-GB" b="1" dirty="0"/>
              <a:t>Reproductive Rights Activism</a:t>
            </a:r>
          </a:p>
        </p:txBody>
      </p:sp>
      <p:sp>
        <p:nvSpPr>
          <p:cNvPr id="3" name="Content Placeholder 2">
            <a:extLst>
              <a:ext uri="{FF2B5EF4-FFF2-40B4-BE49-F238E27FC236}">
                <a16:creationId xmlns:a16="http://schemas.microsoft.com/office/drawing/2014/main" id="{A0FEA01B-5FD8-44A6-788A-C4A8EA12BA25}"/>
              </a:ext>
            </a:extLst>
          </p:cNvPr>
          <p:cNvSpPr>
            <a:spLocks noGrp="1"/>
          </p:cNvSpPr>
          <p:nvPr>
            <p:ph sz="half" idx="1"/>
          </p:nvPr>
        </p:nvSpPr>
        <p:spPr>
          <a:xfrm>
            <a:off x="215643" y="1107918"/>
            <a:ext cx="8560314" cy="3448847"/>
          </a:xfrm>
        </p:spPr>
        <p:txBody>
          <a:bodyPr>
            <a:noAutofit/>
          </a:bodyPr>
          <a:lstStyle/>
          <a:p>
            <a:pPr>
              <a:spcBef>
                <a:spcPts val="450"/>
              </a:spcBef>
              <a:spcAft>
                <a:spcPts val="450"/>
              </a:spcAft>
            </a:pPr>
            <a:r>
              <a:rPr lang="en-GB" sz="2200" dirty="0"/>
              <a:t>There are activist groups that take very different views on women’s reproductive rights</a:t>
            </a:r>
          </a:p>
          <a:p>
            <a:pPr>
              <a:spcBef>
                <a:spcPts val="450"/>
              </a:spcBef>
              <a:spcAft>
                <a:spcPts val="450"/>
              </a:spcAft>
            </a:pPr>
            <a:r>
              <a:rPr lang="en-GB" sz="2200" dirty="0"/>
              <a:t>Progressive</a:t>
            </a:r>
            <a:r>
              <a:rPr lang="en-GB" sz="2200" b="1" dirty="0"/>
              <a:t> </a:t>
            </a:r>
            <a:r>
              <a:rPr lang="en-GB" sz="2200" dirty="0"/>
              <a:t>(</a:t>
            </a:r>
            <a:r>
              <a:rPr lang="en-GB" sz="2200" b="1" dirty="0"/>
              <a:t>pro-choice</a:t>
            </a:r>
            <a:r>
              <a:rPr lang="en-GB" sz="2200" dirty="0"/>
              <a:t>) groups such as the </a:t>
            </a:r>
            <a:r>
              <a:rPr lang="en-GB" sz="2200" dirty="0">
                <a:hlinkClick r:id="rId2"/>
              </a:rPr>
              <a:t>Women’s Equality Party </a:t>
            </a:r>
            <a:r>
              <a:rPr lang="en-GB" sz="2200" dirty="0"/>
              <a:t>in the UK party campaigns for full decriminalization of abortion across the UK, ensuring that abortion is free, safe, and legal in every part of the country.</a:t>
            </a:r>
          </a:p>
          <a:p>
            <a:pPr>
              <a:spcBef>
                <a:spcPts val="450"/>
              </a:spcBef>
              <a:spcAft>
                <a:spcPts val="450"/>
              </a:spcAft>
            </a:pPr>
            <a:r>
              <a:rPr lang="en-GB" sz="2200" dirty="0"/>
              <a:t>Other (</a:t>
            </a:r>
            <a:r>
              <a:rPr lang="en-GB" sz="2200" b="1" dirty="0"/>
              <a:t>pro-life</a:t>
            </a:r>
            <a:r>
              <a:rPr lang="en-GB" sz="2200" dirty="0"/>
              <a:t>) groups, such as the </a:t>
            </a:r>
            <a:r>
              <a:rPr lang="en-GB" sz="2200" dirty="0">
                <a:hlinkClick r:id="rId3"/>
              </a:rPr>
              <a:t>Society for the Protection of Unborn Children </a:t>
            </a:r>
            <a:r>
              <a:rPr lang="en-GB" sz="2200" dirty="0"/>
              <a:t>(SPUC) are often seen as reactionary as they campaign to end abortion and promote a consistent life ethic that values all human beings from conception.</a:t>
            </a:r>
          </a:p>
          <a:p>
            <a:pPr>
              <a:spcBef>
                <a:spcPts val="450"/>
              </a:spcBef>
              <a:spcAft>
                <a:spcPts val="450"/>
              </a:spcAft>
            </a:pPr>
            <a:r>
              <a:rPr lang="en-GB" sz="2200" dirty="0"/>
              <a:t>It is important to note that Pro-Life campaigns have been a recent focus for </a:t>
            </a:r>
            <a:r>
              <a:rPr lang="en-GB" sz="2200" dirty="0">
                <a:hlinkClick r:id="rId4"/>
              </a:rPr>
              <a:t>Government policy</a:t>
            </a:r>
            <a:endParaRPr lang="en-GB" sz="2200" dirty="0"/>
          </a:p>
        </p:txBody>
      </p:sp>
    </p:spTree>
    <p:extLst>
      <p:ext uri="{BB962C8B-B14F-4D97-AF65-F5344CB8AC3E}">
        <p14:creationId xmlns:p14="http://schemas.microsoft.com/office/powerpoint/2010/main" val="2164856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4319D-4C9B-36D0-473C-363D8AFB11FB}"/>
              </a:ext>
            </a:extLst>
          </p:cNvPr>
          <p:cNvSpPr>
            <a:spLocks noGrp="1"/>
          </p:cNvSpPr>
          <p:nvPr>
            <p:ph type="title"/>
          </p:nvPr>
        </p:nvSpPr>
        <p:spPr>
          <a:xfrm>
            <a:off x="381000" y="123920"/>
            <a:ext cx="8229600" cy="857250"/>
          </a:xfrm>
        </p:spPr>
        <p:txBody>
          <a:bodyPr anchor="ctr">
            <a:normAutofit/>
          </a:bodyPr>
          <a:lstStyle/>
          <a:p>
            <a:r>
              <a:rPr lang="en-GB" b="1" dirty="0"/>
              <a:t>Immigration Activism</a:t>
            </a:r>
          </a:p>
        </p:txBody>
      </p:sp>
      <p:sp>
        <p:nvSpPr>
          <p:cNvPr id="3" name="Content Placeholder 2">
            <a:extLst>
              <a:ext uri="{FF2B5EF4-FFF2-40B4-BE49-F238E27FC236}">
                <a16:creationId xmlns:a16="http://schemas.microsoft.com/office/drawing/2014/main" id="{A0FEA01B-5FD8-44A6-788A-C4A8EA12BA25}"/>
              </a:ext>
            </a:extLst>
          </p:cNvPr>
          <p:cNvSpPr>
            <a:spLocks noGrp="1"/>
          </p:cNvSpPr>
          <p:nvPr>
            <p:ph sz="half" idx="1"/>
          </p:nvPr>
        </p:nvSpPr>
        <p:spPr>
          <a:xfrm>
            <a:off x="215643" y="1107048"/>
            <a:ext cx="8838855" cy="3448847"/>
          </a:xfrm>
        </p:spPr>
        <p:txBody>
          <a:bodyPr>
            <a:noAutofit/>
          </a:bodyPr>
          <a:lstStyle/>
          <a:p>
            <a:pPr>
              <a:spcBef>
                <a:spcPts val="450"/>
              </a:spcBef>
              <a:spcAft>
                <a:spcPts val="450"/>
              </a:spcAft>
            </a:pPr>
            <a:r>
              <a:rPr lang="en-GB" sz="1800" dirty="0"/>
              <a:t>Similarly, there are both progressive and reactionary activist groups in this area</a:t>
            </a:r>
          </a:p>
          <a:p>
            <a:pPr>
              <a:spcBef>
                <a:spcPts val="450"/>
              </a:spcBef>
              <a:spcAft>
                <a:spcPts val="450"/>
              </a:spcAft>
            </a:pPr>
            <a:r>
              <a:rPr lang="en-GB" sz="1800" dirty="0"/>
              <a:t>The </a:t>
            </a:r>
            <a:r>
              <a:rPr lang="en-GB" sz="1800" b="1" dirty="0"/>
              <a:t>progressive</a:t>
            </a:r>
            <a:r>
              <a:rPr lang="en-GB" sz="1800" dirty="0"/>
              <a:t> </a:t>
            </a:r>
            <a:r>
              <a:rPr lang="en-GB" sz="1800" dirty="0">
                <a:hlinkClick r:id="rId2"/>
              </a:rPr>
              <a:t>Joint Council for the Welfare of Immigrants </a:t>
            </a:r>
            <a:r>
              <a:rPr lang="en-GB" sz="1800" dirty="0"/>
              <a:t>(JCWI) has been advocating for the rights of immigrants since 1967. They provide legal support, campaign against hostile immigration policies, and work to ensure fair treatment for all migrants</a:t>
            </a:r>
          </a:p>
          <a:p>
            <a:pPr>
              <a:spcBef>
                <a:spcPts val="450"/>
              </a:spcBef>
              <a:spcAft>
                <a:spcPts val="450"/>
              </a:spcAft>
            </a:pPr>
            <a:r>
              <a:rPr lang="en-GB" sz="1800" dirty="0"/>
              <a:t>The </a:t>
            </a:r>
            <a:r>
              <a:rPr lang="en-GB" sz="1800" dirty="0">
                <a:hlinkClick r:id="rId3"/>
              </a:rPr>
              <a:t>Refugee Council </a:t>
            </a:r>
            <a:r>
              <a:rPr lang="en-GB" sz="1800" dirty="0"/>
              <a:t>supports refugees and asylum seekers, providing essential services and advocating for fair treatment and policies that protect their rights and can be seen as </a:t>
            </a:r>
            <a:r>
              <a:rPr lang="en-GB" sz="1800" b="1" dirty="0"/>
              <a:t>progressive</a:t>
            </a:r>
          </a:p>
          <a:p>
            <a:pPr>
              <a:spcBef>
                <a:spcPts val="450"/>
              </a:spcBef>
              <a:spcAft>
                <a:spcPts val="450"/>
              </a:spcAft>
            </a:pPr>
            <a:r>
              <a:rPr lang="en-GB" sz="1800" dirty="0">
                <a:hlinkClick r:id="rId4"/>
              </a:rPr>
              <a:t>English Defence League </a:t>
            </a:r>
            <a:r>
              <a:rPr lang="en-GB" sz="1800" dirty="0"/>
              <a:t>(EDL) although ‘officially’ no longer in existence was known for its </a:t>
            </a:r>
            <a:r>
              <a:rPr lang="en-GB" sz="1800" b="1" dirty="0"/>
              <a:t>reactionary</a:t>
            </a:r>
            <a:r>
              <a:rPr lang="en-GB" sz="1800" dirty="0"/>
              <a:t> street protests. They have been involved in various anti-immigration and anti-Muslim demonstrations</a:t>
            </a:r>
          </a:p>
          <a:p>
            <a:pPr>
              <a:spcBef>
                <a:spcPts val="450"/>
              </a:spcBef>
              <a:spcAft>
                <a:spcPts val="450"/>
              </a:spcAft>
            </a:pPr>
            <a:r>
              <a:rPr lang="en-GB" sz="1800" dirty="0">
                <a:hlinkClick r:id="rId5"/>
              </a:rPr>
              <a:t>Britain First </a:t>
            </a:r>
            <a:r>
              <a:rPr lang="en-GB" sz="1800" dirty="0"/>
              <a:t>is a </a:t>
            </a:r>
            <a:r>
              <a:rPr lang="en-GB" sz="1800" b="1" dirty="0"/>
              <a:t>far-right </a:t>
            </a:r>
            <a:r>
              <a:rPr lang="en-GB" sz="1800" dirty="0"/>
              <a:t>political organization which campaigns against immigration and Islam. They are known for their provocative “Christian patrols” and have been involved in numerous controversial activities.</a:t>
            </a:r>
          </a:p>
        </p:txBody>
      </p:sp>
    </p:spTree>
    <p:extLst>
      <p:ext uri="{BB962C8B-B14F-4D97-AF65-F5344CB8AC3E}">
        <p14:creationId xmlns:p14="http://schemas.microsoft.com/office/powerpoint/2010/main" val="2033280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4319D-4C9B-36D0-473C-363D8AFB11FB}"/>
              </a:ext>
            </a:extLst>
          </p:cNvPr>
          <p:cNvSpPr>
            <a:spLocks noGrp="1"/>
          </p:cNvSpPr>
          <p:nvPr>
            <p:ph type="title"/>
          </p:nvPr>
        </p:nvSpPr>
        <p:spPr>
          <a:xfrm>
            <a:off x="381000" y="142026"/>
            <a:ext cx="8229600" cy="857250"/>
          </a:xfrm>
        </p:spPr>
        <p:txBody>
          <a:bodyPr anchor="ctr">
            <a:normAutofit/>
          </a:bodyPr>
          <a:lstStyle/>
          <a:p>
            <a:r>
              <a:rPr lang="en-GB" b="1" dirty="0"/>
              <a:t>Animal Rights Activism</a:t>
            </a:r>
          </a:p>
        </p:txBody>
      </p:sp>
      <p:sp>
        <p:nvSpPr>
          <p:cNvPr id="3" name="Content Placeholder 2">
            <a:extLst>
              <a:ext uri="{FF2B5EF4-FFF2-40B4-BE49-F238E27FC236}">
                <a16:creationId xmlns:a16="http://schemas.microsoft.com/office/drawing/2014/main" id="{A0FEA01B-5FD8-44A6-788A-C4A8EA12BA25}"/>
              </a:ext>
            </a:extLst>
          </p:cNvPr>
          <p:cNvSpPr>
            <a:spLocks noGrp="1"/>
          </p:cNvSpPr>
          <p:nvPr>
            <p:ph sz="half" idx="1"/>
          </p:nvPr>
        </p:nvSpPr>
        <p:spPr>
          <a:xfrm>
            <a:off x="291843" y="908741"/>
            <a:ext cx="8560314" cy="3448847"/>
          </a:xfrm>
        </p:spPr>
        <p:txBody>
          <a:bodyPr>
            <a:noAutofit/>
          </a:bodyPr>
          <a:lstStyle/>
          <a:p>
            <a:pPr>
              <a:spcBef>
                <a:spcPts val="450"/>
              </a:spcBef>
              <a:spcAft>
                <a:spcPts val="450"/>
              </a:spcAft>
            </a:pPr>
            <a:r>
              <a:rPr lang="en-GB" sz="1600" dirty="0"/>
              <a:t>We can also see this split between progressive and reactionary activist groups in the area of animal rights</a:t>
            </a:r>
          </a:p>
          <a:p>
            <a:pPr>
              <a:spcBef>
                <a:spcPts val="450"/>
              </a:spcBef>
              <a:spcAft>
                <a:spcPts val="450"/>
              </a:spcAft>
            </a:pPr>
            <a:r>
              <a:rPr lang="en-GB" sz="1600" dirty="0"/>
              <a:t>The </a:t>
            </a:r>
            <a:r>
              <a:rPr lang="en-GB" sz="1600" b="1" dirty="0"/>
              <a:t>progressive</a:t>
            </a:r>
            <a:r>
              <a:rPr lang="en-GB" sz="1600" dirty="0"/>
              <a:t> group </a:t>
            </a:r>
            <a:r>
              <a:rPr lang="en-GB" sz="1600" dirty="0">
                <a:hlinkClick r:id="rId2"/>
              </a:rPr>
              <a:t>People for the Ethical Treatment of Animals </a:t>
            </a:r>
            <a:r>
              <a:rPr lang="en-GB" sz="1600" dirty="0"/>
              <a:t>(PETA) is known for its high-profile campaigns against animal cruelty in various industries, including fashion, food, and entertainment. They advocate for veganism and animal rights through </a:t>
            </a:r>
            <a:r>
              <a:rPr lang="en-GB" sz="1600" b="1" dirty="0"/>
              <a:t>direct action</a:t>
            </a:r>
            <a:r>
              <a:rPr lang="en-GB" sz="1600" dirty="0"/>
              <a:t>, </a:t>
            </a:r>
            <a:r>
              <a:rPr lang="en-GB" sz="1600" b="1" dirty="0"/>
              <a:t>public education</a:t>
            </a:r>
            <a:r>
              <a:rPr lang="en-GB" sz="1600" dirty="0"/>
              <a:t>, and </a:t>
            </a:r>
            <a:r>
              <a:rPr lang="en-GB" sz="1600" b="1" dirty="0"/>
              <a:t>lobbying</a:t>
            </a:r>
            <a:r>
              <a:rPr lang="en-GB" sz="1600" dirty="0"/>
              <a:t>.</a:t>
            </a:r>
          </a:p>
          <a:p>
            <a:pPr>
              <a:spcBef>
                <a:spcPts val="450"/>
              </a:spcBef>
              <a:spcAft>
                <a:spcPts val="450"/>
              </a:spcAft>
            </a:pPr>
            <a:r>
              <a:rPr lang="en-GB" sz="1600" dirty="0"/>
              <a:t>The </a:t>
            </a:r>
            <a:r>
              <a:rPr lang="en-GB" sz="1600" dirty="0">
                <a:hlinkClick r:id="rId3"/>
              </a:rPr>
              <a:t>Hunt Saboteurs Association </a:t>
            </a:r>
            <a:r>
              <a:rPr lang="en-GB" sz="1600" dirty="0"/>
              <a:t>is a UK-based organization dedicated to stopping the hunting of animals through </a:t>
            </a:r>
            <a:r>
              <a:rPr lang="en-GB" sz="1600" b="1" dirty="0"/>
              <a:t>direct action</a:t>
            </a:r>
            <a:r>
              <a:rPr lang="en-GB" sz="1600" dirty="0"/>
              <a:t> and uses non-violent methods to disrupt hunts and protect wildlife.</a:t>
            </a:r>
          </a:p>
          <a:p>
            <a:pPr>
              <a:spcBef>
                <a:spcPts val="450"/>
              </a:spcBef>
              <a:spcAft>
                <a:spcPts val="450"/>
              </a:spcAft>
            </a:pPr>
            <a:r>
              <a:rPr lang="en-GB" sz="1600" dirty="0">
                <a:hlinkClick r:id="rId4"/>
              </a:rPr>
              <a:t>Countryside Alliance </a:t>
            </a:r>
            <a:r>
              <a:rPr lang="en-GB" sz="1600" dirty="0"/>
              <a:t>supports legal hunting, shooting, and fishing, putting it in opposition to the organisations above. However, it also campaigns for better rural services, including healthcare, education, and broadband connectivity which makes it more difficult to classify.</a:t>
            </a:r>
          </a:p>
          <a:p>
            <a:pPr>
              <a:spcBef>
                <a:spcPts val="450"/>
              </a:spcBef>
              <a:spcAft>
                <a:spcPts val="450"/>
              </a:spcAft>
            </a:pPr>
            <a:r>
              <a:rPr lang="en-GB" sz="1600" dirty="0"/>
              <a:t>The British Association for Shooting and Conservation advocates for sustainable shooting practices and provides comprehensive advice, training, and education programs but like the Countryside Alliance, they also implement wide-ranging conservation projects to protect wildlife and habitats</a:t>
            </a:r>
          </a:p>
        </p:txBody>
      </p:sp>
    </p:spTree>
    <p:extLst>
      <p:ext uri="{BB962C8B-B14F-4D97-AF65-F5344CB8AC3E}">
        <p14:creationId xmlns:p14="http://schemas.microsoft.com/office/powerpoint/2010/main" val="3901501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4319D-4C9B-36D0-473C-363D8AFB11FB}"/>
              </a:ext>
            </a:extLst>
          </p:cNvPr>
          <p:cNvSpPr>
            <a:spLocks noGrp="1"/>
          </p:cNvSpPr>
          <p:nvPr>
            <p:ph type="title"/>
          </p:nvPr>
        </p:nvSpPr>
        <p:spPr>
          <a:xfrm>
            <a:off x="308865" y="187294"/>
            <a:ext cx="8229600" cy="857250"/>
          </a:xfrm>
        </p:spPr>
        <p:txBody>
          <a:bodyPr anchor="ctr">
            <a:normAutofit/>
          </a:bodyPr>
          <a:lstStyle/>
          <a:p>
            <a:r>
              <a:rPr lang="en-GB" b="1" dirty="0"/>
              <a:t>Contemporary Activism</a:t>
            </a:r>
          </a:p>
        </p:txBody>
      </p:sp>
      <p:sp>
        <p:nvSpPr>
          <p:cNvPr id="3" name="Content Placeholder 2">
            <a:extLst>
              <a:ext uri="{FF2B5EF4-FFF2-40B4-BE49-F238E27FC236}">
                <a16:creationId xmlns:a16="http://schemas.microsoft.com/office/drawing/2014/main" id="{A0FEA01B-5FD8-44A6-788A-C4A8EA12BA25}"/>
              </a:ext>
            </a:extLst>
          </p:cNvPr>
          <p:cNvSpPr>
            <a:spLocks noGrp="1"/>
          </p:cNvSpPr>
          <p:nvPr>
            <p:ph sz="half" idx="1"/>
          </p:nvPr>
        </p:nvSpPr>
        <p:spPr>
          <a:xfrm>
            <a:off x="143508" y="1808820"/>
            <a:ext cx="8560314" cy="3448847"/>
          </a:xfrm>
        </p:spPr>
        <p:txBody>
          <a:bodyPr>
            <a:noAutofit/>
          </a:bodyPr>
          <a:lstStyle/>
          <a:p>
            <a:pPr>
              <a:spcBef>
                <a:spcPts val="450"/>
              </a:spcBef>
              <a:spcAft>
                <a:spcPts val="450"/>
              </a:spcAft>
            </a:pPr>
            <a:r>
              <a:rPr lang="en-GB" dirty="0"/>
              <a:t>These examples are some of the most publicised forms of activism but they are in no way exhaustive</a:t>
            </a:r>
          </a:p>
          <a:p>
            <a:pPr>
              <a:spcBef>
                <a:spcPts val="450"/>
              </a:spcBef>
              <a:spcAft>
                <a:spcPts val="450"/>
              </a:spcAft>
            </a:pPr>
            <a:r>
              <a:rPr lang="en-GB" dirty="0"/>
              <a:t>You may know of other, more local examples.</a:t>
            </a:r>
          </a:p>
          <a:p>
            <a:pPr>
              <a:spcBef>
                <a:spcPts val="450"/>
              </a:spcBef>
              <a:spcAft>
                <a:spcPts val="450"/>
              </a:spcAft>
            </a:pPr>
            <a:endParaRPr lang="en-GB" dirty="0"/>
          </a:p>
          <a:p>
            <a:pPr marL="0" indent="0" algn="ctr">
              <a:spcBef>
                <a:spcPts val="450"/>
              </a:spcBef>
              <a:spcAft>
                <a:spcPts val="450"/>
              </a:spcAft>
              <a:buNone/>
            </a:pPr>
            <a:r>
              <a:rPr lang="en-GB" sz="2700" b="1" dirty="0"/>
              <a:t>Any questions?</a:t>
            </a:r>
          </a:p>
        </p:txBody>
      </p:sp>
    </p:spTree>
    <p:extLst>
      <p:ext uri="{BB962C8B-B14F-4D97-AF65-F5344CB8AC3E}">
        <p14:creationId xmlns:p14="http://schemas.microsoft.com/office/powerpoint/2010/main" val="738449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250CF-B538-AE06-AF63-B76179770074}"/>
              </a:ext>
            </a:extLst>
          </p:cNvPr>
          <p:cNvSpPr>
            <a:spLocks noGrp="1"/>
          </p:cNvSpPr>
          <p:nvPr>
            <p:ph type="title"/>
          </p:nvPr>
        </p:nvSpPr>
        <p:spPr>
          <a:xfrm>
            <a:off x="266256" y="185492"/>
            <a:ext cx="8229600" cy="857250"/>
          </a:xfrm>
        </p:spPr>
        <p:txBody>
          <a:bodyPr/>
          <a:lstStyle/>
          <a:p>
            <a:r>
              <a:rPr lang="en-GB" b="1" dirty="0"/>
              <a:t>References</a:t>
            </a:r>
          </a:p>
        </p:txBody>
      </p:sp>
      <p:sp>
        <p:nvSpPr>
          <p:cNvPr id="3" name="Content Placeholder 2">
            <a:extLst>
              <a:ext uri="{FF2B5EF4-FFF2-40B4-BE49-F238E27FC236}">
                <a16:creationId xmlns:a16="http://schemas.microsoft.com/office/drawing/2014/main" id="{C771F514-1417-0FA2-28D3-1D1076D2D961}"/>
              </a:ext>
            </a:extLst>
          </p:cNvPr>
          <p:cNvSpPr>
            <a:spLocks noGrp="1"/>
          </p:cNvSpPr>
          <p:nvPr>
            <p:ph idx="1"/>
          </p:nvPr>
        </p:nvSpPr>
        <p:spPr>
          <a:xfrm>
            <a:off x="350164" y="1032445"/>
            <a:ext cx="8229600" cy="2937774"/>
          </a:xfrm>
        </p:spPr>
        <p:txBody>
          <a:bodyPr>
            <a:noAutofit/>
          </a:bodyPr>
          <a:lstStyle/>
          <a:p>
            <a:pPr>
              <a:spcBef>
                <a:spcPts val="450"/>
              </a:spcBef>
              <a:spcAft>
                <a:spcPts val="450"/>
              </a:spcAft>
            </a:pPr>
            <a:r>
              <a:rPr lang="en-GB" sz="1200" dirty="0"/>
              <a:t>#MeToo (2024) </a:t>
            </a:r>
            <a:r>
              <a:rPr lang="en-GB" sz="1200" i="1" dirty="0"/>
              <a:t>You Are Not Alone</a:t>
            </a:r>
            <a:r>
              <a:rPr lang="en-GB" sz="1200" dirty="0"/>
              <a:t> Available at: </a:t>
            </a:r>
            <a:r>
              <a:rPr lang="en-GB" sz="1200" dirty="0">
                <a:hlinkClick r:id="rId2"/>
              </a:rPr>
              <a:t>me too. Movement</a:t>
            </a:r>
            <a:r>
              <a:rPr lang="en-GB" sz="1200" dirty="0"/>
              <a:t> [Accessed 31/10/2024]</a:t>
            </a:r>
          </a:p>
          <a:p>
            <a:pPr>
              <a:spcBef>
                <a:spcPts val="450"/>
              </a:spcBef>
              <a:spcAft>
                <a:spcPts val="450"/>
              </a:spcAft>
            </a:pPr>
            <a:r>
              <a:rPr lang="en-GB" sz="1200" dirty="0"/>
              <a:t>Abbey, E. (1990) </a:t>
            </a:r>
            <a:r>
              <a:rPr lang="en-GB" sz="1200" i="1" dirty="0"/>
              <a:t>A Voice Crying in the Wilderness: Notes From a Secret Journal</a:t>
            </a:r>
            <a:r>
              <a:rPr lang="en-GB" sz="1200" dirty="0"/>
              <a:t> New York: St Martin’s Press</a:t>
            </a:r>
          </a:p>
          <a:p>
            <a:pPr>
              <a:spcBef>
                <a:spcPts val="450"/>
              </a:spcBef>
              <a:spcAft>
                <a:spcPts val="450"/>
              </a:spcAft>
            </a:pPr>
            <a:r>
              <a:rPr lang="en-GB" sz="1200" dirty="0"/>
              <a:t>Black Equity Organisation (2024) </a:t>
            </a:r>
            <a:r>
              <a:rPr lang="en-GB" sz="1200" i="1" dirty="0"/>
              <a:t>Who We Are </a:t>
            </a:r>
            <a:r>
              <a:rPr lang="en-GB" sz="1200" dirty="0"/>
              <a:t>Available at </a:t>
            </a:r>
            <a:r>
              <a:rPr lang="en-GB" sz="1200" dirty="0">
                <a:hlinkClick r:id="rId3"/>
              </a:rPr>
              <a:t>Who we are – BEO</a:t>
            </a:r>
            <a:r>
              <a:rPr lang="en-GB" sz="1200" dirty="0"/>
              <a:t> [Accessed 13/11/2024]</a:t>
            </a:r>
          </a:p>
          <a:p>
            <a:pPr>
              <a:spcBef>
                <a:spcPts val="450"/>
              </a:spcBef>
              <a:spcAft>
                <a:spcPts val="450"/>
              </a:spcAft>
            </a:pPr>
            <a:r>
              <a:rPr lang="en-GB" sz="1200" dirty="0"/>
              <a:t>Black Lives Matter (2024) </a:t>
            </a:r>
            <a:r>
              <a:rPr lang="en-GB" sz="1200" i="1" dirty="0"/>
              <a:t>Our History </a:t>
            </a:r>
            <a:r>
              <a:rPr lang="en-GB" sz="1200" dirty="0"/>
              <a:t>Available at: </a:t>
            </a:r>
            <a:r>
              <a:rPr lang="en-GB" sz="1200" dirty="0">
                <a:hlinkClick r:id="rId4"/>
              </a:rPr>
              <a:t>Our History - Black Lives Matter</a:t>
            </a:r>
            <a:r>
              <a:rPr lang="en-GB" sz="1200" dirty="0"/>
              <a:t> [Accessed 31/10/2024]</a:t>
            </a:r>
          </a:p>
          <a:p>
            <a:pPr>
              <a:spcBef>
                <a:spcPts val="450"/>
              </a:spcBef>
              <a:spcAft>
                <a:spcPts val="450"/>
              </a:spcAft>
            </a:pPr>
            <a:r>
              <a:rPr lang="en-GB" sz="1200" dirty="0"/>
              <a:t>Britain First (2023) </a:t>
            </a:r>
            <a:r>
              <a:rPr lang="en-GB" sz="1200" i="1" dirty="0"/>
              <a:t>Latest News</a:t>
            </a:r>
            <a:r>
              <a:rPr lang="en-GB" sz="1200" dirty="0"/>
              <a:t> Available at: </a:t>
            </a:r>
            <a:r>
              <a:rPr lang="en-GB" sz="1200" dirty="0">
                <a:hlinkClick r:id="rId5"/>
              </a:rPr>
              <a:t>Britain First - OFFICIAL WEBSITE</a:t>
            </a:r>
            <a:r>
              <a:rPr lang="en-GB" sz="1200" dirty="0"/>
              <a:t> [Accessed 31/10/2024]</a:t>
            </a:r>
            <a:endParaRPr lang="en-GB" sz="1200" i="1" dirty="0"/>
          </a:p>
          <a:p>
            <a:pPr>
              <a:spcBef>
                <a:spcPts val="450"/>
              </a:spcBef>
              <a:spcAft>
                <a:spcPts val="450"/>
              </a:spcAft>
            </a:pPr>
            <a:r>
              <a:rPr lang="en-GB" sz="1200" dirty="0"/>
              <a:t>British Medical Association (2023)      Available at: </a:t>
            </a:r>
            <a:r>
              <a:rPr lang="en-GB" sz="1200" dirty="0">
                <a:hlinkClick r:id="rId6"/>
              </a:rPr>
              <a:t>Strike advice for junior doctors in England: 'Rest and recharge this round of strikes’</a:t>
            </a:r>
            <a:r>
              <a:rPr lang="en-GB" sz="1200" dirty="0"/>
              <a:t>  [Accessed 31/10/2024]    </a:t>
            </a:r>
          </a:p>
          <a:p>
            <a:pPr>
              <a:spcBef>
                <a:spcPts val="450"/>
              </a:spcBef>
              <a:spcAft>
                <a:spcPts val="450"/>
              </a:spcAft>
            </a:pPr>
            <a:r>
              <a:rPr lang="en-GB" sz="1200" dirty="0"/>
              <a:t>Chase, M. (2019) ‘What Did Chartism Petition For? Mass Petitions in the British Movement for Democracy’ </a:t>
            </a:r>
            <a:r>
              <a:rPr lang="en-GB" sz="1200" i="1" dirty="0"/>
              <a:t>Social Science History </a:t>
            </a:r>
            <a:r>
              <a:rPr lang="en-GB" sz="1200" dirty="0"/>
              <a:t>43(3), pp. 531–551. </a:t>
            </a:r>
            <a:r>
              <a:rPr lang="en-GB" sz="1200" dirty="0">
                <a:hlinkClick r:id="rId7"/>
              </a:rPr>
              <a:t>https://doi.org/10.1017/ssh.2019.20</a:t>
            </a:r>
            <a:r>
              <a:rPr lang="en-GB" sz="1200" dirty="0"/>
              <a:t> [Accessed 30/10/2024]</a:t>
            </a:r>
          </a:p>
          <a:p>
            <a:pPr>
              <a:spcBef>
                <a:spcPts val="450"/>
              </a:spcBef>
              <a:spcAft>
                <a:spcPts val="450"/>
              </a:spcAft>
            </a:pPr>
            <a:r>
              <a:rPr lang="en-GB" sz="1200" dirty="0"/>
              <a:t>Countryside Alliance (No Date) </a:t>
            </a:r>
            <a:r>
              <a:rPr lang="en-GB" sz="1200" i="1" dirty="0"/>
              <a:t>Our Campaigns</a:t>
            </a:r>
            <a:r>
              <a:rPr lang="en-GB" sz="1200" dirty="0"/>
              <a:t> Available at: </a:t>
            </a:r>
            <a:r>
              <a:rPr lang="en-GB" sz="1200" dirty="0">
                <a:hlinkClick r:id="rId8"/>
              </a:rPr>
              <a:t>The Countryside Alliance Foundation | About Us</a:t>
            </a:r>
            <a:r>
              <a:rPr lang="en-GB" sz="1200" dirty="0"/>
              <a:t> [Accessed 31/10/2024]</a:t>
            </a:r>
          </a:p>
          <a:p>
            <a:pPr>
              <a:spcBef>
                <a:spcPts val="450"/>
              </a:spcBef>
              <a:spcAft>
                <a:spcPts val="450"/>
              </a:spcAft>
            </a:pPr>
            <a:r>
              <a:rPr lang="en-GB" sz="1200" dirty="0" err="1"/>
              <a:t>Edrich</a:t>
            </a:r>
            <a:r>
              <a:rPr lang="en-GB" sz="1200" dirty="0"/>
              <a:t>, P. &amp; Thorp, (2024) </a:t>
            </a:r>
            <a:r>
              <a:rPr lang="en-GB" sz="1200" i="1" dirty="0"/>
              <a:t>Why police believe English Defence League is linked to Southport riot </a:t>
            </a:r>
            <a:r>
              <a:rPr lang="en-GB" sz="1200" dirty="0"/>
              <a:t>Liverpool Echo Available at: </a:t>
            </a:r>
            <a:r>
              <a:rPr lang="en-GB" sz="1200" dirty="0">
                <a:hlinkClick r:id="rId9"/>
              </a:rPr>
              <a:t>Why police believe English Defence League is linked to Southport riot - Liverpool Echo</a:t>
            </a:r>
            <a:r>
              <a:rPr lang="en-GB" sz="1200" dirty="0"/>
              <a:t> [Accessed 31/10/2024]</a:t>
            </a:r>
            <a:endParaRPr lang="en-GB" sz="1200" i="1" dirty="0"/>
          </a:p>
          <a:p>
            <a:pPr>
              <a:spcBef>
                <a:spcPts val="450"/>
              </a:spcBef>
              <a:spcAft>
                <a:spcPts val="450"/>
              </a:spcAft>
            </a:pPr>
            <a:r>
              <a:rPr lang="en-GB" sz="1200" dirty="0"/>
              <a:t>Extinction Rebellion (No Date) </a:t>
            </a:r>
            <a:r>
              <a:rPr lang="en-GB" sz="1200" i="1" dirty="0"/>
              <a:t> News</a:t>
            </a:r>
            <a:r>
              <a:rPr lang="en-GB" sz="1200" dirty="0"/>
              <a:t> Available at: </a:t>
            </a:r>
            <a:r>
              <a:rPr lang="en-GB" sz="1200" dirty="0">
                <a:hlinkClick r:id="rId10"/>
              </a:rPr>
              <a:t>News - Extinction Rebellion UK</a:t>
            </a:r>
            <a:r>
              <a:rPr lang="en-GB" sz="1200" dirty="0"/>
              <a:t> [Accessed 31/10/2024]</a:t>
            </a:r>
          </a:p>
          <a:p>
            <a:pPr>
              <a:spcBef>
                <a:spcPts val="450"/>
              </a:spcBef>
              <a:spcAft>
                <a:spcPts val="450"/>
              </a:spcAft>
            </a:pPr>
            <a:r>
              <a:rPr lang="en-GB" sz="1200" b="0" i="0" dirty="0">
                <a:solidFill>
                  <a:srgbClr val="3A3A3A"/>
                </a:solidFill>
                <a:effectLst/>
                <a:latin typeface="Source Sans Pro" panose="020B0503030403020204" pitchFamily="34" charset="0"/>
              </a:rPr>
              <a:t>Feinberg, M., Willer, R. and </a:t>
            </a:r>
            <a:r>
              <a:rPr lang="en-GB" sz="1200" b="0" i="0" dirty="0" err="1">
                <a:solidFill>
                  <a:srgbClr val="3A3A3A"/>
                </a:solidFill>
                <a:effectLst/>
                <a:latin typeface="Source Sans Pro" panose="020B0503030403020204" pitchFamily="34" charset="0"/>
              </a:rPr>
              <a:t>Kovacheff</a:t>
            </a:r>
            <a:r>
              <a:rPr lang="en-GB" sz="1200" b="0" i="0" dirty="0">
                <a:solidFill>
                  <a:srgbClr val="3A3A3A"/>
                </a:solidFill>
                <a:effectLst/>
                <a:latin typeface="Source Sans Pro" panose="020B0503030403020204" pitchFamily="34" charset="0"/>
              </a:rPr>
              <a:t>, C. (2020) ‘The Activist’s Dilemma: Extreme Protest Actions Reduce Popular Support for Social Movements’, </a:t>
            </a:r>
            <a:r>
              <a:rPr lang="en-GB" sz="1200" b="0" i="1" dirty="0">
                <a:solidFill>
                  <a:srgbClr val="3A3A3A"/>
                </a:solidFill>
                <a:effectLst/>
                <a:latin typeface="Source Sans Pro" panose="020B0503030403020204" pitchFamily="34" charset="0"/>
              </a:rPr>
              <a:t>Journal of personality and social psychology</a:t>
            </a:r>
            <a:r>
              <a:rPr lang="en-GB" sz="1200" b="0" i="0" dirty="0">
                <a:solidFill>
                  <a:srgbClr val="3A3A3A"/>
                </a:solidFill>
                <a:effectLst/>
                <a:latin typeface="Source Sans Pro" panose="020B0503030403020204" pitchFamily="34" charset="0"/>
              </a:rPr>
              <a:t>, 119(5), pp. 1086–1111. Available at: </a:t>
            </a:r>
            <a:r>
              <a:rPr lang="en-GB" sz="1200" b="0" i="0" dirty="0">
                <a:solidFill>
                  <a:srgbClr val="3A3A3A"/>
                </a:solidFill>
                <a:effectLst/>
                <a:latin typeface="Source Sans Pro" panose="020B0503030403020204" pitchFamily="34" charset="0"/>
                <a:hlinkClick r:id="rId11"/>
              </a:rPr>
              <a:t>https://doi.org/10.1037/pspi0000230</a:t>
            </a:r>
            <a:r>
              <a:rPr lang="en-GB" sz="1200" b="0" i="0" dirty="0">
                <a:solidFill>
                  <a:srgbClr val="3A3A3A"/>
                </a:solidFill>
                <a:effectLst/>
                <a:latin typeface="Source Sans Pro" panose="020B0503030403020204" pitchFamily="34" charset="0"/>
              </a:rPr>
              <a:t> [Accessed 31/10/2024]</a:t>
            </a:r>
          </a:p>
          <a:p>
            <a:pPr>
              <a:spcBef>
                <a:spcPts val="450"/>
              </a:spcBef>
              <a:spcAft>
                <a:spcPts val="450"/>
              </a:spcAft>
            </a:pPr>
            <a:endParaRPr lang="en-GB" sz="1200" dirty="0"/>
          </a:p>
        </p:txBody>
      </p:sp>
    </p:spTree>
    <p:extLst>
      <p:ext uri="{BB962C8B-B14F-4D97-AF65-F5344CB8AC3E}">
        <p14:creationId xmlns:p14="http://schemas.microsoft.com/office/powerpoint/2010/main" val="7856224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250CF-B538-AE06-AF63-B76179770074}"/>
              </a:ext>
            </a:extLst>
          </p:cNvPr>
          <p:cNvSpPr>
            <a:spLocks noGrp="1"/>
          </p:cNvSpPr>
          <p:nvPr>
            <p:ph type="title"/>
          </p:nvPr>
        </p:nvSpPr>
        <p:spPr>
          <a:xfrm>
            <a:off x="384773" y="132973"/>
            <a:ext cx="8229600" cy="857250"/>
          </a:xfrm>
        </p:spPr>
        <p:txBody>
          <a:bodyPr/>
          <a:lstStyle/>
          <a:p>
            <a:r>
              <a:rPr lang="en-GB" b="1" dirty="0"/>
              <a:t>References</a:t>
            </a:r>
          </a:p>
        </p:txBody>
      </p:sp>
      <p:sp>
        <p:nvSpPr>
          <p:cNvPr id="3" name="Content Placeholder 2">
            <a:extLst>
              <a:ext uri="{FF2B5EF4-FFF2-40B4-BE49-F238E27FC236}">
                <a16:creationId xmlns:a16="http://schemas.microsoft.com/office/drawing/2014/main" id="{C771F514-1417-0FA2-28D3-1D1076D2D961}"/>
              </a:ext>
            </a:extLst>
          </p:cNvPr>
          <p:cNvSpPr>
            <a:spLocks noGrp="1"/>
          </p:cNvSpPr>
          <p:nvPr>
            <p:ph idx="1"/>
          </p:nvPr>
        </p:nvSpPr>
        <p:spPr>
          <a:xfrm>
            <a:off x="238928" y="917796"/>
            <a:ext cx="8666143" cy="2937774"/>
          </a:xfrm>
        </p:spPr>
        <p:txBody>
          <a:bodyPr>
            <a:noAutofit/>
          </a:bodyPr>
          <a:lstStyle/>
          <a:p>
            <a:pPr>
              <a:spcBef>
                <a:spcPts val="450"/>
              </a:spcBef>
              <a:spcAft>
                <a:spcPts val="450"/>
              </a:spcAft>
            </a:pPr>
            <a:r>
              <a:rPr lang="en-GB" sz="1200" dirty="0">
                <a:solidFill>
                  <a:srgbClr val="3A3A3A"/>
                </a:solidFill>
                <a:latin typeface="Source Sans Pro" panose="020B0503030403020204" pitchFamily="34" charset="0"/>
              </a:rPr>
              <a:t>GMB Union (2024) </a:t>
            </a:r>
            <a:r>
              <a:rPr lang="en-GB" sz="1200" i="1" dirty="0">
                <a:solidFill>
                  <a:srgbClr val="3A3A3A"/>
                </a:solidFill>
                <a:latin typeface="Source Sans Pro" panose="020B0503030403020204" pitchFamily="34" charset="0"/>
              </a:rPr>
              <a:t>Amazon protest take place across UK as historic ballot begins</a:t>
            </a:r>
            <a:r>
              <a:rPr lang="en-GB" sz="1200" dirty="0">
                <a:solidFill>
                  <a:srgbClr val="3A3A3A"/>
                </a:solidFill>
                <a:latin typeface="Source Sans Pro" panose="020B0503030403020204" pitchFamily="34" charset="0"/>
              </a:rPr>
              <a:t>   Available at: </a:t>
            </a:r>
            <a:r>
              <a:rPr lang="en-GB" sz="1200" dirty="0">
                <a:hlinkClick r:id="rId2"/>
              </a:rPr>
              <a:t>Amazon protest take place across UK as historic ballot begins | GMB Union</a:t>
            </a:r>
            <a:r>
              <a:rPr lang="en-GB" sz="1200" dirty="0">
                <a:solidFill>
                  <a:srgbClr val="3A3A3A"/>
                </a:solidFill>
                <a:latin typeface="Source Sans Pro" panose="020B0503030403020204" pitchFamily="34" charset="0"/>
              </a:rPr>
              <a:t> [Accessed 31/10/2024]      </a:t>
            </a:r>
            <a:endParaRPr lang="en-GB" sz="1200" dirty="0"/>
          </a:p>
          <a:p>
            <a:pPr>
              <a:spcBef>
                <a:spcPts val="450"/>
              </a:spcBef>
              <a:spcAft>
                <a:spcPts val="450"/>
              </a:spcAft>
            </a:pPr>
            <a:r>
              <a:rPr lang="en-GB" sz="1200" dirty="0"/>
              <a:t>Green, B. (2016). The Feel of the Feminist Network: Votes for Women after The Suffragette. Women (Oxford, England), 27(4), pp.359–377. Available at: </a:t>
            </a:r>
            <a:r>
              <a:rPr lang="en-GB" sz="1200" dirty="0">
                <a:hlinkClick r:id="rId3"/>
              </a:rPr>
              <a:t>https://doi.org/10.1080/09574042.2017.1301123</a:t>
            </a:r>
            <a:r>
              <a:rPr lang="en-GB" sz="1200" dirty="0"/>
              <a:t> [Accessed 31/10/2024]</a:t>
            </a:r>
          </a:p>
          <a:p>
            <a:pPr>
              <a:spcBef>
                <a:spcPts val="450"/>
              </a:spcBef>
              <a:spcAft>
                <a:spcPts val="450"/>
              </a:spcAft>
            </a:pPr>
            <a:r>
              <a:rPr lang="en-GB" sz="1200" dirty="0"/>
              <a:t>Greenpeace (No Date) </a:t>
            </a:r>
            <a:r>
              <a:rPr lang="en-GB" sz="1200" i="1" dirty="0"/>
              <a:t>Six Greenpeace non-violent direct actions  </a:t>
            </a:r>
            <a:r>
              <a:rPr lang="en-GB" sz="1200" dirty="0"/>
              <a:t>Available at: </a:t>
            </a:r>
            <a:r>
              <a:rPr lang="en-GB" sz="1200" dirty="0">
                <a:hlinkClick r:id="rId4"/>
              </a:rPr>
              <a:t>Six Greenpeace non-violent direct actions - Greenpeace UK</a:t>
            </a:r>
            <a:r>
              <a:rPr lang="en-GB" sz="1200" dirty="0"/>
              <a:t> [Accessed 31/10/2024]</a:t>
            </a:r>
          </a:p>
          <a:p>
            <a:pPr>
              <a:spcBef>
                <a:spcPts val="450"/>
              </a:spcBef>
              <a:spcAft>
                <a:spcPts val="450"/>
              </a:spcAft>
            </a:pPr>
            <a:r>
              <a:rPr lang="en-GB" sz="1200" dirty="0"/>
              <a:t>Home Office, </a:t>
            </a:r>
            <a:r>
              <a:rPr lang="en-GB" sz="1200" i="1" dirty="0"/>
              <a:t>et al </a:t>
            </a:r>
            <a:r>
              <a:rPr lang="en-GB" sz="1200" dirty="0"/>
              <a:t>(2024) Protection zones around abortion clinics in place by October Available at: </a:t>
            </a:r>
            <a:r>
              <a:rPr lang="en-GB" sz="1200" dirty="0">
                <a:hlinkClick r:id="rId5"/>
              </a:rPr>
              <a:t>Protection zones around abortion clinics in place by October - GOV.UK</a:t>
            </a:r>
            <a:r>
              <a:rPr lang="en-GB" sz="1200" dirty="0"/>
              <a:t> [Accessed 31/10/2024]</a:t>
            </a:r>
          </a:p>
          <a:p>
            <a:pPr>
              <a:spcBef>
                <a:spcPts val="450"/>
              </a:spcBef>
              <a:spcAft>
                <a:spcPts val="450"/>
              </a:spcAft>
            </a:pPr>
            <a:r>
              <a:rPr lang="en-GB" sz="1200" dirty="0"/>
              <a:t>Hunt Saboteurs Association (2024) </a:t>
            </a:r>
            <a:r>
              <a:rPr lang="en-GB" sz="1200" i="1" dirty="0"/>
              <a:t>Our Campaigns</a:t>
            </a:r>
            <a:r>
              <a:rPr lang="en-GB" sz="1200" dirty="0">
                <a:hlinkClick r:id="rId6"/>
              </a:rPr>
              <a:t> </a:t>
            </a:r>
            <a:r>
              <a:rPr lang="en-GB" sz="1200" dirty="0"/>
              <a:t>Available at: </a:t>
            </a:r>
            <a:r>
              <a:rPr lang="en-GB" sz="1200" dirty="0">
                <a:hlinkClick r:id="rId6"/>
              </a:rPr>
              <a:t>Campaign Homepage - Hunt Saboteurs Association</a:t>
            </a:r>
            <a:r>
              <a:rPr lang="en-GB" sz="1200" dirty="0"/>
              <a:t> [Accessed 31/10/2024]</a:t>
            </a:r>
          </a:p>
          <a:p>
            <a:pPr>
              <a:spcBef>
                <a:spcPts val="450"/>
              </a:spcBef>
              <a:spcAft>
                <a:spcPts val="450"/>
              </a:spcAft>
            </a:pPr>
            <a:r>
              <a:rPr lang="en-GB" sz="1200" dirty="0"/>
              <a:t>Just Stop Oil (No Date) </a:t>
            </a:r>
            <a:r>
              <a:rPr lang="en-GB" sz="1200" i="1" dirty="0"/>
              <a:t>News &amp; Press</a:t>
            </a:r>
            <a:r>
              <a:rPr lang="en-GB" sz="1200" dirty="0"/>
              <a:t> Available at </a:t>
            </a:r>
            <a:r>
              <a:rPr lang="en-GB" sz="1200" dirty="0">
                <a:hlinkClick r:id="rId7"/>
              </a:rPr>
              <a:t>News &amp; Press – Just Stop Oil</a:t>
            </a:r>
            <a:r>
              <a:rPr lang="en-GB" sz="1200" dirty="0"/>
              <a:t> [Accessed 31/10/2024]</a:t>
            </a:r>
          </a:p>
          <a:p>
            <a:pPr>
              <a:spcBef>
                <a:spcPts val="450"/>
              </a:spcBef>
              <a:spcAft>
                <a:spcPts val="450"/>
              </a:spcAft>
            </a:pPr>
            <a:r>
              <a:rPr lang="en-GB" sz="1200" dirty="0"/>
              <a:t>King, P. (2009) </a:t>
            </a:r>
            <a:r>
              <a:rPr lang="en-GB" sz="1200" i="1" dirty="0"/>
              <a:t>Are you a progressive or a reactionary?  </a:t>
            </a:r>
            <a:r>
              <a:rPr lang="en-GB" sz="1200" dirty="0"/>
              <a:t>Institute of Economic Affairs Available at: </a:t>
            </a:r>
            <a:r>
              <a:rPr lang="en-GB" sz="1200" dirty="0">
                <a:hlinkClick r:id="rId8"/>
              </a:rPr>
              <a:t>Are you a progressive or a reactionary? — Institute of Economic Affairs</a:t>
            </a:r>
            <a:r>
              <a:rPr lang="en-GB" sz="1200" dirty="0"/>
              <a:t> [Accessed 31/01/2025]</a:t>
            </a:r>
          </a:p>
          <a:p>
            <a:pPr>
              <a:spcBef>
                <a:spcPts val="450"/>
              </a:spcBef>
              <a:spcAft>
                <a:spcPts val="450"/>
              </a:spcAft>
            </a:pPr>
            <a:r>
              <a:rPr lang="en-GB" sz="1200" dirty="0"/>
              <a:t>LeCras, L. (2020) ‘Blurred Boundaries: Some Historical Precedents for Radical Right‐Wing Populism in Contemporary Britain’, The Australian journal of politics and history, 66(3), pp. 450–466. Available at: </a:t>
            </a:r>
            <a:r>
              <a:rPr lang="en-GB" sz="1200" dirty="0">
                <a:hlinkClick r:id="rId9"/>
              </a:rPr>
              <a:t>Blurred Boundaries: Some Historical Precedents for Radical Right‐Wing Populism in Contemporary Britain. - EBSCO </a:t>
            </a:r>
            <a:r>
              <a:rPr lang="en-GB" sz="1200" dirty="0"/>
              <a:t>[Accessed 31/10/2024]</a:t>
            </a:r>
          </a:p>
          <a:p>
            <a:pPr>
              <a:spcBef>
                <a:spcPts val="450"/>
              </a:spcBef>
              <a:spcAft>
                <a:spcPts val="450"/>
              </a:spcAft>
            </a:pPr>
            <a:r>
              <a:rPr lang="en-GB" sz="1200" dirty="0"/>
              <a:t>Lumley, S. (2023) ‘Youth activists believe the voting age should be lowered to 16’ Western Mail Available at: </a:t>
            </a:r>
            <a:r>
              <a:rPr lang="en-GB" sz="1200" dirty="0">
                <a:hlinkClick r:id="rId10"/>
              </a:rPr>
              <a:t>Youth activists believe the voting age should be lowered to 16 - Wales Online</a:t>
            </a:r>
            <a:r>
              <a:rPr lang="en-GB" sz="1200" dirty="0"/>
              <a:t> [Accessed 31/10/2024}  </a:t>
            </a:r>
          </a:p>
          <a:p>
            <a:pPr>
              <a:spcBef>
                <a:spcPts val="450"/>
              </a:spcBef>
              <a:spcAft>
                <a:spcPts val="450"/>
              </a:spcAft>
            </a:pPr>
            <a:endParaRPr lang="en-GB" sz="1200" dirty="0"/>
          </a:p>
        </p:txBody>
      </p:sp>
    </p:spTree>
    <p:extLst>
      <p:ext uri="{BB962C8B-B14F-4D97-AF65-F5344CB8AC3E}">
        <p14:creationId xmlns:p14="http://schemas.microsoft.com/office/powerpoint/2010/main" val="17443183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250CF-B538-AE06-AF63-B76179770074}"/>
              </a:ext>
            </a:extLst>
          </p:cNvPr>
          <p:cNvSpPr>
            <a:spLocks noGrp="1"/>
          </p:cNvSpPr>
          <p:nvPr>
            <p:ph type="title"/>
          </p:nvPr>
        </p:nvSpPr>
        <p:spPr>
          <a:xfrm>
            <a:off x="305526" y="187293"/>
            <a:ext cx="8229600" cy="857250"/>
          </a:xfrm>
        </p:spPr>
        <p:txBody>
          <a:bodyPr/>
          <a:lstStyle/>
          <a:p>
            <a:r>
              <a:rPr lang="en-GB" b="1" dirty="0"/>
              <a:t>References</a:t>
            </a:r>
          </a:p>
        </p:txBody>
      </p:sp>
      <p:sp>
        <p:nvSpPr>
          <p:cNvPr id="3" name="Content Placeholder 2">
            <a:extLst>
              <a:ext uri="{FF2B5EF4-FFF2-40B4-BE49-F238E27FC236}">
                <a16:creationId xmlns:a16="http://schemas.microsoft.com/office/drawing/2014/main" id="{C771F514-1417-0FA2-28D3-1D1076D2D961}"/>
              </a:ext>
            </a:extLst>
          </p:cNvPr>
          <p:cNvSpPr>
            <a:spLocks noGrp="1"/>
          </p:cNvSpPr>
          <p:nvPr>
            <p:ph idx="1"/>
          </p:nvPr>
        </p:nvSpPr>
        <p:spPr>
          <a:xfrm>
            <a:off x="305526" y="972115"/>
            <a:ext cx="8630244" cy="2937774"/>
          </a:xfrm>
        </p:spPr>
        <p:txBody>
          <a:bodyPr>
            <a:noAutofit/>
          </a:bodyPr>
          <a:lstStyle/>
          <a:p>
            <a:pPr>
              <a:spcBef>
                <a:spcPts val="450"/>
              </a:spcBef>
              <a:spcAft>
                <a:spcPts val="450"/>
              </a:spcAft>
            </a:pPr>
            <a:r>
              <a:rPr lang="en-GB" sz="1200" dirty="0"/>
              <a:t>Match Girls’ strike (1888). (2015). In A Dictionary of World History (3rd ed.). Oxford University Press. Available at: </a:t>
            </a:r>
            <a:r>
              <a:rPr lang="en-GB" sz="1200" dirty="0">
                <a:hlinkClick r:id="rId2"/>
              </a:rPr>
              <a:t>Match Girls’ strike - Oxford Reference</a:t>
            </a:r>
            <a:r>
              <a:rPr lang="en-GB" sz="1200" dirty="0"/>
              <a:t> [Accessed 30/10/2024]</a:t>
            </a:r>
          </a:p>
          <a:p>
            <a:pPr>
              <a:spcBef>
                <a:spcPts val="450"/>
              </a:spcBef>
              <a:spcAft>
                <a:spcPts val="450"/>
              </a:spcAft>
            </a:pPr>
            <a:r>
              <a:rPr lang="en-GB" sz="1200" dirty="0"/>
              <a:t>McKeever, B. W., McKeever, R., Choi, M., &amp;Huang, S. (2023) ‘From Advocacy to Activism: A Multi-Dimensional Scale of Communicative, Collective and Combative Behaviours’ </a:t>
            </a:r>
            <a:r>
              <a:rPr lang="en-GB" sz="1200" i="1" dirty="0"/>
              <a:t>Journalism and Mass Communication Quarterly </a:t>
            </a:r>
            <a:r>
              <a:rPr lang="en-GB" sz="1200" dirty="0"/>
              <a:t>100 (3) pp. 569-594 Available at: </a:t>
            </a:r>
            <a:r>
              <a:rPr lang="en-GB" sz="1200" dirty="0">
                <a:hlinkClick r:id="rId3"/>
              </a:rPr>
              <a:t>From Advocacy to Activism: A Multi-Dimensional Scale of Communicative, Collective, and Combative </a:t>
            </a:r>
            <a:r>
              <a:rPr lang="en-GB" sz="1200" dirty="0" err="1">
                <a:hlinkClick r:id="rId3"/>
              </a:rPr>
              <a:t>Behaviors</a:t>
            </a:r>
            <a:r>
              <a:rPr lang="en-GB" sz="1200" dirty="0">
                <a:hlinkClick r:id="rId3"/>
              </a:rPr>
              <a:t> - Brooke W. McKeever, Robert McKeever, </a:t>
            </a:r>
            <a:r>
              <a:rPr lang="en-GB" sz="1200" dirty="0" err="1">
                <a:hlinkClick r:id="rId3"/>
              </a:rPr>
              <a:t>Minhee</a:t>
            </a:r>
            <a:r>
              <a:rPr lang="en-GB" sz="1200" dirty="0">
                <a:hlinkClick r:id="rId3"/>
              </a:rPr>
              <a:t> Choi, </a:t>
            </a:r>
            <a:r>
              <a:rPr lang="en-GB" sz="1200" dirty="0" err="1">
                <a:hlinkClick r:id="rId3"/>
              </a:rPr>
              <a:t>Shudan</a:t>
            </a:r>
            <a:r>
              <a:rPr lang="en-GB" sz="1200" dirty="0">
                <a:hlinkClick r:id="rId3"/>
              </a:rPr>
              <a:t> Huang, 2023</a:t>
            </a:r>
            <a:r>
              <a:rPr lang="en-GB" sz="1200" dirty="0"/>
              <a:t> [Accessed 30/10/2024]</a:t>
            </a:r>
          </a:p>
          <a:p>
            <a:pPr>
              <a:spcBef>
                <a:spcPts val="450"/>
              </a:spcBef>
              <a:spcAft>
                <a:spcPts val="450"/>
              </a:spcAft>
            </a:pPr>
            <a:r>
              <a:rPr lang="en-GB" sz="1200" dirty="0"/>
              <a:t>Mazumder, S. (2018). The Persistent Effect of U.S. Civil Rights Protests on Political Attitudes. American Journal of Political Science, 62(4), pp. 922–935. </a:t>
            </a:r>
            <a:r>
              <a:rPr lang="en-GB" sz="1200" dirty="0">
                <a:hlinkClick r:id="rId4"/>
              </a:rPr>
              <a:t>https://doi.org/10.1111/ajps.12384</a:t>
            </a:r>
            <a:r>
              <a:rPr lang="en-GB" sz="1200" dirty="0"/>
              <a:t> [Accessed 30/10/2024]</a:t>
            </a:r>
          </a:p>
          <a:p>
            <a:pPr>
              <a:spcBef>
                <a:spcPts val="450"/>
              </a:spcBef>
              <a:spcAft>
                <a:spcPts val="450"/>
              </a:spcAft>
            </a:pPr>
            <a:r>
              <a:rPr lang="en-GB" sz="1200" dirty="0"/>
              <a:t>PETA (2024) </a:t>
            </a:r>
            <a:r>
              <a:rPr lang="en-GB" sz="1200" i="1" dirty="0"/>
              <a:t>Our Campaigns</a:t>
            </a:r>
            <a:r>
              <a:rPr lang="en-GB" sz="1200" dirty="0"/>
              <a:t> Available at: </a:t>
            </a:r>
            <a:r>
              <a:rPr lang="en-GB" sz="1200" dirty="0">
                <a:hlinkClick r:id="rId5"/>
              </a:rPr>
              <a:t>PETA Takes On Industries That Exploit Animals | Campaigns</a:t>
            </a:r>
            <a:r>
              <a:rPr lang="en-GB" sz="1200" dirty="0"/>
              <a:t> [Accessed 31/10/2024]</a:t>
            </a:r>
          </a:p>
          <a:p>
            <a:pPr>
              <a:spcBef>
                <a:spcPts val="450"/>
              </a:spcBef>
              <a:spcAft>
                <a:spcPts val="450"/>
              </a:spcAft>
            </a:pPr>
            <a:r>
              <a:rPr lang="en-GB" sz="1200" dirty="0" err="1"/>
              <a:t>Shewly</a:t>
            </a:r>
            <a:r>
              <a:rPr lang="en-GB" sz="1200" dirty="0"/>
              <a:t>, H. &amp; </a:t>
            </a:r>
            <a:r>
              <a:rPr lang="en-GB" sz="1200" dirty="0" err="1"/>
              <a:t>Gerharz</a:t>
            </a:r>
            <a:r>
              <a:rPr lang="en-GB" sz="1200" dirty="0"/>
              <a:t>, E. (2023) ‘Activism, Social Movements, and Social Change: An Incessant Societal Process’ in </a:t>
            </a:r>
            <a:r>
              <a:rPr lang="en-GB" sz="1200" i="1" dirty="0"/>
              <a:t>The Palgrave Handbook of Global Societal Change </a:t>
            </a:r>
            <a:r>
              <a:rPr lang="en-GB" sz="1200" dirty="0"/>
              <a:t>Available at: </a:t>
            </a:r>
            <a:r>
              <a:rPr lang="en-GB" sz="1200" dirty="0">
                <a:hlinkClick r:id="rId6"/>
              </a:rPr>
              <a:t>(PDF) Activism, Social Movements, and Social Change: An Incessant Societal Process</a:t>
            </a:r>
            <a:r>
              <a:rPr lang="en-GB" sz="1200" dirty="0"/>
              <a:t> [Accessed 30/10/2024]</a:t>
            </a:r>
          </a:p>
          <a:p>
            <a:pPr>
              <a:spcBef>
                <a:spcPts val="450"/>
              </a:spcBef>
              <a:spcAft>
                <a:spcPts val="450"/>
              </a:spcAft>
            </a:pPr>
            <a:r>
              <a:rPr lang="en-GB" sz="1200" dirty="0"/>
              <a:t>Society for the Protection of the Unborn Child (2024) </a:t>
            </a:r>
            <a:r>
              <a:rPr lang="en-GB" sz="1200" i="1" dirty="0"/>
              <a:t>Campaigns</a:t>
            </a:r>
            <a:r>
              <a:rPr lang="en-GB" sz="1200" dirty="0"/>
              <a:t> Available at </a:t>
            </a:r>
            <a:r>
              <a:rPr lang="en-GB" sz="1200" dirty="0">
                <a:hlinkClick r:id="rId7"/>
              </a:rPr>
              <a:t>Campaigns | SPUC</a:t>
            </a:r>
            <a:r>
              <a:rPr lang="en-GB" sz="1200" dirty="0"/>
              <a:t> [Accessed 31/10/2024]</a:t>
            </a:r>
          </a:p>
          <a:p>
            <a:pPr>
              <a:spcBef>
                <a:spcPts val="450"/>
              </a:spcBef>
              <a:spcAft>
                <a:spcPts val="450"/>
              </a:spcAft>
            </a:pPr>
            <a:r>
              <a:rPr lang="en-GB" sz="1200" dirty="0"/>
              <a:t>Take Back The Night (2024) </a:t>
            </a:r>
            <a:r>
              <a:rPr lang="en-GB" sz="1200" i="1" dirty="0"/>
              <a:t>International History of TBTN </a:t>
            </a:r>
            <a:r>
              <a:rPr lang="en-GB" sz="1200" dirty="0"/>
              <a:t>Available at: </a:t>
            </a:r>
            <a:r>
              <a:rPr lang="en-GB" sz="1200" dirty="0">
                <a:hlinkClick r:id="rId8"/>
              </a:rPr>
              <a:t>History of Take Back the Night | Voices Against Sexual Violence</a:t>
            </a:r>
            <a:r>
              <a:rPr lang="en-GB" sz="1200" dirty="0"/>
              <a:t> [Accessed 31/10/2024]</a:t>
            </a:r>
          </a:p>
          <a:p>
            <a:pPr>
              <a:spcBef>
                <a:spcPts val="450"/>
              </a:spcBef>
              <a:spcAft>
                <a:spcPts val="450"/>
              </a:spcAft>
            </a:pPr>
            <a:r>
              <a:rPr lang="en-GB" sz="1200" dirty="0"/>
              <a:t>World Wildlife Fund (No Date) </a:t>
            </a:r>
            <a:r>
              <a:rPr lang="en-GB" sz="1200" i="1" dirty="0"/>
              <a:t>Campaigns</a:t>
            </a:r>
            <a:r>
              <a:rPr lang="en-GB" sz="1200" dirty="0"/>
              <a:t> Available at: </a:t>
            </a:r>
            <a:r>
              <a:rPr lang="en-GB" sz="1200" dirty="0">
                <a:hlinkClick r:id="rId9"/>
              </a:rPr>
              <a:t>Campaigns | WWF</a:t>
            </a:r>
            <a:r>
              <a:rPr lang="en-GB" sz="1200" dirty="0"/>
              <a:t> [Accessed 31/10/2024]</a:t>
            </a:r>
          </a:p>
          <a:p>
            <a:pPr>
              <a:spcBef>
                <a:spcPts val="450"/>
              </a:spcBef>
              <a:spcAft>
                <a:spcPts val="450"/>
              </a:spcAft>
            </a:pPr>
            <a:r>
              <a:rPr lang="en-GB" sz="1200" dirty="0"/>
              <a:t>Yes For Wales (No Date) </a:t>
            </a:r>
            <a:r>
              <a:rPr lang="en-GB" sz="1200" i="1" dirty="0"/>
              <a:t>Yes for Wales: Introducing the Campaign for Welsh Independence</a:t>
            </a:r>
            <a:r>
              <a:rPr lang="en-GB" sz="1200" dirty="0"/>
              <a:t> Available at: </a:t>
            </a:r>
            <a:r>
              <a:rPr lang="en-GB" sz="1200" dirty="0">
                <a:hlinkClick r:id="rId10"/>
              </a:rPr>
              <a:t>Yes for Wales: Introducing the Campaign for Welsh Independence</a:t>
            </a:r>
            <a:r>
              <a:rPr lang="en-GB" sz="1200" dirty="0"/>
              <a:t> [Accessed 31/10/2024]      </a:t>
            </a:r>
            <a:endParaRPr lang="en-GB" sz="1200" i="1" dirty="0"/>
          </a:p>
          <a:p>
            <a:pPr>
              <a:spcBef>
                <a:spcPts val="450"/>
              </a:spcBef>
              <a:spcAft>
                <a:spcPts val="450"/>
              </a:spcAft>
            </a:pPr>
            <a:endParaRPr lang="en-GB" sz="1200" dirty="0"/>
          </a:p>
        </p:txBody>
      </p:sp>
    </p:spTree>
    <p:extLst>
      <p:ext uri="{BB962C8B-B14F-4D97-AF65-F5344CB8AC3E}">
        <p14:creationId xmlns:p14="http://schemas.microsoft.com/office/powerpoint/2010/main" val="20427934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250CF-B538-AE06-AF63-B76179770074}"/>
              </a:ext>
            </a:extLst>
          </p:cNvPr>
          <p:cNvSpPr>
            <a:spLocks noGrp="1"/>
          </p:cNvSpPr>
          <p:nvPr>
            <p:ph type="title"/>
          </p:nvPr>
        </p:nvSpPr>
        <p:spPr>
          <a:xfrm>
            <a:off x="457200" y="857250"/>
            <a:ext cx="8229600" cy="857250"/>
          </a:xfrm>
        </p:spPr>
        <p:txBody>
          <a:bodyPr/>
          <a:lstStyle/>
          <a:p>
            <a:r>
              <a:rPr lang="en-GB" b="1" dirty="0"/>
              <a:t>Image References</a:t>
            </a:r>
          </a:p>
        </p:txBody>
      </p:sp>
      <p:sp>
        <p:nvSpPr>
          <p:cNvPr id="3" name="Content Placeholder 2">
            <a:extLst>
              <a:ext uri="{FF2B5EF4-FFF2-40B4-BE49-F238E27FC236}">
                <a16:creationId xmlns:a16="http://schemas.microsoft.com/office/drawing/2014/main" id="{C771F514-1417-0FA2-28D3-1D1076D2D961}"/>
              </a:ext>
            </a:extLst>
          </p:cNvPr>
          <p:cNvSpPr>
            <a:spLocks noGrp="1"/>
          </p:cNvSpPr>
          <p:nvPr>
            <p:ph idx="1"/>
          </p:nvPr>
        </p:nvSpPr>
        <p:spPr>
          <a:xfrm>
            <a:off x="305526" y="1754814"/>
            <a:ext cx="8229600" cy="2937774"/>
          </a:xfrm>
        </p:spPr>
        <p:txBody>
          <a:bodyPr>
            <a:normAutofit/>
          </a:bodyPr>
          <a:lstStyle/>
          <a:p>
            <a:pPr>
              <a:spcBef>
                <a:spcPts val="450"/>
              </a:spcBef>
              <a:spcAft>
                <a:spcPts val="450"/>
              </a:spcAft>
            </a:pPr>
            <a:r>
              <a:rPr lang="en-GB" sz="900" dirty="0"/>
              <a:t>High Museum, The (No date) </a:t>
            </a:r>
            <a:r>
              <a:rPr lang="en-GB" sz="900" i="1" dirty="0"/>
              <a:t>Atlanta protest in Buckhead: “Atlanta is Ready,” </a:t>
            </a:r>
            <a:r>
              <a:rPr lang="en-GB" sz="900" dirty="0"/>
              <a:t>Available at: </a:t>
            </a:r>
            <a:r>
              <a:rPr lang="en-GB" sz="900" dirty="0">
                <a:hlinkClick r:id="rId2"/>
              </a:rPr>
              <a:t>“A Fire That No Water Could Put Out”: Civil Rights Photography - High Museum of Art</a:t>
            </a:r>
            <a:r>
              <a:rPr lang="en-GB" sz="900" dirty="0"/>
              <a:t> [Accessed 30/10/2024]</a:t>
            </a:r>
            <a:endParaRPr lang="en-GB" sz="900" i="1" dirty="0"/>
          </a:p>
          <a:p>
            <a:pPr>
              <a:spcBef>
                <a:spcPts val="450"/>
              </a:spcBef>
              <a:spcAft>
                <a:spcPts val="450"/>
              </a:spcAft>
            </a:pPr>
            <a:r>
              <a:rPr lang="en-GB" sz="900" dirty="0"/>
              <a:t>National Archives (No Date) </a:t>
            </a:r>
            <a:r>
              <a:rPr lang="en-GB" sz="900" i="1" dirty="0"/>
              <a:t>An illustration showing match workers protesting about a tax on matches, 24th April 1871</a:t>
            </a:r>
            <a:r>
              <a:rPr lang="en-GB" sz="900" dirty="0"/>
              <a:t> The National Archive Available at: </a:t>
            </a:r>
            <a:r>
              <a:rPr lang="en-GB" sz="900" dirty="0">
                <a:hlinkClick r:id="rId3"/>
              </a:rPr>
              <a:t>The Match Girls’ strike – source 1a - The National Archives</a:t>
            </a:r>
            <a:r>
              <a:rPr lang="en-GB" sz="900" dirty="0"/>
              <a:t> [Accessed 30/10/2024]</a:t>
            </a:r>
          </a:p>
          <a:p>
            <a:pPr>
              <a:spcBef>
                <a:spcPts val="450"/>
              </a:spcBef>
              <a:spcAft>
                <a:spcPts val="450"/>
              </a:spcAft>
            </a:pPr>
            <a:r>
              <a:rPr lang="en-GB" sz="900" dirty="0"/>
              <a:t>Newport Past (No Date) </a:t>
            </a:r>
            <a:r>
              <a:rPr lang="en-GB" sz="900" i="1" dirty="0"/>
              <a:t>The attack of the Chartists on the Westgate Hotel Newport 4th November 1839 </a:t>
            </a:r>
            <a:r>
              <a:rPr lang="en-GB" sz="900" dirty="0"/>
              <a:t>Newport Museum and Art Gallery Available at: </a:t>
            </a:r>
            <a:r>
              <a:rPr lang="en-GB" sz="900" dirty="0">
                <a:hlinkClick r:id="rId4"/>
              </a:rPr>
              <a:t>The attack of the Chartists on the Westgate Hotel Newport 4th November 1839</a:t>
            </a:r>
            <a:r>
              <a:rPr lang="en-GB" sz="900" dirty="0"/>
              <a:t> [Accessed 30/10/2024]</a:t>
            </a:r>
          </a:p>
          <a:p>
            <a:pPr>
              <a:spcBef>
                <a:spcPts val="450"/>
              </a:spcBef>
              <a:spcAft>
                <a:spcPts val="450"/>
              </a:spcAft>
            </a:pPr>
            <a:r>
              <a:rPr lang="en-GB" sz="900" dirty="0"/>
              <a:t>Women’s Equality Party (No Date) </a:t>
            </a:r>
            <a:r>
              <a:rPr lang="en-GB" sz="900" i="1" dirty="0"/>
              <a:t>Recent Campaigns </a:t>
            </a:r>
            <a:r>
              <a:rPr lang="en-GB" sz="900" dirty="0"/>
              <a:t>Available at: </a:t>
            </a:r>
            <a:r>
              <a:rPr lang="en-GB" sz="900" dirty="0">
                <a:hlinkClick r:id="rId5"/>
              </a:rPr>
              <a:t>Campaigns - Women's Equality</a:t>
            </a:r>
            <a:r>
              <a:rPr lang="en-GB" sz="900" dirty="0"/>
              <a:t> [Accessed 31/10/2024]</a:t>
            </a:r>
          </a:p>
          <a:p>
            <a:pPr>
              <a:spcBef>
                <a:spcPts val="450"/>
              </a:spcBef>
              <a:spcAft>
                <a:spcPts val="450"/>
              </a:spcAft>
            </a:pPr>
            <a:r>
              <a:rPr lang="en-GB" sz="900" dirty="0"/>
              <a:t>Women’s Library at the LSE (No Date) </a:t>
            </a:r>
            <a:r>
              <a:rPr lang="en-GB" sz="900" i="1" dirty="0"/>
              <a:t>Suffragists demonstrating in the street </a:t>
            </a:r>
            <a:r>
              <a:rPr lang="en-GB" sz="900" dirty="0"/>
              <a:t>Women’s Library at the LSE Available at: </a:t>
            </a:r>
            <a:r>
              <a:rPr lang="en-GB" sz="900" dirty="0">
                <a:hlinkClick r:id="rId6"/>
              </a:rPr>
              <a:t>Suffragists demonstrating in the street - Women's Library Suffrage Collection - VADS - online resource for visual arts</a:t>
            </a:r>
            <a:r>
              <a:rPr lang="en-GB" sz="900" dirty="0"/>
              <a:t> [Accessed 30/10/2024]</a:t>
            </a:r>
            <a:endParaRPr lang="en-GB" sz="900" i="1" dirty="0"/>
          </a:p>
          <a:p>
            <a:pPr>
              <a:spcBef>
                <a:spcPts val="450"/>
              </a:spcBef>
              <a:spcAft>
                <a:spcPts val="450"/>
              </a:spcAft>
            </a:pPr>
            <a:endParaRPr lang="en-GB" sz="900" i="1" dirty="0"/>
          </a:p>
          <a:p>
            <a:pPr>
              <a:spcBef>
                <a:spcPts val="450"/>
              </a:spcBef>
              <a:spcAft>
                <a:spcPts val="450"/>
              </a:spcAft>
            </a:pPr>
            <a:endParaRPr lang="en-GB" sz="900" dirty="0"/>
          </a:p>
        </p:txBody>
      </p:sp>
    </p:spTree>
    <p:extLst>
      <p:ext uri="{BB962C8B-B14F-4D97-AF65-F5344CB8AC3E}">
        <p14:creationId xmlns:p14="http://schemas.microsoft.com/office/powerpoint/2010/main" val="2135763418"/>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425</TotalTime>
  <Words>2912</Words>
  <Application>Microsoft Office PowerPoint</Application>
  <PresentationFormat>On-screen Show (4:3)</PresentationFormat>
  <Paragraphs>192</Paragraphs>
  <Slides>31</Slides>
  <Notes>0</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31</vt:i4>
      </vt:variant>
    </vt:vector>
  </HeadingPairs>
  <TitlesOfParts>
    <vt:vector size="39" baseType="lpstr">
      <vt:lpstr>Myriad Pro</vt:lpstr>
      <vt:lpstr>Arial</vt:lpstr>
      <vt:lpstr>Calibri</vt:lpstr>
      <vt:lpstr>Calibri Light</vt:lpstr>
      <vt:lpstr>Source Sans Pro</vt:lpstr>
      <vt:lpstr>Holding PAge</vt:lpstr>
      <vt:lpstr>Accessible 2</vt:lpstr>
      <vt:lpstr>20140311PresentationUWTSDTemplate</vt:lpstr>
      <vt:lpstr>PowerPoint Presentation</vt:lpstr>
      <vt:lpstr>PowerPoint Presentation</vt:lpstr>
      <vt:lpstr>Campaigning for Change </vt:lpstr>
      <vt:lpstr>Social Change </vt:lpstr>
      <vt:lpstr>Activism as Part of the Sociopolitical Process</vt:lpstr>
      <vt:lpstr>Social Movements </vt:lpstr>
      <vt:lpstr>Your thoughts</vt:lpstr>
      <vt:lpstr>Examples From History - Chartism</vt:lpstr>
      <vt:lpstr>Examples From History – The Match Girls Strike</vt:lpstr>
      <vt:lpstr>Examples From History – The Suffragettes</vt:lpstr>
      <vt:lpstr>Examples From History – The Civil Rights Movement</vt:lpstr>
      <vt:lpstr>Public Attitudes to Social Movements </vt:lpstr>
      <vt:lpstr>Activism: Passion and Purpose</vt:lpstr>
      <vt:lpstr>Ancient Roots of Activism</vt:lpstr>
      <vt:lpstr>The Influence of Social Movements</vt:lpstr>
      <vt:lpstr>Contemporary Activism </vt:lpstr>
      <vt:lpstr>Democratic Activism</vt:lpstr>
      <vt:lpstr>Trade Union Activism</vt:lpstr>
      <vt:lpstr>Women’s Rights Activism</vt:lpstr>
      <vt:lpstr>Black Civil Rights Activism</vt:lpstr>
      <vt:lpstr>Other forms of Activism</vt:lpstr>
      <vt:lpstr>Progressive or Reactionary</vt:lpstr>
      <vt:lpstr>Environmental Activism</vt:lpstr>
      <vt:lpstr>Reproductive Rights Activism</vt:lpstr>
      <vt:lpstr>Immigration Activism</vt:lpstr>
      <vt:lpstr>Animal Rights Activism</vt:lpstr>
      <vt:lpstr>Contemporary Activism</vt:lpstr>
      <vt:lpstr>References</vt:lpstr>
      <vt:lpstr>References</vt:lpstr>
      <vt:lpstr>References</vt:lpstr>
      <vt:lpstr>Image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Young</dc:creator>
  <cp:lastModifiedBy>Ken Dicks</cp:lastModifiedBy>
  <cp:revision>18</cp:revision>
  <dcterms:created xsi:type="dcterms:W3CDTF">2024-09-09T09:14:57Z</dcterms:created>
  <dcterms:modified xsi:type="dcterms:W3CDTF">2025-02-03T19:00:32Z</dcterms:modified>
</cp:coreProperties>
</file>