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14" r:id="rId2"/>
    <p:sldMasterId id="2147483723" r:id="rId3"/>
  </p:sldMasterIdLst>
  <p:notesMasterIdLst>
    <p:notesMasterId r:id="rId44"/>
  </p:notesMasterIdLst>
  <p:sldIdLst>
    <p:sldId id="256" r:id="rId4"/>
    <p:sldId id="257" r:id="rId5"/>
    <p:sldId id="258" r:id="rId6"/>
    <p:sldId id="270" r:id="rId7"/>
    <p:sldId id="280" r:id="rId8"/>
    <p:sldId id="271" r:id="rId9"/>
    <p:sldId id="272" r:id="rId10"/>
    <p:sldId id="273" r:id="rId11"/>
    <p:sldId id="275" r:id="rId12"/>
    <p:sldId id="274" r:id="rId13"/>
    <p:sldId id="279" r:id="rId14"/>
    <p:sldId id="266" r:id="rId15"/>
    <p:sldId id="298" r:id="rId16"/>
    <p:sldId id="283" r:id="rId17"/>
    <p:sldId id="299" r:id="rId18"/>
    <p:sldId id="297" r:id="rId19"/>
    <p:sldId id="300" r:id="rId20"/>
    <p:sldId id="301" r:id="rId21"/>
    <p:sldId id="302" r:id="rId22"/>
    <p:sldId id="303" r:id="rId23"/>
    <p:sldId id="292" r:id="rId24"/>
    <p:sldId id="284" r:id="rId25"/>
    <p:sldId id="293" r:id="rId26"/>
    <p:sldId id="305" r:id="rId27"/>
    <p:sldId id="306" r:id="rId28"/>
    <p:sldId id="294" r:id="rId29"/>
    <p:sldId id="295" r:id="rId30"/>
    <p:sldId id="296" r:id="rId31"/>
    <p:sldId id="307" r:id="rId32"/>
    <p:sldId id="308" r:id="rId33"/>
    <p:sldId id="262" r:id="rId34"/>
    <p:sldId id="309" r:id="rId35"/>
    <p:sldId id="264" r:id="rId36"/>
    <p:sldId id="310" r:id="rId37"/>
    <p:sldId id="311" r:id="rId38"/>
    <p:sldId id="314" r:id="rId39"/>
    <p:sldId id="269" r:id="rId40"/>
    <p:sldId id="304" r:id="rId41"/>
    <p:sldId id="312" r:id="rId42"/>
    <p:sldId id="31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CCFF"/>
    <a:srgbClr val="FFFF99"/>
    <a:srgbClr val="FFCC99"/>
    <a:srgbClr val="FFFFCC"/>
    <a:srgbClr val="FFCCCC"/>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7" autoAdjust="0"/>
    <p:restoredTop sz="86355" autoAdjust="0"/>
  </p:normalViewPr>
  <p:slideViewPr>
    <p:cSldViewPr snapToGrid="0">
      <p:cViewPr varScale="1">
        <p:scale>
          <a:sx n="63" d="100"/>
          <a:sy n="63" d="100"/>
        </p:scale>
        <p:origin x="72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05E201-5A0E-469D-994A-6686E2370840}" type="doc">
      <dgm:prSet loTypeId="urn:microsoft.com/office/officeart/2005/8/layout/vList3" loCatId="list" qsTypeId="urn:microsoft.com/office/officeart/2005/8/quickstyle/simple1" qsCatId="simple" csTypeId="urn:microsoft.com/office/officeart/2005/8/colors/accent0_1" csCatId="mainScheme" phldr="1"/>
      <dgm:spPr/>
      <dgm:t>
        <a:bodyPr/>
        <a:lstStyle/>
        <a:p>
          <a:endParaRPr lang="en-IN"/>
        </a:p>
      </dgm:t>
    </dgm:pt>
    <dgm:pt modelId="{AA43AA12-D401-416D-B266-E8E8CCAF852E}">
      <dgm:prSet/>
      <dgm:spPr>
        <a:solidFill>
          <a:schemeClr val="accent5">
            <a:lumMod val="20000"/>
            <a:lumOff val="80000"/>
          </a:schemeClr>
        </a:solidFill>
      </dgm:spPr>
      <dgm:t>
        <a:bodyPr/>
        <a:lstStyle/>
        <a:p>
          <a:pPr rtl="0"/>
          <a:r>
            <a:rPr lang="en-IN" dirty="0">
              <a:latin typeface="Arial" panose="020B0604020202020204" pitchFamily="34" charset="0"/>
              <a:cs typeface="Arial" panose="020B0604020202020204" pitchFamily="34" charset="0"/>
            </a:rPr>
            <a:t>Health promotion is the prevention of illness through improving behaviour, even before the onset of disease.</a:t>
          </a:r>
        </a:p>
      </dgm:t>
    </dgm:pt>
    <dgm:pt modelId="{BCCDBCC3-162A-4FFF-A8FE-7DEAAB725D55}" type="parTrans" cxnId="{0543CD9F-8100-496E-AB49-CE68736CB4E8}">
      <dgm:prSet/>
      <dgm:spPr/>
      <dgm:t>
        <a:bodyPr/>
        <a:lstStyle/>
        <a:p>
          <a:endParaRPr lang="en-IN"/>
        </a:p>
      </dgm:t>
    </dgm:pt>
    <dgm:pt modelId="{21B8E4A7-D029-467F-82CE-9F07EF710B3A}" type="sibTrans" cxnId="{0543CD9F-8100-496E-AB49-CE68736CB4E8}">
      <dgm:prSet/>
      <dgm:spPr/>
      <dgm:t>
        <a:bodyPr/>
        <a:lstStyle/>
        <a:p>
          <a:endParaRPr lang="en-IN"/>
        </a:p>
      </dgm:t>
    </dgm:pt>
    <dgm:pt modelId="{BA40D352-0A70-43D1-880A-CC6FEEE66E77}">
      <dgm:prSet/>
      <dgm:spPr>
        <a:solidFill>
          <a:schemeClr val="accent5">
            <a:lumMod val="20000"/>
            <a:lumOff val="80000"/>
          </a:schemeClr>
        </a:solidFill>
      </dgm:spPr>
      <dgm:t>
        <a:bodyPr/>
        <a:lstStyle/>
        <a:p>
          <a:pPr rtl="0"/>
          <a:r>
            <a:rPr lang="en-IN" dirty="0">
              <a:latin typeface="Arial" panose="020B0604020202020204" pitchFamily="34" charset="0"/>
              <a:cs typeface="Arial" panose="020B0604020202020204" pitchFamily="34" charset="0"/>
            </a:rPr>
            <a:t>In tobacco control, preventing, educating, regulating or supporting activities to decrease exposure to vaping and smoking.</a:t>
          </a:r>
        </a:p>
      </dgm:t>
    </dgm:pt>
    <dgm:pt modelId="{582D1D34-686D-4298-8F38-4D3657B699CC}" type="parTrans" cxnId="{A22AC67C-B6DE-4693-B6F3-4DC61DF40C59}">
      <dgm:prSet/>
      <dgm:spPr/>
      <dgm:t>
        <a:bodyPr/>
        <a:lstStyle/>
        <a:p>
          <a:endParaRPr lang="en-IN"/>
        </a:p>
      </dgm:t>
    </dgm:pt>
    <dgm:pt modelId="{360A1CD3-6644-4935-9EAC-E90041D8CE1F}" type="sibTrans" cxnId="{A22AC67C-B6DE-4693-B6F3-4DC61DF40C59}">
      <dgm:prSet/>
      <dgm:spPr/>
      <dgm:t>
        <a:bodyPr/>
        <a:lstStyle/>
        <a:p>
          <a:endParaRPr lang="en-IN"/>
        </a:p>
      </dgm:t>
    </dgm:pt>
    <dgm:pt modelId="{5123DDA6-405A-4AFD-BD36-8E6F8983202E}">
      <dgm:prSet/>
      <dgm:spPr>
        <a:solidFill>
          <a:schemeClr val="accent5">
            <a:lumMod val="20000"/>
            <a:lumOff val="80000"/>
          </a:schemeClr>
        </a:solidFill>
      </dgm:spPr>
      <dgm:t>
        <a:bodyPr/>
        <a:lstStyle/>
        <a:p>
          <a:pPr rtl="0"/>
          <a:r>
            <a:rPr lang="en-IN" dirty="0">
              <a:latin typeface="Arial" panose="020B0604020202020204" pitchFamily="34" charset="0"/>
              <a:cs typeface="Arial" panose="020B0604020202020204" pitchFamily="34" charset="0"/>
            </a:rPr>
            <a:t>The campaign targets teenagers aged 13- 18 to prevent them from starting nicotine addiction.  </a:t>
          </a:r>
        </a:p>
      </dgm:t>
    </dgm:pt>
    <dgm:pt modelId="{250CCA87-5F6B-4114-8EA3-E0F5B5017C3C}" type="parTrans" cxnId="{CB308EB2-786F-49CC-BE95-01B78D9526DE}">
      <dgm:prSet/>
      <dgm:spPr/>
      <dgm:t>
        <a:bodyPr/>
        <a:lstStyle/>
        <a:p>
          <a:endParaRPr lang="en-IN"/>
        </a:p>
      </dgm:t>
    </dgm:pt>
    <dgm:pt modelId="{EF2759F3-42C1-4E09-A81F-7D8F1A90F23B}" type="sibTrans" cxnId="{CB308EB2-786F-49CC-BE95-01B78D9526DE}">
      <dgm:prSet/>
      <dgm:spPr/>
      <dgm:t>
        <a:bodyPr/>
        <a:lstStyle/>
        <a:p>
          <a:endParaRPr lang="en-IN"/>
        </a:p>
      </dgm:t>
    </dgm:pt>
    <dgm:pt modelId="{F3590502-A7E4-4DFB-8CF1-B73D3E790EBE}">
      <dgm:prSet/>
      <dgm:spPr>
        <a:solidFill>
          <a:schemeClr val="accent5">
            <a:lumMod val="20000"/>
            <a:lumOff val="80000"/>
          </a:schemeClr>
        </a:solidFill>
      </dgm:spPr>
      <dgm:t>
        <a:bodyPr/>
        <a:lstStyle/>
        <a:p>
          <a:pPr rtl="0"/>
          <a:r>
            <a:rPr lang="en-IN">
              <a:latin typeface="Arial" panose="020B0604020202020204" pitchFamily="34" charset="0"/>
              <a:cs typeface="Arial" panose="020B0604020202020204" pitchFamily="34" charset="0"/>
            </a:rPr>
            <a:t>Refusal skills, health literacy and decision-making are developed.</a:t>
          </a:r>
        </a:p>
      </dgm:t>
    </dgm:pt>
    <dgm:pt modelId="{F5914062-90BB-413F-B08B-03C86B78D36F}" type="parTrans" cxnId="{6B8A1822-420D-4208-886B-C58EE28DBA12}">
      <dgm:prSet/>
      <dgm:spPr/>
      <dgm:t>
        <a:bodyPr/>
        <a:lstStyle/>
        <a:p>
          <a:endParaRPr lang="en-IN"/>
        </a:p>
      </dgm:t>
    </dgm:pt>
    <dgm:pt modelId="{00E0A04D-D5B2-4623-84EC-A55E21349AD5}" type="sibTrans" cxnId="{6B8A1822-420D-4208-886B-C58EE28DBA12}">
      <dgm:prSet/>
      <dgm:spPr/>
      <dgm:t>
        <a:bodyPr/>
        <a:lstStyle/>
        <a:p>
          <a:endParaRPr lang="en-IN"/>
        </a:p>
      </dgm:t>
    </dgm:pt>
    <dgm:pt modelId="{3AE0D75B-F97C-4F2D-9AAC-13CB99B2E269}">
      <dgm:prSet/>
      <dgm:spPr>
        <a:solidFill>
          <a:schemeClr val="accent5">
            <a:lumMod val="20000"/>
            <a:lumOff val="80000"/>
          </a:schemeClr>
        </a:solidFill>
      </dgm:spPr>
      <dgm:t>
        <a:bodyPr/>
        <a:lstStyle/>
        <a:p>
          <a:pPr rtl="0"/>
          <a:r>
            <a:rPr lang="en-IN">
              <a:latin typeface="Arial" panose="020B0604020202020204" pitchFamily="34" charset="0"/>
              <a:cs typeface="Arial" panose="020B0604020202020204" pitchFamily="34" charset="0"/>
            </a:rPr>
            <a:t>There are 8 sessions focused on behaviour aspects associated with environments of family, peers and school.</a:t>
          </a:r>
        </a:p>
      </dgm:t>
    </dgm:pt>
    <dgm:pt modelId="{35235526-E263-451C-A238-1BB145F84782}" type="parTrans" cxnId="{1E02F5CB-D883-4A36-B949-ABAE7A1573C7}">
      <dgm:prSet/>
      <dgm:spPr/>
      <dgm:t>
        <a:bodyPr/>
        <a:lstStyle/>
        <a:p>
          <a:endParaRPr lang="en-IN"/>
        </a:p>
      </dgm:t>
    </dgm:pt>
    <dgm:pt modelId="{7273FCEA-82C2-4F41-A45C-BFB98F3E0B23}" type="sibTrans" cxnId="{1E02F5CB-D883-4A36-B949-ABAE7A1573C7}">
      <dgm:prSet/>
      <dgm:spPr/>
      <dgm:t>
        <a:bodyPr/>
        <a:lstStyle/>
        <a:p>
          <a:endParaRPr lang="en-IN"/>
        </a:p>
      </dgm:t>
    </dgm:pt>
    <dgm:pt modelId="{D8ABEEC8-3B31-4596-83E5-D68DBE1068F9}" type="pres">
      <dgm:prSet presAssocID="{1205E201-5A0E-469D-994A-6686E2370840}" presName="linearFlow" presStyleCnt="0">
        <dgm:presLayoutVars>
          <dgm:dir/>
          <dgm:resizeHandles val="exact"/>
        </dgm:presLayoutVars>
      </dgm:prSet>
      <dgm:spPr/>
    </dgm:pt>
    <dgm:pt modelId="{CD3A9EE6-9856-4998-8A16-CB52C87A49D0}" type="pres">
      <dgm:prSet presAssocID="{AA43AA12-D401-416D-B266-E8E8CCAF852E}" presName="composite" presStyleCnt="0"/>
      <dgm:spPr/>
    </dgm:pt>
    <dgm:pt modelId="{14066E3B-A626-4412-B675-C6537FBDE316}" type="pres">
      <dgm:prSet presAssocID="{AA43AA12-D401-416D-B266-E8E8CCAF852E}" presName="imgShp" presStyleLbl="fgImgPlace1" presStyleIdx="0" presStyleCnt="5"/>
      <dgm:spPr>
        <a:solidFill>
          <a:schemeClr val="accent4">
            <a:lumMod val="20000"/>
            <a:lumOff val="80000"/>
          </a:schemeClr>
        </a:solidFill>
      </dgm:spPr>
    </dgm:pt>
    <dgm:pt modelId="{3BF96591-42ED-4344-A672-E5B8DB84A3F7}" type="pres">
      <dgm:prSet presAssocID="{AA43AA12-D401-416D-B266-E8E8CCAF852E}" presName="txShp" presStyleLbl="node1" presStyleIdx="0" presStyleCnt="5" custScaleX="108422">
        <dgm:presLayoutVars>
          <dgm:bulletEnabled val="1"/>
        </dgm:presLayoutVars>
      </dgm:prSet>
      <dgm:spPr/>
    </dgm:pt>
    <dgm:pt modelId="{7572A440-ACD9-4128-8CEA-29AF9D55B777}" type="pres">
      <dgm:prSet presAssocID="{21B8E4A7-D029-467F-82CE-9F07EF710B3A}" presName="spacing" presStyleCnt="0"/>
      <dgm:spPr/>
    </dgm:pt>
    <dgm:pt modelId="{432D251D-94BC-485B-817B-07E740B98EB8}" type="pres">
      <dgm:prSet presAssocID="{BA40D352-0A70-43D1-880A-CC6FEEE66E77}" presName="composite" presStyleCnt="0"/>
      <dgm:spPr/>
    </dgm:pt>
    <dgm:pt modelId="{E6492BAA-ABA5-4130-A043-3E970343B2A9}" type="pres">
      <dgm:prSet presAssocID="{BA40D352-0A70-43D1-880A-CC6FEEE66E77}" presName="imgShp" presStyleLbl="fgImgPlace1" presStyleIdx="1" presStyleCnt="5"/>
      <dgm:spPr>
        <a:solidFill>
          <a:schemeClr val="accent4">
            <a:lumMod val="20000"/>
            <a:lumOff val="80000"/>
          </a:schemeClr>
        </a:solidFill>
      </dgm:spPr>
    </dgm:pt>
    <dgm:pt modelId="{5DE893A4-A660-4207-91A5-D8DD3C68B7E5}" type="pres">
      <dgm:prSet presAssocID="{BA40D352-0A70-43D1-880A-CC6FEEE66E77}" presName="txShp" presStyleLbl="node1" presStyleIdx="1" presStyleCnt="5" custScaleX="108422">
        <dgm:presLayoutVars>
          <dgm:bulletEnabled val="1"/>
        </dgm:presLayoutVars>
      </dgm:prSet>
      <dgm:spPr/>
    </dgm:pt>
    <dgm:pt modelId="{EFC14282-DE08-4630-AE81-331B49FAD6E0}" type="pres">
      <dgm:prSet presAssocID="{360A1CD3-6644-4935-9EAC-E90041D8CE1F}" presName="spacing" presStyleCnt="0"/>
      <dgm:spPr/>
    </dgm:pt>
    <dgm:pt modelId="{0C059D66-9B79-4E0C-8DBB-8CC9AC1BE956}" type="pres">
      <dgm:prSet presAssocID="{5123DDA6-405A-4AFD-BD36-8E6F8983202E}" presName="composite" presStyleCnt="0"/>
      <dgm:spPr/>
    </dgm:pt>
    <dgm:pt modelId="{AF26744F-503E-41B0-B99B-180AD1F8C49D}" type="pres">
      <dgm:prSet presAssocID="{5123DDA6-405A-4AFD-BD36-8E6F8983202E}" presName="imgShp" presStyleLbl="fgImgPlace1" presStyleIdx="2" presStyleCnt="5"/>
      <dgm:spPr>
        <a:solidFill>
          <a:schemeClr val="accent4">
            <a:lumMod val="20000"/>
            <a:lumOff val="80000"/>
          </a:schemeClr>
        </a:solidFill>
      </dgm:spPr>
    </dgm:pt>
    <dgm:pt modelId="{5D955770-09AF-4BFA-978C-5F6C3D047121}" type="pres">
      <dgm:prSet presAssocID="{5123DDA6-405A-4AFD-BD36-8E6F8983202E}" presName="txShp" presStyleLbl="node1" presStyleIdx="2" presStyleCnt="5" custScaleX="108422">
        <dgm:presLayoutVars>
          <dgm:bulletEnabled val="1"/>
        </dgm:presLayoutVars>
      </dgm:prSet>
      <dgm:spPr/>
    </dgm:pt>
    <dgm:pt modelId="{19FA8B8F-4C17-43F3-92A6-489FC508D217}" type="pres">
      <dgm:prSet presAssocID="{EF2759F3-42C1-4E09-A81F-7D8F1A90F23B}" presName="spacing" presStyleCnt="0"/>
      <dgm:spPr/>
    </dgm:pt>
    <dgm:pt modelId="{03EFC7B7-4863-4AC9-8D9A-2DBA39AD16FE}" type="pres">
      <dgm:prSet presAssocID="{F3590502-A7E4-4DFB-8CF1-B73D3E790EBE}" presName="composite" presStyleCnt="0"/>
      <dgm:spPr/>
    </dgm:pt>
    <dgm:pt modelId="{AAC37417-F759-42B0-9478-8FD94B9A7FE9}" type="pres">
      <dgm:prSet presAssocID="{F3590502-A7E4-4DFB-8CF1-B73D3E790EBE}" presName="imgShp" presStyleLbl="fgImgPlace1" presStyleIdx="3" presStyleCnt="5"/>
      <dgm:spPr>
        <a:solidFill>
          <a:schemeClr val="accent4">
            <a:lumMod val="20000"/>
            <a:lumOff val="80000"/>
          </a:schemeClr>
        </a:solidFill>
      </dgm:spPr>
    </dgm:pt>
    <dgm:pt modelId="{76037C32-39AE-4C2B-A31E-ECF142BCC20F}" type="pres">
      <dgm:prSet presAssocID="{F3590502-A7E4-4DFB-8CF1-B73D3E790EBE}" presName="txShp" presStyleLbl="node1" presStyleIdx="3" presStyleCnt="5" custScaleX="108422">
        <dgm:presLayoutVars>
          <dgm:bulletEnabled val="1"/>
        </dgm:presLayoutVars>
      </dgm:prSet>
      <dgm:spPr/>
    </dgm:pt>
    <dgm:pt modelId="{D688ABA4-2608-46E9-8F99-CE7D3AD3704C}" type="pres">
      <dgm:prSet presAssocID="{00E0A04D-D5B2-4623-84EC-A55E21349AD5}" presName="spacing" presStyleCnt="0"/>
      <dgm:spPr/>
    </dgm:pt>
    <dgm:pt modelId="{AEA706F2-E515-4919-AF46-B95FA906A873}" type="pres">
      <dgm:prSet presAssocID="{3AE0D75B-F97C-4F2D-9AAC-13CB99B2E269}" presName="composite" presStyleCnt="0"/>
      <dgm:spPr/>
    </dgm:pt>
    <dgm:pt modelId="{63676C89-08E6-4095-9DB0-DCE8A49FC1D4}" type="pres">
      <dgm:prSet presAssocID="{3AE0D75B-F97C-4F2D-9AAC-13CB99B2E269}" presName="imgShp" presStyleLbl="fgImgPlace1" presStyleIdx="4" presStyleCnt="5"/>
      <dgm:spPr>
        <a:solidFill>
          <a:schemeClr val="accent4">
            <a:lumMod val="20000"/>
            <a:lumOff val="80000"/>
          </a:schemeClr>
        </a:solidFill>
      </dgm:spPr>
    </dgm:pt>
    <dgm:pt modelId="{0D643034-6279-4C96-A79B-22C6E2C496C4}" type="pres">
      <dgm:prSet presAssocID="{3AE0D75B-F97C-4F2D-9AAC-13CB99B2E269}" presName="txShp" presStyleLbl="node1" presStyleIdx="4" presStyleCnt="5" custScaleX="108422">
        <dgm:presLayoutVars>
          <dgm:bulletEnabled val="1"/>
        </dgm:presLayoutVars>
      </dgm:prSet>
      <dgm:spPr/>
    </dgm:pt>
  </dgm:ptLst>
  <dgm:cxnLst>
    <dgm:cxn modelId="{858D5B19-CD2B-4BFD-A333-E93507E979ED}" type="presOf" srcId="{1205E201-5A0E-469D-994A-6686E2370840}" destId="{D8ABEEC8-3B31-4596-83E5-D68DBE1068F9}" srcOrd="0" destOrd="0" presId="urn:microsoft.com/office/officeart/2005/8/layout/vList3"/>
    <dgm:cxn modelId="{6B8A1822-420D-4208-886B-C58EE28DBA12}" srcId="{1205E201-5A0E-469D-994A-6686E2370840}" destId="{F3590502-A7E4-4DFB-8CF1-B73D3E790EBE}" srcOrd="3" destOrd="0" parTransId="{F5914062-90BB-413F-B08B-03C86B78D36F}" sibTransId="{00E0A04D-D5B2-4623-84EC-A55E21349AD5}"/>
    <dgm:cxn modelId="{5B0C9444-A51C-4633-9C41-B667A77FE261}" type="presOf" srcId="{F3590502-A7E4-4DFB-8CF1-B73D3E790EBE}" destId="{76037C32-39AE-4C2B-A31E-ECF142BCC20F}" srcOrd="0" destOrd="0" presId="urn:microsoft.com/office/officeart/2005/8/layout/vList3"/>
    <dgm:cxn modelId="{F3A89B55-9613-45B6-B1FA-D9E6A4736F9E}" type="presOf" srcId="{BA40D352-0A70-43D1-880A-CC6FEEE66E77}" destId="{5DE893A4-A660-4207-91A5-D8DD3C68B7E5}" srcOrd="0" destOrd="0" presId="urn:microsoft.com/office/officeart/2005/8/layout/vList3"/>
    <dgm:cxn modelId="{A22AC67C-B6DE-4693-B6F3-4DC61DF40C59}" srcId="{1205E201-5A0E-469D-994A-6686E2370840}" destId="{BA40D352-0A70-43D1-880A-CC6FEEE66E77}" srcOrd="1" destOrd="0" parTransId="{582D1D34-686D-4298-8F38-4D3657B699CC}" sibTransId="{360A1CD3-6644-4935-9EAC-E90041D8CE1F}"/>
    <dgm:cxn modelId="{0543CD9F-8100-496E-AB49-CE68736CB4E8}" srcId="{1205E201-5A0E-469D-994A-6686E2370840}" destId="{AA43AA12-D401-416D-B266-E8E8CCAF852E}" srcOrd="0" destOrd="0" parTransId="{BCCDBCC3-162A-4FFF-A8FE-7DEAAB725D55}" sibTransId="{21B8E4A7-D029-467F-82CE-9F07EF710B3A}"/>
    <dgm:cxn modelId="{CB308EB2-786F-49CC-BE95-01B78D9526DE}" srcId="{1205E201-5A0E-469D-994A-6686E2370840}" destId="{5123DDA6-405A-4AFD-BD36-8E6F8983202E}" srcOrd="2" destOrd="0" parTransId="{250CCA87-5F6B-4114-8EA3-E0F5B5017C3C}" sibTransId="{EF2759F3-42C1-4E09-A81F-7D8F1A90F23B}"/>
    <dgm:cxn modelId="{1E02F5CB-D883-4A36-B949-ABAE7A1573C7}" srcId="{1205E201-5A0E-469D-994A-6686E2370840}" destId="{3AE0D75B-F97C-4F2D-9AAC-13CB99B2E269}" srcOrd="4" destOrd="0" parTransId="{35235526-E263-451C-A238-1BB145F84782}" sibTransId="{7273FCEA-82C2-4F41-A45C-BFB98F3E0B23}"/>
    <dgm:cxn modelId="{3F0A01DD-97B8-4E04-89D6-6F6E64C1E3D6}" type="presOf" srcId="{AA43AA12-D401-416D-B266-E8E8CCAF852E}" destId="{3BF96591-42ED-4344-A672-E5B8DB84A3F7}" srcOrd="0" destOrd="0" presId="urn:microsoft.com/office/officeart/2005/8/layout/vList3"/>
    <dgm:cxn modelId="{D26D74EF-2DE9-4037-A0C6-1FF1E20B6365}" type="presOf" srcId="{5123DDA6-405A-4AFD-BD36-8E6F8983202E}" destId="{5D955770-09AF-4BFA-978C-5F6C3D047121}" srcOrd="0" destOrd="0" presId="urn:microsoft.com/office/officeart/2005/8/layout/vList3"/>
    <dgm:cxn modelId="{BD5F30FA-5AEC-43C9-8ACD-72697FB4368F}" type="presOf" srcId="{3AE0D75B-F97C-4F2D-9AAC-13CB99B2E269}" destId="{0D643034-6279-4C96-A79B-22C6E2C496C4}" srcOrd="0" destOrd="0" presId="urn:microsoft.com/office/officeart/2005/8/layout/vList3"/>
    <dgm:cxn modelId="{91B3BCF5-3F6A-42CE-ADAB-C2F768CF2629}" type="presParOf" srcId="{D8ABEEC8-3B31-4596-83E5-D68DBE1068F9}" destId="{CD3A9EE6-9856-4998-8A16-CB52C87A49D0}" srcOrd="0" destOrd="0" presId="urn:microsoft.com/office/officeart/2005/8/layout/vList3"/>
    <dgm:cxn modelId="{767FACDB-53EB-446B-9672-0ADE9DB3FFB1}" type="presParOf" srcId="{CD3A9EE6-9856-4998-8A16-CB52C87A49D0}" destId="{14066E3B-A626-4412-B675-C6537FBDE316}" srcOrd="0" destOrd="0" presId="urn:microsoft.com/office/officeart/2005/8/layout/vList3"/>
    <dgm:cxn modelId="{DFF5D17B-987F-4FC1-84F7-C546B8B8A880}" type="presParOf" srcId="{CD3A9EE6-9856-4998-8A16-CB52C87A49D0}" destId="{3BF96591-42ED-4344-A672-E5B8DB84A3F7}" srcOrd="1" destOrd="0" presId="urn:microsoft.com/office/officeart/2005/8/layout/vList3"/>
    <dgm:cxn modelId="{212E848D-F20D-489A-8AD9-C3A6129DA71A}" type="presParOf" srcId="{D8ABEEC8-3B31-4596-83E5-D68DBE1068F9}" destId="{7572A440-ACD9-4128-8CEA-29AF9D55B777}" srcOrd="1" destOrd="0" presId="urn:microsoft.com/office/officeart/2005/8/layout/vList3"/>
    <dgm:cxn modelId="{3126986F-A67F-44E5-8A82-51B207994B2A}" type="presParOf" srcId="{D8ABEEC8-3B31-4596-83E5-D68DBE1068F9}" destId="{432D251D-94BC-485B-817B-07E740B98EB8}" srcOrd="2" destOrd="0" presId="urn:microsoft.com/office/officeart/2005/8/layout/vList3"/>
    <dgm:cxn modelId="{02F5E130-6970-443D-8046-7D5E8D465FF0}" type="presParOf" srcId="{432D251D-94BC-485B-817B-07E740B98EB8}" destId="{E6492BAA-ABA5-4130-A043-3E970343B2A9}" srcOrd="0" destOrd="0" presId="urn:microsoft.com/office/officeart/2005/8/layout/vList3"/>
    <dgm:cxn modelId="{515C0E03-D08E-4666-94B1-7C5CA44D6552}" type="presParOf" srcId="{432D251D-94BC-485B-817B-07E740B98EB8}" destId="{5DE893A4-A660-4207-91A5-D8DD3C68B7E5}" srcOrd="1" destOrd="0" presId="urn:microsoft.com/office/officeart/2005/8/layout/vList3"/>
    <dgm:cxn modelId="{45FC839F-9B68-4794-AA13-C67AA110EBE0}" type="presParOf" srcId="{D8ABEEC8-3B31-4596-83E5-D68DBE1068F9}" destId="{EFC14282-DE08-4630-AE81-331B49FAD6E0}" srcOrd="3" destOrd="0" presId="urn:microsoft.com/office/officeart/2005/8/layout/vList3"/>
    <dgm:cxn modelId="{C5388BE0-4901-4F25-84CA-73A43F1B6112}" type="presParOf" srcId="{D8ABEEC8-3B31-4596-83E5-D68DBE1068F9}" destId="{0C059D66-9B79-4E0C-8DBB-8CC9AC1BE956}" srcOrd="4" destOrd="0" presId="urn:microsoft.com/office/officeart/2005/8/layout/vList3"/>
    <dgm:cxn modelId="{8D071AC0-CDC3-46B0-982B-DCD6976BF705}" type="presParOf" srcId="{0C059D66-9B79-4E0C-8DBB-8CC9AC1BE956}" destId="{AF26744F-503E-41B0-B99B-180AD1F8C49D}" srcOrd="0" destOrd="0" presId="urn:microsoft.com/office/officeart/2005/8/layout/vList3"/>
    <dgm:cxn modelId="{ADA582A0-EBB9-4AAB-9130-6814B8D9AB55}" type="presParOf" srcId="{0C059D66-9B79-4E0C-8DBB-8CC9AC1BE956}" destId="{5D955770-09AF-4BFA-978C-5F6C3D047121}" srcOrd="1" destOrd="0" presId="urn:microsoft.com/office/officeart/2005/8/layout/vList3"/>
    <dgm:cxn modelId="{8870CD6A-756E-4892-BD54-B91FA494F0C3}" type="presParOf" srcId="{D8ABEEC8-3B31-4596-83E5-D68DBE1068F9}" destId="{19FA8B8F-4C17-43F3-92A6-489FC508D217}" srcOrd="5" destOrd="0" presId="urn:microsoft.com/office/officeart/2005/8/layout/vList3"/>
    <dgm:cxn modelId="{6A2232DB-E9C3-4DBD-9E5F-F8DD588B97F1}" type="presParOf" srcId="{D8ABEEC8-3B31-4596-83E5-D68DBE1068F9}" destId="{03EFC7B7-4863-4AC9-8D9A-2DBA39AD16FE}" srcOrd="6" destOrd="0" presId="urn:microsoft.com/office/officeart/2005/8/layout/vList3"/>
    <dgm:cxn modelId="{2BF78B19-7D60-4823-A14E-2168BD2249EE}" type="presParOf" srcId="{03EFC7B7-4863-4AC9-8D9A-2DBA39AD16FE}" destId="{AAC37417-F759-42B0-9478-8FD94B9A7FE9}" srcOrd="0" destOrd="0" presId="urn:microsoft.com/office/officeart/2005/8/layout/vList3"/>
    <dgm:cxn modelId="{367EE868-10F3-42F9-BD7A-4AF67D432B78}" type="presParOf" srcId="{03EFC7B7-4863-4AC9-8D9A-2DBA39AD16FE}" destId="{76037C32-39AE-4C2B-A31E-ECF142BCC20F}" srcOrd="1" destOrd="0" presId="urn:microsoft.com/office/officeart/2005/8/layout/vList3"/>
    <dgm:cxn modelId="{29F46C4D-8257-4F9C-9FC7-3A307F659F39}" type="presParOf" srcId="{D8ABEEC8-3B31-4596-83E5-D68DBE1068F9}" destId="{D688ABA4-2608-46E9-8F99-CE7D3AD3704C}" srcOrd="7" destOrd="0" presId="urn:microsoft.com/office/officeart/2005/8/layout/vList3"/>
    <dgm:cxn modelId="{B90570BE-9B47-446D-80FE-762B07B34E49}" type="presParOf" srcId="{D8ABEEC8-3B31-4596-83E5-D68DBE1068F9}" destId="{AEA706F2-E515-4919-AF46-B95FA906A873}" srcOrd="8" destOrd="0" presId="urn:microsoft.com/office/officeart/2005/8/layout/vList3"/>
    <dgm:cxn modelId="{67C3CBC2-9D1D-4B87-BCDC-3DC40470C961}" type="presParOf" srcId="{AEA706F2-E515-4919-AF46-B95FA906A873}" destId="{63676C89-08E6-4095-9DB0-DCE8A49FC1D4}" srcOrd="0" destOrd="0" presId="urn:microsoft.com/office/officeart/2005/8/layout/vList3"/>
    <dgm:cxn modelId="{715EBF91-D471-4A15-8556-F9578B71C266}" type="presParOf" srcId="{AEA706F2-E515-4919-AF46-B95FA906A873}" destId="{0D643034-6279-4C96-A79B-22C6E2C496C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7BB013-2E61-42B3-A3F7-85D1DF6B0DEC}"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IN"/>
        </a:p>
      </dgm:t>
    </dgm:pt>
    <dgm:pt modelId="{3A23E207-3BBA-4639-B31A-44946F14E207}">
      <dgm:prSet/>
      <dgm:spPr>
        <a:solidFill>
          <a:schemeClr val="accent3">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Health promotion takes place before diseases and conditions have a chance to occur, whereas tobacco control prevents tobacco initiation and nicotine dependence (Adams </a:t>
          </a:r>
          <a:r>
            <a:rPr lang="en-US" i="1" dirty="0">
              <a:latin typeface="Arial" panose="020B0604020202020204" pitchFamily="34" charset="0"/>
              <a:cs typeface="Arial" panose="020B0604020202020204" pitchFamily="34" charset="0"/>
            </a:rPr>
            <a:t>et al.,</a:t>
          </a:r>
          <a:r>
            <a:rPr lang="en-US" dirty="0">
              <a:latin typeface="Arial" panose="020B0604020202020204" pitchFamily="34" charset="0"/>
              <a:cs typeface="Arial" panose="020B0604020202020204" pitchFamily="34" charset="0"/>
            </a:rPr>
            <a:t> 2023).</a:t>
          </a:r>
          <a:endParaRPr lang="en-IN" dirty="0">
            <a:latin typeface="Arial" panose="020B0604020202020204" pitchFamily="34" charset="0"/>
            <a:cs typeface="Arial" panose="020B0604020202020204" pitchFamily="34" charset="0"/>
          </a:endParaRPr>
        </a:p>
      </dgm:t>
    </dgm:pt>
    <dgm:pt modelId="{13E5E8E1-951C-47D6-9C94-40AA67EBA924}" type="parTrans" cxnId="{D8E6E6A5-3E45-4C01-97D2-11EDCF61ED98}">
      <dgm:prSet/>
      <dgm:spPr/>
      <dgm:t>
        <a:bodyPr/>
        <a:lstStyle/>
        <a:p>
          <a:pPr algn="just"/>
          <a:endParaRPr lang="en-IN">
            <a:latin typeface="Arial" panose="020B0604020202020204" pitchFamily="34" charset="0"/>
            <a:cs typeface="Arial" panose="020B0604020202020204" pitchFamily="34" charset="0"/>
          </a:endParaRPr>
        </a:p>
      </dgm:t>
    </dgm:pt>
    <dgm:pt modelId="{8D778233-086B-454A-B588-6099152958A9}" type="sibTrans" cxnId="{D8E6E6A5-3E45-4C01-97D2-11EDCF61ED98}">
      <dgm:prSet/>
      <dgm:spPr/>
      <dgm:t>
        <a:bodyPr/>
        <a:lstStyle/>
        <a:p>
          <a:pPr algn="just"/>
          <a:endParaRPr lang="en-IN">
            <a:latin typeface="Arial" panose="020B0604020202020204" pitchFamily="34" charset="0"/>
            <a:cs typeface="Arial" panose="020B0604020202020204" pitchFamily="34" charset="0"/>
          </a:endParaRPr>
        </a:p>
      </dgm:t>
    </dgm:pt>
    <dgm:pt modelId="{0817F365-447D-4BDE-9401-4190D9383B18}">
      <dgm:prSet/>
      <dgm:spPr>
        <a:solidFill>
          <a:schemeClr val="accent3">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Peer influence (among ages 13–18), social norms, and exposure to tobacco smoke and emerging nicotine products are all factors that impact teens aged 13-18.</a:t>
          </a:r>
          <a:endParaRPr lang="en-IN" dirty="0">
            <a:latin typeface="Arial" panose="020B0604020202020204" pitchFamily="34" charset="0"/>
            <a:cs typeface="Arial" panose="020B0604020202020204" pitchFamily="34" charset="0"/>
          </a:endParaRPr>
        </a:p>
      </dgm:t>
    </dgm:pt>
    <dgm:pt modelId="{18997A9F-F9A7-44B6-94F6-8F5D9786BA4B}" type="parTrans" cxnId="{F389BF39-4450-4EED-A272-62CC97959947}">
      <dgm:prSet/>
      <dgm:spPr/>
      <dgm:t>
        <a:bodyPr/>
        <a:lstStyle/>
        <a:p>
          <a:pPr algn="just"/>
          <a:endParaRPr lang="en-IN">
            <a:latin typeface="Arial" panose="020B0604020202020204" pitchFamily="34" charset="0"/>
            <a:cs typeface="Arial" panose="020B0604020202020204" pitchFamily="34" charset="0"/>
          </a:endParaRPr>
        </a:p>
      </dgm:t>
    </dgm:pt>
    <dgm:pt modelId="{40B8D9DF-E7E1-4C31-B3CF-5BF02AD3CF4B}" type="sibTrans" cxnId="{F389BF39-4450-4EED-A272-62CC97959947}">
      <dgm:prSet/>
      <dgm:spPr/>
      <dgm:t>
        <a:bodyPr/>
        <a:lstStyle/>
        <a:p>
          <a:pPr algn="just"/>
          <a:endParaRPr lang="en-IN">
            <a:latin typeface="Arial" panose="020B0604020202020204" pitchFamily="34" charset="0"/>
            <a:cs typeface="Arial" panose="020B0604020202020204" pitchFamily="34" charset="0"/>
          </a:endParaRPr>
        </a:p>
      </dgm:t>
    </dgm:pt>
    <dgm:pt modelId="{4BD524A0-CB7A-460D-9629-CA19DDC394F0}">
      <dgm:prSet/>
      <dgm:spPr>
        <a:solidFill>
          <a:schemeClr val="accent3">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Knowledge, refusal skills and healthier decision-making can be developed through a campaign that is prevention-focused.</a:t>
          </a:r>
          <a:endParaRPr lang="en-IN" dirty="0">
            <a:latin typeface="Arial" panose="020B0604020202020204" pitchFamily="34" charset="0"/>
            <a:cs typeface="Arial" panose="020B0604020202020204" pitchFamily="34" charset="0"/>
          </a:endParaRPr>
        </a:p>
      </dgm:t>
    </dgm:pt>
    <dgm:pt modelId="{2730FD8D-12F9-4D96-9950-52A06CEFB210}" type="parTrans" cxnId="{B3639972-5382-4834-A6AD-7101B70FF25B}">
      <dgm:prSet/>
      <dgm:spPr/>
      <dgm:t>
        <a:bodyPr/>
        <a:lstStyle/>
        <a:p>
          <a:pPr algn="just"/>
          <a:endParaRPr lang="en-IN">
            <a:latin typeface="Arial" panose="020B0604020202020204" pitchFamily="34" charset="0"/>
            <a:cs typeface="Arial" panose="020B0604020202020204" pitchFamily="34" charset="0"/>
          </a:endParaRPr>
        </a:p>
      </dgm:t>
    </dgm:pt>
    <dgm:pt modelId="{28FA6809-2C59-4D66-BB59-F3A47F3DFA1D}" type="sibTrans" cxnId="{B3639972-5382-4834-A6AD-7101B70FF25B}">
      <dgm:prSet/>
      <dgm:spPr/>
      <dgm:t>
        <a:bodyPr/>
        <a:lstStyle/>
        <a:p>
          <a:pPr algn="just"/>
          <a:endParaRPr lang="en-IN">
            <a:latin typeface="Arial" panose="020B0604020202020204" pitchFamily="34" charset="0"/>
            <a:cs typeface="Arial" panose="020B0604020202020204" pitchFamily="34" charset="0"/>
          </a:endParaRPr>
        </a:p>
      </dgm:t>
    </dgm:pt>
    <dgm:pt modelId="{45F87638-7735-4B80-9811-343435992CB6}">
      <dgm:prSet/>
      <dgm:spPr>
        <a:solidFill>
          <a:schemeClr val="accent3">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Smoke-Free Futures: Take Control then integrates the elements of education, hands-on program components and social support within these 8 Days.</a:t>
          </a:r>
          <a:endParaRPr lang="en-IN" dirty="0">
            <a:latin typeface="Arial" panose="020B0604020202020204" pitchFamily="34" charset="0"/>
            <a:cs typeface="Arial" panose="020B0604020202020204" pitchFamily="34" charset="0"/>
          </a:endParaRPr>
        </a:p>
      </dgm:t>
    </dgm:pt>
    <dgm:pt modelId="{CF190E8C-E60D-4DDD-BA02-3D9F57C42298}" type="parTrans" cxnId="{A161D38D-DF5B-4D82-9677-E4C27E8E2C07}">
      <dgm:prSet/>
      <dgm:spPr/>
      <dgm:t>
        <a:bodyPr/>
        <a:lstStyle/>
        <a:p>
          <a:pPr algn="just"/>
          <a:endParaRPr lang="en-IN">
            <a:latin typeface="Arial" panose="020B0604020202020204" pitchFamily="34" charset="0"/>
            <a:cs typeface="Arial" panose="020B0604020202020204" pitchFamily="34" charset="0"/>
          </a:endParaRPr>
        </a:p>
      </dgm:t>
    </dgm:pt>
    <dgm:pt modelId="{836F240E-4C24-48CB-B46B-62C6D991DFB6}" type="sibTrans" cxnId="{A161D38D-DF5B-4D82-9677-E4C27E8E2C07}">
      <dgm:prSet/>
      <dgm:spPr/>
      <dgm:t>
        <a:bodyPr/>
        <a:lstStyle/>
        <a:p>
          <a:pPr algn="just"/>
          <a:endParaRPr lang="en-IN">
            <a:latin typeface="Arial" panose="020B0604020202020204" pitchFamily="34" charset="0"/>
            <a:cs typeface="Arial" panose="020B0604020202020204" pitchFamily="34" charset="0"/>
          </a:endParaRPr>
        </a:p>
      </dgm:t>
    </dgm:pt>
    <dgm:pt modelId="{E80EFAA2-2E88-4E2D-A703-9125F5D3D637}" type="pres">
      <dgm:prSet presAssocID="{BE7BB013-2E61-42B3-A3F7-85D1DF6B0DEC}" presName="linear" presStyleCnt="0">
        <dgm:presLayoutVars>
          <dgm:animLvl val="lvl"/>
          <dgm:resizeHandles val="exact"/>
        </dgm:presLayoutVars>
      </dgm:prSet>
      <dgm:spPr/>
    </dgm:pt>
    <dgm:pt modelId="{F4307732-B3C0-4619-B6AD-2C9F82780B28}" type="pres">
      <dgm:prSet presAssocID="{3A23E207-3BBA-4639-B31A-44946F14E207}" presName="parentText" presStyleLbl="node1" presStyleIdx="0" presStyleCnt="4" custLinFactNeighborY="54790">
        <dgm:presLayoutVars>
          <dgm:chMax val="0"/>
          <dgm:bulletEnabled val="1"/>
        </dgm:presLayoutVars>
      </dgm:prSet>
      <dgm:spPr/>
    </dgm:pt>
    <dgm:pt modelId="{EADC7190-4E83-401E-BB37-4D58AF0202AA}" type="pres">
      <dgm:prSet presAssocID="{8D778233-086B-454A-B588-6099152958A9}" presName="spacer" presStyleCnt="0"/>
      <dgm:spPr/>
    </dgm:pt>
    <dgm:pt modelId="{8940A2FE-341F-42F1-BD6C-E293B2EC2662}" type="pres">
      <dgm:prSet presAssocID="{0817F365-447D-4BDE-9401-4190D9383B18}" presName="parentText" presStyleLbl="node1" presStyleIdx="1" presStyleCnt="4" custLinFactNeighborY="21772">
        <dgm:presLayoutVars>
          <dgm:chMax val="0"/>
          <dgm:bulletEnabled val="1"/>
        </dgm:presLayoutVars>
      </dgm:prSet>
      <dgm:spPr/>
    </dgm:pt>
    <dgm:pt modelId="{73E6AFDB-CB5A-4E0B-BDFC-7C58DFE1B929}" type="pres">
      <dgm:prSet presAssocID="{40B8D9DF-E7E1-4C31-B3CF-5BF02AD3CF4B}" presName="spacer" presStyleCnt="0"/>
      <dgm:spPr/>
    </dgm:pt>
    <dgm:pt modelId="{19049ED6-3BA7-4BB2-94D4-8756DDD7DCCC}" type="pres">
      <dgm:prSet presAssocID="{4BD524A0-CB7A-460D-9629-CA19DDC394F0}" presName="parentText" presStyleLbl="node1" presStyleIdx="2" presStyleCnt="4">
        <dgm:presLayoutVars>
          <dgm:chMax val="0"/>
          <dgm:bulletEnabled val="1"/>
        </dgm:presLayoutVars>
      </dgm:prSet>
      <dgm:spPr/>
    </dgm:pt>
    <dgm:pt modelId="{EE64BD97-E0AE-4C47-AD9C-4B15A6A4C89B}" type="pres">
      <dgm:prSet presAssocID="{28FA6809-2C59-4D66-BB59-F3A47F3DFA1D}" presName="spacer" presStyleCnt="0"/>
      <dgm:spPr/>
    </dgm:pt>
    <dgm:pt modelId="{462F158F-379D-47B3-942B-BF5530CF291C}" type="pres">
      <dgm:prSet presAssocID="{45F87638-7735-4B80-9811-343435992CB6}" presName="parentText" presStyleLbl="node1" presStyleIdx="3" presStyleCnt="4">
        <dgm:presLayoutVars>
          <dgm:chMax val="0"/>
          <dgm:bulletEnabled val="1"/>
        </dgm:presLayoutVars>
      </dgm:prSet>
      <dgm:spPr/>
    </dgm:pt>
  </dgm:ptLst>
  <dgm:cxnLst>
    <dgm:cxn modelId="{94084421-94E6-4390-A9CC-8A0C710A6226}" type="presOf" srcId="{3A23E207-3BBA-4639-B31A-44946F14E207}" destId="{F4307732-B3C0-4619-B6AD-2C9F82780B28}" srcOrd="0" destOrd="0" presId="urn:microsoft.com/office/officeart/2005/8/layout/vList2"/>
    <dgm:cxn modelId="{F389BF39-4450-4EED-A272-62CC97959947}" srcId="{BE7BB013-2E61-42B3-A3F7-85D1DF6B0DEC}" destId="{0817F365-447D-4BDE-9401-4190D9383B18}" srcOrd="1" destOrd="0" parTransId="{18997A9F-F9A7-44B6-94F6-8F5D9786BA4B}" sibTransId="{40B8D9DF-E7E1-4C31-B3CF-5BF02AD3CF4B}"/>
    <dgm:cxn modelId="{B3639972-5382-4834-A6AD-7101B70FF25B}" srcId="{BE7BB013-2E61-42B3-A3F7-85D1DF6B0DEC}" destId="{4BD524A0-CB7A-460D-9629-CA19DDC394F0}" srcOrd="2" destOrd="0" parTransId="{2730FD8D-12F9-4D96-9950-52A06CEFB210}" sibTransId="{28FA6809-2C59-4D66-BB59-F3A47F3DFA1D}"/>
    <dgm:cxn modelId="{A161D38D-DF5B-4D82-9677-E4C27E8E2C07}" srcId="{BE7BB013-2E61-42B3-A3F7-85D1DF6B0DEC}" destId="{45F87638-7735-4B80-9811-343435992CB6}" srcOrd="3" destOrd="0" parTransId="{CF190E8C-E60D-4DDD-BA02-3D9F57C42298}" sibTransId="{836F240E-4C24-48CB-B46B-62C6D991DFB6}"/>
    <dgm:cxn modelId="{D8E6E6A5-3E45-4C01-97D2-11EDCF61ED98}" srcId="{BE7BB013-2E61-42B3-A3F7-85D1DF6B0DEC}" destId="{3A23E207-3BBA-4639-B31A-44946F14E207}" srcOrd="0" destOrd="0" parTransId="{13E5E8E1-951C-47D6-9C94-40AA67EBA924}" sibTransId="{8D778233-086B-454A-B588-6099152958A9}"/>
    <dgm:cxn modelId="{79F749B0-B4D4-4728-B667-8A8350FDD98F}" type="presOf" srcId="{0817F365-447D-4BDE-9401-4190D9383B18}" destId="{8940A2FE-341F-42F1-BD6C-E293B2EC2662}" srcOrd="0" destOrd="0" presId="urn:microsoft.com/office/officeart/2005/8/layout/vList2"/>
    <dgm:cxn modelId="{A04573B7-4935-4010-BDB0-EBA2D31358CD}" type="presOf" srcId="{45F87638-7735-4B80-9811-343435992CB6}" destId="{462F158F-379D-47B3-942B-BF5530CF291C}" srcOrd="0" destOrd="0" presId="urn:microsoft.com/office/officeart/2005/8/layout/vList2"/>
    <dgm:cxn modelId="{E83BB8D1-9700-46E2-A2BF-E02E33113360}" type="presOf" srcId="{BE7BB013-2E61-42B3-A3F7-85D1DF6B0DEC}" destId="{E80EFAA2-2E88-4E2D-A703-9125F5D3D637}" srcOrd="0" destOrd="0" presId="urn:microsoft.com/office/officeart/2005/8/layout/vList2"/>
    <dgm:cxn modelId="{48BE02DE-C61E-4513-95FB-A883A976DD4E}" type="presOf" srcId="{4BD524A0-CB7A-460D-9629-CA19DDC394F0}" destId="{19049ED6-3BA7-4BB2-94D4-8756DDD7DCCC}" srcOrd="0" destOrd="0" presId="urn:microsoft.com/office/officeart/2005/8/layout/vList2"/>
    <dgm:cxn modelId="{3D0B02E6-C3BE-42D0-B2CD-709D2A88B416}" type="presParOf" srcId="{E80EFAA2-2E88-4E2D-A703-9125F5D3D637}" destId="{F4307732-B3C0-4619-B6AD-2C9F82780B28}" srcOrd="0" destOrd="0" presId="urn:microsoft.com/office/officeart/2005/8/layout/vList2"/>
    <dgm:cxn modelId="{5B55462B-41A1-4B9F-B9FA-0B21BA6DA14C}" type="presParOf" srcId="{E80EFAA2-2E88-4E2D-A703-9125F5D3D637}" destId="{EADC7190-4E83-401E-BB37-4D58AF0202AA}" srcOrd="1" destOrd="0" presId="urn:microsoft.com/office/officeart/2005/8/layout/vList2"/>
    <dgm:cxn modelId="{3DAA7BA4-003A-480C-9DAE-E08AB1A82EA5}" type="presParOf" srcId="{E80EFAA2-2E88-4E2D-A703-9125F5D3D637}" destId="{8940A2FE-341F-42F1-BD6C-E293B2EC2662}" srcOrd="2" destOrd="0" presId="urn:microsoft.com/office/officeart/2005/8/layout/vList2"/>
    <dgm:cxn modelId="{47798D24-AFA2-4334-819C-60F21D762A8E}" type="presParOf" srcId="{E80EFAA2-2E88-4E2D-A703-9125F5D3D637}" destId="{73E6AFDB-CB5A-4E0B-BDFC-7C58DFE1B929}" srcOrd="3" destOrd="0" presId="urn:microsoft.com/office/officeart/2005/8/layout/vList2"/>
    <dgm:cxn modelId="{D2FFC0DF-CC5D-40E5-9ADB-9EDE1788923A}" type="presParOf" srcId="{E80EFAA2-2E88-4E2D-A703-9125F5D3D637}" destId="{19049ED6-3BA7-4BB2-94D4-8756DDD7DCCC}" srcOrd="4" destOrd="0" presId="urn:microsoft.com/office/officeart/2005/8/layout/vList2"/>
    <dgm:cxn modelId="{E27A23A8-9E87-4AFF-BB45-31CB4BC38D26}" type="presParOf" srcId="{E80EFAA2-2E88-4E2D-A703-9125F5D3D637}" destId="{EE64BD97-E0AE-4C47-AD9C-4B15A6A4C89B}" srcOrd="5" destOrd="0" presId="urn:microsoft.com/office/officeart/2005/8/layout/vList2"/>
    <dgm:cxn modelId="{545E988E-351D-4E5A-A1C2-63953950B3BA}" type="presParOf" srcId="{E80EFAA2-2E88-4E2D-A703-9125F5D3D637}" destId="{462F158F-379D-47B3-942B-BF5530CF291C}"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C786CD-15F1-4918-80B0-246ABC4F0AF3}" type="doc">
      <dgm:prSet loTypeId="urn:microsoft.com/office/officeart/2008/layout/VerticalCurvedList" loCatId="list" qsTypeId="urn:microsoft.com/office/officeart/2005/8/quickstyle/simple1" qsCatId="simple" csTypeId="urn:microsoft.com/office/officeart/2005/8/colors/accent0_1" csCatId="mainScheme" phldr="1"/>
      <dgm:spPr/>
      <dgm:t>
        <a:bodyPr/>
        <a:lstStyle/>
        <a:p>
          <a:endParaRPr lang="en-IN"/>
        </a:p>
      </dgm:t>
    </dgm:pt>
    <dgm:pt modelId="{9826EA30-E83A-439C-ACFB-30DF88FB7C98}">
      <dgm:prSet custT="1"/>
      <dgm:spPr>
        <a:solidFill>
          <a:schemeClr val="accent5">
            <a:lumMod val="20000"/>
            <a:lumOff val="80000"/>
          </a:schemeClr>
        </a:solidFill>
      </dgm:spPr>
      <dgm:t>
        <a:bodyPr/>
        <a:lstStyle/>
        <a:p>
          <a:pPr algn="just" rtl="0"/>
          <a:r>
            <a:rPr lang="en-IN" sz="1600" dirty="0">
              <a:latin typeface="Arial" panose="020B0604020202020204" pitchFamily="34" charset="0"/>
              <a:cs typeface="Arial" panose="020B0604020202020204" pitchFamily="34" charset="0"/>
            </a:rPr>
            <a:t>Early experimentation: It is a time when tobacco experimentation is likely to progress to nicotine addiction.</a:t>
          </a:r>
        </a:p>
      </dgm:t>
    </dgm:pt>
    <dgm:pt modelId="{9C8F8054-01B4-4932-BE80-D9C232656DF9}" type="parTrans" cxnId="{DA37DB32-FD4E-47BA-BA97-8FD5FDD7ED68}">
      <dgm:prSet/>
      <dgm:spPr/>
      <dgm:t>
        <a:bodyPr/>
        <a:lstStyle/>
        <a:p>
          <a:pPr algn="just"/>
          <a:endParaRPr lang="en-IN" sz="1600"/>
        </a:p>
      </dgm:t>
    </dgm:pt>
    <dgm:pt modelId="{4AED5C98-223D-4B0E-8DF1-7AAE36370A5A}" type="sibTrans" cxnId="{DA37DB32-FD4E-47BA-BA97-8FD5FDD7ED68}">
      <dgm:prSet/>
      <dgm:spPr/>
      <dgm:t>
        <a:bodyPr/>
        <a:lstStyle/>
        <a:p>
          <a:pPr algn="just"/>
          <a:endParaRPr lang="en-IN" sz="1600"/>
        </a:p>
      </dgm:t>
    </dgm:pt>
    <dgm:pt modelId="{853AC432-F3C3-44D3-98C0-65E27DB4C5C9}">
      <dgm:prSet custT="1"/>
      <dgm:spPr>
        <a:solidFill>
          <a:schemeClr val="accent5">
            <a:lumMod val="20000"/>
            <a:lumOff val="80000"/>
          </a:schemeClr>
        </a:solidFill>
      </dgm:spPr>
      <dgm:t>
        <a:bodyPr/>
        <a:lstStyle/>
        <a:p>
          <a:pPr algn="just" rtl="0"/>
          <a:r>
            <a:rPr lang="en-IN" sz="1600" dirty="0">
              <a:latin typeface="Arial" panose="020B0604020202020204" pitchFamily="34" charset="0"/>
              <a:cs typeface="Arial" panose="020B0604020202020204" pitchFamily="34" charset="0"/>
            </a:rPr>
            <a:t>Protection from harm: Exposure to tobacco can harm the growing respiratory, cardiovascular, and nervous systems (NHS 2025).</a:t>
          </a:r>
        </a:p>
      </dgm:t>
    </dgm:pt>
    <dgm:pt modelId="{C34EDBFA-7657-4058-9702-89CA42858BBF}" type="parTrans" cxnId="{F3BC0C53-AE9E-453D-BE5A-A5AEC54AA1C7}">
      <dgm:prSet/>
      <dgm:spPr/>
      <dgm:t>
        <a:bodyPr/>
        <a:lstStyle/>
        <a:p>
          <a:pPr algn="just"/>
          <a:endParaRPr lang="en-IN" sz="1600"/>
        </a:p>
      </dgm:t>
    </dgm:pt>
    <dgm:pt modelId="{8BCBE761-690B-4DAF-AE42-31925F03A907}" type="sibTrans" cxnId="{F3BC0C53-AE9E-453D-BE5A-A5AEC54AA1C7}">
      <dgm:prSet/>
      <dgm:spPr/>
      <dgm:t>
        <a:bodyPr/>
        <a:lstStyle/>
        <a:p>
          <a:pPr algn="just"/>
          <a:endParaRPr lang="en-IN" sz="1600"/>
        </a:p>
      </dgm:t>
    </dgm:pt>
    <dgm:pt modelId="{E92D5F82-14F8-42FB-B7EF-E6753296B7A0}">
      <dgm:prSet custT="1"/>
      <dgm:spPr>
        <a:solidFill>
          <a:schemeClr val="accent5">
            <a:lumMod val="20000"/>
            <a:lumOff val="80000"/>
          </a:schemeClr>
        </a:solidFill>
      </dgm:spPr>
      <dgm:t>
        <a:bodyPr/>
        <a:lstStyle/>
        <a:p>
          <a:pPr algn="just" rtl="0"/>
          <a:r>
            <a:rPr lang="en-IN" sz="1600" dirty="0">
              <a:latin typeface="Arial" panose="020B0604020202020204" pitchFamily="34" charset="0"/>
              <a:cs typeface="Arial" panose="020B0604020202020204" pitchFamily="34" charset="0"/>
            </a:rPr>
            <a:t>Peer pressure: Acceptance and peer pressure may lead to experimentation among teens.</a:t>
          </a:r>
        </a:p>
      </dgm:t>
    </dgm:pt>
    <dgm:pt modelId="{10A2732B-4B1C-42DD-9628-C737BBC2ABEF}" type="parTrans" cxnId="{6691EDC1-BD4F-46E1-82C0-69CFB790980E}">
      <dgm:prSet/>
      <dgm:spPr/>
      <dgm:t>
        <a:bodyPr/>
        <a:lstStyle/>
        <a:p>
          <a:pPr algn="just"/>
          <a:endParaRPr lang="en-IN" sz="1600"/>
        </a:p>
      </dgm:t>
    </dgm:pt>
    <dgm:pt modelId="{CEAD8CE1-564A-4485-AC4D-9E61AE2073E3}" type="sibTrans" cxnId="{6691EDC1-BD4F-46E1-82C0-69CFB790980E}">
      <dgm:prSet/>
      <dgm:spPr/>
      <dgm:t>
        <a:bodyPr/>
        <a:lstStyle/>
        <a:p>
          <a:pPr algn="just"/>
          <a:endParaRPr lang="en-IN" sz="1600"/>
        </a:p>
      </dgm:t>
    </dgm:pt>
    <dgm:pt modelId="{097DB6E7-913B-461B-B2AE-F1BA57027C07}">
      <dgm:prSet custT="1"/>
      <dgm:spPr>
        <a:solidFill>
          <a:schemeClr val="accent5">
            <a:lumMod val="20000"/>
            <a:lumOff val="80000"/>
          </a:schemeClr>
        </a:solidFill>
      </dgm:spPr>
      <dgm:t>
        <a:bodyPr/>
        <a:lstStyle/>
        <a:p>
          <a:pPr algn="just" rtl="0"/>
          <a:r>
            <a:rPr lang="en-IN" sz="1600" dirty="0">
              <a:latin typeface="Arial" panose="020B0604020202020204" pitchFamily="34" charset="0"/>
              <a:cs typeface="Arial" panose="020B0604020202020204" pitchFamily="34" charset="0"/>
            </a:rPr>
            <a:t>Emerging nicotine products: The use of </a:t>
          </a:r>
          <a:r>
            <a:rPr lang="en-IN" sz="1600" dirty="0" err="1">
              <a:latin typeface="Arial" panose="020B0604020202020204" pitchFamily="34" charset="0"/>
              <a:cs typeface="Arial" panose="020B0604020202020204" pitchFamily="34" charset="0"/>
            </a:rPr>
            <a:t>vapes</a:t>
          </a:r>
          <a:r>
            <a:rPr lang="en-IN" sz="1600" dirty="0">
              <a:latin typeface="Arial" panose="020B0604020202020204" pitchFamily="34" charset="0"/>
              <a:cs typeface="Arial" panose="020B0604020202020204" pitchFamily="34" charset="0"/>
            </a:rPr>
            <a:t> and other nicotine products makes prevention difficult.</a:t>
          </a:r>
        </a:p>
      </dgm:t>
    </dgm:pt>
    <dgm:pt modelId="{111EDB70-0D22-4966-ACA0-619A76C995A5}" type="parTrans" cxnId="{1C30871C-D45D-4F12-8E59-9CB430AD14A2}">
      <dgm:prSet/>
      <dgm:spPr/>
      <dgm:t>
        <a:bodyPr/>
        <a:lstStyle/>
        <a:p>
          <a:pPr algn="just"/>
          <a:endParaRPr lang="en-IN" sz="1600"/>
        </a:p>
      </dgm:t>
    </dgm:pt>
    <dgm:pt modelId="{4F771AAA-51A7-4C40-BB7B-AE774E8CD51A}" type="sibTrans" cxnId="{1C30871C-D45D-4F12-8E59-9CB430AD14A2}">
      <dgm:prSet/>
      <dgm:spPr/>
      <dgm:t>
        <a:bodyPr/>
        <a:lstStyle/>
        <a:p>
          <a:pPr algn="just"/>
          <a:endParaRPr lang="en-IN" sz="1600"/>
        </a:p>
      </dgm:t>
    </dgm:pt>
    <dgm:pt modelId="{AC707A0B-E3F1-4528-A941-14D93DAB18C2}">
      <dgm:prSet custT="1"/>
      <dgm:spPr>
        <a:solidFill>
          <a:schemeClr val="accent5">
            <a:lumMod val="20000"/>
            <a:lumOff val="80000"/>
          </a:schemeClr>
        </a:solidFill>
      </dgm:spPr>
      <dgm:t>
        <a:bodyPr/>
        <a:lstStyle/>
        <a:p>
          <a:pPr algn="just" rtl="0"/>
          <a:r>
            <a:rPr lang="en-IN" sz="1600" dirty="0">
              <a:latin typeface="Arial" panose="020B0604020202020204" pitchFamily="34" charset="0"/>
              <a:cs typeface="Arial" panose="020B0604020202020204" pitchFamily="34" charset="0"/>
            </a:rPr>
            <a:t>Long-term prevention: Prevention at an early age saves in future diseases, dependency and health costs.</a:t>
          </a:r>
        </a:p>
      </dgm:t>
    </dgm:pt>
    <dgm:pt modelId="{9FABFF91-570D-4CAD-A046-2140BD608524}" type="parTrans" cxnId="{F40C7DA8-4373-43E7-B460-F5858AA2C2E2}">
      <dgm:prSet/>
      <dgm:spPr/>
      <dgm:t>
        <a:bodyPr/>
        <a:lstStyle/>
        <a:p>
          <a:pPr algn="just"/>
          <a:endParaRPr lang="en-IN" sz="1600"/>
        </a:p>
      </dgm:t>
    </dgm:pt>
    <dgm:pt modelId="{1F315A71-0E61-4BF5-A5A6-3CCB5F75DDF8}" type="sibTrans" cxnId="{F40C7DA8-4373-43E7-B460-F5858AA2C2E2}">
      <dgm:prSet/>
      <dgm:spPr/>
      <dgm:t>
        <a:bodyPr/>
        <a:lstStyle/>
        <a:p>
          <a:pPr algn="just"/>
          <a:endParaRPr lang="en-IN" sz="1600"/>
        </a:p>
      </dgm:t>
    </dgm:pt>
    <dgm:pt modelId="{0F691E52-94AD-49BC-BD90-D270A953B581}" type="pres">
      <dgm:prSet presAssocID="{D1C786CD-15F1-4918-80B0-246ABC4F0AF3}" presName="Name0" presStyleCnt="0">
        <dgm:presLayoutVars>
          <dgm:chMax val="7"/>
          <dgm:chPref val="7"/>
          <dgm:dir/>
        </dgm:presLayoutVars>
      </dgm:prSet>
      <dgm:spPr/>
    </dgm:pt>
    <dgm:pt modelId="{C788FB3A-C558-43E8-BBD1-316DE93E3503}" type="pres">
      <dgm:prSet presAssocID="{D1C786CD-15F1-4918-80B0-246ABC4F0AF3}" presName="Name1" presStyleCnt="0"/>
      <dgm:spPr/>
    </dgm:pt>
    <dgm:pt modelId="{E48BADE9-37B3-4894-9133-91C466970420}" type="pres">
      <dgm:prSet presAssocID="{D1C786CD-15F1-4918-80B0-246ABC4F0AF3}" presName="cycle" presStyleCnt="0"/>
      <dgm:spPr/>
    </dgm:pt>
    <dgm:pt modelId="{935EB2C6-E9C2-4124-92C8-C56550C532BE}" type="pres">
      <dgm:prSet presAssocID="{D1C786CD-15F1-4918-80B0-246ABC4F0AF3}" presName="srcNode" presStyleLbl="node1" presStyleIdx="0" presStyleCnt="5"/>
      <dgm:spPr/>
    </dgm:pt>
    <dgm:pt modelId="{C7E31B8E-15D1-4F5E-BAD5-F0F67372BF3A}" type="pres">
      <dgm:prSet presAssocID="{D1C786CD-15F1-4918-80B0-246ABC4F0AF3}" presName="conn" presStyleLbl="parChTrans1D2" presStyleIdx="0" presStyleCnt="1"/>
      <dgm:spPr/>
    </dgm:pt>
    <dgm:pt modelId="{E346331E-1BFC-49B8-93B7-968E84126094}" type="pres">
      <dgm:prSet presAssocID="{D1C786CD-15F1-4918-80B0-246ABC4F0AF3}" presName="extraNode" presStyleLbl="node1" presStyleIdx="0" presStyleCnt="5"/>
      <dgm:spPr/>
    </dgm:pt>
    <dgm:pt modelId="{B58696DD-6C20-4ABD-ADDF-CB780FC3B21B}" type="pres">
      <dgm:prSet presAssocID="{D1C786CD-15F1-4918-80B0-246ABC4F0AF3}" presName="dstNode" presStyleLbl="node1" presStyleIdx="0" presStyleCnt="5"/>
      <dgm:spPr/>
    </dgm:pt>
    <dgm:pt modelId="{AC853453-AE03-4CF3-9C83-617A62AEE635}" type="pres">
      <dgm:prSet presAssocID="{9826EA30-E83A-439C-ACFB-30DF88FB7C98}" presName="text_1" presStyleLbl="node1" presStyleIdx="0" presStyleCnt="5">
        <dgm:presLayoutVars>
          <dgm:bulletEnabled val="1"/>
        </dgm:presLayoutVars>
      </dgm:prSet>
      <dgm:spPr/>
    </dgm:pt>
    <dgm:pt modelId="{E911E157-5B68-4805-AE7D-365961F10A59}" type="pres">
      <dgm:prSet presAssocID="{9826EA30-E83A-439C-ACFB-30DF88FB7C98}" presName="accent_1" presStyleCnt="0"/>
      <dgm:spPr/>
    </dgm:pt>
    <dgm:pt modelId="{F09D2203-AB19-4C24-B1C9-E79DE21BACFA}" type="pres">
      <dgm:prSet presAssocID="{9826EA30-E83A-439C-ACFB-30DF88FB7C98}" presName="accentRepeatNode" presStyleLbl="solidFgAcc1" presStyleIdx="0" presStyleCnt="5"/>
      <dgm:spPr/>
    </dgm:pt>
    <dgm:pt modelId="{6E06CBE6-437E-4CC8-825D-F5B7D76D3C5C}" type="pres">
      <dgm:prSet presAssocID="{853AC432-F3C3-44D3-98C0-65E27DB4C5C9}" presName="text_2" presStyleLbl="node1" presStyleIdx="1" presStyleCnt="5">
        <dgm:presLayoutVars>
          <dgm:bulletEnabled val="1"/>
        </dgm:presLayoutVars>
      </dgm:prSet>
      <dgm:spPr/>
    </dgm:pt>
    <dgm:pt modelId="{A13EFB38-1C3B-4901-9347-2D0E67428FE9}" type="pres">
      <dgm:prSet presAssocID="{853AC432-F3C3-44D3-98C0-65E27DB4C5C9}" presName="accent_2" presStyleCnt="0"/>
      <dgm:spPr/>
    </dgm:pt>
    <dgm:pt modelId="{BFDFD64B-F0D8-4846-AE26-13CC8A500337}" type="pres">
      <dgm:prSet presAssocID="{853AC432-F3C3-44D3-98C0-65E27DB4C5C9}" presName="accentRepeatNode" presStyleLbl="solidFgAcc1" presStyleIdx="1" presStyleCnt="5"/>
      <dgm:spPr/>
    </dgm:pt>
    <dgm:pt modelId="{BFC9C22B-3468-4565-B44B-FC9ECCBAD23C}" type="pres">
      <dgm:prSet presAssocID="{E92D5F82-14F8-42FB-B7EF-E6753296B7A0}" presName="text_3" presStyleLbl="node1" presStyleIdx="2" presStyleCnt="5">
        <dgm:presLayoutVars>
          <dgm:bulletEnabled val="1"/>
        </dgm:presLayoutVars>
      </dgm:prSet>
      <dgm:spPr/>
    </dgm:pt>
    <dgm:pt modelId="{211C48C8-337E-47BD-8723-3D6F8E235ABA}" type="pres">
      <dgm:prSet presAssocID="{E92D5F82-14F8-42FB-B7EF-E6753296B7A0}" presName="accent_3" presStyleCnt="0"/>
      <dgm:spPr/>
    </dgm:pt>
    <dgm:pt modelId="{505AE221-5BEA-48D2-8F6B-E7B5ED6F836F}" type="pres">
      <dgm:prSet presAssocID="{E92D5F82-14F8-42FB-B7EF-E6753296B7A0}" presName="accentRepeatNode" presStyleLbl="solidFgAcc1" presStyleIdx="2" presStyleCnt="5"/>
      <dgm:spPr/>
    </dgm:pt>
    <dgm:pt modelId="{214FC883-5238-4461-886A-2A19A96DA3F4}" type="pres">
      <dgm:prSet presAssocID="{097DB6E7-913B-461B-B2AE-F1BA57027C07}" presName="text_4" presStyleLbl="node1" presStyleIdx="3" presStyleCnt="5">
        <dgm:presLayoutVars>
          <dgm:bulletEnabled val="1"/>
        </dgm:presLayoutVars>
      </dgm:prSet>
      <dgm:spPr/>
    </dgm:pt>
    <dgm:pt modelId="{B402F5AB-4EC8-430A-9514-D5F2FF0BE8F4}" type="pres">
      <dgm:prSet presAssocID="{097DB6E7-913B-461B-B2AE-F1BA57027C07}" presName="accent_4" presStyleCnt="0"/>
      <dgm:spPr/>
    </dgm:pt>
    <dgm:pt modelId="{B3710AA7-4002-4E40-8A22-158A665EAA6E}" type="pres">
      <dgm:prSet presAssocID="{097DB6E7-913B-461B-B2AE-F1BA57027C07}" presName="accentRepeatNode" presStyleLbl="solidFgAcc1" presStyleIdx="3" presStyleCnt="5"/>
      <dgm:spPr/>
    </dgm:pt>
    <dgm:pt modelId="{FB626D4B-3705-4EE5-AE8F-B0B7E65AB05B}" type="pres">
      <dgm:prSet presAssocID="{AC707A0B-E3F1-4528-A941-14D93DAB18C2}" presName="text_5" presStyleLbl="node1" presStyleIdx="4" presStyleCnt="5">
        <dgm:presLayoutVars>
          <dgm:bulletEnabled val="1"/>
        </dgm:presLayoutVars>
      </dgm:prSet>
      <dgm:spPr/>
    </dgm:pt>
    <dgm:pt modelId="{1CCDDB3C-7164-4EF2-A504-0094140B219C}" type="pres">
      <dgm:prSet presAssocID="{AC707A0B-E3F1-4528-A941-14D93DAB18C2}" presName="accent_5" presStyleCnt="0"/>
      <dgm:spPr/>
    </dgm:pt>
    <dgm:pt modelId="{4A589A84-C846-4E17-A91A-AC3A47D8C1D1}" type="pres">
      <dgm:prSet presAssocID="{AC707A0B-E3F1-4528-A941-14D93DAB18C2}" presName="accentRepeatNode" presStyleLbl="solidFgAcc1" presStyleIdx="4" presStyleCnt="5"/>
      <dgm:spPr/>
    </dgm:pt>
  </dgm:ptLst>
  <dgm:cxnLst>
    <dgm:cxn modelId="{1C30871C-D45D-4F12-8E59-9CB430AD14A2}" srcId="{D1C786CD-15F1-4918-80B0-246ABC4F0AF3}" destId="{097DB6E7-913B-461B-B2AE-F1BA57027C07}" srcOrd="3" destOrd="0" parTransId="{111EDB70-0D22-4966-ACA0-619A76C995A5}" sibTransId="{4F771AAA-51A7-4C40-BB7B-AE774E8CD51A}"/>
    <dgm:cxn modelId="{671D4525-CE3D-4BAA-A549-C627137C82EA}" type="presOf" srcId="{D1C786CD-15F1-4918-80B0-246ABC4F0AF3}" destId="{0F691E52-94AD-49BC-BD90-D270A953B581}" srcOrd="0" destOrd="0" presId="urn:microsoft.com/office/officeart/2008/layout/VerticalCurvedList"/>
    <dgm:cxn modelId="{DA37DB32-FD4E-47BA-BA97-8FD5FDD7ED68}" srcId="{D1C786CD-15F1-4918-80B0-246ABC4F0AF3}" destId="{9826EA30-E83A-439C-ACFB-30DF88FB7C98}" srcOrd="0" destOrd="0" parTransId="{9C8F8054-01B4-4932-BE80-D9C232656DF9}" sibTransId="{4AED5C98-223D-4B0E-8DF1-7AAE36370A5A}"/>
    <dgm:cxn modelId="{7F7F513B-AEAE-423F-9E9B-258802841C84}" type="presOf" srcId="{097DB6E7-913B-461B-B2AE-F1BA57027C07}" destId="{214FC883-5238-4461-886A-2A19A96DA3F4}" srcOrd="0" destOrd="0" presId="urn:microsoft.com/office/officeart/2008/layout/VerticalCurvedList"/>
    <dgm:cxn modelId="{C1516E42-EA73-46CE-A413-EAECDBFCA6C4}" type="presOf" srcId="{9826EA30-E83A-439C-ACFB-30DF88FB7C98}" destId="{AC853453-AE03-4CF3-9C83-617A62AEE635}" srcOrd="0" destOrd="0" presId="urn:microsoft.com/office/officeart/2008/layout/VerticalCurvedList"/>
    <dgm:cxn modelId="{CEF67C69-04F1-4CED-8CB0-5EAA8156FBF0}" type="presOf" srcId="{AC707A0B-E3F1-4528-A941-14D93DAB18C2}" destId="{FB626D4B-3705-4EE5-AE8F-B0B7E65AB05B}" srcOrd="0" destOrd="0" presId="urn:microsoft.com/office/officeart/2008/layout/VerticalCurvedList"/>
    <dgm:cxn modelId="{F3BC0C53-AE9E-453D-BE5A-A5AEC54AA1C7}" srcId="{D1C786CD-15F1-4918-80B0-246ABC4F0AF3}" destId="{853AC432-F3C3-44D3-98C0-65E27DB4C5C9}" srcOrd="1" destOrd="0" parTransId="{C34EDBFA-7657-4058-9702-89CA42858BBF}" sibTransId="{8BCBE761-690B-4DAF-AE42-31925F03A907}"/>
    <dgm:cxn modelId="{093D9F74-A518-4787-88D6-15F2B3F99FD1}" type="presOf" srcId="{853AC432-F3C3-44D3-98C0-65E27DB4C5C9}" destId="{6E06CBE6-437E-4CC8-825D-F5B7D76D3C5C}" srcOrd="0" destOrd="0" presId="urn:microsoft.com/office/officeart/2008/layout/VerticalCurvedList"/>
    <dgm:cxn modelId="{8514969D-542E-4C80-920E-D7F05C5475C6}" type="presOf" srcId="{E92D5F82-14F8-42FB-B7EF-E6753296B7A0}" destId="{BFC9C22B-3468-4565-B44B-FC9ECCBAD23C}" srcOrd="0" destOrd="0" presId="urn:microsoft.com/office/officeart/2008/layout/VerticalCurvedList"/>
    <dgm:cxn modelId="{F40C7DA8-4373-43E7-B460-F5858AA2C2E2}" srcId="{D1C786CD-15F1-4918-80B0-246ABC4F0AF3}" destId="{AC707A0B-E3F1-4528-A941-14D93DAB18C2}" srcOrd="4" destOrd="0" parTransId="{9FABFF91-570D-4CAD-A046-2140BD608524}" sibTransId="{1F315A71-0E61-4BF5-A5A6-3CCB5F75DDF8}"/>
    <dgm:cxn modelId="{A91695B1-A649-4B83-AB83-2C2926A553A9}" type="presOf" srcId="{4AED5C98-223D-4B0E-8DF1-7AAE36370A5A}" destId="{C7E31B8E-15D1-4F5E-BAD5-F0F67372BF3A}" srcOrd="0" destOrd="0" presId="urn:microsoft.com/office/officeart/2008/layout/VerticalCurvedList"/>
    <dgm:cxn modelId="{6691EDC1-BD4F-46E1-82C0-69CFB790980E}" srcId="{D1C786CD-15F1-4918-80B0-246ABC4F0AF3}" destId="{E92D5F82-14F8-42FB-B7EF-E6753296B7A0}" srcOrd="2" destOrd="0" parTransId="{10A2732B-4B1C-42DD-9628-C737BBC2ABEF}" sibTransId="{CEAD8CE1-564A-4485-AC4D-9E61AE2073E3}"/>
    <dgm:cxn modelId="{C407CAC3-AE5E-4992-9C3D-09E4CFB82824}" type="presParOf" srcId="{0F691E52-94AD-49BC-BD90-D270A953B581}" destId="{C788FB3A-C558-43E8-BBD1-316DE93E3503}" srcOrd="0" destOrd="0" presId="urn:microsoft.com/office/officeart/2008/layout/VerticalCurvedList"/>
    <dgm:cxn modelId="{8CBB2A2B-F7D2-440D-8ED7-0471EACDD797}" type="presParOf" srcId="{C788FB3A-C558-43E8-BBD1-316DE93E3503}" destId="{E48BADE9-37B3-4894-9133-91C466970420}" srcOrd="0" destOrd="0" presId="urn:microsoft.com/office/officeart/2008/layout/VerticalCurvedList"/>
    <dgm:cxn modelId="{2533B0A0-6AF8-4497-82FE-C9C2D7328782}" type="presParOf" srcId="{E48BADE9-37B3-4894-9133-91C466970420}" destId="{935EB2C6-E9C2-4124-92C8-C56550C532BE}" srcOrd="0" destOrd="0" presId="urn:microsoft.com/office/officeart/2008/layout/VerticalCurvedList"/>
    <dgm:cxn modelId="{29EE05BA-9468-46B0-B8B7-843017BABACE}" type="presParOf" srcId="{E48BADE9-37B3-4894-9133-91C466970420}" destId="{C7E31B8E-15D1-4F5E-BAD5-F0F67372BF3A}" srcOrd="1" destOrd="0" presId="urn:microsoft.com/office/officeart/2008/layout/VerticalCurvedList"/>
    <dgm:cxn modelId="{0230B8A3-E13E-494D-9B00-E5B688298DAE}" type="presParOf" srcId="{E48BADE9-37B3-4894-9133-91C466970420}" destId="{E346331E-1BFC-49B8-93B7-968E84126094}" srcOrd="2" destOrd="0" presId="urn:microsoft.com/office/officeart/2008/layout/VerticalCurvedList"/>
    <dgm:cxn modelId="{A43DC12E-ED3E-49D4-AAC5-F454BE484D2C}" type="presParOf" srcId="{E48BADE9-37B3-4894-9133-91C466970420}" destId="{B58696DD-6C20-4ABD-ADDF-CB780FC3B21B}" srcOrd="3" destOrd="0" presId="urn:microsoft.com/office/officeart/2008/layout/VerticalCurvedList"/>
    <dgm:cxn modelId="{C950F7C2-FFF9-4572-B57B-0C267DD29E3A}" type="presParOf" srcId="{C788FB3A-C558-43E8-BBD1-316DE93E3503}" destId="{AC853453-AE03-4CF3-9C83-617A62AEE635}" srcOrd="1" destOrd="0" presId="urn:microsoft.com/office/officeart/2008/layout/VerticalCurvedList"/>
    <dgm:cxn modelId="{6009E688-2C9A-4910-95D9-34FF50FF2BF2}" type="presParOf" srcId="{C788FB3A-C558-43E8-BBD1-316DE93E3503}" destId="{E911E157-5B68-4805-AE7D-365961F10A59}" srcOrd="2" destOrd="0" presId="urn:microsoft.com/office/officeart/2008/layout/VerticalCurvedList"/>
    <dgm:cxn modelId="{C8E115FF-9822-423D-B0D3-51ED5A20E786}" type="presParOf" srcId="{E911E157-5B68-4805-AE7D-365961F10A59}" destId="{F09D2203-AB19-4C24-B1C9-E79DE21BACFA}" srcOrd="0" destOrd="0" presId="urn:microsoft.com/office/officeart/2008/layout/VerticalCurvedList"/>
    <dgm:cxn modelId="{DB8A753D-2F05-4D33-AFDC-480901457E22}" type="presParOf" srcId="{C788FB3A-C558-43E8-BBD1-316DE93E3503}" destId="{6E06CBE6-437E-4CC8-825D-F5B7D76D3C5C}" srcOrd="3" destOrd="0" presId="urn:microsoft.com/office/officeart/2008/layout/VerticalCurvedList"/>
    <dgm:cxn modelId="{C2D4F88F-2CE6-475D-9C87-69A0031D8531}" type="presParOf" srcId="{C788FB3A-C558-43E8-BBD1-316DE93E3503}" destId="{A13EFB38-1C3B-4901-9347-2D0E67428FE9}" srcOrd="4" destOrd="0" presId="urn:microsoft.com/office/officeart/2008/layout/VerticalCurvedList"/>
    <dgm:cxn modelId="{FD04C20D-9627-4A9C-A7A3-8C1A183753EC}" type="presParOf" srcId="{A13EFB38-1C3B-4901-9347-2D0E67428FE9}" destId="{BFDFD64B-F0D8-4846-AE26-13CC8A500337}" srcOrd="0" destOrd="0" presId="urn:microsoft.com/office/officeart/2008/layout/VerticalCurvedList"/>
    <dgm:cxn modelId="{C4B01715-2755-42D7-A128-AF6D865A6EC6}" type="presParOf" srcId="{C788FB3A-C558-43E8-BBD1-316DE93E3503}" destId="{BFC9C22B-3468-4565-B44B-FC9ECCBAD23C}" srcOrd="5" destOrd="0" presId="urn:microsoft.com/office/officeart/2008/layout/VerticalCurvedList"/>
    <dgm:cxn modelId="{244D30BD-ED65-45A1-9612-9F99DF867275}" type="presParOf" srcId="{C788FB3A-C558-43E8-BBD1-316DE93E3503}" destId="{211C48C8-337E-47BD-8723-3D6F8E235ABA}" srcOrd="6" destOrd="0" presId="urn:microsoft.com/office/officeart/2008/layout/VerticalCurvedList"/>
    <dgm:cxn modelId="{B8E3D4F0-5F56-4854-994F-9FFC558C2052}" type="presParOf" srcId="{211C48C8-337E-47BD-8723-3D6F8E235ABA}" destId="{505AE221-5BEA-48D2-8F6B-E7B5ED6F836F}" srcOrd="0" destOrd="0" presId="urn:microsoft.com/office/officeart/2008/layout/VerticalCurvedList"/>
    <dgm:cxn modelId="{8D3704BB-D09C-425F-81C4-8CBBF66D90E4}" type="presParOf" srcId="{C788FB3A-C558-43E8-BBD1-316DE93E3503}" destId="{214FC883-5238-4461-886A-2A19A96DA3F4}" srcOrd="7" destOrd="0" presId="urn:microsoft.com/office/officeart/2008/layout/VerticalCurvedList"/>
    <dgm:cxn modelId="{FA2FB839-7B4D-4939-972C-7B055A13BFBA}" type="presParOf" srcId="{C788FB3A-C558-43E8-BBD1-316DE93E3503}" destId="{B402F5AB-4EC8-430A-9514-D5F2FF0BE8F4}" srcOrd="8" destOrd="0" presId="urn:microsoft.com/office/officeart/2008/layout/VerticalCurvedList"/>
    <dgm:cxn modelId="{7982ACA0-7C03-4767-A4F0-FDFD4C466BEC}" type="presParOf" srcId="{B402F5AB-4EC8-430A-9514-D5F2FF0BE8F4}" destId="{B3710AA7-4002-4E40-8A22-158A665EAA6E}" srcOrd="0" destOrd="0" presId="urn:microsoft.com/office/officeart/2008/layout/VerticalCurvedList"/>
    <dgm:cxn modelId="{E2AC5E06-3984-4B67-8B17-9E1CDBCC9E72}" type="presParOf" srcId="{C788FB3A-C558-43E8-BBD1-316DE93E3503}" destId="{FB626D4B-3705-4EE5-AE8F-B0B7E65AB05B}" srcOrd="9" destOrd="0" presId="urn:microsoft.com/office/officeart/2008/layout/VerticalCurvedList"/>
    <dgm:cxn modelId="{BA7C5E25-1448-40E1-B3A7-22E4AEB9A4B4}" type="presParOf" srcId="{C788FB3A-C558-43E8-BBD1-316DE93E3503}" destId="{1CCDDB3C-7164-4EF2-A504-0094140B219C}" srcOrd="10" destOrd="0" presId="urn:microsoft.com/office/officeart/2008/layout/VerticalCurvedList"/>
    <dgm:cxn modelId="{2B66B62D-9F75-4A98-BDA5-06B16CD0AA59}" type="presParOf" srcId="{1CCDDB3C-7164-4EF2-A504-0094140B219C}" destId="{4A589A84-C846-4E17-A91A-AC3A47D8C1D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7FAF85-A49B-493F-BD43-4368C67F3EA7}" type="doc">
      <dgm:prSet loTypeId="urn:microsoft.com/office/officeart/2005/8/layout/vList3" loCatId="list" qsTypeId="urn:microsoft.com/office/officeart/2005/8/quickstyle/simple1" qsCatId="simple" csTypeId="urn:microsoft.com/office/officeart/2005/8/colors/accent0_1" csCatId="mainScheme" phldr="1"/>
      <dgm:spPr/>
      <dgm:t>
        <a:bodyPr/>
        <a:lstStyle/>
        <a:p>
          <a:endParaRPr lang="en-IN"/>
        </a:p>
      </dgm:t>
    </dgm:pt>
    <dgm:pt modelId="{B0B024BD-089B-4A37-9102-9E0AD3E7F7AC}">
      <dgm:prSet/>
      <dgm:spPr>
        <a:solidFill>
          <a:schemeClr val="accent4">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Social determinants are factors that influence health behaviours, such as family environment, income, education, peers and neighbourhood environment.</a:t>
          </a:r>
          <a:endParaRPr lang="en-IN" dirty="0">
            <a:latin typeface="Arial" panose="020B0604020202020204" pitchFamily="34" charset="0"/>
            <a:cs typeface="Arial" panose="020B0604020202020204" pitchFamily="34" charset="0"/>
          </a:endParaRPr>
        </a:p>
      </dgm:t>
    </dgm:pt>
    <dgm:pt modelId="{79505B74-651C-4833-AA70-89143C10349A}" type="parTrans" cxnId="{AD06AE23-C0D6-4DA4-827F-83BC6275A671}">
      <dgm:prSet/>
      <dgm:spPr/>
      <dgm:t>
        <a:bodyPr/>
        <a:lstStyle/>
        <a:p>
          <a:endParaRPr lang="en-IN"/>
        </a:p>
      </dgm:t>
    </dgm:pt>
    <dgm:pt modelId="{8C65D3A3-2F19-410A-AD17-430AC656F168}" type="sibTrans" cxnId="{AD06AE23-C0D6-4DA4-827F-83BC6275A671}">
      <dgm:prSet/>
      <dgm:spPr/>
      <dgm:t>
        <a:bodyPr/>
        <a:lstStyle/>
        <a:p>
          <a:endParaRPr lang="en-IN"/>
        </a:p>
      </dgm:t>
    </dgm:pt>
    <dgm:pt modelId="{35B5840E-FCD1-4289-9940-BEF3D6843EB9}">
      <dgm:prSet/>
      <dgm:spPr>
        <a:solidFill>
          <a:schemeClr val="accent4">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Parental smoking, peer acceptance, stress and exposure to tobacco or vaping use could go into the equation with teenage tobacco use (Mays </a:t>
          </a:r>
          <a:r>
            <a:rPr lang="en-US" i="1" dirty="0">
              <a:latin typeface="Arial" panose="020B0604020202020204" pitchFamily="34" charset="0"/>
              <a:cs typeface="Arial" panose="020B0604020202020204" pitchFamily="34" charset="0"/>
            </a:rPr>
            <a:t>et al.</a:t>
          </a:r>
          <a:r>
            <a:rPr lang="en-US" dirty="0">
              <a:latin typeface="Arial" panose="020B0604020202020204" pitchFamily="34" charset="0"/>
              <a:cs typeface="Arial" panose="020B0604020202020204" pitchFamily="34" charset="0"/>
            </a:rPr>
            <a:t>, 2024).</a:t>
          </a:r>
          <a:endParaRPr lang="en-IN" dirty="0">
            <a:latin typeface="Arial" panose="020B0604020202020204" pitchFamily="34" charset="0"/>
            <a:cs typeface="Arial" panose="020B0604020202020204" pitchFamily="34" charset="0"/>
          </a:endParaRPr>
        </a:p>
      </dgm:t>
    </dgm:pt>
    <dgm:pt modelId="{B88DA130-4116-4C1F-82EC-37A39E23BE5E}" type="parTrans" cxnId="{FDFD3E0B-E5D7-4A9C-9DF4-14B931072DB9}">
      <dgm:prSet/>
      <dgm:spPr/>
      <dgm:t>
        <a:bodyPr/>
        <a:lstStyle/>
        <a:p>
          <a:endParaRPr lang="en-IN"/>
        </a:p>
      </dgm:t>
    </dgm:pt>
    <dgm:pt modelId="{67C52194-4FB6-484A-AA45-BC26FAB3F5A2}" type="sibTrans" cxnId="{FDFD3E0B-E5D7-4A9C-9DF4-14B931072DB9}">
      <dgm:prSet/>
      <dgm:spPr/>
      <dgm:t>
        <a:bodyPr/>
        <a:lstStyle/>
        <a:p>
          <a:endParaRPr lang="en-IN"/>
        </a:p>
      </dgm:t>
    </dgm:pt>
    <dgm:pt modelId="{BBA8063C-FF49-42C0-96EC-43B4DABD8041}">
      <dgm:prSet/>
      <dgm:spPr>
        <a:solidFill>
          <a:schemeClr val="accent4">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Such influences may render individual education somewhat ineffective.</a:t>
          </a:r>
          <a:endParaRPr lang="en-IN" dirty="0">
            <a:latin typeface="Arial" panose="020B0604020202020204" pitchFamily="34" charset="0"/>
            <a:cs typeface="Arial" panose="020B0604020202020204" pitchFamily="34" charset="0"/>
          </a:endParaRPr>
        </a:p>
      </dgm:t>
    </dgm:pt>
    <dgm:pt modelId="{835CF1B0-E489-4EA1-ACDB-DC1BDB2089D6}" type="parTrans" cxnId="{CFE74892-3A8F-459E-BB93-3148B1F65C41}">
      <dgm:prSet/>
      <dgm:spPr/>
      <dgm:t>
        <a:bodyPr/>
        <a:lstStyle/>
        <a:p>
          <a:endParaRPr lang="en-IN"/>
        </a:p>
      </dgm:t>
    </dgm:pt>
    <dgm:pt modelId="{925F8D7B-8887-4337-8C39-954B3151A592}" type="sibTrans" cxnId="{CFE74892-3A8F-459E-BB93-3148B1F65C41}">
      <dgm:prSet/>
      <dgm:spPr/>
      <dgm:t>
        <a:bodyPr/>
        <a:lstStyle/>
        <a:p>
          <a:endParaRPr lang="en-IN"/>
        </a:p>
      </dgm:t>
    </dgm:pt>
    <dgm:pt modelId="{B7918186-6FE2-40B2-BEA0-B68BB9B28323}">
      <dgm:prSet/>
      <dgm:spPr>
        <a:solidFill>
          <a:schemeClr val="accent4">
            <a:lumMod val="20000"/>
            <a:lumOff val="80000"/>
          </a:schemeClr>
        </a:solidFill>
      </dgm:spPr>
      <dgm:t>
        <a:bodyPr/>
        <a:lstStyle/>
        <a:p>
          <a:pPr algn="just" rtl="0"/>
          <a:r>
            <a:rPr lang="en-US">
              <a:latin typeface="Arial" panose="020B0604020202020204" pitchFamily="34" charset="0"/>
              <a:cs typeface="Arial" panose="020B0604020202020204" pitchFamily="34" charset="0"/>
            </a:rPr>
            <a:t>The campaign therefore leverages the use of peer discussion, family awareness, and school support for resilience.</a:t>
          </a:r>
          <a:endParaRPr lang="en-IN">
            <a:latin typeface="Arial" panose="020B0604020202020204" pitchFamily="34" charset="0"/>
            <a:cs typeface="Arial" panose="020B0604020202020204" pitchFamily="34" charset="0"/>
          </a:endParaRPr>
        </a:p>
      </dgm:t>
    </dgm:pt>
    <dgm:pt modelId="{2820A862-968E-4AA6-AAD7-824E7DD68CA3}" type="parTrans" cxnId="{2559DD25-0794-47FD-A7B1-8F42E165AE0E}">
      <dgm:prSet/>
      <dgm:spPr/>
      <dgm:t>
        <a:bodyPr/>
        <a:lstStyle/>
        <a:p>
          <a:endParaRPr lang="en-IN"/>
        </a:p>
      </dgm:t>
    </dgm:pt>
    <dgm:pt modelId="{0A487295-EC71-4694-80DC-29AEFAD1207E}" type="sibTrans" cxnId="{2559DD25-0794-47FD-A7B1-8F42E165AE0E}">
      <dgm:prSet/>
      <dgm:spPr/>
      <dgm:t>
        <a:bodyPr/>
        <a:lstStyle/>
        <a:p>
          <a:endParaRPr lang="en-IN"/>
        </a:p>
      </dgm:t>
    </dgm:pt>
    <dgm:pt modelId="{B12B6AAE-D1B2-4DB5-A80F-2FC8352EF885}">
      <dgm:prSet/>
      <dgm:spPr>
        <a:solidFill>
          <a:schemeClr val="accent4">
            <a:lumMod val="20000"/>
            <a:lumOff val="80000"/>
          </a:schemeClr>
        </a:solidFill>
      </dgm:spPr>
      <dgm:t>
        <a:bodyPr/>
        <a:lstStyle/>
        <a:p>
          <a:pPr algn="just" rtl="0"/>
          <a:r>
            <a:rPr lang="en-US" dirty="0">
              <a:latin typeface="Arial" panose="020B0604020202020204" pitchFamily="34" charset="0"/>
              <a:cs typeface="Arial" panose="020B0604020202020204" pitchFamily="34" charset="0"/>
            </a:rPr>
            <a:t>For instance, refusal role-play will assist the teen to cope with stress without harming friendships.</a:t>
          </a:r>
          <a:endParaRPr lang="en-IN" dirty="0">
            <a:latin typeface="Arial" panose="020B0604020202020204" pitchFamily="34" charset="0"/>
            <a:cs typeface="Arial" panose="020B0604020202020204" pitchFamily="34" charset="0"/>
          </a:endParaRPr>
        </a:p>
      </dgm:t>
    </dgm:pt>
    <dgm:pt modelId="{6AA679A3-6E8C-4121-8F07-2F06A8C34DA2}" type="parTrans" cxnId="{7B40A9ED-0084-4785-88F9-CA3BBC84B5AE}">
      <dgm:prSet/>
      <dgm:spPr/>
      <dgm:t>
        <a:bodyPr/>
        <a:lstStyle/>
        <a:p>
          <a:endParaRPr lang="en-IN"/>
        </a:p>
      </dgm:t>
    </dgm:pt>
    <dgm:pt modelId="{F6061182-F710-4F74-A382-20BEF38F5881}" type="sibTrans" cxnId="{7B40A9ED-0084-4785-88F9-CA3BBC84B5AE}">
      <dgm:prSet/>
      <dgm:spPr/>
      <dgm:t>
        <a:bodyPr/>
        <a:lstStyle/>
        <a:p>
          <a:endParaRPr lang="en-IN"/>
        </a:p>
      </dgm:t>
    </dgm:pt>
    <dgm:pt modelId="{678B56D3-F2A9-4127-B0DE-266A3570669B}" type="pres">
      <dgm:prSet presAssocID="{B07FAF85-A49B-493F-BD43-4368C67F3EA7}" presName="linearFlow" presStyleCnt="0">
        <dgm:presLayoutVars>
          <dgm:dir/>
          <dgm:resizeHandles val="exact"/>
        </dgm:presLayoutVars>
      </dgm:prSet>
      <dgm:spPr/>
    </dgm:pt>
    <dgm:pt modelId="{D5C848B7-5B84-4D3F-A366-094BC0376F72}" type="pres">
      <dgm:prSet presAssocID="{B0B024BD-089B-4A37-9102-9E0AD3E7F7AC}" presName="composite" presStyleCnt="0"/>
      <dgm:spPr/>
    </dgm:pt>
    <dgm:pt modelId="{FCA3934C-2EDE-4CE4-8694-5979CD80E6C7}" type="pres">
      <dgm:prSet presAssocID="{B0B024BD-089B-4A37-9102-9E0AD3E7F7AC}" presName="imgShp" presStyleLbl="fgImgPlace1" presStyleIdx="0" presStyleCnt="5" custScaleX="103709"/>
      <dgm:spPr>
        <a:solidFill>
          <a:schemeClr val="accent5">
            <a:lumMod val="20000"/>
            <a:lumOff val="80000"/>
          </a:schemeClr>
        </a:solidFill>
      </dgm:spPr>
    </dgm:pt>
    <dgm:pt modelId="{A626D814-75DB-4E55-B0EC-29200CC4D63E}" type="pres">
      <dgm:prSet presAssocID="{B0B024BD-089B-4A37-9102-9E0AD3E7F7AC}" presName="txShp" presStyleLbl="node1" presStyleIdx="0" presStyleCnt="5" custScaleX="103709">
        <dgm:presLayoutVars>
          <dgm:bulletEnabled val="1"/>
        </dgm:presLayoutVars>
      </dgm:prSet>
      <dgm:spPr/>
    </dgm:pt>
    <dgm:pt modelId="{6FEC2357-1F9D-4491-B855-046C0956711E}" type="pres">
      <dgm:prSet presAssocID="{8C65D3A3-2F19-410A-AD17-430AC656F168}" presName="spacing" presStyleCnt="0"/>
      <dgm:spPr/>
    </dgm:pt>
    <dgm:pt modelId="{B161FE3A-5508-47EB-AADE-FC5224638C5F}" type="pres">
      <dgm:prSet presAssocID="{35B5840E-FCD1-4289-9940-BEF3D6843EB9}" presName="composite" presStyleCnt="0"/>
      <dgm:spPr/>
    </dgm:pt>
    <dgm:pt modelId="{B32EA536-07F5-46BF-8962-2CB00AB4C879}" type="pres">
      <dgm:prSet presAssocID="{35B5840E-FCD1-4289-9940-BEF3D6843EB9}" presName="imgShp" presStyleLbl="fgImgPlace1" presStyleIdx="1" presStyleCnt="5" custScaleX="103709"/>
      <dgm:spPr>
        <a:solidFill>
          <a:schemeClr val="accent5">
            <a:lumMod val="20000"/>
            <a:lumOff val="80000"/>
          </a:schemeClr>
        </a:solidFill>
      </dgm:spPr>
    </dgm:pt>
    <dgm:pt modelId="{19B2275E-A689-4F30-85AA-7A9FB14CE132}" type="pres">
      <dgm:prSet presAssocID="{35B5840E-FCD1-4289-9940-BEF3D6843EB9}" presName="txShp" presStyleLbl="node1" presStyleIdx="1" presStyleCnt="5" custScaleX="103709">
        <dgm:presLayoutVars>
          <dgm:bulletEnabled val="1"/>
        </dgm:presLayoutVars>
      </dgm:prSet>
      <dgm:spPr/>
    </dgm:pt>
    <dgm:pt modelId="{4C4A58BB-C241-4CC7-95A8-EEB6EF4E3ADA}" type="pres">
      <dgm:prSet presAssocID="{67C52194-4FB6-484A-AA45-BC26FAB3F5A2}" presName="spacing" presStyleCnt="0"/>
      <dgm:spPr/>
    </dgm:pt>
    <dgm:pt modelId="{6AD08B06-1555-4384-9912-D3E57AE8F2D5}" type="pres">
      <dgm:prSet presAssocID="{BBA8063C-FF49-42C0-96EC-43B4DABD8041}" presName="composite" presStyleCnt="0"/>
      <dgm:spPr/>
    </dgm:pt>
    <dgm:pt modelId="{B0D76917-1F7D-4118-A5FB-78754290ECDC}" type="pres">
      <dgm:prSet presAssocID="{BBA8063C-FF49-42C0-96EC-43B4DABD8041}" presName="imgShp" presStyleLbl="fgImgPlace1" presStyleIdx="2" presStyleCnt="5" custScaleX="103709"/>
      <dgm:spPr>
        <a:solidFill>
          <a:schemeClr val="accent5">
            <a:lumMod val="20000"/>
            <a:lumOff val="80000"/>
          </a:schemeClr>
        </a:solidFill>
      </dgm:spPr>
    </dgm:pt>
    <dgm:pt modelId="{F05D0A0F-3FF3-45A0-B531-F5486C486ED7}" type="pres">
      <dgm:prSet presAssocID="{BBA8063C-FF49-42C0-96EC-43B4DABD8041}" presName="txShp" presStyleLbl="node1" presStyleIdx="2" presStyleCnt="5" custScaleX="103709">
        <dgm:presLayoutVars>
          <dgm:bulletEnabled val="1"/>
        </dgm:presLayoutVars>
      </dgm:prSet>
      <dgm:spPr/>
    </dgm:pt>
    <dgm:pt modelId="{F4F841C3-8767-4629-A308-B51DD0FB7015}" type="pres">
      <dgm:prSet presAssocID="{925F8D7B-8887-4337-8C39-954B3151A592}" presName="spacing" presStyleCnt="0"/>
      <dgm:spPr/>
    </dgm:pt>
    <dgm:pt modelId="{A138851C-DF61-45AD-A053-BA0E878D36D9}" type="pres">
      <dgm:prSet presAssocID="{B7918186-6FE2-40B2-BEA0-B68BB9B28323}" presName="composite" presStyleCnt="0"/>
      <dgm:spPr/>
    </dgm:pt>
    <dgm:pt modelId="{E1984F71-1C4F-424D-A313-9DBBD3EC0504}" type="pres">
      <dgm:prSet presAssocID="{B7918186-6FE2-40B2-BEA0-B68BB9B28323}" presName="imgShp" presStyleLbl="fgImgPlace1" presStyleIdx="3" presStyleCnt="5" custScaleX="103709"/>
      <dgm:spPr>
        <a:solidFill>
          <a:schemeClr val="accent5">
            <a:lumMod val="20000"/>
            <a:lumOff val="80000"/>
          </a:schemeClr>
        </a:solidFill>
      </dgm:spPr>
    </dgm:pt>
    <dgm:pt modelId="{93E9696E-388A-40FB-AFAB-7BDC0C0295BA}" type="pres">
      <dgm:prSet presAssocID="{B7918186-6FE2-40B2-BEA0-B68BB9B28323}" presName="txShp" presStyleLbl="node1" presStyleIdx="3" presStyleCnt="5" custScaleX="103709">
        <dgm:presLayoutVars>
          <dgm:bulletEnabled val="1"/>
        </dgm:presLayoutVars>
      </dgm:prSet>
      <dgm:spPr/>
    </dgm:pt>
    <dgm:pt modelId="{D5ED308A-442D-43BF-9349-D4F7A9B1D02A}" type="pres">
      <dgm:prSet presAssocID="{0A487295-EC71-4694-80DC-29AEFAD1207E}" presName="spacing" presStyleCnt="0"/>
      <dgm:spPr/>
    </dgm:pt>
    <dgm:pt modelId="{B6AF8871-68A7-41CE-803A-D7FBE316774F}" type="pres">
      <dgm:prSet presAssocID="{B12B6AAE-D1B2-4DB5-A80F-2FC8352EF885}" presName="composite" presStyleCnt="0"/>
      <dgm:spPr/>
    </dgm:pt>
    <dgm:pt modelId="{622443D5-B25F-4A2B-BA0F-1A3A3BED7D6A}" type="pres">
      <dgm:prSet presAssocID="{B12B6AAE-D1B2-4DB5-A80F-2FC8352EF885}" presName="imgShp" presStyleLbl="fgImgPlace1" presStyleIdx="4" presStyleCnt="5" custScaleX="103709"/>
      <dgm:spPr>
        <a:solidFill>
          <a:schemeClr val="accent5">
            <a:lumMod val="20000"/>
            <a:lumOff val="80000"/>
          </a:schemeClr>
        </a:solidFill>
      </dgm:spPr>
    </dgm:pt>
    <dgm:pt modelId="{F87E626C-B375-466E-B817-31E7F116E16A}" type="pres">
      <dgm:prSet presAssocID="{B12B6AAE-D1B2-4DB5-A80F-2FC8352EF885}" presName="txShp" presStyleLbl="node1" presStyleIdx="4" presStyleCnt="5" custScaleX="103709">
        <dgm:presLayoutVars>
          <dgm:bulletEnabled val="1"/>
        </dgm:presLayoutVars>
      </dgm:prSet>
      <dgm:spPr/>
    </dgm:pt>
  </dgm:ptLst>
  <dgm:cxnLst>
    <dgm:cxn modelId="{FDFD3E0B-E5D7-4A9C-9DF4-14B931072DB9}" srcId="{B07FAF85-A49B-493F-BD43-4368C67F3EA7}" destId="{35B5840E-FCD1-4289-9940-BEF3D6843EB9}" srcOrd="1" destOrd="0" parTransId="{B88DA130-4116-4C1F-82EC-37A39E23BE5E}" sibTransId="{67C52194-4FB6-484A-AA45-BC26FAB3F5A2}"/>
    <dgm:cxn modelId="{E4216F23-88D9-4340-992D-1E3FCD0AFF32}" type="presOf" srcId="{B12B6AAE-D1B2-4DB5-A80F-2FC8352EF885}" destId="{F87E626C-B375-466E-B817-31E7F116E16A}" srcOrd="0" destOrd="0" presId="urn:microsoft.com/office/officeart/2005/8/layout/vList3"/>
    <dgm:cxn modelId="{AD06AE23-C0D6-4DA4-827F-83BC6275A671}" srcId="{B07FAF85-A49B-493F-BD43-4368C67F3EA7}" destId="{B0B024BD-089B-4A37-9102-9E0AD3E7F7AC}" srcOrd="0" destOrd="0" parTransId="{79505B74-651C-4833-AA70-89143C10349A}" sibTransId="{8C65D3A3-2F19-410A-AD17-430AC656F168}"/>
    <dgm:cxn modelId="{2559DD25-0794-47FD-A7B1-8F42E165AE0E}" srcId="{B07FAF85-A49B-493F-BD43-4368C67F3EA7}" destId="{B7918186-6FE2-40B2-BEA0-B68BB9B28323}" srcOrd="3" destOrd="0" parTransId="{2820A862-968E-4AA6-AAD7-824E7DD68CA3}" sibTransId="{0A487295-EC71-4694-80DC-29AEFAD1207E}"/>
    <dgm:cxn modelId="{B50A417B-1B94-4D2B-B099-1C0BEDC4FA69}" type="presOf" srcId="{B0B024BD-089B-4A37-9102-9E0AD3E7F7AC}" destId="{A626D814-75DB-4E55-B0EC-29200CC4D63E}" srcOrd="0" destOrd="0" presId="urn:microsoft.com/office/officeart/2005/8/layout/vList3"/>
    <dgm:cxn modelId="{CFE74892-3A8F-459E-BB93-3148B1F65C41}" srcId="{B07FAF85-A49B-493F-BD43-4368C67F3EA7}" destId="{BBA8063C-FF49-42C0-96EC-43B4DABD8041}" srcOrd="2" destOrd="0" parTransId="{835CF1B0-E489-4EA1-ACDB-DC1BDB2089D6}" sibTransId="{925F8D7B-8887-4337-8C39-954B3151A592}"/>
    <dgm:cxn modelId="{F2F209A7-A7C2-421F-80D2-107FD30AC505}" type="presOf" srcId="{35B5840E-FCD1-4289-9940-BEF3D6843EB9}" destId="{19B2275E-A689-4F30-85AA-7A9FB14CE132}" srcOrd="0" destOrd="0" presId="urn:microsoft.com/office/officeart/2005/8/layout/vList3"/>
    <dgm:cxn modelId="{093573D0-0110-41DF-B43B-8CCF7B81DD53}" type="presOf" srcId="{B07FAF85-A49B-493F-BD43-4368C67F3EA7}" destId="{678B56D3-F2A9-4127-B0DE-266A3570669B}" srcOrd="0" destOrd="0" presId="urn:microsoft.com/office/officeart/2005/8/layout/vList3"/>
    <dgm:cxn modelId="{163D1DD1-3DBC-4526-BFB4-C80EBD86489A}" type="presOf" srcId="{B7918186-6FE2-40B2-BEA0-B68BB9B28323}" destId="{93E9696E-388A-40FB-AFAB-7BDC0C0295BA}" srcOrd="0" destOrd="0" presId="urn:microsoft.com/office/officeart/2005/8/layout/vList3"/>
    <dgm:cxn modelId="{7B40A9ED-0084-4785-88F9-CA3BBC84B5AE}" srcId="{B07FAF85-A49B-493F-BD43-4368C67F3EA7}" destId="{B12B6AAE-D1B2-4DB5-A80F-2FC8352EF885}" srcOrd="4" destOrd="0" parTransId="{6AA679A3-6E8C-4121-8F07-2F06A8C34DA2}" sibTransId="{F6061182-F710-4F74-A382-20BEF38F5881}"/>
    <dgm:cxn modelId="{E2CCE8F1-43A8-4090-9E80-132598D2A534}" type="presOf" srcId="{BBA8063C-FF49-42C0-96EC-43B4DABD8041}" destId="{F05D0A0F-3FF3-45A0-B531-F5486C486ED7}" srcOrd="0" destOrd="0" presId="urn:microsoft.com/office/officeart/2005/8/layout/vList3"/>
    <dgm:cxn modelId="{0ED2FF4F-82BE-4BB3-ADC8-AB784F9B3A9E}" type="presParOf" srcId="{678B56D3-F2A9-4127-B0DE-266A3570669B}" destId="{D5C848B7-5B84-4D3F-A366-094BC0376F72}" srcOrd="0" destOrd="0" presId="urn:microsoft.com/office/officeart/2005/8/layout/vList3"/>
    <dgm:cxn modelId="{42B8816E-7C9E-411B-B9B6-AD9C19DD06AE}" type="presParOf" srcId="{D5C848B7-5B84-4D3F-A366-094BC0376F72}" destId="{FCA3934C-2EDE-4CE4-8694-5979CD80E6C7}" srcOrd="0" destOrd="0" presId="urn:microsoft.com/office/officeart/2005/8/layout/vList3"/>
    <dgm:cxn modelId="{13B6DBB7-C3B4-47BF-AFA2-1C7D38494A70}" type="presParOf" srcId="{D5C848B7-5B84-4D3F-A366-094BC0376F72}" destId="{A626D814-75DB-4E55-B0EC-29200CC4D63E}" srcOrd="1" destOrd="0" presId="urn:microsoft.com/office/officeart/2005/8/layout/vList3"/>
    <dgm:cxn modelId="{F13F49FF-D850-4CB2-8957-3BA07206939A}" type="presParOf" srcId="{678B56D3-F2A9-4127-B0DE-266A3570669B}" destId="{6FEC2357-1F9D-4491-B855-046C0956711E}" srcOrd="1" destOrd="0" presId="urn:microsoft.com/office/officeart/2005/8/layout/vList3"/>
    <dgm:cxn modelId="{5C9AC5CF-378D-4FAD-A8A5-2B93BFEF4AE8}" type="presParOf" srcId="{678B56D3-F2A9-4127-B0DE-266A3570669B}" destId="{B161FE3A-5508-47EB-AADE-FC5224638C5F}" srcOrd="2" destOrd="0" presId="urn:microsoft.com/office/officeart/2005/8/layout/vList3"/>
    <dgm:cxn modelId="{74ACEB84-9B75-4A90-A99B-7414542F532B}" type="presParOf" srcId="{B161FE3A-5508-47EB-AADE-FC5224638C5F}" destId="{B32EA536-07F5-46BF-8962-2CB00AB4C879}" srcOrd="0" destOrd="0" presId="urn:microsoft.com/office/officeart/2005/8/layout/vList3"/>
    <dgm:cxn modelId="{CB854263-950B-4394-930F-872F079F24EA}" type="presParOf" srcId="{B161FE3A-5508-47EB-AADE-FC5224638C5F}" destId="{19B2275E-A689-4F30-85AA-7A9FB14CE132}" srcOrd="1" destOrd="0" presId="urn:microsoft.com/office/officeart/2005/8/layout/vList3"/>
    <dgm:cxn modelId="{B1A52ED4-EB50-482F-B180-250077E2D4C6}" type="presParOf" srcId="{678B56D3-F2A9-4127-B0DE-266A3570669B}" destId="{4C4A58BB-C241-4CC7-95A8-EEB6EF4E3ADA}" srcOrd="3" destOrd="0" presId="urn:microsoft.com/office/officeart/2005/8/layout/vList3"/>
    <dgm:cxn modelId="{E53BE263-83E9-4F69-918F-89AD3543F705}" type="presParOf" srcId="{678B56D3-F2A9-4127-B0DE-266A3570669B}" destId="{6AD08B06-1555-4384-9912-D3E57AE8F2D5}" srcOrd="4" destOrd="0" presId="urn:microsoft.com/office/officeart/2005/8/layout/vList3"/>
    <dgm:cxn modelId="{23E43D2D-BCE4-4AF1-B683-5CDE03F40A36}" type="presParOf" srcId="{6AD08B06-1555-4384-9912-D3E57AE8F2D5}" destId="{B0D76917-1F7D-4118-A5FB-78754290ECDC}" srcOrd="0" destOrd="0" presId="urn:microsoft.com/office/officeart/2005/8/layout/vList3"/>
    <dgm:cxn modelId="{F1707E4C-57A3-4012-8716-D0C68B042D9C}" type="presParOf" srcId="{6AD08B06-1555-4384-9912-D3E57AE8F2D5}" destId="{F05D0A0F-3FF3-45A0-B531-F5486C486ED7}" srcOrd="1" destOrd="0" presId="urn:microsoft.com/office/officeart/2005/8/layout/vList3"/>
    <dgm:cxn modelId="{F8CD6A6B-1017-4761-AC79-34B295BE7693}" type="presParOf" srcId="{678B56D3-F2A9-4127-B0DE-266A3570669B}" destId="{F4F841C3-8767-4629-A308-B51DD0FB7015}" srcOrd="5" destOrd="0" presId="urn:microsoft.com/office/officeart/2005/8/layout/vList3"/>
    <dgm:cxn modelId="{951EEABD-7284-46AC-806B-45C020861CE3}" type="presParOf" srcId="{678B56D3-F2A9-4127-B0DE-266A3570669B}" destId="{A138851C-DF61-45AD-A053-BA0E878D36D9}" srcOrd="6" destOrd="0" presId="urn:microsoft.com/office/officeart/2005/8/layout/vList3"/>
    <dgm:cxn modelId="{F5CC0CF0-F3DA-48BD-BE96-4832006337F8}" type="presParOf" srcId="{A138851C-DF61-45AD-A053-BA0E878D36D9}" destId="{E1984F71-1C4F-424D-A313-9DBBD3EC0504}" srcOrd="0" destOrd="0" presId="urn:microsoft.com/office/officeart/2005/8/layout/vList3"/>
    <dgm:cxn modelId="{60EB958D-D2D8-4349-8F9F-6EC63C0F134E}" type="presParOf" srcId="{A138851C-DF61-45AD-A053-BA0E878D36D9}" destId="{93E9696E-388A-40FB-AFAB-7BDC0C0295BA}" srcOrd="1" destOrd="0" presId="urn:microsoft.com/office/officeart/2005/8/layout/vList3"/>
    <dgm:cxn modelId="{032FEAF7-EA1B-4A1D-9101-5708007DAED0}" type="presParOf" srcId="{678B56D3-F2A9-4127-B0DE-266A3570669B}" destId="{D5ED308A-442D-43BF-9349-D4F7A9B1D02A}" srcOrd="7" destOrd="0" presId="urn:microsoft.com/office/officeart/2005/8/layout/vList3"/>
    <dgm:cxn modelId="{AD6733F6-FC31-427C-B260-CDC69201A079}" type="presParOf" srcId="{678B56D3-F2A9-4127-B0DE-266A3570669B}" destId="{B6AF8871-68A7-41CE-803A-D7FBE316774F}" srcOrd="8" destOrd="0" presId="urn:microsoft.com/office/officeart/2005/8/layout/vList3"/>
    <dgm:cxn modelId="{45E0512C-995D-4E3A-8765-8F47BDD9ACC9}" type="presParOf" srcId="{B6AF8871-68A7-41CE-803A-D7FBE316774F}" destId="{622443D5-B25F-4A2B-BA0F-1A3A3BED7D6A}" srcOrd="0" destOrd="0" presId="urn:microsoft.com/office/officeart/2005/8/layout/vList3"/>
    <dgm:cxn modelId="{213B17FB-E822-40B9-A935-FB6FD433192F}" type="presParOf" srcId="{B6AF8871-68A7-41CE-803A-D7FBE316774F}" destId="{F87E626C-B375-466E-B817-31E7F116E16A}"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AC14B3C-C6D5-4058-A17D-F979A20B38E4}" type="doc">
      <dgm:prSet loTypeId="urn:microsoft.com/office/officeart/2005/8/layout/process4" loCatId="list" qsTypeId="urn:microsoft.com/office/officeart/2005/8/quickstyle/simple1" qsCatId="simple" csTypeId="urn:microsoft.com/office/officeart/2005/8/colors/accent0_1" csCatId="mainScheme" phldr="1"/>
      <dgm:spPr/>
      <dgm:t>
        <a:bodyPr/>
        <a:lstStyle/>
        <a:p>
          <a:endParaRPr lang="en-IN"/>
        </a:p>
      </dgm:t>
    </dgm:pt>
    <dgm:pt modelId="{7B45D87A-AD2A-45DF-941D-F7A37D58446D}">
      <dgm:prSet custT="1"/>
      <dgm:spPr>
        <a:solidFill>
          <a:srgbClr val="CCFFCC">
            <a:alpha val="90000"/>
          </a:srgbClr>
        </a:solidFill>
      </dgm:spPr>
      <dgm:t>
        <a:bodyPr/>
        <a:lstStyle/>
        <a:p>
          <a:pPr algn="just" rtl="0"/>
          <a:r>
            <a:rPr lang="en-US" sz="1800" dirty="0">
              <a:solidFill>
                <a:schemeClr val="bg1"/>
              </a:solidFill>
              <a:latin typeface="Arial" panose="020B0604020202020204" pitchFamily="34" charset="0"/>
              <a:cs typeface="Arial" panose="020B0604020202020204" pitchFamily="34" charset="0"/>
            </a:rPr>
            <a:t>The campaign promotes </a:t>
          </a:r>
          <a:r>
            <a:rPr lang="en-US" sz="1800" dirty="0" err="1">
              <a:solidFill>
                <a:schemeClr val="bg1"/>
              </a:solidFill>
              <a:latin typeface="Arial" panose="020B0604020202020204" pitchFamily="34" charset="0"/>
              <a:cs typeface="Arial" panose="020B0604020202020204" pitchFamily="34" charset="0"/>
            </a:rPr>
            <a:t>predependence</a:t>
          </a:r>
          <a:r>
            <a:rPr lang="en-US" sz="1800" dirty="0">
              <a:solidFill>
                <a:schemeClr val="bg1"/>
              </a:solidFill>
              <a:latin typeface="Arial" panose="020B0604020202020204" pitchFamily="34" charset="0"/>
              <a:cs typeface="Arial" panose="020B0604020202020204" pitchFamily="34" charset="0"/>
            </a:rPr>
            <a:t> instead of dependence.</a:t>
          </a:r>
          <a:endParaRPr lang="en-IN" sz="1800" dirty="0">
            <a:solidFill>
              <a:schemeClr val="bg1"/>
            </a:solidFill>
            <a:latin typeface="Arial" panose="020B0604020202020204" pitchFamily="34" charset="0"/>
            <a:cs typeface="Arial" panose="020B0604020202020204" pitchFamily="34" charset="0"/>
          </a:endParaRPr>
        </a:p>
      </dgm:t>
    </dgm:pt>
    <dgm:pt modelId="{3B3299AB-0112-4D6C-AE09-50946719B83F}" type="sibTrans" cxnId="{28ED4337-200B-4CCB-851C-30657DDF08C6}">
      <dgm:prSet/>
      <dgm:spPr/>
      <dgm:t>
        <a:bodyPr/>
        <a:lstStyle/>
        <a:p>
          <a:pPr algn="just"/>
          <a:endParaRPr lang="en-IN" sz="1600"/>
        </a:p>
      </dgm:t>
    </dgm:pt>
    <dgm:pt modelId="{793964CA-DCC9-4B7F-8B31-E60A7B9E94B7}" type="parTrans" cxnId="{28ED4337-200B-4CCB-851C-30657DDF08C6}">
      <dgm:prSet/>
      <dgm:spPr/>
      <dgm:t>
        <a:bodyPr/>
        <a:lstStyle/>
        <a:p>
          <a:pPr algn="just"/>
          <a:endParaRPr lang="en-IN" sz="1600"/>
        </a:p>
      </dgm:t>
    </dgm:pt>
    <dgm:pt modelId="{D4DDBABC-3EBB-419F-AF77-2378EE6375C7}">
      <dgm:prSet custT="1"/>
      <dgm:spPr>
        <a:solidFill>
          <a:srgbClr val="CCFFCC">
            <a:alpha val="90000"/>
          </a:srgbClr>
        </a:solidFill>
      </dgm:spPr>
      <dgm:t>
        <a:bodyPr/>
        <a:lstStyle/>
        <a:p>
          <a:pPr algn="just" rtl="0"/>
          <a:r>
            <a:rPr lang="en-US" sz="1800" dirty="0">
              <a:solidFill>
                <a:schemeClr val="bg1"/>
              </a:solidFill>
              <a:latin typeface="Arial" panose="020B0604020202020204" pitchFamily="34" charset="0"/>
              <a:cs typeface="Arial" panose="020B0604020202020204" pitchFamily="34" charset="0"/>
            </a:rPr>
            <a:t>9% are currently using electronic cigarettes, and that is the reason why the approach taken in controlling tobacco should be modern.</a:t>
          </a:r>
          <a:endParaRPr lang="en-IN" sz="1800" dirty="0">
            <a:solidFill>
              <a:schemeClr val="bg1"/>
            </a:solidFill>
            <a:latin typeface="Arial" panose="020B0604020202020204" pitchFamily="34" charset="0"/>
            <a:cs typeface="Arial" panose="020B0604020202020204" pitchFamily="34" charset="0"/>
          </a:endParaRPr>
        </a:p>
      </dgm:t>
    </dgm:pt>
    <dgm:pt modelId="{1C1CAB1D-B530-420C-A4E6-D7FA38CB62B0}" type="sibTrans" cxnId="{DF83F6B8-AA04-4FD4-9D87-84E5D9C30E9C}">
      <dgm:prSet/>
      <dgm:spPr/>
      <dgm:t>
        <a:bodyPr/>
        <a:lstStyle/>
        <a:p>
          <a:pPr algn="just"/>
          <a:endParaRPr lang="en-IN" sz="1600"/>
        </a:p>
      </dgm:t>
    </dgm:pt>
    <dgm:pt modelId="{5297F51E-D193-4622-BBC9-22E1EE388446}" type="parTrans" cxnId="{DF83F6B8-AA04-4FD4-9D87-84E5D9C30E9C}">
      <dgm:prSet/>
      <dgm:spPr/>
      <dgm:t>
        <a:bodyPr/>
        <a:lstStyle/>
        <a:p>
          <a:pPr algn="just"/>
          <a:endParaRPr lang="en-IN" sz="1600"/>
        </a:p>
      </dgm:t>
    </dgm:pt>
    <dgm:pt modelId="{FA26996B-A496-4862-944F-F2F68C984250}">
      <dgm:prSet custT="1"/>
      <dgm:spPr>
        <a:solidFill>
          <a:srgbClr val="CCFFCC">
            <a:alpha val="90000"/>
          </a:srgbClr>
        </a:solidFill>
      </dgm:spPr>
      <dgm:t>
        <a:bodyPr/>
        <a:lstStyle/>
        <a:p>
          <a:pPr algn="just" rtl="0"/>
          <a:r>
            <a:rPr lang="en-US" sz="1800" dirty="0">
              <a:solidFill>
                <a:schemeClr val="bg1"/>
              </a:solidFill>
              <a:latin typeface="Arial" panose="020B0604020202020204" pitchFamily="34" charset="0"/>
              <a:cs typeface="Arial" panose="020B0604020202020204" pitchFamily="34" charset="0"/>
            </a:rPr>
            <a:t>1% of Year 8 and 11-15 children in England are currently smokers, and 1% are regular smokers (NHS England, 2025).</a:t>
          </a:r>
          <a:endParaRPr lang="en-IN" sz="1800" dirty="0">
            <a:solidFill>
              <a:schemeClr val="bg1"/>
            </a:solidFill>
            <a:latin typeface="Arial" panose="020B0604020202020204" pitchFamily="34" charset="0"/>
            <a:cs typeface="Arial" panose="020B0604020202020204" pitchFamily="34" charset="0"/>
          </a:endParaRPr>
        </a:p>
      </dgm:t>
    </dgm:pt>
    <dgm:pt modelId="{7817C77C-6A23-49DD-A510-042247A25FC4}" type="sibTrans" cxnId="{2CE57C1B-4768-4CE7-9928-3D6010CE984F}">
      <dgm:prSet/>
      <dgm:spPr/>
      <dgm:t>
        <a:bodyPr/>
        <a:lstStyle/>
        <a:p>
          <a:pPr algn="just"/>
          <a:endParaRPr lang="en-IN" sz="1600"/>
        </a:p>
      </dgm:t>
    </dgm:pt>
    <dgm:pt modelId="{70F9BC85-2CA2-4EAE-A0B2-EEB3BB841B0E}" type="parTrans" cxnId="{2CE57C1B-4768-4CE7-9928-3D6010CE984F}">
      <dgm:prSet/>
      <dgm:spPr/>
      <dgm:t>
        <a:bodyPr/>
        <a:lstStyle/>
        <a:p>
          <a:pPr algn="just"/>
          <a:endParaRPr lang="en-IN" sz="1600"/>
        </a:p>
      </dgm:t>
    </dgm:pt>
    <dgm:pt modelId="{516E32D3-5F3E-41FF-9E02-2052725D0790}">
      <dgm:prSet custT="1"/>
      <dgm:spPr>
        <a:solidFill>
          <a:srgbClr val="CCFFCC">
            <a:alpha val="90000"/>
          </a:srgbClr>
        </a:solidFill>
      </dgm:spPr>
      <dgm:t>
        <a:bodyPr/>
        <a:lstStyle/>
        <a:p>
          <a:pPr algn="just" rtl="0"/>
          <a:r>
            <a:rPr lang="en-US" sz="1800" dirty="0">
              <a:solidFill>
                <a:schemeClr val="bg1"/>
              </a:solidFill>
              <a:latin typeface="Arial" panose="020B0604020202020204" pitchFamily="34" charset="0"/>
              <a:cs typeface="Arial" panose="020B0604020202020204" pitchFamily="34" charset="0"/>
            </a:rPr>
            <a:t>Improving prevention and protection through banning the sale of tobacco products to minors.</a:t>
          </a:r>
          <a:endParaRPr lang="en-IN" sz="1800" dirty="0">
            <a:solidFill>
              <a:schemeClr val="bg1"/>
            </a:solidFill>
            <a:latin typeface="Arial" panose="020B0604020202020204" pitchFamily="34" charset="0"/>
            <a:cs typeface="Arial" panose="020B0604020202020204" pitchFamily="34" charset="0"/>
          </a:endParaRPr>
        </a:p>
      </dgm:t>
    </dgm:pt>
    <dgm:pt modelId="{854121CF-14C8-46BD-A22E-485747574A42}" type="sibTrans" cxnId="{F266F219-532D-42B8-B36B-BA9939B02CA9}">
      <dgm:prSet/>
      <dgm:spPr/>
      <dgm:t>
        <a:bodyPr/>
        <a:lstStyle/>
        <a:p>
          <a:pPr algn="just"/>
          <a:endParaRPr lang="en-IN" sz="1600"/>
        </a:p>
      </dgm:t>
    </dgm:pt>
    <dgm:pt modelId="{DC0822B3-78C2-4A79-A7F4-847B76C3D449}" type="parTrans" cxnId="{F266F219-532D-42B8-B36B-BA9939B02CA9}">
      <dgm:prSet/>
      <dgm:spPr/>
      <dgm:t>
        <a:bodyPr/>
        <a:lstStyle/>
        <a:p>
          <a:pPr algn="just"/>
          <a:endParaRPr lang="en-IN" sz="1600"/>
        </a:p>
      </dgm:t>
    </dgm:pt>
    <dgm:pt modelId="{997A0104-8AC6-4AAF-96D2-D8753301C970}">
      <dgm:prSet custT="1"/>
      <dgm:spPr>
        <a:solidFill>
          <a:srgbClr val="CCFFCC">
            <a:alpha val="90000"/>
          </a:srgbClr>
        </a:solidFill>
      </dgm:spPr>
      <dgm:t>
        <a:bodyPr/>
        <a:lstStyle/>
        <a:p>
          <a:pPr algn="just" rtl="0"/>
          <a:r>
            <a:rPr lang="en-US" sz="1800" dirty="0">
              <a:solidFill>
                <a:schemeClr val="bg1"/>
              </a:solidFill>
              <a:latin typeface="Arial" panose="020B0604020202020204" pitchFamily="34" charset="0"/>
              <a:cs typeface="Arial" panose="020B0604020202020204" pitchFamily="34" charset="0"/>
            </a:rPr>
            <a:t>Tobacco control targets by the UK government are to ensure that young people stay clear of smoking and do not become dependent on nicotine (Khan, 2022).</a:t>
          </a:r>
          <a:endParaRPr lang="en-IN" sz="1800" dirty="0">
            <a:solidFill>
              <a:schemeClr val="bg1"/>
            </a:solidFill>
            <a:latin typeface="Arial" panose="020B0604020202020204" pitchFamily="34" charset="0"/>
            <a:cs typeface="Arial" panose="020B0604020202020204" pitchFamily="34" charset="0"/>
          </a:endParaRPr>
        </a:p>
      </dgm:t>
    </dgm:pt>
    <dgm:pt modelId="{985B006F-80CD-45A3-9A04-84537B349532}" type="sibTrans" cxnId="{2B55D06C-BF99-4875-B43F-1DA63FC96F0B}">
      <dgm:prSet/>
      <dgm:spPr/>
      <dgm:t>
        <a:bodyPr/>
        <a:lstStyle/>
        <a:p>
          <a:pPr algn="just"/>
          <a:endParaRPr lang="en-IN" sz="1600"/>
        </a:p>
      </dgm:t>
    </dgm:pt>
    <dgm:pt modelId="{0AAC3450-30B5-482E-AA94-093D8FBF4697}" type="parTrans" cxnId="{2B55D06C-BF99-4875-B43F-1DA63FC96F0B}">
      <dgm:prSet/>
      <dgm:spPr/>
      <dgm:t>
        <a:bodyPr/>
        <a:lstStyle/>
        <a:p>
          <a:pPr algn="just"/>
          <a:endParaRPr lang="en-IN" sz="1600"/>
        </a:p>
      </dgm:t>
    </dgm:pt>
    <dgm:pt modelId="{F967010E-C895-4246-94FD-D8A161D876D6}" type="pres">
      <dgm:prSet presAssocID="{DAC14B3C-C6D5-4058-A17D-F979A20B38E4}" presName="Name0" presStyleCnt="0">
        <dgm:presLayoutVars>
          <dgm:dir/>
          <dgm:animLvl val="lvl"/>
          <dgm:resizeHandles val="exact"/>
        </dgm:presLayoutVars>
      </dgm:prSet>
      <dgm:spPr/>
    </dgm:pt>
    <dgm:pt modelId="{C8B2B9A3-F08D-4E04-9059-6BFEFAE4BFAE}" type="pres">
      <dgm:prSet presAssocID="{7B45D87A-AD2A-45DF-941D-F7A37D58446D}" presName="boxAndChildren" presStyleCnt="0"/>
      <dgm:spPr/>
    </dgm:pt>
    <dgm:pt modelId="{0B31FF45-7C3A-4B03-AD28-DD0F56C0C20E}" type="pres">
      <dgm:prSet presAssocID="{7B45D87A-AD2A-45DF-941D-F7A37D58446D}" presName="parentTextBox" presStyleLbl="node1" presStyleIdx="0" presStyleCnt="5"/>
      <dgm:spPr/>
    </dgm:pt>
    <dgm:pt modelId="{6EF3235B-5378-4069-A29E-D7A70138EA81}" type="pres">
      <dgm:prSet presAssocID="{1C1CAB1D-B530-420C-A4E6-D7FA38CB62B0}" presName="sp" presStyleCnt="0"/>
      <dgm:spPr/>
    </dgm:pt>
    <dgm:pt modelId="{32238E89-D3FF-408E-8589-E60E45730B15}" type="pres">
      <dgm:prSet presAssocID="{D4DDBABC-3EBB-419F-AF77-2378EE6375C7}" presName="arrowAndChildren" presStyleCnt="0"/>
      <dgm:spPr/>
    </dgm:pt>
    <dgm:pt modelId="{FFF5574C-C502-4F02-917F-B81BFD2AA0E3}" type="pres">
      <dgm:prSet presAssocID="{D4DDBABC-3EBB-419F-AF77-2378EE6375C7}" presName="parentTextArrow" presStyleLbl="node1" presStyleIdx="1" presStyleCnt="5"/>
      <dgm:spPr/>
    </dgm:pt>
    <dgm:pt modelId="{734CF68B-557A-4AF5-A37E-A07AFD1078B5}" type="pres">
      <dgm:prSet presAssocID="{7817C77C-6A23-49DD-A510-042247A25FC4}" presName="sp" presStyleCnt="0"/>
      <dgm:spPr/>
    </dgm:pt>
    <dgm:pt modelId="{6901A25D-56F4-4CB0-AF56-5EE9B412FDF8}" type="pres">
      <dgm:prSet presAssocID="{FA26996B-A496-4862-944F-F2F68C984250}" presName="arrowAndChildren" presStyleCnt="0"/>
      <dgm:spPr/>
    </dgm:pt>
    <dgm:pt modelId="{4F0E29E9-A314-442F-BBE1-BE8DAD3C9638}" type="pres">
      <dgm:prSet presAssocID="{FA26996B-A496-4862-944F-F2F68C984250}" presName="parentTextArrow" presStyleLbl="node1" presStyleIdx="2" presStyleCnt="5"/>
      <dgm:spPr/>
    </dgm:pt>
    <dgm:pt modelId="{06BF7058-84FC-4B61-A313-C4A787F86642}" type="pres">
      <dgm:prSet presAssocID="{854121CF-14C8-46BD-A22E-485747574A42}" presName="sp" presStyleCnt="0"/>
      <dgm:spPr/>
    </dgm:pt>
    <dgm:pt modelId="{87272BFE-C89E-4917-BBFE-09C45AC11BB0}" type="pres">
      <dgm:prSet presAssocID="{516E32D3-5F3E-41FF-9E02-2052725D0790}" presName="arrowAndChildren" presStyleCnt="0"/>
      <dgm:spPr/>
    </dgm:pt>
    <dgm:pt modelId="{814A74A3-9EF2-4236-9862-0E23361AFB6C}" type="pres">
      <dgm:prSet presAssocID="{516E32D3-5F3E-41FF-9E02-2052725D0790}" presName="parentTextArrow" presStyleLbl="node1" presStyleIdx="3" presStyleCnt="5"/>
      <dgm:spPr/>
    </dgm:pt>
    <dgm:pt modelId="{EB6E1833-3253-424E-8542-028998159689}" type="pres">
      <dgm:prSet presAssocID="{985B006F-80CD-45A3-9A04-84537B349532}" presName="sp" presStyleCnt="0"/>
      <dgm:spPr/>
    </dgm:pt>
    <dgm:pt modelId="{140DC23A-5A87-40DE-877C-A7727681FB8F}" type="pres">
      <dgm:prSet presAssocID="{997A0104-8AC6-4AAF-96D2-D8753301C970}" presName="arrowAndChildren" presStyleCnt="0"/>
      <dgm:spPr/>
    </dgm:pt>
    <dgm:pt modelId="{A80F8FB4-7560-469D-A296-05786A174C75}" type="pres">
      <dgm:prSet presAssocID="{997A0104-8AC6-4AAF-96D2-D8753301C970}" presName="parentTextArrow" presStyleLbl="node1" presStyleIdx="4" presStyleCnt="5"/>
      <dgm:spPr/>
    </dgm:pt>
  </dgm:ptLst>
  <dgm:cxnLst>
    <dgm:cxn modelId="{F266F219-532D-42B8-B36B-BA9939B02CA9}" srcId="{DAC14B3C-C6D5-4058-A17D-F979A20B38E4}" destId="{516E32D3-5F3E-41FF-9E02-2052725D0790}" srcOrd="1" destOrd="0" parTransId="{DC0822B3-78C2-4A79-A7F4-847B76C3D449}" sibTransId="{854121CF-14C8-46BD-A22E-485747574A42}"/>
    <dgm:cxn modelId="{2CE57C1B-4768-4CE7-9928-3D6010CE984F}" srcId="{DAC14B3C-C6D5-4058-A17D-F979A20B38E4}" destId="{FA26996B-A496-4862-944F-F2F68C984250}" srcOrd="2" destOrd="0" parTransId="{70F9BC85-2CA2-4EAE-A0B2-EEB3BB841B0E}" sibTransId="{7817C77C-6A23-49DD-A510-042247A25FC4}"/>
    <dgm:cxn modelId="{59221321-056E-432C-9E60-DBF5F30DF037}" type="presOf" srcId="{DAC14B3C-C6D5-4058-A17D-F979A20B38E4}" destId="{F967010E-C895-4246-94FD-D8A161D876D6}" srcOrd="0" destOrd="0" presId="urn:microsoft.com/office/officeart/2005/8/layout/process4"/>
    <dgm:cxn modelId="{7D1D8833-D6F3-4E8D-B9E7-1EB26A3AE51A}" type="presOf" srcId="{997A0104-8AC6-4AAF-96D2-D8753301C970}" destId="{A80F8FB4-7560-469D-A296-05786A174C75}" srcOrd="0" destOrd="0" presId="urn:microsoft.com/office/officeart/2005/8/layout/process4"/>
    <dgm:cxn modelId="{28ED4337-200B-4CCB-851C-30657DDF08C6}" srcId="{DAC14B3C-C6D5-4058-A17D-F979A20B38E4}" destId="{7B45D87A-AD2A-45DF-941D-F7A37D58446D}" srcOrd="4" destOrd="0" parTransId="{793964CA-DCC9-4B7F-8B31-E60A7B9E94B7}" sibTransId="{3B3299AB-0112-4D6C-AE09-50946719B83F}"/>
    <dgm:cxn modelId="{91EDAC39-F8C2-4DB8-AE09-1BA66C734AB4}" type="presOf" srcId="{FA26996B-A496-4862-944F-F2F68C984250}" destId="{4F0E29E9-A314-442F-BBE1-BE8DAD3C9638}" srcOrd="0" destOrd="0" presId="urn:microsoft.com/office/officeart/2005/8/layout/process4"/>
    <dgm:cxn modelId="{2B55D06C-BF99-4875-B43F-1DA63FC96F0B}" srcId="{DAC14B3C-C6D5-4058-A17D-F979A20B38E4}" destId="{997A0104-8AC6-4AAF-96D2-D8753301C970}" srcOrd="0" destOrd="0" parTransId="{0AAC3450-30B5-482E-AA94-093D8FBF4697}" sibTransId="{985B006F-80CD-45A3-9A04-84537B349532}"/>
    <dgm:cxn modelId="{F8E9BD58-4303-420D-8F63-11DF075CCEE2}" type="presOf" srcId="{D4DDBABC-3EBB-419F-AF77-2378EE6375C7}" destId="{FFF5574C-C502-4F02-917F-B81BFD2AA0E3}" srcOrd="0" destOrd="0" presId="urn:microsoft.com/office/officeart/2005/8/layout/process4"/>
    <dgm:cxn modelId="{9CDCBB7F-DD01-45CD-A30B-0F92CE4BD6C2}" type="presOf" srcId="{7B45D87A-AD2A-45DF-941D-F7A37D58446D}" destId="{0B31FF45-7C3A-4B03-AD28-DD0F56C0C20E}" srcOrd="0" destOrd="0" presId="urn:microsoft.com/office/officeart/2005/8/layout/process4"/>
    <dgm:cxn modelId="{818F79B2-28B4-414A-8E94-9F32F0ED433A}" type="presOf" srcId="{516E32D3-5F3E-41FF-9E02-2052725D0790}" destId="{814A74A3-9EF2-4236-9862-0E23361AFB6C}" srcOrd="0" destOrd="0" presId="urn:microsoft.com/office/officeart/2005/8/layout/process4"/>
    <dgm:cxn modelId="{DF83F6B8-AA04-4FD4-9D87-84E5D9C30E9C}" srcId="{DAC14B3C-C6D5-4058-A17D-F979A20B38E4}" destId="{D4DDBABC-3EBB-419F-AF77-2378EE6375C7}" srcOrd="3" destOrd="0" parTransId="{5297F51E-D193-4622-BBC9-22E1EE388446}" sibTransId="{1C1CAB1D-B530-420C-A4E6-D7FA38CB62B0}"/>
    <dgm:cxn modelId="{B74BBD21-8CAD-42C6-B3C1-AB7981515DC3}" type="presParOf" srcId="{F967010E-C895-4246-94FD-D8A161D876D6}" destId="{C8B2B9A3-F08D-4E04-9059-6BFEFAE4BFAE}" srcOrd="0" destOrd="0" presId="urn:microsoft.com/office/officeart/2005/8/layout/process4"/>
    <dgm:cxn modelId="{4C590F15-50F7-4B61-B225-63D1EDE3A492}" type="presParOf" srcId="{C8B2B9A3-F08D-4E04-9059-6BFEFAE4BFAE}" destId="{0B31FF45-7C3A-4B03-AD28-DD0F56C0C20E}" srcOrd="0" destOrd="0" presId="urn:microsoft.com/office/officeart/2005/8/layout/process4"/>
    <dgm:cxn modelId="{7F468546-E545-450D-89D1-E885147741B0}" type="presParOf" srcId="{F967010E-C895-4246-94FD-D8A161D876D6}" destId="{6EF3235B-5378-4069-A29E-D7A70138EA81}" srcOrd="1" destOrd="0" presId="urn:microsoft.com/office/officeart/2005/8/layout/process4"/>
    <dgm:cxn modelId="{6E432F6D-D134-4511-9642-35438479B5B6}" type="presParOf" srcId="{F967010E-C895-4246-94FD-D8A161D876D6}" destId="{32238E89-D3FF-408E-8589-E60E45730B15}" srcOrd="2" destOrd="0" presId="urn:microsoft.com/office/officeart/2005/8/layout/process4"/>
    <dgm:cxn modelId="{2B869292-4D1D-4859-B366-E990F0E639D0}" type="presParOf" srcId="{32238E89-D3FF-408E-8589-E60E45730B15}" destId="{FFF5574C-C502-4F02-917F-B81BFD2AA0E3}" srcOrd="0" destOrd="0" presId="urn:microsoft.com/office/officeart/2005/8/layout/process4"/>
    <dgm:cxn modelId="{7CA801F4-D4CA-4B7B-ADFE-F4861F9C594F}" type="presParOf" srcId="{F967010E-C895-4246-94FD-D8A161D876D6}" destId="{734CF68B-557A-4AF5-A37E-A07AFD1078B5}" srcOrd="3" destOrd="0" presId="urn:microsoft.com/office/officeart/2005/8/layout/process4"/>
    <dgm:cxn modelId="{23CE03C3-078C-431A-8140-5774BB53EB58}" type="presParOf" srcId="{F967010E-C895-4246-94FD-D8A161D876D6}" destId="{6901A25D-56F4-4CB0-AF56-5EE9B412FDF8}" srcOrd="4" destOrd="0" presId="urn:microsoft.com/office/officeart/2005/8/layout/process4"/>
    <dgm:cxn modelId="{DF287A76-8EB5-414D-AF01-830D215A1616}" type="presParOf" srcId="{6901A25D-56F4-4CB0-AF56-5EE9B412FDF8}" destId="{4F0E29E9-A314-442F-BBE1-BE8DAD3C9638}" srcOrd="0" destOrd="0" presId="urn:microsoft.com/office/officeart/2005/8/layout/process4"/>
    <dgm:cxn modelId="{ED368374-76F6-45AD-BA51-9A03A32C4371}" type="presParOf" srcId="{F967010E-C895-4246-94FD-D8A161D876D6}" destId="{06BF7058-84FC-4B61-A313-C4A787F86642}" srcOrd="5" destOrd="0" presId="urn:microsoft.com/office/officeart/2005/8/layout/process4"/>
    <dgm:cxn modelId="{C8C8A0F1-D7F9-4F6C-8422-EC559722F47F}" type="presParOf" srcId="{F967010E-C895-4246-94FD-D8A161D876D6}" destId="{87272BFE-C89E-4917-BBFE-09C45AC11BB0}" srcOrd="6" destOrd="0" presId="urn:microsoft.com/office/officeart/2005/8/layout/process4"/>
    <dgm:cxn modelId="{5B221774-0C3C-4BB4-9012-EED93AF96920}" type="presParOf" srcId="{87272BFE-C89E-4917-BBFE-09C45AC11BB0}" destId="{814A74A3-9EF2-4236-9862-0E23361AFB6C}" srcOrd="0" destOrd="0" presId="urn:microsoft.com/office/officeart/2005/8/layout/process4"/>
    <dgm:cxn modelId="{51AB46D5-7DCF-44A6-BE17-C9E0F6F2B2A9}" type="presParOf" srcId="{F967010E-C895-4246-94FD-D8A161D876D6}" destId="{EB6E1833-3253-424E-8542-028998159689}" srcOrd="7" destOrd="0" presId="urn:microsoft.com/office/officeart/2005/8/layout/process4"/>
    <dgm:cxn modelId="{BACC92A9-C559-4840-B7AC-0BAC1D2E363A}" type="presParOf" srcId="{F967010E-C895-4246-94FD-D8A161D876D6}" destId="{140DC23A-5A87-40DE-877C-A7727681FB8F}" srcOrd="8" destOrd="0" presId="urn:microsoft.com/office/officeart/2005/8/layout/process4"/>
    <dgm:cxn modelId="{4E08A9B0-2532-40A1-8E27-0E5242616C4E}" type="presParOf" srcId="{140DC23A-5A87-40DE-877C-A7727681FB8F}" destId="{A80F8FB4-7560-469D-A296-05786A174C7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740961A-3B62-4085-9715-1F3C2C406DB7}"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IN"/>
        </a:p>
      </dgm:t>
    </dgm:pt>
    <dgm:pt modelId="{ACAF1277-D10B-4F2B-8B15-68E3CA223168}">
      <dgm:prSet custT="1"/>
      <dgm:spPr>
        <a:solidFill>
          <a:schemeClr val="accent5">
            <a:lumMod val="20000"/>
            <a:lumOff val="80000"/>
          </a:schemeClr>
        </a:solidFill>
      </dgm:spPr>
      <dgm:t>
        <a:bodyPr/>
        <a:lstStyle/>
        <a:p>
          <a:pPr rtl="0"/>
          <a:r>
            <a:rPr lang="en-US" sz="1600" dirty="0">
              <a:latin typeface="Arial" panose="020B0604020202020204" pitchFamily="34" charset="0"/>
              <a:cs typeface="Arial" panose="020B0604020202020204" pitchFamily="34" charset="0"/>
            </a:rPr>
            <a:t>Short-term symptoms include coughing, irritation of the throat, inability to do exercises properly, craving for nicotine, and difficulty concentrating.</a:t>
          </a:r>
          <a:endParaRPr lang="en-IN" sz="1600" dirty="0">
            <a:latin typeface="Arial" panose="020B0604020202020204" pitchFamily="34" charset="0"/>
            <a:cs typeface="Arial" panose="020B0604020202020204" pitchFamily="34" charset="0"/>
          </a:endParaRPr>
        </a:p>
      </dgm:t>
    </dgm:pt>
    <dgm:pt modelId="{98D8E7F1-8C4F-42C4-9330-9009B1B98461}" type="parTrans" cxnId="{B4A56E4D-385C-4599-AF61-E7A56C928C11}">
      <dgm:prSet/>
      <dgm:spPr/>
      <dgm:t>
        <a:bodyPr/>
        <a:lstStyle/>
        <a:p>
          <a:endParaRPr lang="en-IN" sz="1600">
            <a:latin typeface="Arial" panose="020B0604020202020204" pitchFamily="34" charset="0"/>
            <a:cs typeface="Arial" panose="020B0604020202020204" pitchFamily="34" charset="0"/>
          </a:endParaRPr>
        </a:p>
      </dgm:t>
    </dgm:pt>
    <dgm:pt modelId="{4723C712-6A4A-4C53-AD08-26565C8AEEC2}" type="sibTrans" cxnId="{B4A56E4D-385C-4599-AF61-E7A56C928C11}">
      <dgm:prSet/>
      <dgm:spPr/>
      <dgm:t>
        <a:bodyPr/>
        <a:lstStyle/>
        <a:p>
          <a:endParaRPr lang="en-IN" sz="1600">
            <a:latin typeface="Arial" panose="020B0604020202020204" pitchFamily="34" charset="0"/>
            <a:cs typeface="Arial" panose="020B0604020202020204" pitchFamily="34" charset="0"/>
          </a:endParaRPr>
        </a:p>
      </dgm:t>
    </dgm:pt>
    <dgm:pt modelId="{2BCC2289-7B50-4FFF-876E-D29E27F1B0A8}">
      <dgm:prSet custT="1"/>
      <dgm:spPr>
        <a:solidFill>
          <a:schemeClr val="accent5">
            <a:lumMod val="20000"/>
            <a:lumOff val="80000"/>
          </a:schemeClr>
        </a:solidFill>
      </dgm:spPr>
      <dgm:t>
        <a:bodyPr/>
        <a:lstStyle/>
        <a:p>
          <a:pPr rtl="0"/>
          <a:r>
            <a:rPr lang="en-US" sz="1600" dirty="0">
              <a:latin typeface="Arial" panose="020B0604020202020204" pitchFamily="34" charset="0"/>
              <a:cs typeface="Arial" panose="020B0604020202020204" pitchFamily="34" charset="0"/>
            </a:rPr>
            <a:t>Nicotine dependency is easily formed in teenagers because of their frequent intake of nicotine (Karatayev et al., 2024).</a:t>
          </a:r>
          <a:endParaRPr lang="en-IN" sz="1600" dirty="0">
            <a:latin typeface="Arial" panose="020B0604020202020204" pitchFamily="34" charset="0"/>
            <a:cs typeface="Arial" panose="020B0604020202020204" pitchFamily="34" charset="0"/>
          </a:endParaRPr>
        </a:p>
      </dgm:t>
    </dgm:pt>
    <dgm:pt modelId="{3A06C190-366B-413D-9B76-DF2719BB444E}" type="parTrans" cxnId="{B69F6727-C391-49E9-B782-1A92778BF54E}">
      <dgm:prSet/>
      <dgm:spPr/>
      <dgm:t>
        <a:bodyPr/>
        <a:lstStyle/>
        <a:p>
          <a:endParaRPr lang="en-IN" sz="1600">
            <a:latin typeface="Arial" panose="020B0604020202020204" pitchFamily="34" charset="0"/>
            <a:cs typeface="Arial" panose="020B0604020202020204" pitchFamily="34" charset="0"/>
          </a:endParaRPr>
        </a:p>
      </dgm:t>
    </dgm:pt>
    <dgm:pt modelId="{3D1D5D74-5EF6-4F35-8A3F-26FBA0BDCA78}" type="sibTrans" cxnId="{B69F6727-C391-49E9-B782-1A92778BF54E}">
      <dgm:prSet/>
      <dgm:spPr/>
      <dgm:t>
        <a:bodyPr/>
        <a:lstStyle/>
        <a:p>
          <a:endParaRPr lang="en-IN" sz="1600">
            <a:latin typeface="Arial" panose="020B0604020202020204" pitchFamily="34" charset="0"/>
            <a:cs typeface="Arial" panose="020B0604020202020204" pitchFamily="34" charset="0"/>
          </a:endParaRPr>
        </a:p>
      </dgm:t>
    </dgm:pt>
    <dgm:pt modelId="{E443FD5C-FEC8-420A-B70C-5AAA467FBA3B}">
      <dgm:prSet custT="1"/>
      <dgm:spPr>
        <a:solidFill>
          <a:schemeClr val="accent5">
            <a:lumMod val="20000"/>
            <a:lumOff val="80000"/>
          </a:schemeClr>
        </a:solidFill>
      </dgm:spPr>
      <dgm:t>
        <a:bodyPr/>
        <a:lstStyle/>
        <a:p>
          <a:pPr rtl="0"/>
          <a:r>
            <a:rPr lang="en-IN" sz="1600">
              <a:latin typeface="Arial" panose="020B0604020202020204" pitchFamily="34" charset="0"/>
              <a:cs typeface="Arial" panose="020B0604020202020204" pitchFamily="34" charset="0"/>
            </a:rPr>
            <a:t>These long-term effects include chronic respiratory disease, cardiovascular disease, and cancer.</a:t>
          </a:r>
        </a:p>
      </dgm:t>
    </dgm:pt>
    <dgm:pt modelId="{416166A3-54FC-447E-938B-1D480C351E1A}" type="parTrans" cxnId="{14366BB4-7B49-401E-96D4-8DF081733298}">
      <dgm:prSet/>
      <dgm:spPr/>
      <dgm:t>
        <a:bodyPr/>
        <a:lstStyle/>
        <a:p>
          <a:endParaRPr lang="en-IN" sz="1600">
            <a:latin typeface="Arial" panose="020B0604020202020204" pitchFamily="34" charset="0"/>
            <a:cs typeface="Arial" panose="020B0604020202020204" pitchFamily="34" charset="0"/>
          </a:endParaRPr>
        </a:p>
      </dgm:t>
    </dgm:pt>
    <dgm:pt modelId="{80ADA97B-B40F-4B78-AADE-4CF288D7CDDF}" type="sibTrans" cxnId="{14366BB4-7B49-401E-96D4-8DF081733298}">
      <dgm:prSet/>
      <dgm:spPr/>
      <dgm:t>
        <a:bodyPr/>
        <a:lstStyle/>
        <a:p>
          <a:endParaRPr lang="en-IN" sz="1600">
            <a:latin typeface="Arial" panose="020B0604020202020204" pitchFamily="34" charset="0"/>
            <a:cs typeface="Arial" panose="020B0604020202020204" pitchFamily="34" charset="0"/>
          </a:endParaRPr>
        </a:p>
      </dgm:t>
    </dgm:pt>
    <dgm:pt modelId="{368A4926-996E-4863-BFDE-95E11710C2E5}">
      <dgm:prSet custT="1"/>
      <dgm:spPr>
        <a:solidFill>
          <a:schemeClr val="accent5">
            <a:lumMod val="20000"/>
            <a:lumOff val="80000"/>
          </a:schemeClr>
        </a:solidFill>
      </dgm:spPr>
      <dgm:t>
        <a:bodyPr/>
        <a:lstStyle/>
        <a:p>
          <a:pPr rtl="0"/>
          <a:r>
            <a:rPr lang="en-IN" sz="1600">
              <a:latin typeface="Arial" panose="020B0604020202020204" pitchFamily="34" charset="0"/>
              <a:cs typeface="Arial" panose="020B0604020202020204" pitchFamily="34" charset="0"/>
            </a:rPr>
            <a:t>Thus, the prevention of starting tobacco use from the ages of 13 to 18 years can have health benefits across the lifespan.</a:t>
          </a:r>
        </a:p>
      </dgm:t>
    </dgm:pt>
    <dgm:pt modelId="{15C2C41E-A85E-4BD9-BDB9-E0C0F6B7F38D}" type="parTrans" cxnId="{80E347D6-A8A3-49FE-A760-15162851430F}">
      <dgm:prSet/>
      <dgm:spPr/>
      <dgm:t>
        <a:bodyPr/>
        <a:lstStyle/>
        <a:p>
          <a:endParaRPr lang="en-IN" sz="1600">
            <a:latin typeface="Arial" panose="020B0604020202020204" pitchFamily="34" charset="0"/>
            <a:cs typeface="Arial" panose="020B0604020202020204" pitchFamily="34" charset="0"/>
          </a:endParaRPr>
        </a:p>
      </dgm:t>
    </dgm:pt>
    <dgm:pt modelId="{5CD7A536-980C-4A43-88D0-74387BEE7746}" type="sibTrans" cxnId="{80E347D6-A8A3-49FE-A760-15162851430F}">
      <dgm:prSet/>
      <dgm:spPr/>
      <dgm:t>
        <a:bodyPr/>
        <a:lstStyle/>
        <a:p>
          <a:endParaRPr lang="en-IN" sz="1600">
            <a:latin typeface="Arial" panose="020B0604020202020204" pitchFamily="34" charset="0"/>
            <a:cs typeface="Arial" panose="020B0604020202020204" pitchFamily="34" charset="0"/>
          </a:endParaRPr>
        </a:p>
      </dgm:t>
    </dgm:pt>
    <dgm:pt modelId="{95F5BAD2-A592-44E3-B916-D68B5BB2C65E}">
      <dgm:prSet custT="1"/>
      <dgm:spPr>
        <a:solidFill>
          <a:schemeClr val="accent5">
            <a:lumMod val="20000"/>
            <a:lumOff val="80000"/>
          </a:schemeClr>
        </a:solidFill>
      </dgm:spPr>
      <dgm:t>
        <a:bodyPr/>
        <a:lstStyle/>
        <a:p>
          <a:pPr rtl="0"/>
          <a:r>
            <a:rPr lang="en-IN" sz="1600">
              <a:latin typeface="Arial" panose="020B0604020202020204" pitchFamily="34" charset="0"/>
              <a:cs typeface="Arial" panose="020B0604020202020204" pitchFamily="34" charset="0"/>
            </a:rPr>
            <a:t>The consumption of tobacco leads to coughing, shortness of breath, addiction, irritation, difficulty exercising, and physical dysfunction throughout the day (NHS, 2024).</a:t>
          </a:r>
        </a:p>
      </dgm:t>
    </dgm:pt>
    <dgm:pt modelId="{0BFCE7EC-1362-41F2-B25F-48F96D7ACF3F}" type="parTrans" cxnId="{73B91851-3810-49C5-A528-EF41FC630635}">
      <dgm:prSet/>
      <dgm:spPr/>
      <dgm:t>
        <a:bodyPr/>
        <a:lstStyle/>
        <a:p>
          <a:endParaRPr lang="en-IN" sz="1600">
            <a:latin typeface="Arial" panose="020B0604020202020204" pitchFamily="34" charset="0"/>
            <a:cs typeface="Arial" panose="020B0604020202020204" pitchFamily="34" charset="0"/>
          </a:endParaRPr>
        </a:p>
      </dgm:t>
    </dgm:pt>
    <dgm:pt modelId="{A43F577A-860F-4185-A597-0E963D421C70}" type="sibTrans" cxnId="{73B91851-3810-49C5-A528-EF41FC630635}">
      <dgm:prSet/>
      <dgm:spPr/>
      <dgm:t>
        <a:bodyPr/>
        <a:lstStyle/>
        <a:p>
          <a:endParaRPr lang="en-IN" sz="1600">
            <a:latin typeface="Arial" panose="020B0604020202020204" pitchFamily="34" charset="0"/>
            <a:cs typeface="Arial" panose="020B0604020202020204" pitchFamily="34" charset="0"/>
          </a:endParaRPr>
        </a:p>
      </dgm:t>
    </dgm:pt>
    <dgm:pt modelId="{A0328745-0D9C-4AA0-8084-BB8BD5512313}">
      <dgm:prSet custT="1"/>
      <dgm:spPr>
        <a:solidFill>
          <a:schemeClr val="accent5">
            <a:lumMod val="20000"/>
            <a:lumOff val="80000"/>
          </a:schemeClr>
        </a:solidFill>
      </dgm:spPr>
      <dgm:t>
        <a:bodyPr/>
        <a:lstStyle/>
        <a:p>
          <a:pPr rtl="0"/>
          <a:r>
            <a:rPr lang="en-IN" sz="1600">
              <a:latin typeface="Arial" panose="020B0604020202020204" pitchFamily="34" charset="0"/>
              <a:cs typeface="Arial" panose="020B0604020202020204" pitchFamily="34" charset="0"/>
            </a:rPr>
            <a:t>If one continues to be exposed to tobacco, it results in increased cardiovascular disease, respiratory diseases, and cancer.</a:t>
          </a:r>
        </a:p>
      </dgm:t>
    </dgm:pt>
    <dgm:pt modelId="{F1B42860-0556-4F00-96CC-2A1DE9FCA761}" type="parTrans" cxnId="{AA5B0C25-FFB1-4969-8474-4F60665C3247}">
      <dgm:prSet/>
      <dgm:spPr/>
      <dgm:t>
        <a:bodyPr/>
        <a:lstStyle/>
        <a:p>
          <a:endParaRPr lang="en-IN" sz="1600">
            <a:latin typeface="Arial" panose="020B0604020202020204" pitchFamily="34" charset="0"/>
            <a:cs typeface="Arial" panose="020B0604020202020204" pitchFamily="34" charset="0"/>
          </a:endParaRPr>
        </a:p>
      </dgm:t>
    </dgm:pt>
    <dgm:pt modelId="{D6BB803B-243B-41FC-B265-3CA1D7F56C5F}" type="sibTrans" cxnId="{AA5B0C25-FFB1-4969-8474-4F60665C3247}">
      <dgm:prSet/>
      <dgm:spPr/>
      <dgm:t>
        <a:bodyPr/>
        <a:lstStyle/>
        <a:p>
          <a:endParaRPr lang="en-IN" sz="1600">
            <a:latin typeface="Arial" panose="020B0604020202020204" pitchFamily="34" charset="0"/>
            <a:cs typeface="Arial" panose="020B0604020202020204" pitchFamily="34" charset="0"/>
          </a:endParaRPr>
        </a:p>
      </dgm:t>
    </dgm:pt>
    <dgm:pt modelId="{5E139774-392C-48A7-9260-3B7631B1ED61}" type="pres">
      <dgm:prSet presAssocID="{5740961A-3B62-4085-9715-1F3C2C406DB7}" presName="linear" presStyleCnt="0">
        <dgm:presLayoutVars>
          <dgm:animLvl val="lvl"/>
          <dgm:resizeHandles val="exact"/>
        </dgm:presLayoutVars>
      </dgm:prSet>
      <dgm:spPr/>
    </dgm:pt>
    <dgm:pt modelId="{8027B99F-EC19-47F5-A33B-A66EB2BCAE5D}" type="pres">
      <dgm:prSet presAssocID="{ACAF1277-D10B-4F2B-8B15-68E3CA223168}" presName="parentText" presStyleLbl="node1" presStyleIdx="0" presStyleCnt="6">
        <dgm:presLayoutVars>
          <dgm:chMax val="0"/>
          <dgm:bulletEnabled val="1"/>
        </dgm:presLayoutVars>
      </dgm:prSet>
      <dgm:spPr/>
    </dgm:pt>
    <dgm:pt modelId="{9A0F3A40-B64B-4E72-8912-C97F729511EE}" type="pres">
      <dgm:prSet presAssocID="{4723C712-6A4A-4C53-AD08-26565C8AEEC2}" presName="spacer" presStyleCnt="0"/>
      <dgm:spPr/>
    </dgm:pt>
    <dgm:pt modelId="{12ADEC94-345E-47F6-A5DB-979D15862500}" type="pres">
      <dgm:prSet presAssocID="{2BCC2289-7B50-4FFF-876E-D29E27F1B0A8}" presName="parentText" presStyleLbl="node1" presStyleIdx="1" presStyleCnt="6">
        <dgm:presLayoutVars>
          <dgm:chMax val="0"/>
          <dgm:bulletEnabled val="1"/>
        </dgm:presLayoutVars>
      </dgm:prSet>
      <dgm:spPr/>
    </dgm:pt>
    <dgm:pt modelId="{E179B3CC-D476-4817-A405-98E4B0840CFF}" type="pres">
      <dgm:prSet presAssocID="{3D1D5D74-5EF6-4F35-8A3F-26FBA0BDCA78}" presName="spacer" presStyleCnt="0"/>
      <dgm:spPr/>
    </dgm:pt>
    <dgm:pt modelId="{BF7F72CD-3464-410B-AE3E-4D056F33EAEA}" type="pres">
      <dgm:prSet presAssocID="{E443FD5C-FEC8-420A-B70C-5AAA467FBA3B}" presName="parentText" presStyleLbl="node1" presStyleIdx="2" presStyleCnt="6">
        <dgm:presLayoutVars>
          <dgm:chMax val="0"/>
          <dgm:bulletEnabled val="1"/>
        </dgm:presLayoutVars>
      </dgm:prSet>
      <dgm:spPr/>
    </dgm:pt>
    <dgm:pt modelId="{3D4A4D11-63E5-4ED2-8119-9F2DB65A2485}" type="pres">
      <dgm:prSet presAssocID="{80ADA97B-B40F-4B78-AADE-4CF288D7CDDF}" presName="spacer" presStyleCnt="0"/>
      <dgm:spPr/>
    </dgm:pt>
    <dgm:pt modelId="{D553BA2B-FD36-479D-8099-56B829EC76AC}" type="pres">
      <dgm:prSet presAssocID="{368A4926-996E-4863-BFDE-95E11710C2E5}" presName="parentText" presStyleLbl="node1" presStyleIdx="3" presStyleCnt="6">
        <dgm:presLayoutVars>
          <dgm:chMax val="0"/>
          <dgm:bulletEnabled val="1"/>
        </dgm:presLayoutVars>
      </dgm:prSet>
      <dgm:spPr/>
    </dgm:pt>
    <dgm:pt modelId="{7E870C21-2CB1-43F9-AD80-85090ADE1378}" type="pres">
      <dgm:prSet presAssocID="{5CD7A536-980C-4A43-88D0-74387BEE7746}" presName="spacer" presStyleCnt="0"/>
      <dgm:spPr/>
    </dgm:pt>
    <dgm:pt modelId="{7B1B72AE-5713-403E-89CA-7320791D2BF0}" type="pres">
      <dgm:prSet presAssocID="{95F5BAD2-A592-44E3-B916-D68B5BB2C65E}" presName="parentText" presStyleLbl="node1" presStyleIdx="4" presStyleCnt="6">
        <dgm:presLayoutVars>
          <dgm:chMax val="0"/>
          <dgm:bulletEnabled val="1"/>
        </dgm:presLayoutVars>
      </dgm:prSet>
      <dgm:spPr/>
    </dgm:pt>
    <dgm:pt modelId="{707DB0E7-8B2B-481F-979E-9320B1CC2016}" type="pres">
      <dgm:prSet presAssocID="{A43F577A-860F-4185-A597-0E963D421C70}" presName="spacer" presStyleCnt="0"/>
      <dgm:spPr/>
    </dgm:pt>
    <dgm:pt modelId="{5958EB67-9B3E-4A5C-A1A6-71683FA0F626}" type="pres">
      <dgm:prSet presAssocID="{A0328745-0D9C-4AA0-8084-BB8BD5512313}" presName="parentText" presStyleLbl="node1" presStyleIdx="5" presStyleCnt="6">
        <dgm:presLayoutVars>
          <dgm:chMax val="0"/>
          <dgm:bulletEnabled val="1"/>
        </dgm:presLayoutVars>
      </dgm:prSet>
      <dgm:spPr/>
    </dgm:pt>
  </dgm:ptLst>
  <dgm:cxnLst>
    <dgm:cxn modelId="{920B6911-0AF8-4A99-BCC4-D9725D60331F}" type="presOf" srcId="{5740961A-3B62-4085-9715-1F3C2C406DB7}" destId="{5E139774-392C-48A7-9260-3B7631B1ED61}" srcOrd="0" destOrd="0" presId="urn:microsoft.com/office/officeart/2005/8/layout/vList2"/>
    <dgm:cxn modelId="{0F2DDC15-DC83-422C-9ADB-B4AD865A7BF3}" type="presOf" srcId="{E443FD5C-FEC8-420A-B70C-5AAA467FBA3B}" destId="{BF7F72CD-3464-410B-AE3E-4D056F33EAEA}" srcOrd="0" destOrd="0" presId="urn:microsoft.com/office/officeart/2005/8/layout/vList2"/>
    <dgm:cxn modelId="{83EA9E1F-A012-4D73-A7DE-0BE6742EDC60}" type="presOf" srcId="{95F5BAD2-A592-44E3-B916-D68B5BB2C65E}" destId="{7B1B72AE-5713-403E-89CA-7320791D2BF0}" srcOrd="0" destOrd="0" presId="urn:microsoft.com/office/officeart/2005/8/layout/vList2"/>
    <dgm:cxn modelId="{AA5B0C25-FFB1-4969-8474-4F60665C3247}" srcId="{5740961A-3B62-4085-9715-1F3C2C406DB7}" destId="{A0328745-0D9C-4AA0-8084-BB8BD5512313}" srcOrd="5" destOrd="0" parTransId="{F1B42860-0556-4F00-96CC-2A1DE9FCA761}" sibTransId="{D6BB803B-243B-41FC-B265-3CA1D7F56C5F}"/>
    <dgm:cxn modelId="{B69F6727-C391-49E9-B782-1A92778BF54E}" srcId="{5740961A-3B62-4085-9715-1F3C2C406DB7}" destId="{2BCC2289-7B50-4FFF-876E-D29E27F1B0A8}" srcOrd="1" destOrd="0" parTransId="{3A06C190-366B-413D-9B76-DF2719BB444E}" sibTransId="{3D1D5D74-5EF6-4F35-8A3F-26FBA0BDCA78}"/>
    <dgm:cxn modelId="{B4A56E4D-385C-4599-AF61-E7A56C928C11}" srcId="{5740961A-3B62-4085-9715-1F3C2C406DB7}" destId="{ACAF1277-D10B-4F2B-8B15-68E3CA223168}" srcOrd="0" destOrd="0" parTransId="{98D8E7F1-8C4F-42C4-9330-9009B1B98461}" sibTransId="{4723C712-6A4A-4C53-AD08-26565C8AEEC2}"/>
    <dgm:cxn modelId="{73B91851-3810-49C5-A528-EF41FC630635}" srcId="{5740961A-3B62-4085-9715-1F3C2C406DB7}" destId="{95F5BAD2-A592-44E3-B916-D68B5BB2C65E}" srcOrd="4" destOrd="0" parTransId="{0BFCE7EC-1362-41F2-B25F-48F96D7ACF3F}" sibTransId="{A43F577A-860F-4185-A597-0E963D421C70}"/>
    <dgm:cxn modelId="{31176654-1BC0-4DC6-AB1C-668925DFCE2A}" type="presOf" srcId="{A0328745-0D9C-4AA0-8084-BB8BD5512313}" destId="{5958EB67-9B3E-4A5C-A1A6-71683FA0F626}" srcOrd="0" destOrd="0" presId="urn:microsoft.com/office/officeart/2005/8/layout/vList2"/>
    <dgm:cxn modelId="{C36569A5-D61D-4E55-8F4D-278FD8FD4817}" type="presOf" srcId="{368A4926-996E-4863-BFDE-95E11710C2E5}" destId="{D553BA2B-FD36-479D-8099-56B829EC76AC}" srcOrd="0" destOrd="0" presId="urn:microsoft.com/office/officeart/2005/8/layout/vList2"/>
    <dgm:cxn modelId="{14366BB4-7B49-401E-96D4-8DF081733298}" srcId="{5740961A-3B62-4085-9715-1F3C2C406DB7}" destId="{E443FD5C-FEC8-420A-B70C-5AAA467FBA3B}" srcOrd="2" destOrd="0" parTransId="{416166A3-54FC-447E-938B-1D480C351E1A}" sibTransId="{80ADA97B-B40F-4B78-AADE-4CF288D7CDDF}"/>
    <dgm:cxn modelId="{A508B6B8-610A-4FF9-A22A-1556B8C0AC5C}" type="presOf" srcId="{ACAF1277-D10B-4F2B-8B15-68E3CA223168}" destId="{8027B99F-EC19-47F5-A33B-A66EB2BCAE5D}" srcOrd="0" destOrd="0" presId="urn:microsoft.com/office/officeart/2005/8/layout/vList2"/>
    <dgm:cxn modelId="{362263BB-0B3C-4CA0-A28E-899D6FC2487E}" type="presOf" srcId="{2BCC2289-7B50-4FFF-876E-D29E27F1B0A8}" destId="{12ADEC94-345E-47F6-A5DB-979D15862500}" srcOrd="0" destOrd="0" presId="urn:microsoft.com/office/officeart/2005/8/layout/vList2"/>
    <dgm:cxn modelId="{80E347D6-A8A3-49FE-A760-15162851430F}" srcId="{5740961A-3B62-4085-9715-1F3C2C406DB7}" destId="{368A4926-996E-4863-BFDE-95E11710C2E5}" srcOrd="3" destOrd="0" parTransId="{15C2C41E-A85E-4BD9-BDB9-E0C0F6B7F38D}" sibTransId="{5CD7A536-980C-4A43-88D0-74387BEE7746}"/>
    <dgm:cxn modelId="{1E4BFF6B-6166-4382-A100-D0AB8C48F6FD}" type="presParOf" srcId="{5E139774-392C-48A7-9260-3B7631B1ED61}" destId="{8027B99F-EC19-47F5-A33B-A66EB2BCAE5D}" srcOrd="0" destOrd="0" presId="urn:microsoft.com/office/officeart/2005/8/layout/vList2"/>
    <dgm:cxn modelId="{071F3BFE-0D30-4CA5-BF05-F6272D721900}" type="presParOf" srcId="{5E139774-392C-48A7-9260-3B7631B1ED61}" destId="{9A0F3A40-B64B-4E72-8912-C97F729511EE}" srcOrd="1" destOrd="0" presId="urn:microsoft.com/office/officeart/2005/8/layout/vList2"/>
    <dgm:cxn modelId="{D5101164-D904-43E4-B82B-68022BFDB91A}" type="presParOf" srcId="{5E139774-392C-48A7-9260-3B7631B1ED61}" destId="{12ADEC94-345E-47F6-A5DB-979D15862500}" srcOrd="2" destOrd="0" presId="urn:microsoft.com/office/officeart/2005/8/layout/vList2"/>
    <dgm:cxn modelId="{F75FDB7C-B971-4173-B9DE-A0C114B105AF}" type="presParOf" srcId="{5E139774-392C-48A7-9260-3B7631B1ED61}" destId="{E179B3CC-D476-4817-A405-98E4B0840CFF}" srcOrd="3" destOrd="0" presId="urn:microsoft.com/office/officeart/2005/8/layout/vList2"/>
    <dgm:cxn modelId="{209A983C-0C65-457C-A775-F563A6212643}" type="presParOf" srcId="{5E139774-392C-48A7-9260-3B7631B1ED61}" destId="{BF7F72CD-3464-410B-AE3E-4D056F33EAEA}" srcOrd="4" destOrd="0" presId="urn:microsoft.com/office/officeart/2005/8/layout/vList2"/>
    <dgm:cxn modelId="{1B5A8860-A9F5-46B5-BFEA-70AB94213705}" type="presParOf" srcId="{5E139774-392C-48A7-9260-3B7631B1ED61}" destId="{3D4A4D11-63E5-4ED2-8119-9F2DB65A2485}" srcOrd="5" destOrd="0" presId="urn:microsoft.com/office/officeart/2005/8/layout/vList2"/>
    <dgm:cxn modelId="{92DC90BB-A683-4541-A485-F640AF8D1581}" type="presParOf" srcId="{5E139774-392C-48A7-9260-3B7631B1ED61}" destId="{D553BA2B-FD36-479D-8099-56B829EC76AC}" srcOrd="6" destOrd="0" presId="urn:microsoft.com/office/officeart/2005/8/layout/vList2"/>
    <dgm:cxn modelId="{0E35FD5A-0909-4744-A2C1-F500A71AD16D}" type="presParOf" srcId="{5E139774-392C-48A7-9260-3B7631B1ED61}" destId="{7E870C21-2CB1-43F9-AD80-85090ADE1378}" srcOrd="7" destOrd="0" presId="urn:microsoft.com/office/officeart/2005/8/layout/vList2"/>
    <dgm:cxn modelId="{53481A95-67C2-4285-9BB7-A7F114B93E2C}" type="presParOf" srcId="{5E139774-392C-48A7-9260-3B7631B1ED61}" destId="{7B1B72AE-5713-403E-89CA-7320791D2BF0}" srcOrd="8" destOrd="0" presId="urn:microsoft.com/office/officeart/2005/8/layout/vList2"/>
    <dgm:cxn modelId="{08B57EAA-EEFF-4C72-BFFE-0095BEE3686A}" type="presParOf" srcId="{5E139774-392C-48A7-9260-3B7631B1ED61}" destId="{707DB0E7-8B2B-481F-979E-9320B1CC2016}" srcOrd="9" destOrd="0" presId="urn:microsoft.com/office/officeart/2005/8/layout/vList2"/>
    <dgm:cxn modelId="{AD66F529-125B-44A6-BC97-81CED376B9BA}" type="presParOf" srcId="{5E139774-392C-48A7-9260-3B7631B1ED61}" destId="{5958EB67-9B3E-4A5C-A1A6-71683FA0F626}"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598848-5213-4FC5-95B3-8F47FD6CEBDB}" type="doc">
      <dgm:prSet loTypeId="urn:microsoft.com/office/officeart/2008/layout/VerticalCurvedList" loCatId="list" qsTypeId="urn:microsoft.com/office/officeart/2005/8/quickstyle/simple1" qsCatId="simple" csTypeId="urn:microsoft.com/office/officeart/2005/8/colors/accent0_1" csCatId="mainScheme" phldr="1"/>
      <dgm:spPr/>
      <dgm:t>
        <a:bodyPr/>
        <a:lstStyle/>
        <a:p>
          <a:endParaRPr lang="en-IN"/>
        </a:p>
      </dgm:t>
    </dgm:pt>
    <dgm:pt modelId="{71EFE8E7-ABF2-43A8-B844-E97B4758C4E3}">
      <dgm:prSet custT="1"/>
      <dgm:spPr>
        <a:solidFill>
          <a:srgbClr val="CCFFCC"/>
        </a:solidFill>
      </dgm:spPr>
      <dgm:t>
        <a:bodyPr/>
        <a:lstStyle/>
        <a:p>
          <a:pPr algn="just" rtl="0"/>
          <a:r>
            <a:rPr lang="en-US" sz="1800" dirty="0">
              <a:latin typeface="Arial" panose="020B0604020202020204" pitchFamily="34" charset="0"/>
              <a:cs typeface="Arial" panose="020B0604020202020204" pitchFamily="34" charset="0"/>
            </a:rPr>
            <a:t>A change in behaviour requires skills rather than knowledge.</a:t>
          </a:r>
          <a:endParaRPr lang="en-IN" sz="1800" dirty="0">
            <a:latin typeface="Arial" panose="020B0604020202020204" pitchFamily="34" charset="0"/>
            <a:cs typeface="Arial" panose="020B0604020202020204" pitchFamily="34" charset="0"/>
          </a:endParaRPr>
        </a:p>
      </dgm:t>
    </dgm:pt>
    <dgm:pt modelId="{556831FE-4A7B-4F6F-A4CD-ADE16DCDF29B}" type="parTrans" cxnId="{92F5ABEB-413B-4762-8141-F8875174042E}">
      <dgm:prSet/>
      <dgm:spPr/>
      <dgm:t>
        <a:bodyPr/>
        <a:lstStyle/>
        <a:p>
          <a:endParaRPr lang="en-IN"/>
        </a:p>
      </dgm:t>
    </dgm:pt>
    <dgm:pt modelId="{A8B3F64A-9A00-4E48-A964-C91F2128B602}" type="sibTrans" cxnId="{92F5ABEB-413B-4762-8141-F8875174042E}">
      <dgm:prSet/>
      <dgm:spPr/>
      <dgm:t>
        <a:bodyPr/>
        <a:lstStyle/>
        <a:p>
          <a:pPr algn="just"/>
          <a:endParaRPr lang="en-IN" sz="1800">
            <a:latin typeface="Arial" panose="020B0604020202020204" pitchFamily="34" charset="0"/>
            <a:cs typeface="Arial" panose="020B0604020202020204" pitchFamily="34" charset="0"/>
          </a:endParaRPr>
        </a:p>
      </dgm:t>
    </dgm:pt>
    <dgm:pt modelId="{C71B4766-2536-4FF5-8533-7D466CED125B}">
      <dgm:prSet custT="1"/>
      <dgm:spPr>
        <a:solidFill>
          <a:srgbClr val="CCFFCC"/>
        </a:solidFill>
      </dgm:spPr>
      <dgm:t>
        <a:bodyPr/>
        <a:lstStyle/>
        <a:p>
          <a:pPr algn="just" rtl="0"/>
          <a:r>
            <a:rPr lang="en-US" sz="1800" dirty="0">
              <a:latin typeface="Arial" panose="020B0604020202020204" pitchFamily="34" charset="0"/>
              <a:cs typeface="Arial" panose="020B0604020202020204" pitchFamily="34" charset="0"/>
            </a:rPr>
            <a:t>The skills can be acquired through various ways such as tests, debunking misconceptions, peer pressure refusals, lung volume tests, and triggers (Allen, 2024).</a:t>
          </a:r>
          <a:endParaRPr lang="en-IN" sz="1800" dirty="0">
            <a:latin typeface="Arial" panose="020B0604020202020204" pitchFamily="34" charset="0"/>
            <a:cs typeface="Arial" panose="020B0604020202020204" pitchFamily="34" charset="0"/>
          </a:endParaRPr>
        </a:p>
      </dgm:t>
    </dgm:pt>
    <dgm:pt modelId="{2A151BE9-0056-4DA9-ADB5-20375E955744}" type="parTrans" cxnId="{981AA39E-0926-4C43-A5F8-FA6F3CA3A69B}">
      <dgm:prSet/>
      <dgm:spPr/>
      <dgm:t>
        <a:bodyPr/>
        <a:lstStyle/>
        <a:p>
          <a:endParaRPr lang="en-IN"/>
        </a:p>
      </dgm:t>
    </dgm:pt>
    <dgm:pt modelId="{33506D0D-48C0-4E17-954F-A1F0E7F206BE}" type="sibTrans" cxnId="{981AA39E-0926-4C43-A5F8-FA6F3CA3A69B}">
      <dgm:prSet/>
      <dgm:spPr/>
      <dgm:t>
        <a:bodyPr/>
        <a:lstStyle/>
        <a:p>
          <a:endParaRPr lang="en-IN"/>
        </a:p>
      </dgm:t>
    </dgm:pt>
    <dgm:pt modelId="{F6CF499C-7D8F-4DF8-909B-A33E90261C51}">
      <dgm:prSet custT="1"/>
      <dgm:spPr>
        <a:solidFill>
          <a:srgbClr val="CCFFCC"/>
        </a:solidFill>
      </dgm:spPr>
      <dgm:t>
        <a:bodyPr/>
        <a:lstStyle/>
        <a:p>
          <a:pPr algn="just" rtl="0"/>
          <a:r>
            <a:rPr lang="en-US" sz="1800" dirty="0">
              <a:latin typeface="Arial" panose="020B0604020202020204" pitchFamily="34" charset="0"/>
              <a:cs typeface="Arial" panose="020B0604020202020204" pitchFamily="34" charset="0"/>
            </a:rPr>
            <a:t>Teenagers learn to say no through refusals and adult identification.</a:t>
          </a:r>
          <a:endParaRPr lang="en-IN" sz="1800" dirty="0">
            <a:latin typeface="Arial" panose="020B0604020202020204" pitchFamily="34" charset="0"/>
            <a:cs typeface="Arial" panose="020B0604020202020204" pitchFamily="34" charset="0"/>
          </a:endParaRPr>
        </a:p>
      </dgm:t>
    </dgm:pt>
    <dgm:pt modelId="{67470FE8-51B5-4B15-B5D0-708BA37FFB5F}" type="parTrans" cxnId="{3F9842EE-F8BB-491E-A0D8-8219D424A323}">
      <dgm:prSet/>
      <dgm:spPr/>
      <dgm:t>
        <a:bodyPr/>
        <a:lstStyle/>
        <a:p>
          <a:endParaRPr lang="en-IN"/>
        </a:p>
      </dgm:t>
    </dgm:pt>
    <dgm:pt modelId="{35437DB0-E966-4EF0-A855-F810C5FAF32E}" type="sibTrans" cxnId="{3F9842EE-F8BB-491E-A0D8-8219D424A323}">
      <dgm:prSet/>
      <dgm:spPr/>
      <dgm:t>
        <a:bodyPr/>
        <a:lstStyle/>
        <a:p>
          <a:endParaRPr lang="en-IN"/>
        </a:p>
      </dgm:t>
    </dgm:pt>
    <dgm:pt modelId="{A4D63AA3-6DA6-4C59-AB46-13BA84D2C616}">
      <dgm:prSet custT="1"/>
      <dgm:spPr>
        <a:solidFill>
          <a:srgbClr val="CCFFCC"/>
        </a:solidFill>
      </dgm:spPr>
      <dgm:t>
        <a:bodyPr/>
        <a:lstStyle/>
        <a:p>
          <a:pPr algn="just" rtl="0"/>
          <a:r>
            <a:rPr lang="en-US" sz="1800" dirty="0">
              <a:latin typeface="Arial" panose="020B0604020202020204" pitchFamily="34" charset="0"/>
              <a:cs typeface="Arial" panose="020B0604020202020204" pitchFamily="34" charset="0"/>
            </a:rPr>
            <a:t>Positive behaviours include sporting activities, creation, breathing and stress management (Bartos </a:t>
          </a:r>
          <a:r>
            <a:rPr lang="en-US" sz="1800" i="1" dirty="0">
              <a:latin typeface="Arial" panose="020B0604020202020204" pitchFamily="34" charset="0"/>
              <a:cs typeface="Arial" panose="020B0604020202020204" pitchFamily="34" charset="0"/>
            </a:rPr>
            <a:t>et al., </a:t>
          </a:r>
          <a:r>
            <a:rPr lang="en-US" sz="1800" dirty="0">
              <a:latin typeface="Arial" panose="020B0604020202020204" pitchFamily="34" charset="0"/>
              <a:cs typeface="Arial" panose="020B0604020202020204" pitchFamily="34" charset="0"/>
            </a:rPr>
            <a:t>2022).</a:t>
          </a:r>
          <a:endParaRPr lang="en-IN" sz="1800" dirty="0">
            <a:latin typeface="Arial" panose="020B0604020202020204" pitchFamily="34" charset="0"/>
            <a:cs typeface="Arial" panose="020B0604020202020204" pitchFamily="34" charset="0"/>
          </a:endParaRPr>
        </a:p>
      </dgm:t>
    </dgm:pt>
    <dgm:pt modelId="{EF89A8DD-0376-4000-A5CD-32C4BE79049F}" type="parTrans" cxnId="{EA831FFD-4931-4523-8C4E-29310D13C80A}">
      <dgm:prSet/>
      <dgm:spPr/>
      <dgm:t>
        <a:bodyPr/>
        <a:lstStyle/>
        <a:p>
          <a:endParaRPr lang="en-IN"/>
        </a:p>
      </dgm:t>
    </dgm:pt>
    <dgm:pt modelId="{6EDEDF9D-93BD-4BF4-942D-25603A0E3D4D}" type="sibTrans" cxnId="{EA831FFD-4931-4523-8C4E-29310D13C80A}">
      <dgm:prSet/>
      <dgm:spPr/>
      <dgm:t>
        <a:bodyPr/>
        <a:lstStyle/>
        <a:p>
          <a:endParaRPr lang="en-IN"/>
        </a:p>
      </dgm:t>
    </dgm:pt>
    <dgm:pt modelId="{557C03F5-EB13-43CF-A127-40FA022C2BF7}">
      <dgm:prSet custT="1"/>
      <dgm:spPr>
        <a:solidFill>
          <a:srgbClr val="CCFFCC"/>
        </a:solidFill>
      </dgm:spPr>
      <dgm:t>
        <a:bodyPr/>
        <a:lstStyle/>
        <a:p>
          <a:pPr algn="just" rtl="0"/>
          <a:r>
            <a:rPr lang="en-US" sz="1800">
              <a:latin typeface="Arial" panose="020B0604020202020204" pitchFamily="34" charset="0"/>
              <a:cs typeface="Arial" panose="020B0604020202020204" pitchFamily="34" charset="0"/>
            </a:rPr>
            <a:t>Individual plans motivate realistic and measurable objectives within 8 weeks.</a:t>
          </a:r>
          <a:endParaRPr lang="en-IN" sz="1800">
            <a:latin typeface="Arial" panose="020B0604020202020204" pitchFamily="34" charset="0"/>
            <a:cs typeface="Arial" panose="020B0604020202020204" pitchFamily="34" charset="0"/>
          </a:endParaRPr>
        </a:p>
      </dgm:t>
    </dgm:pt>
    <dgm:pt modelId="{00993039-F75C-4112-B77F-A9DC8418AA5F}" type="parTrans" cxnId="{2613AC78-F6F5-421C-99BC-22024B46C2F1}">
      <dgm:prSet/>
      <dgm:spPr/>
      <dgm:t>
        <a:bodyPr/>
        <a:lstStyle/>
        <a:p>
          <a:endParaRPr lang="en-IN"/>
        </a:p>
      </dgm:t>
    </dgm:pt>
    <dgm:pt modelId="{AF658174-84EB-4AF0-A0D6-B8C3366121A7}" type="sibTrans" cxnId="{2613AC78-F6F5-421C-99BC-22024B46C2F1}">
      <dgm:prSet/>
      <dgm:spPr/>
      <dgm:t>
        <a:bodyPr/>
        <a:lstStyle/>
        <a:p>
          <a:endParaRPr lang="en-IN"/>
        </a:p>
      </dgm:t>
    </dgm:pt>
    <dgm:pt modelId="{F50C0BA9-908A-4D53-8593-C0AA96EA9FDF}" type="pres">
      <dgm:prSet presAssocID="{8C598848-5213-4FC5-95B3-8F47FD6CEBDB}" presName="Name0" presStyleCnt="0">
        <dgm:presLayoutVars>
          <dgm:chMax val="7"/>
          <dgm:chPref val="7"/>
          <dgm:dir/>
        </dgm:presLayoutVars>
      </dgm:prSet>
      <dgm:spPr/>
    </dgm:pt>
    <dgm:pt modelId="{50FA3B41-4E48-4087-8378-50A3C42923B5}" type="pres">
      <dgm:prSet presAssocID="{8C598848-5213-4FC5-95B3-8F47FD6CEBDB}" presName="Name1" presStyleCnt="0"/>
      <dgm:spPr/>
    </dgm:pt>
    <dgm:pt modelId="{78EEE13F-DB54-4754-AD92-443F0764C603}" type="pres">
      <dgm:prSet presAssocID="{8C598848-5213-4FC5-95B3-8F47FD6CEBDB}" presName="cycle" presStyleCnt="0"/>
      <dgm:spPr/>
    </dgm:pt>
    <dgm:pt modelId="{D0DB050D-2474-4864-A469-91D163AD339A}" type="pres">
      <dgm:prSet presAssocID="{8C598848-5213-4FC5-95B3-8F47FD6CEBDB}" presName="srcNode" presStyleLbl="node1" presStyleIdx="0" presStyleCnt="5"/>
      <dgm:spPr/>
    </dgm:pt>
    <dgm:pt modelId="{7371C18B-5C61-49E5-9D36-DF0769ADF521}" type="pres">
      <dgm:prSet presAssocID="{8C598848-5213-4FC5-95B3-8F47FD6CEBDB}" presName="conn" presStyleLbl="parChTrans1D2" presStyleIdx="0" presStyleCnt="1" custScaleY="125657"/>
      <dgm:spPr/>
    </dgm:pt>
    <dgm:pt modelId="{D0F7745A-8952-430F-BE86-A3C15ED17B48}" type="pres">
      <dgm:prSet presAssocID="{8C598848-5213-4FC5-95B3-8F47FD6CEBDB}" presName="extraNode" presStyleLbl="node1" presStyleIdx="0" presStyleCnt="5"/>
      <dgm:spPr/>
    </dgm:pt>
    <dgm:pt modelId="{22BB6E9E-EBC9-43FF-AE8E-814B601EF5E6}" type="pres">
      <dgm:prSet presAssocID="{8C598848-5213-4FC5-95B3-8F47FD6CEBDB}" presName="dstNode" presStyleLbl="node1" presStyleIdx="0" presStyleCnt="5"/>
      <dgm:spPr/>
    </dgm:pt>
    <dgm:pt modelId="{81DA40E1-E489-4CC0-89A3-4A7905314D6E}" type="pres">
      <dgm:prSet presAssocID="{71EFE8E7-ABF2-43A8-B844-E97B4758C4E3}" presName="text_1" presStyleLbl="node1" presStyleIdx="0" presStyleCnt="5" custScaleY="125657">
        <dgm:presLayoutVars>
          <dgm:bulletEnabled val="1"/>
        </dgm:presLayoutVars>
      </dgm:prSet>
      <dgm:spPr/>
    </dgm:pt>
    <dgm:pt modelId="{29AE423D-F682-465E-ADF9-2DD43648FD45}" type="pres">
      <dgm:prSet presAssocID="{71EFE8E7-ABF2-43A8-B844-E97B4758C4E3}" presName="accent_1" presStyleCnt="0"/>
      <dgm:spPr/>
    </dgm:pt>
    <dgm:pt modelId="{1592B77F-C49D-4C50-851E-672BCB26DA8C}" type="pres">
      <dgm:prSet presAssocID="{71EFE8E7-ABF2-43A8-B844-E97B4758C4E3}" presName="accentRepeatNode" presStyleLbl="solidFgAcc1" presStyleIdx="0" presStyleCnt="5" custScaleY="125657"/>
      <dgm:spPr>
        <a:solidFill>
          <a:schemeClr val="accent5">
            <a:lumMod val="20000"/>
            <a:lumOff val="80000"/>
          </a:schemeClr>
        </a:solidFill>
      </dgm:spPr>
    </dgm:pt>
    <dgm:pt modelId="{4847381B-F657-467C-9A27-1D9C8D161BF2}" type="pres">
      <dgm:prSet presAssocID="{C71B4766-2536-4FF5-8533-7D466CED125B}" presName="text_2" presStyleLbl="node1" presStyleIdx="1" presStyleCnt="5" custScaleY="125657">
        <dgm:presLayoutVars>
          <dgm:bulletEnabled val="1"/>
        </dgm:presLayoutVars>
      </dgm:prSet>
      <dgm:spPr/>
    </dgm:pt>
    <dgm:pt modelId="{1640DC33-AFAC-4A72-A802-4C3E2B37EC50}" type="pres">
      <dgm:prSet presAssocID="{C71B4766-2536-4FF5-8533-7D466CED125B}" presName="accent_2" presStyleCnt="0"/>
      <dgm:spPr/>
    </dgm:pt>
    <dgm:pt modelId="{C748FC8A-04A8-4226-B0A9-EA26E0BB24BB}" type="pres">
      <dgm:prSet presAssocID="{C71B4766-2536-4FF5-8533-7D466CED125B}" presName="accentRepeatNode" presStyleLbl="solidFgAcc1" presStyleIdx="1" presStyleCnt="5" custScaleY="125657"/>
      <dgm:spPr>
        <a:solidFill>
          <a:schemeClr val="accent5">
            <a:lumMod val="20000"/>
            <a:lumOff val="80000"/>
          </a:schemeClr>
        </a:solidFill>
      </dgm:spPr>
    </dgm:pt>
    <dgm:pt modelId="{F36AC1B5-AE39-4B27-B0FF-57270D8AB773}" type="pres">
      <dgm:prSet presAssocID="{F6CF499C-7D8F-4DF8-909B-A33E90261C51}" presName="text_3" presStyleLbl="node1" presStyleIdx="2" presStyleCnt="5" custScaleY="125657">
        <dgm:presLayoutVars>
          <dgm:bulletEnabled val="1"/>
        </dgm:presLayoutVars>
      </dgm:prSet>
      <dgm:spPr/>
    </dgm:pt>
    <dgm:pt modelId="{D17707B2-CA3B-4435-B8BB-1650B2E199C8}" type="pres">
      <dgm:prSet presAssocID="{F6CF499C-7D8F-4DF8-909B-A33E90261C51}" presName="accent_3" presStyleCnt="0"/>
      <dgm:spPr/>
    </dgm:pt>
    <dgm:pt modelId="{3D8B3886-0489-41A6-A34D-AD19030B5511}" type="pres">
      <dgm:prSet presAssocID="{F6CF499C-7D8F-4DF8-909B-A33E90261C51}" presName="accentRepeatNode" presStyleLbl="solidFgAcc1" presStyleIdx="2" presStyleCnt="5" custScaleY="125657"/>
      <dgm:spPr>
        <a:solidFill>
          <a:schemeClr val="accent5">
            <a:lumMod val="20000"/>
            <a:lumOff val="80000"/>
          </a:schemeClr>
        </a:solidFill>
      </dgm:spPr>
    </dgm:pt>
    <dgm:pt modelId="{F056B0C1-CB3C-4C56-A581-2B8DEEF29870}" type="pres">
      <dgm:prSet presAssocID="{A4D63AA3-6DA6-4C59-AB46-13BA84D2C616}" presName="text_4" presStyleLbl="node1" presStyleIdx="3" presStyleCnt="5" custScaleY="125657">
        <dgm:presLayoutVars>
          <dgm:bulletEnabled val="1"/>
        </dgm:presLayoutVars>
      </dgm:prSet>
      <dgm:spPr/>
    </dgm:pt>
    <dgm:pt modelId="{706410DF-AC63-4815-B81F-3A691C9ED55D}" type="pres">
      <dgm:prSet presAssocID="{A4D63AA3-6DA6-4C59-AB46-13BA84D2C616}" presName="accent_4" presStyleCnt="0"/>
      <dgm:spPr/>
    </dgm:pt>
    <dgm:pt modelId="{CF3645E1-BFDD-406F-B2AE-397E2A68A72D}" type="pres">
      <dgm:prSet presAssocID="{A4D63AA3-6DA6-4C59-AB46-13BA84D2C616}" presName="accentRepeatNode" presStyleLbl="solidFgAcc1" presStyleIdx="3" presStyleCnt="5" custScaleY="125657"/>
      <dgm:spPr>
        <a:solidFill>
          <a:schemeClr val="accent5">
            <a:lumMod val="20000"/>
            <a:lumOff val="80000"/>
          </a:schemeClr>
        </a:solidFill>
      </dgm:spPr>
    </dgm:pt>
    <dgm:pt modelId="{9474EE07-8678-4AE5-9FBC-007E6E195C5D}" type="pres">
      <dgm:prSet presAssocID="{557C03F5-EB13-43CF-A127-40FA022C2BF7}" presName="text_5" presStyleLbl="node1" presStyleIdx="4" presStyleCnt="5" custScaleY="125657">
        <dgm:presLayoutVars>
          <dgm:bulletEnabled val="1"/>
        </dgm:presLayoutVars>
      </dgm:prSet>
      <dgm:spPr/>
    </dgm:pt>
    <dgm:pt modelId="{2F149C4A-C746-42A0-89E4-D8201E0E288F}" type="pres">
      <dgm:prSet presAssocID="{557C03F5-EB13-43CF-A127-40FA022C2BF7}" presName="accent_5" presStyleCnt="0"/>
      <dgm:spPr/>
    </dgm:pt>
    <dgm:pt modelId="{1FCA5D82-34BF-48DC-B026-60B6C851BDD8}" type="pres">
      <dgm:prSet presAssocID="{557C03F5-EB13-43CF-A127-40FA022C2BF7}" presName="accentRepeatNode" presStyleLbl="solidFgAcc1" presStyleIdx="4" presStyleCnt="5" custScaleY="125657"/>
      <dgm:spPr>
        <a:solidFill>
          <a:schemeClr val="accent5">
            <a:lumMod val="20000"/>
            <a:lumOff val="80000"/>
          </a:schemeClr>
        </a:solidFill>
      </dgm:spPr>
    </dgm:pt>
  </dgm:ptLst>
  <dgm:cxnLst>
    <dgm:cxn modelId="{CB715812-468B-44F4-9798-0195AA1201DB}" type="presOf" srcId="{8C598848-5213-4FC5-95B3-8F47FD6CEBDB}" destId="{F50C0BA9-908A-4D53-8593-C0AA96EA9FDF}" srcOrd="0" destOrd="0" presId="urn:microsoft.com/office/officeart/2008/layout/VerticalCurvedList"/>
    <dgm:cxn modelId="{2613AC78-F6F5-421C-99BC-22024B46C2F1}" srcId="{8C598848-5213-4FC5-95B3-8F47FD6CEBDB}" destId="{557C03F5-EB13-43CF-A127-40FA022C2BF7}" srcOrd="4" destOrd="0" parTransId="{00993039-F75C-4112-B77F-A9DC8418AA5F}" sibTransId="{AF658174-84EB-4AF0-A0D6-B8C3366121A7}"/>
    <dgm:cxn modelId="{674F337B-54AD-4FDB-8C2A-52040EA00EA7}" type="presOf" srcId="{F6CF499C-7D8F-4DF8-909B-A33E90261C51}" destId="{F36AC1B5-AE39-4B27-B0FF-57270D8AB773}" srcOrd="0" destOrd="0" presId="urn:microsoft.com/office/officeart/2008/layout/VerticalCurvedList"/>
    <dgm:cxn modelId="{981AA39E-0926-4C43-A5F8-FA6F3CA3A69B}" srcId="{8C598848-5213-4FC5-95B3-8F47FD6CEBDB}" destId="{C71B4766-2536-4FF5-8533-7D466CED125B}" srcOrd="1" destOrd="0" parTransId="{2A151BE9-0056-4DA9-ADB5-20375E955744}" sibTransId="{33506D0D-48C0-4E17-954F-A1F0E7F206BE}"/>
    <dgm:cxn modelId="{11295EB9-0557-4021-AD36-14FAFDA79700}" type="presOf" srcId="{C71B4766-2536-4FF5-8533-7D466CED125B}" destId="{4847381B-F657-467C-9A27-1D9C8D161BF2}" srcOrd="0" destOrd="0" presId="urn:microsoft.com/office/officeart/2008/layout/VerticalCurvedList"/>
    <dgm:cxn modelId="{EE5EE2DE-243C-4DD9-A9A4-41C9CAF85D70}" type="presOf" srcId="{A8B3F64A-9A00-4E48-A964-C91F2128B602}" destId="{7371C18B-5C61-49E5-9D36-DF0769ADF521}" srcOrd="0" destOrd="0" presId="urn:microsoft.com/office/officeart/2008/layout/VerticalCurvedList"/>
    <dgm:cxn modelId="{6BFEC2E8-97B1-4B9D-B979-49CF11D315F7}" type="presOf" srcId="{71EFE8E7-ABF2-43A8-B844-E97B4758C4E3}" destId="{81DA40E1-E489-4CC0-89A3-4A7905314D6E}" srcOrd="0" destOrd="0" presId="urn:microsoft.com/office/officeart/2008/layout/VerticalCurvedList"/>
    <dgm:cxn modelId="{92F5ABEB-413B-4762-8141-F8875174042E}" srcId="{8C598848-5213-4FC5-95B3-8F47FD6CEBDB}" destId="{71EFE8E7-ABF2-43A8-B844-E97B4758C4E3}" srcOrd="0" destOrd="0" parTransId="{556831FE-4A7B-4F6F-A4CD-ADE16DCDF29B}" sibTransId="{A8B3F64A-9A00-4E48-A964-C91F2128B602}"/>
    <dgm:cxn modelId="{A13F74EC-0F45-4BE1-AA40-9B50B73AA2B0}" type="presOf" srcId="{557C03F5-EB13-43CF-A127-40FA022C2BF7}" destId="{9474EE07-8678-4AE5-9FBC-007E6E195C5D}" srcOrd="0" destOrd="0" presId="urn:microsoft.com/office/officeart/2008/layout/VerticalCurvedList"/>
    <dgm:cxn modelId="{3F9842EE-F8BB-491E-A0D8-8219D424A323}" srcId="{8C598848-5213-4FC5-95B3-8F47FD6CEBDB}" destId="{F6CF499C-7D8F-4DF8-909B-A33E90261C51}" srcOrd="2" destOrd="0" parTransId="{67470FE8-51B5-4B15-B5D0-708BA37FFB5F}" sibTransId="{35437DB0-E966-4EF0-A855-F810C5FAF32E}"/>
    <dgm:cxn modelId="{02F02BF8-2CC2-457A-B73D-D3CB6DA5248C}" type="presOf" srcId="{A4D63AA3-6DA6-4C59-AB46-13BA84D2C616}" destId="{F056B0C1-CB3C-4C56-A581-2B8DEEF29870}" srcOrd="0" destOrd="0" presId="urn:microsoft.com/office/officeart/2008/layout/VerticalCurvedList"/>
    <dgm:cxn modelId="{EA831FFD-4931-4523-8C4E-29310D13C80A}" srcId="{8C598848-5213-4FC5-95B3-8F47FD6CEBDB}" destId="{A4D63AA3-6DA6-4C59-AB46-13BA84D2C616}" srcOrd="3" destOrd="0" parTransId="{EF89A8DD-0376-4000-A5CD-32C4BE79049F}" sibTransId="{6EDEDF9D-93BD-4BF4-942D-25603A0E3D4D}"/>
    <dgm:cxn modelId="{9E745F1A-DC6D-44ED-95DA-D3B5AB35962C}" type="presParOf" srcId="{F50C0BA9-908A-4D53-8593-C0AA96EA9FDF}" destId="{50FA3B41-4E48-4087-8378-50A3C42923B5}" srcOrd="0" destOrd="0" presId="urn:microsoft.com/office/officeart/2008/layout/VerticalCurvedList"/>
    <dgm:cxn modelId="{5045FA46-2B86-4CA0-907A-B75EF3E1D9D4}" type="presParOf" srcId="{50FA3B41-4E48-4087-8378-50A3C42923B5}" destId="{78EEE13F-DB54-4754-AD92-443F0764C603}" srcOrd="0" destOrd="0" presId="urn:microsoft.com/office/officeart/2008/layout/VerticalCurvedList"/>
    <dgm:cxn modelId="{6AC3F38E-5808-46BA-AAB8-B17B924DEA62}" type="presParOf" srcId="{78EEE13F-DB54-4754-AD92-443F0764C603}" destId="{D0DB050D-2474-4864-A469-91D163AD339A}" srcOrd="0" destOrd="0" presId="urn:microsoft.com/office/officeart/2008/layout/VerticalCurvedList"/>
    <dgm:cxn modelId="{8B71BBFE-EAF6-4BA3-8C1B-982B0AE1C8C9}" type="presParOf" srcId="{78EEE13F-DB54-4754-AD92-443F0764C603}" destId="{7371C18B-5C61-49E5-9D36-DF0769ADF521}" srcOrd="1" destOrd="0" presId="urn:microsoft.com/office/officeart/2008/layout/VerticalCurvedList"/>
    <dgm:cxn modelId="{7387BD5C-DC22-4623-A776-1A7C87376952}" type="presParOf" srcId="{78EEE13F-DB54-4754-AD92-443F0764C603}" destId="{D0F7745A-8952-430F-BE86-A3C15ED17B48}" srcOrd="2" destOrd="0" presId="urn:microsoft.com/office/officeart/2008/layout/VerticalCurvedList"/>
    <dgm:cxn modelId="{78E709A5-CB45-4C99-BCE4-0A34642C62F2}" type="presParOf" srcId="{78EEE13F-DB54-4754-AD92-443F0764C603}" destId="{22BB6E9E-EBC9-43FF-AE8E-814B601EF5E6}" srcOrd="3" destOrd="0" presId="urn:microsoft.com/office/officeart/2008/layout/VerticalCurvedList"/>
    <dgm:cxn modelId="{32720C5F-285E-42E3-9762-7FFB25565984}" type="presParOf" srcId="{50FA3B41-4E48-4087-8378-50A3C42923B5}" destId="{81DA40E1-E489-4CC0-89A3-4A7905314D6E}" srcOrd="1" destOrd="0" presId="urn:microsoft.com/office/officeart/2008/layout/VerticalCurvedList"/>
    <dgm:cxn modelId="{99D79245-B049-4FE6-9DE0-9E9AF1D57FA2}" type="presParOf" srcId="{50FA3B41-4E48-4087-8378-50A3C42923B5}" destId="{29AE423D-F682-465E-ADF9-2DD43648FD45}" srcOrd="2" destOrd="0" presId="urn:microsoft.com/office/officeart/2008/layout/VerticalCurvedList"/>
    <dgm:cxn modelId="{9C08E48D-BB99-4E90-B713-563E69A588B2}" type="presParOf" srcId="{29AE423D-F682-465E-ADF9-2DD43648FD45}" destId="{1592B77F-C49D-4C50-851E-672BCB26DA8C}" srcOrd="0" destOrd="0" presId="urn:microsoft.com/office/officeart/2008/layout/VerticalCurvedList"/>
    <dgm:cxn modelId="{381F099E-B5DB-4551-A91D-BE349F1D76F9}" type="presParOf" srcId="{50FA3B41-4E48-4087-8378-50A3C42923B5}" destId="{4847381B-F657-467C-9A27-1D9C8D161BF2}" srcOrd="3" destOrd="0" presId="urn:microsoft.com/office/officeart/2008/layout/VerticalCurvedList"/>
    <dgm:cxn modelId="{69D05E7C-ED52-4BFB-B8C8-15B39B014BDE}" type="presParOf" srcId="{50FA3B41-4E48-4087-8378-50A3C42923B5}" destId="{1640DC33-AFAC-4A72-A802-4C3E2B37EC50}" srcOrd="4" destOrd="0" presId="urn:microsoft.com/office/officeart/2008/layout/VerticalCurvedList"/>
    <dgm:cxn modelId="{4F6FC00F-5120-4DD7-9E67-58FBAC73FF22}" type="presParOf" srcId="{1640DC33-AFAC-4A72-A802-4C3E2B37EC50}" destId="{C748FC8A-04A8-4226-B0A9-EA26E0BB24BB}" srcOrd="0" destOrd="0" presId="urn:microsoft.com/office/officeart/2008/layout/VerticalCurvedList"/>
    <dgm:cxn modelId="{8AA4180F-C7B6-44ED-AD4D-5EE85E5D1105}" type="presParOf" srcId="{50FA3B41-4E48-4087-8378-50A3C42923B5}" destId="{F36AC1B5-AE39-4B27-B0FF-57270D8AB773}" srcOrd="5" destOrd="0" presId="urn:microsoft.com/office/officeart/2008/layout/VerticalCurvedList"/>
    <dgm:cxn modelId="{E2AEDBBE-D99B-4972-917A-9B66609C439A}" type="presParOf" srcId="{50FA3B41-4E48-4087-8378-50A3C42923B5}" destId="{D17707B2-CA3B-4435-B8BB-1650B2E199C8}" srcOrd="6" destOrd="0" presId="urn:microsoft.com/office/officeart/2008/layout/VerticalCurvedList"/>
    <dgm:cxn modelId="{61AB4C7B-12CC-49EB-929B-AC4C9B133839}" type="presParOf" srcId="{D17707B2-CA3B-4435-B8BB-1650B2E199C8}" destId="{3D8B3886-0489-41A6-A34D-AD19030B5511}" srcOrd="0" destOrd="0" presId="urn:microsoft.com/office/officeart/2008/layout/VerticalCurvedList"/>
    <dgm:cxn modelId="{458259AB-86BD-4391-A28B-B20527703BEF}" type="presParOf" srcId="{50FA3B41-4E48-4087-8378-50A3C42923B5}" destId="{F056B0C1-CB3C-4C56-A581-2B8DEEF29870}" srcOrd="7" destOrd="0" presId="urn:microsoft.com/office/officeart/2008/layout/VerticalCurvedList"/>
    <dgm:cxn modelId="{19FE7B89-F6F6-47EB-8E13-69F323CAE245}" type="presParOf" srcId="{50FA3B41-4E48-4087-8378-50A3C42923B5}" destId="{706410DF-AC63-4815-B81F-3A691C9ED55D}" srcOrd="8" destOrd="0" presId="urn:microsoft.com/office/officeart/2008/layout/VerticalCurvedList"/>
    <dgm:cxn modelId="{F1DA4DF6-FF64-452F-958D-A0AA2C6FDD94}" type="presParOf" srcId="{706410DF-AC63-4815-B81F-3A691C9ED55D}" destId="{CF3645E1-BFDD-406F-B2AE-397E2A68A72D}" srcOrd="0" destOrd="0" presId="urn:microsoft.com/office/officeart/2008/layout/VerticalCurvedList"/>
    <dgm:cxn modelId="{3BDB04C0-8021-45C0-BA84-0B4F24139C57}" type="presParOf" srcId="{50FA3B41-4E48-4087-8378-50A3C42923B5}" destId="{9474EE07-8678-4AE5-9FBC-007E6E195C5D}" srcOrd="9" destOrd="0" presId="urn:microsoft.com/office/officeart/2008/layout/VerticalCurvedList"/>
    <dgm:cxn modelId="{6A5737A6-9C39-4A07-9C50-7D06EDC1FCF2}" type="presParOf" srcId="{50FA3B41-4E48-4087-8378-50A3C42923B5}" destId="{2F149C4A-C746-42A0-89E4-D8201E0E288F}" srcOrd="10" destOrd="0" presId="urn:microsoft.com/office/officeart/2008/layout/VerticalCurvedList"/>
    <dgm:cxn modelId="{7ADD3FCC-1FF4-4EFB-8983-F70F31C80951}" type="presParOf" srcId="{2F149C4A-C746-42A0-89E4-D8201E0E288F}" destId="{1FCA5D82-34BF-48DC-B026-60B6C851BDD8}"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B7933D-1D7C-46B9-8C8D-751E602A6438}" type="doc">
      <dgm:prSet loTypeId="urn:microsoft.com/office/officeart/2005/8/layout/process4" loCatId="process" qsTypeId="urn:microsoft.com/office/officeart/2005/8/quickstyle/simple1" qsCatId="simple" csTypeId="urn:microsoft.com/office/officeart/2005/8/colors/accent0_1" csCatId="mainScheme" phldr="1"/>
      <dgm:spPr/>
      <dgm:t>
        <a:bodyPr/>
        <a:lstStyle/>
        <a:p>
          <a:endParaRPr lang="en-IN"/>
        </a:p>
      </dgm:t>
    </dgm:pt>
    <dgm:pt modelId="{FABDBA1A-9937-458C-B222-1ECB76559A5A}">
      <dgm:prSet custT="1"/>
      <dgm:spPr>
        <a:solidFill>
          <a:schemeClr val="accent4">
            <a:lumMod val="20000"/>
            <a:lumOff val="80000"/>
          </a:schemeClr>
        </a:solidFill>
      </dgm:spPr>
      <dgm:t>
        <a:bodyPr/>
        <a:lstStyle/>
        <a:p>
          <a:pPr algn="just" rtl="0"/>
          <a:r>
            <a:rPr lang="en-IN" sz="1800" dirty="0">
              <a:latin typeface="Arial" panose="020B0604020202020204" pitchFamily="34" charset="0"/>
              <a:cs typeface="Arial" panose="020B0604020202020204" pitchFamily="34" charset="0"/>
            </a:rPr>
            <a:t>Nicotine awareness improved: Will improve the awareness of teenagers regarding nicotine addiction and the risks and dangers associated with experimentation with tobacco products.</a:t>
          </a:r>
        </a:p>
      </dgm:t>
    </dgm:pt>
    <dgm:pt modelId="{FDA3D79C-BE6B-418D-973B-28B511EED3F5}" type="parTrans" cxnId="{79F313AD-FB37-4FD1-BE7D-D46D1639D0F1}">
      <dgm:prSet/>
      <dgm:spPr/>
      <dgm:t>
        <a:bodyPr/>
        <a:lstStyle/>
        <a:p>
          <a:pPr algn="just"/>
          <a:endParaRPr lang="en-IN" sz="1800">
            <a:latin typeface="Arial" panose="020B0604020202020204" pitchFamily="34" charset="0"/>
            <a:cs typeface="Arial" panose="020B0604020202020204" pitchFamily="34" charset="0"/>
          </a:endParaRPr>
        </a:p>
      </dgm:t>
    </dgm:pt>
    <dgm:pt modelId="{5720ED87-D505-4D67-8A5F-3651E08EDCD9}" type="sibTrans" cxnId="{79F313AD-FB37-4FD1-BE7D-D46D1639D0F1}">
      <dgm:prSet/>
      <dgm:spPr/>
      <dgm:t>
        <a:bodyPr/>
        <a:lstStyle/>
        <a:p>
          <a:pPr algn="just"/>
          <a:endParaRPr lang="en-IN" sz="1800">
            <a:latin typeface="Arial" panose="020B0604020202020204" pitchFamily="34" charset="0"/>
            <a:cs typeface="Arial" panose="020B0604020202020204" pitchFamily="34" charset="0"/>
          </a:endParaRPr>
        </a:p>
      </dgm:t>
    </dgm:pt>
    <dgm:pt modelId="{6CDA1CCB-8266-4122-BA6D-9BAA428B2B4B}">
      <dgm:prSet custT="1"/>
      <dgm:spPr>
        <a:solidFill>
          <a:schemeClr val="accent4">
            <a:lumMod val="20000"/>
            <a:lumOff val="80000"/>
          </a:schemeClr>
        </a:solidFill>
      </dgm:spPr>
      <dgm:t>
        <a:bodyPr/>
        <a:lstStyle/>
        <a:p>
          <a:pPr algn="just" rtl="0"/>
          <a:r>
            <a:rPr lang="en-IN" sz="1800" dirty="0">
              <a:latin typeface="Arial" panose="020B0604020202020204" pitchFamily="34" charset="0"/>
              <a:cs typeface="Arial" panose="020B0604020202020204" pitchFamily="34" charset="0"/>
            </a:rPr>
            <a:t>Refusal skills enhanced: Enhances the self-confidence of teenagers to deal with peer pressure and make firm decisions to refrain from using tobacco products (</a:t>
          </a:r>
          <a:r>
            <a:rPr lang="en-US" sz="1800" dirty="0">
              <a:solidFill>
                <a:schemeClr val="bg1"/>
              </a:solidFill>
              <a:latin typeface="Arial" panose="020B0604020202020204" pitchFamily="34" charset="0"/>
              <a:cs typeface="Arial" panose="020B0604020202020204" pitchFamily="34" charset="0"/>
            </a:rPr>
            <a:t>Lockett </a:t>
          </a:r>
          <a:r>
            <a:rPr lang="en-US" sz="1800" i="1" dirty="0">
              <a:solidFill>
                <a:schemeClr val="bg1"/>
              </a:solidFill>
              <a:latin typeface="Arial" panose="020B0604020202020204" pitchFamily="34" charset="0"/>
              <a:cs typeface="Arial" panose="020B0604020202020204" pitchFamily="34" charset="0"/>
            </a:rPr>
            <a:t>et al., </a:t>
          </a:r>
          <a:r>
            <a:rPr lang="en-US" sz="1800" i="0" dirty="0">
              <a:solidFill>
                <a:schemeClr val="bg1"/>
              </a:solidFill>
              <a:latin typeface="Arial" panose="020B0604020202020204" pitchFamily="34" charset="0"/>
              <a:cs typeface="Arial" panose="020B0604020202020204" pitchFamily="34" charset="0"/>
            </a:rPr>
            <a:t>2026</a:t>
          </a:r>
          <a:r>
            <a:rPr lang="en-IN" sz="1800" dirty="0">
              <a:latin typeface="Arial" panose="020B0604020202020204" pitchFamily="34" charset="0"/>
              <a:cs typeface="Arial" panose="020B0604020202020204" pitchFamily="34" charset="0"/>
            </a:rPr>
            <a:t>).</a:t>
          </a:r>
        </a:p>
      </dgm:t>
    </dgm:pt>
    <dgm:pt modelId="{7877EEBC-CB8E-4687-B8C2-5B08E2BAE032}" type="parTrans" cxnId="{4976717D-1F3E-4DD9-8A50-F0C106F58F7E}">
      <dgm:prSet/>
      <dgm:spPr/>
      <dgm:t>
        <a:bodyPr/>
        <a:lstStyle/>
        <a:p>
          <a:pPr algn="just"/>
          <a:endParaRPr lang="en-IN" sz="1800">
            <a:latin typeface="Arial" panose="020B0604020202020204" pitchFamily="34" charset="0"/>
            <a:cs typeface="Arial" panose="020B0604020202020204" pitchFamily="34" charset="0"/>
          </a:endParaRPr>
        </a:p>
      </dgm:t>
    </dgm:pt>
    <dgm:pt modelId="{0ADE0A8F-BD19-4110-ABAC-AF8117399DC3}" type="sibTrans" cxnId="{4976717D-1F3E-4DD9-8A50-F0C106F58F7E}">
      <dgm:prSet/>
      <dgm:spPr/>
      <dgm:t>
        <a:bodyPr/>
        <a:lstStyle/>
        <a:p>
          <a:pPr algn="just"/>
          <a:endParaRPr lang="en-IN" sz="1800">
            <a:latin typeface="Arial" panose="020B0604020202020204" pitchFamily="34" charset="0"/>
            <a:cs typeface="Arial" panose="020B0604020202020204" pitchFamily="34" charset="0"/>
          </a:endParaRPr>
        </a:p>
      </dgm:t>
    </dgm:pt>
    <dgm:pt modelId="{4AA29313-DA81-49D3-8B1B-C83FB5D74DA8}">
      <dgm:prSet custT="1"/>
      <dgm:spPr>
        <a:solidFill>
          <a:schemeClr val="accent4">
            <a:lumMod val="20000"/>
            <a:lumOff val="80000"/>
          </a:schemeClr>
        </a:solidFill>
      </dgm:spPr>
      <dgm:t>
        <a:bodyPr/>
        <a:lstStyle/>
        <a:p>
          <a:pPr algn="just" rtl="0"/>
          <a:r>
            <a:rPr lang="en-IN" sz="1800">
              <a:latin typeface="Arial" panose="020B0604020202020204" pitchFamily="34" charset="0"/>
              <a:cs typeface="Arial" panose="020B0604020202020204" pitchFamily="34" charset="0"/>
            </a:rPr>
            <a:t>Reduced intention to use tobacco: Reduces the likelihood of engaging in smoking and vaping activities.</a:t>
          </a:r>
        </a:p>
      </dgm:t>
    </dgm:pt>
    <dgm:pt modelId="{E748C096-08DA-48C0-9273-638E551B2213}" type="parTrans" cxnId="{8220F3E7-0719-48A7-8008-88DC611260C3}">
      <dgm:prSet/>
      <dgm:spPr/>
      <dgm:t>
        <a:bodyPr/>
        <a:lstStyle/>
        <a:p>
          <a:pPr algn="just"/>
          <a:endParaRPr lang="en-IN" sz="1800">
            <a:latin typeface="Arial" panose="020B0604020202020204" pitchFamily="34" charset="0"/>
            <a:cs typeface="Arial" panose="020B0604020202020204" pitchFamily="34" charset="0"/>
          </a:endParaRPr>
        </a:p>
      </dgm:t>
    </dgm:pt>
    <dgm:pt modelId="{805F75FC-2A70-42A6-8ABD-46D148F597E1}" type="sibTrans" cxnId="{8220F3E7-0719-48A7-8008-88DC611260C3}">
      <dgm:prSet/>
      <dgm:spPr/>
      <dgm:t>
        <a:bodyPr/>
        <a:lstStyle/>
        <a:p>
          <a:pPr algn="just"/>
          <a:endParaRPr lang="en-IN" sz="1800">
            <a:latin typeface="Arial" panose="020B0604020202020204" pitchFamily="34" charset="0"/>
            <a:cs typeface="Arial" panose="020B0604020202020204" pitchFamily="34" charset="0"/>
          </a:endParaRPr>
        </a:p>
      </dgm:t>
    </dgm:pt>
    <dgm:pt modelId="{8AD574A8-2C79-4CF8-8C80-608DB9306E10}">
      <dgm:prSet custT="1"/>
      <dgm:spPr>
        <a:solidFill>
          <a:schemeClr val="accent4">
            <a:lumMod val="20000"/>
            <a:lumOff val="80000"/>
          </a:schemeClr>
        </a:solidFill>
      </dgm:spPr>
      <dgm:t>
        <a:bodyPr/>
        <a:lstStyle/>
        <a:p>
          <a:pPr algn="just" rtl="0"/>
          <a:r>
            <a:rPr lang="en-IN" sz="1800">
              <a:latin typeface="Arial" panose="020B0604020202020204" pitchFamily="34" charset="0"/>
              <a:cs typeface="Arial" panose="020B0604020202020204" pitchFamily="34" charset="0"/>
            </a:rPr>
            <a:t>Prevention maintenance: The combination of knowledge, confidence, and lower intentions helps in developing healthy behaviour and maintaining good health in the future.</a:t>
          </a:r>
        </a:p>
      </dgm:t>
    </dgm:pt>
    <dgm:pt modelId="{FD3351F3-DFB2-4765-B4C6-3D448F3E92C9}" type="parTrans" cxnId="{35333959-E8F3-4DD8-A6EC-1F948C1AAFF3}">
      <dgm:prSet/>
      <dgm:spPr/>
      <dgm:t>
        <a:bodyPr/>
        <a:lstStyle/>
        <a:p>
          <a:pPr algn="just"/>
          <a:endParaRPr lang="en-IN" sz="1800">
            <a:latin typeface="Arial" panose="020B0604020202020204" pitchFamily="34" charset="0"/>
            <a:cs typeface="Arial" panose="020B0604020202020204" pitchFamily="34" charset="0"/>
          </a:endParaRPr>
        </a:p>
      </dgm:t>
    </dgm:pt>
    <dgm:pt modelId="{A04A0C4B-DC15-4FB5-A284-B3DE7AAE1D5E}" type="sibTrans" cxnId="{35333959-E8F3-4DD8-A6EC-1F948C1AAFF3}">
      <dgm:prSet/>
      <dgm:spPr/>
      <dgm:t>
        <a:bodyPr/>
        <a:lstStyle/>
        <a:p>
          <a:pPr algn="just"/>
          <a:endParaRPr lang="en-IN" sz="1800">
            <a:latin typeface="Arial" panose="020B0604020202020204" pitchFamily="34" charset="0"/>
            <a:cs typeface="Arial" panose="020B0604020202020204" pitchFamily="34" charset="0"/>
          </a:endParaRPr>
        </a:p>
      </dgm:t>
    </dgm:pt>
    <dgm:pt modelId="{6437A217-3ACA-43ED-8EFF-B4D3144FB93D}" type="pres">
      <dgm:prSet presAssocID="{4AB7933D-1D7C-46B9-8C8D-751E602A6438}" presName="Name0" presStyleCnt="0">
        <dgm:presLayoutVars>
          <dgm:dir/>
          <dgm:animLvl val="lvl"/>
          <dgm:resizeHandles val="exact"/>
        </dgm:presLayoutVars>
      </dgm:prSet>
      <dgm:spPr/>
    </dgm:pt>
    <dgm:pt modelId="{EC7C4F3F-D5C9-4166-8D0C-9C3EF008607F}" type="pres">
      <dgm:prSet presAssocID="{8AD574A8-2C79-4CF8-8C80-608DB9306E10}" presName="boxAndChildren" presStyleCnt="0"/>
      <dgm:spPr/>
    </dgm:pt>
    <dgm:pt modelId="{DD152156-E0C7-4D4B-9409-D29F08E60B70}" type="pres">
      <dgm:prSet presAssocID="{8AD574A8-2C79-4CF8-8C80-608DB9306E10}" presName="parentTextBox" presStyleLbl="node1" presStyleIdx="0" presStyleCnt="4"/>
      <dgm:spPr/>
    </dgm:pt>
    <dgm:pt modelId="{AD862B0F-9C98-47A1-BAC1-B0FAE879F838}" type="pres">
      <dgm:prSet presAssocID="{805F75FC-2A70-42A6-8ABD-46D148F597E1}" presName="sp" presStyleCnt="0"/>
      <dgm:spPr/>
    </dgm:pt>
    <dgm:pt modelId="{F56B0B12-9115-47D4-B5A6-F035A83AEC67}" type="pres">
      <dgm:prSet presAssocID="{4AA29313-DA81-49D3-8B1B-C83FB5D74DA8}" presName="arrowAndChildren" presStyleCnt="0"/>
      <dgm:spPr/>
    </dgm:pt>
    <dgm:pt modelId="{329060C2-F8DB-4426-84DB-891692045BF3}" type="pres">
      <dgm:prSet presAssocID="{4AA29313-DA81-49D3-8B1B-C83FB5D74DA8}" presName="parentTextArrow" presStyleLbl="node1" presStyleIdx="1" presStyleCnt="4"/>
      <dgm:spPr/>
    </dgm:pt>
    <dgm:pt modelId="{CA168238-B039-45DC-97F4-F5C83E55F4B9}" type="pres">
      <dgm:prSet presAssocID="{0ADE0A8F-BD19-4110-ABAC-AF8117399DC3}" presName="sp" presStyleCnt="0"/>
      <dgm:spPr/>
    </dgm:pt>
    <dgm:pt modelId="{3B7DFD57-DC30-4FAA-9F0E-6D1BB55A8398}" type="pres">
      <dgm:prSet presAssocID="{6CDA1CCB-8266-4122-BA6D-9BAA428B2B4B}" presName="arrowAndChildren" presStyleCnt="0"/>
      <dgm:spPr/>
    </dgm:pt>
    <dgm:pt modelId="{9E56A51D-3C49-4FAF-953D-29D4ECD304D2}" type="pres">
      <dgm:prSet presAssocID="{6CDA1CCB-8266-4122-BA6D-9BAA428B2B4B}" presName="parentTextArrow" presStyleLbl="node1" presStyleIdx="2" presStyleCnt="4"/>
      <dgm:spPr/>
    </dgm:pt>
    <dgm:pt modelId="{4E9E01B0-8F4B-496D-8EA0-AA4C3C5987C8}" type="pres">
      <dgm:prSet presAssocID="{5720ED87-D505-4D67-8A5F-3651E08EDCD9}" presName="sp" presStyleCnt="0"/>
      <dgm:spPr/>
    </dgm:pt>
    <dgm:pt modelId="{FD1FD14C-6411-434E-9608-6A719EDFE546}" type="pres">
      <dgm:prSet presAssocID="{FABDBA1A-9937-458C-B222-1ECB76559A5A}" presName="arrowAndChildren" presStyleCnt="0"/>
      <dgm:spPr/>
    </dgm:pt>
    <dgm:pt modelId="{AE2DF079-A973-43E8-823D-45C6C9BD1026}" type="pres">
      <dgm:prSet presAssocID="{FABDBA1A-9937-458C-B222-1ECB76559A5A}" presName="parentTextArrow" presStyleLbl="node1" presStyleIdx="3" presStyleCnt="4" custLinFactNeighborX="213" custLinFactNeighborY="-5371"/>
      <dgm:spPr/>
    </dgm:pt>
  </dgm:ptLst>
  <dgm:cxnLst>
    <dgm:cxn modelId="{76AAD237-B851-4A3C-811E-1CB4EE3FB418}" type="presOf" srcId="{4AA29313-DA81-49D3-8B1B-C83FB5D74DA8}" destId="{329060C2-F8DB-4426-84DB-891692045BF3}" srcOrd="0" destOrd="0" presId="urn:microsoft.com/office/officeart/2005/8/layout/process4"/>
    <dgm:cxn modelId="{9D0F7841-39B5-4437-BBEA-7EE9C0CDC416}" type="presOf" srcId="{FABDBA1A-9937-458C-B222-1ECB76559A5A}" destId="{AE2DF079-A973-43E8-823D-45C6C9BD1026}" srcOrd="0" destOrd="0" presId="urn:microsoft.com/office/officeart/2005/8/layout/process4"/>
    <dgm:cxn modelId="{7BEB5A55-86E4-44F5-8AAF-A0FED755DDB2}" type="presOf" srcId="{6CDA1CCB-8266-4122-BA6D-9BAA428B2B4B}" destId="{9E56A51D-3C49-4FAF-953D-29D4ECD304D2}" srcOrd="0" destOrd="0" presId="urn:microsoft.com/office/officeart/2005/8/layout/process4"/>
    <dgm:cxn modelId="{35333959-E8F3-4DD8-A6EC-1F948C1AAFF3}" srcId="{4AB7933D-1D7C-46B9-8C8D-751E602A6438}" destId="{8AD574A8-2C79-4CF8-8C80-608DB9306E10}" srcOrd="3" destOrd="0" parTransId="{FD3351F3-DFB2-4765-B4C6-3D448F3E92C9}" sibTransId="{A04A0C4B-DC15-4FB5-A284-B3DE7AAE1D5E}"/>
    <dgm:cxn modelId="{4976717D-1F3E-4DD9-8A50-F0C106F58F7E}" srcId="{4AB7933D-1D7C-46B9-8C8D-751E602A6438}" destId="{6CDA1CCB-8266-4122-BA6D-9BAA428B2B4B}" srcOrd="1" destOrd="0" parTransId="{7877EEBC-CB8E-4687-B8C2-5B08E2BAE032}" sibTransId="{0ADE0A8F-BD19-4110-ABAC-AF8117399DC3}"/>
    <dgm:cxn modelId="{79F313AD-FB37-4FD1-BE7D-D46D1639D0F1}" srcId="{4AB7933D-1D7C-46B9-8C8D-751E602A6438}" destId="{FABDBA1A-9937-458C-B222-1ECB76559A5A}" srcOrd="0" destOrd="0" parTransId="{FDA3D79C-BE6B-418D-973B-28B511EED3F5}" sibTransId="{5720ED87-D505-4D67-8A5F-3651E08EDCD9}"/>
    <dgm:cxn modelId="{1268D1DE-EB7E-4E50-8F4D-58896B508EB1}" type="presOf" srcId="{8AD574A8-2C79-4CF8-8C80-608DB9306E10}" destId="{DD152156-E0C7-4D4B-9409-D29F08E60B70}" srcOrd="0" destOrd="0" presId="urn:microsoft.com/office/officeart/2005/8/layout/process4"/>
    <dgm:cxn modelId="{ED5F41E7-7EEF-4D42-B52C-62E99842552D}" type="presOf" srcId="{4AB7933D-1D7C-46B9-8C8D-751E602A6438}" destId="{6437A217-3ACA-43ED-8EFF-B4D3144FB93D}" srcOrd="0" destOrd="0" presId="urn:microsoft.com/office/officeart/2005/8/layout/process4"/>
    <dgm:cxn modelId="{8220F3E7-0719-48A7-8008-88DC611260C3}" srcId="{4AB7933D-1D7C-46B9-8C8D-751E602A6438}" destId="{4AA29313-DA81-49D3-8B1B-C83FB5D74DA8}" srcOrd="2" destOrd="0" parTransId="{E748C096-08DA-48C0-9273-638E551B2213}" sibTransId="{805F75FC-2A70-42A6-8ABD-46D148F597E1}"/>
    <dgm:cxn modelId="{CEB07D67-DCE6-4531-86F3-F7BA644D3626}" type="presParOf" srcId="{6437A217-3ACA-43ED-8EFF-B4D3144FB93D}" destId="{EC7C4F3F-D5C9-4166-8D0C-9C3EF008607F}" srcOrd="0" destOrd="0" presId="urn:microsoft.com/office/officeart/2005/8/layout/process4"/>
    <dgm:cxn modelId="{FAC7644E-E1CB-4531-A49B-FF2A4EBCBAED}" type="presParOf" srcId="{EC7C4F3F-D5C9-4166-8D0C-9C3EF008607F}" destId="{DD152156-E0C7-4D4B-9409-D29F08E60B70}" srcOrd="0" destOrd="0" presId="urn:microsoft.com/office/officeart/2005/8/layout/process4"/>
    <dgm:cxn modelId="{B2815F8D-8226-42D7-A642-CBF3FBB790D3}" type="presParOf" srcId="{6437A217-3ACA-43ED-8EFF-B4D3144FB93D}" destId="{AD862B0F-9C98-47A1-BAC1-B0FAE879F838}" srcOrd="1" destOrd="0" presId="urn:microsoft.com/office/officeart/2005/8/layout/process4"/>
    <dgm:cxn modelId="{C88C3FBB-A0B4-428C-BD50-261132D8F2C1}" type="presParOf" srcId="{6437A217-3ACA-43ED-8EFF-B4D3144FB93D}" destId="{F56B0B12-9115-47D4-B5A6-F035A83AEC67}" srcOrd="2" destOrd="0" presId="urn:microsoft.com/office/officeart/2005/8/layout/process4"/>
    <dgm:cxn modelId="{A5DFA7F0-C90D-40B5-8D9B-F90571986DB5}" type="presParOf" srcId="{F56B0B12-9115-47D4-B5A6-F035A83AEC67}" destId="{329060C2-F8DB-4426-84DB-891692045BF3}" srcOrd="0" destOrd="0" presId="urn:microsoft.com/office/officeart/2005/8/layout/process4"/>
    <dgm:cxn modelId="{8A09D424-D289-4C77-8082-5A3B11BE1DE2}" type="presParOf" srcId="{6437A217-3ACA-43ED-8EFF-B4D3144FB93D}" destId="{CA168238-B039-45DC-97F4-F5C83E55F4B9}" srcOrd="3" destOrd="0" presId="urn:microsoft.com/office/officeart/2005/8/layout/process4"/>
    <dgm:cxn modelId="{B5701421-75E3-42CC-A887-77C7A56C6C2D}" type="presParOf" srcId="{6437A217-3ACA-43ED-8EFF-B4D3144FB93D}" destId="{3B7DFD57-DC30-4FAA-9F0E-6D1BB55A8398}" srcOrd="4" destOrd="0" presId="urn:microsoft.com/office/officeart/2005/8/layout/process4"/>
    <dgm:cxn modelId="{D955CB0E-6D0C-4349-8680-7293841CEE61}" type="presParOf" srcId="{3B7DFD57-DC30-4FAA-9F0E-6D1BB55A8398}" destId="{9E56A51D-3C49-4FAF-953D-29D4ECD304D2}" srcOrd="0" destOrd="0" presId="urn:microsoft.com/office/officeart/2005/8/layout/process4"/>
    <dgm:cxn modelId="{80B2853F-88F7-4779-9109-BFBA1586BCE9}" type="presParOf" srcId="{6437A217-3ACA-43ED-8EFF-B4D3144FB93D}" destId="{4E9E01B0-8F4B-496D-8EA0-AA4C3C5987C8}" srcOrd="5" destOrd="0" presId="urn:microsoft.com/office/officeart/2005/8/layout/process4"/>
    <dgm:cxn modelId="{AA7C1C15-9000-423B-AD07-58D87E88D40A}" type="presParOf" srcId="{6437A217-3ACA-43ED-8EFF-B4D3144FB93D}" destId="{FD1FD14C-6411-434E-9608-6A719EDFE546}" srcOrd="6" destOrd="0" presId="urn:microsoft.com/office/officeart/2005/8/layout/process4"/>
    <dgm:cxn modelId="{96EFFD07-FEE1-4251-A2BC-62E8F866D888}" type="presParOf" srcId="{FD1FD14C-6411-434E-9608-6A719EDFE546}" destId="{AE2DF079-A973-43E8-823D-45C6C9BD1026}"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8C88577-778B-4215-B871-4D0314D712D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03D152BD-5CAA-4960-A76D-AF86B1DCC8D4}">
      <dgm:prSet phldrT="[Text]" phldr="0" custT="1"/>
      <dgm:spPr/>
      <dgm:t>
        <a:bodyPr/>
        <a:lstStyle/>
        <a:p>
          <a:r>
            <a:rPr lang="en-US" sz="1800" dirty="0">
              <a:latin typeface="Arial" panose="020B0604020202020204" pitchFamily="34" charset="0"/>
              <a:cs typeface="Arial" panose="020B0604020202020204" pitchFamily="34" charset="0"/>
            </a:rPr>
            <a:t>A health Promotion Campaign to prevent the uptake of tobacco and vapes among teenagers(13-18).</a:t>
          </a:r>
          <a:endParaRPr lang="en-GB" sz="1800" dirty="0">
            <a:latin typeface="Arial" panose="020B0604020202020204" pitchFamily="34" charset="0"/>
            <a:cs typeface="Arial" panose="020B0604020202020204" pitchFamily="34" charset="0"/>
          </a:endParaRPr>
        </a:p>
      </dgm:t>
    </dgm:pt>
    <dgm:pt modelId="{DF878B9D-E905-413E-9A70-75981F2CCC15}" type="parTrans" cxnId="{AB04E67E-A369-4B7D-BBF6-4A7E6477CD6D}">
      <dgm:prSet/>
      <dgm:spPr/>
      <dgm:t>
        <a:bodyPr/>
        <a:lstStyle/>
        <a:p>
          <a:endParaRPr lang="en-GB" sz="1800">
            <a:latin typeface="Arial" panose="020B0604020202020204" pitchFamily="34" charset="0"/>
            <a:cs typeface="Arial" panose="020B0604020202020204" pitchFamily="34" charset="0"/>
          </a:endParaRPr>
        </a:p>
      </dgm:t>
    </dgm:pt>
    <dgm:pt modelId="{05D420C4-E938-4B5C-AF69-3EC7C8CDD7F9}" type="sibTrans" cxnId="{AB04E67E-A369-4B7D-BBF6-4A7E6477CD6D}">
      <dgm:prSet/>
      <dgm:spPr/>
      <dgm:t>
        <a:bodyPr/>
        <a:lstStyle/>
        <a:p>
          <a:endParaRPr lang="en-GB" sz="1800">
            <a:latin typeface="Arial" panose="020B0604020202020204" pitchFamily="34" charset="0"/>
            <a:cs typeface="Arial" panose="020B0604020202020204" pitchFamily="34" charset="0"/>
          </a:endParaRPr>
        </a:p>
      </dgm:t>
    </dgm:pt>
    <dgm:pt modelId="{84BE8C77-B279-4F48-92AF-1064C6DE6792}">
      <dgm:prSet phldrT="[Text]" phldr="0" custT="1"/>
      <dgm:spPr/>
      <dgm:t>
        <a:bodyPr/>
        <a:lstStyle/>
        <a:p>
          <a:r>
            <a:rPr lang="en-US" sz="1800" dirty="0">
              <a:latin typeface="Arial" panose="020B0604020202020204" pitchFamily="34" charset="0"/>
              <a:cs typeface="Arial" panose="020B0604020202020204" pitchFamily="34" charset="0"/>
            </a:rPr>
            <a:t>Campaign is designed using Ottawa Charter for Health Promotion.</a:t>
          </a:r>
          <a:endParaRPr lang="en-GB" sz="1800" dirty="0">
            <a:latin typeface="Arial" panose="020B0604020202020204" pitchFamily="34" charset="0"/>
            <a:cs typeface="Arial" panose="020B0604020202020204" pitchFamily="34" charset="0"/>
          </a:endParaRPr>
        </a:p>
      </dgm:t>
    </dgm:pt>
    <dgm:pt modelId="{0F9D3A1D-54C9-4935-8E7B-D9DC2EC199CE}" type="parTrans" cxnId="{65265605-B879-4828-87AA-FCCAE340AE05}">
      <dgm:prSet/>
      <dgm:spPr/>
      <dgm:t>
        <a:bodyPr/>
        <a:lstStyle/>
        <a:p>
          <a:endParaRPr lang="en-GB" sz="1800">
            <a:latin typeface="Arial" panose="020B0604020202020204" pitchFamily="34" charset="0"/>
            <a:cs typeface="Arial" panose="020B0604020202020204" pitchFamily="34" charset="0"/>
          </a:endParaRPr>
        </a:p>
      </dgm:t>
    </dgm:pt>
    <dgm:pt modelId="{A446F8F8-B3CC-464F-9A71-F5A91B6ABF49}" type="sibTrans" cxnId="{65265605-B879-4828-87AA-FCCAE340AE05}">
      <dgm:prSet/>
      <dgm:spPr/>
      <dgm:t>
        <a:bodyPr/>
        <a:lstStyle/>
        <a:p>
          <a:endParaRPr lang="en-GB" sz="1800">
            <a:latin typeface="Arial" panose="020B0604020202020204" pitchFamily="34" charset="0"/>
            <a:cs typeface="Arial" panose="020B0604020202020204" pitchFamily="34" charset="0"/>
          </a:endParaRPr>
        </a:p>
      </dgm:t>
    </dgm:pt>
    <dgm:pt modelId="{13DBBC7A-810A-4A03-B250-DCD3123C84B2}">
      <dgm:prSet phldrT="[Text]" phldr="0" custT="1"/>
      <dgm:spPr/>
      <dgm:t>
        <a:bodyPr/>
        <a:lstStyle/>
        <a:p>
          <a:r>
            <a:rPr lang="en-US" sz="1800" dirty="0">
              <a:latin typeface="Arial" panose="020B0604020202020204" pitchFamily="34" charset="0"/>
              <a:cs typeface="Arial" panose="020B0604020202020204" pitchFamily="34" charset="0"/>
            </a:rPr>
            <a:t>The Campaign aims to prevent smoking and vaping initiation by increasing knowledge and healthy behaviours.</a:t>
          </a:r>
          <a:endParaRPr lang="en-GB" sz="1800" dirty="0">
            <a:latin typeface="Arial" panose="020B0604020202020204" pitchFamily="34" charset="0"/>
            <a:cs typeface="Arial" panose="020B0604020202020204" pitchFamily="34" charset="0"/>
          </a:endParaRPr>
        </a:p>
      </dgm:t>
    </dgm:pt>
    <dgm:pt modelId="{3997EB92-164B-494C-A948-5A13FB782E59}" type="parTrans" cxnId="{6C981487-A721-4087-A3F9-113555501DEF}">
      <dgm:prSet/>
      <dgm:spPr/>
      <dgm:t>
        <a:bodyPr/>
        <a:lstStyle/>
        <a:p>
          <a:endParaRPr lang="en-GB" sz="1800">
            <a:latin typeface="Arial" panose="020B0604020202020204" pitchFamily="34" charset="0"/>
            <a:cs typeface="Arial" panose="020B0604020202020204" pitchFamily="34" charset="0"/>
          </a:endParaRPr>
        </a:p>
      </dgm:t>
    </dgm:pt>
    <dgm:pt modelId="{1CF8EB72-4990-4753-AB8B-DE298920589D}" type="sibTrans" cxnId="{6C981487-A721-4087-A3F9-113555501DEF}">
      <dgm:prSet/>
      <dgm:spPr/>
      <dgm:t>
        <a:bodyPr/>
        <a:lstStyle/>
        <a:p>
          <a:endParaRPr lang="en-GB" sz="1800">
            <a:latin typeface="Arial" panose="020B0604020202020204" pitchFamily="34" charset="0"/>
            <a:cs typeface="Arial" panose="020B0604020202020204" pitchFamily="34" charset="0"/>
          </a:endParaRPr>
        </a:p>
      </dgm:t>
    </dgm:pt>
    <dgm:pt modelId="{75440DCF-FD6D-442D-8B34-26FFFF87A725}">
      <dgm:prSet phldrT="[Text]" phldr="0"/>
      <dgm:spPr/>
      <dgm:t>
        <a:bodyPr/>
        <a:lstStyle/>
        <a:p>
          <a:r>
            <a:rPr lang="en-US" dirty="0">
              <a:latin typeface="Arial" panose="020B0604020202020204" pitchFamily="34" charset="0"/>
              <a:cs typeface="Arial" panose="020B0604020202020204" pitchFamily="34" charset="0"/>
            </a:rPr>
            <a:t>Campaign is evaluated using the established evaluation frameworks.</a:t>
          </a:r>
          <a:endParaRPr lang="en-GB" dirty="0">
            <a:latin typeface="Arial" panose="020B0604020202020204" pitchFamily="34" charset="0"/>
            <a:cs typeface="Arial" panose="020B0604020202020204" pitchFamily="34" charset="0"/>
          </a:endParaRPr>
        </a:p>
      </dgm:t>
    </dgm:pt>
    <dgm:pt modelId="{26FFD995-53BD-4532-8A6F-AC2C4E43D9EC}" type="parTrans" cxnId="{CFD8C315-FBF6-4F8E-AA38-38E9B9C38DEE}">
      <dgm:prSet/>
      <dgm:spPr/>
      <dgm:t>
        <a:bodyPr/>
        <a:lstStyle/>
        <a:p>
          <a:endParaRPr lang="en-GB"/>
        </a:p>
      </dgm:t>
    </dgm:pt>
    <dgm:pt modelId="{7C90FC37-D4CF-4612-A638-5E1EE01AD649}" type="sibTrans" cxnId="{CFD8C315-FBF6-4F8E-AA38-38E9B9C38DEE}">
      <dgm:prSet/>
      <dgm:spPr/>
      <dgm:t>
        <a:bodyPr/>
        <a:lstStyle/>
        <a:p>
          <a:endParaRPr lang="en-GB"/>
        </a:p>
      </dgm:t>
    </dgm:pt>
    <dgm:pt modelId="{C61907F6-982C-4FEF-8205-3890DAF344DD}" type="pres">
      <dgm:prSet presAssocID="{E8C88577-778B-4215-B871-4D0314D712D5}" presName="linear" presStyleCnt="0">
        <dgm:presLayoutVars>
          <dgm:dir/>
          <dgm:animLvl val="lvl"/>
          <dgm:resizeHandles val="exact"/>
        </dgm:presLayoutVars>
      </dgm:prSet>
      <dgm:spPr/>
    </dgm:pt>
    <dgm:pt modelId="{85A8E4BF-E181-4AFC-BE36-29C67D986C75}" type="pres">
      <dgm:prSet presAssocID="{03D152BD-5CAA-4960-A76D-AF86B1DCC8D4}" presName="parentLin" presStyleCnt="0"/>
      <dgm:spPr/>
    </dgm:pt>
    <dgm:pt modelId="{D4771C95-A7E8-45EB-81A6-1FAE0AD3F415}" type="pres">
      <dgm:prSet presAssocID="{03D152BD-5CAA-4960-A76D-AF86B1DCC8D4}" presName="parentLeftMargin" presStyleLbl="node1" presStyleIdx="0" presStyleCnt="4"/>
      <dgm:spPr/>
    </dgm:pt>
    <dgm:pt modelId="{9C025AA6-F0B9-463D-9724-20458DE0E808}" type="pres">
      <dgm:prSet presAssocID="{03D152BD-5CAA-4960-A76D-AF86B1DCC8D4}" presName="parentText" presStyleLbl="node1" presStyleIdx="0" presStyleCnt="4" custScaleX="142857">
        <dgm:presLayoutVars>
          <dgm:chMax val="0"/>
          <dgm:bulletEnabled val="1"/>
        </dgm:presLayoutVars>
      </dgm:prSet>
      <dgm:spPr/>
    </dgm:pt>
    <dgm:pt modelId="{E2066B79-F1E8-409A-B052-77B01ACFA3FD}" type="pres">
      <dgm:prSet presAssocID="{03D152BD-5CAA-4960-A76D-AF86B1DCC8D4}" presName="negativeSpace" presStyleCnt="0"/>
      <dgm:spPr/>
    </dgm:pt>
    <dgm:pt modelId="{A7694EC1-C833-40CF-A127-A02E35F4E04A}" type="pres">
      <dgm:prSet presAssocID="{03D152BD-5CAA-4960-A76D-AF86B1DCC8D4}" presName="childText" presStyleLbl="conFgAcc1" presStyleIdx="0" presStyleCnt="4">
        <dgm:presLayoutVars>
          <dgm:bulletEnabled val="1"/>
        </dgm:presLayoutVars>
      </dgm:prSet>
      <dgm:spPr/>
    </dgm:pt>
    <dgm:pt modelId="{28BAB556-C83D-44EA-8FFF-02B4C343DD9B}" type="pres">
      <dgm:prSet presAssocID="{05D420C4-E938-4B5C-AF69-3EC7C8CDD7F9}" presName="spaceBetweenRectangles" presStyleCnt="0"/>
      <dgm:spPr/>
    </dgm:pt>
    <dgm:pt modelId="{897F071C-2A74-48E4-BB30-EC86B42A5C13}" type="pres">
      <dgm:prSet presAssocID="{84BE8C77-B279-4F48-92AF-1064C6DE6792}" presName="parentLin" presStyleCnt="0"/>
      <dgm:spPr/>
    </dgm:pt>
    <dgm:pt modelId="{FA22C014-281D-4300-9B84-2D4679110CB8}" type="pres">
      <dgm:prSet presAssocID="{84BE8C77-B279-4F48-92AF-1064C6DE6792}" presName="parentLeftMargin" presStyleLbl="node1" presStyleIdx="0" presStyleCnt="4"/>
      <dgm:spPr/>
    </dgm:pt>
    <dgm:pt modelId="{B4AD73C3-218A-4DE1-A38A-841F2F52D4F6}" type="pres">
      <dgm:prSet presAssocID="{84BE8C77-B279-4F48-92AF-1064C6DE6792}" presName="parentText" presStyleLbl="node1" presStyleIdx="1" presStyleCnt="4" custScaleX="142857">
        <dgm:presLayoutVars>
          <dgm:chMax val="0"/>
          <dgm:bulletEnabled val="1"/>
        </dgm:presLayoutVars>
      </dgm:prSet>
      <dgm:spPr/>
    </dgm:pt>
    <dgm:pt modelId="{51A2130B-FA8D-47A1-B5A6-A8780DD59B84}" type="pres">
      <dgm:prSet presAssocID="{84BE8C77-B279-4F48-92AF-1064C6DE6792}" presName="negativeSpace" presStyleCnt="0"/>
      <dgm:spPr/>
    </dgm:pt>
    <dgm:pt modelId="{D4906203-73B6-4E98-9454-9E65539E4C10}" type="pres">
      <dgm:prSet presAssocID="{84BE8C77-B279-4F48-92AF-1064C6DE6792}" presName="childText" presStyleLbl="conFgAcc1" presStyleIdx="1" presStyleCnt="4">
        <dgm:presLayoutVars>
          <dgm:bulletEnabled val="1"/>
        </dgm:presLayoutVars>
      </dgm:prSet>
      <dgm:spPr/>
    </dgm:pt>
    <dgm:pt modelId="{391F7A32-2B65-46EB-8631-448E3AB8E2BB}" type="pres">
      <dgm:prSet presAssocID="{A446F8F8-B3CC-464F-9A71-F5A91B6ABF49}" presName="spaceBetweenRectangles" presStyleCnt="0"/>
      <dgm:spPr/>
    </dgm:pt>
    <dgm:pt modelId="{25D2C2FA-4F3E-4876-9D4F-7EA2955BF8E8}" type="pres">
      <dgm:prSet presAssocID="{13DBBC7A-810A-4A03-B250-DCD3123C84B2}" presName="parentLin" presStyleCnt="0"/>
      <dgm:spPr/>
    </dgm:pt>
    <dgm:pt modelId="{3B41F7E1-C46F-4403-B95E-66E1BE998D53}" type="pres">
      <dgm:prSet presAssocID="{13DBBC7A-810A-4A03-B250-DCD3123C84B2}" presName="parentLeftMargin" presStyleLbl="node1" presStyleIdx="1" presStyleCnt="4"/>
      <dgm:spPr/>
    </dgm:pt>
    <dgm:pt modelId="{3227862B-9F0A-430E-84D3-9BCAAB1FEA11}" type="pres">
      <dgm:prSet presAssocID="{13DBBC7A-810A-4A03-B250-DCD3123C84B2}" presName="parentText" presStyleLbl="node1" presStyleIdx="2" presStyleCnt="4" custScaleX="142857">
        <dgm:presLayoutVars>
          <dgm:chMax val="0"/>
          <dgm:bulletEnabled val="1"/>
        </dgm:presLayoutVars>
      </dgm:prSet>
      <dgm:spPr/>
    </dgm:pt>
    <dgm:pt modelId="{D29921C0-BDC7-4167-BE58-800CA6A4C896}" type="pres">
      <dgm:prSet presAssocID="{13DBBC7A-810A-4A03-B250-DCD3123C84B2}" presName="negativeSpace" presStyleCnt="0"/>
      <dgm:spPr/>
    </dgm:pt>
    <dgm:pt modelId="{483CA9C3-8322-43E7-A7ED-15DAFA6CE6D1}" type="pres">
      <dgm:prSet presAssocID="{13DBBC7A-810A-4A03-B250-DCD3123C84B2}" presName="childText" presStyleLbl="conFgAcc1" presStyleIdx="2" presStyleCnt="4">
        <dgm:presLayoutVars>
          <dgm:bulletEnabled val="1"/>
        </dgm:presLayoutVars>
      </dgm:prSet>
      <dgm:spPr/>
    </dgm:pt>
    <dgm:pt modelId="{AAF0CF21-7C07-4164-8263-D3B42A9AD525}" type="pres">
      <dgm:prSet presAssocID="{1CF8EB72-4990-4753-AB8B-DE298920589D}" presName="spaceBetweenRectangles" presStyleCnt="0"/>
      <dgm:spPr/>
    </dgm:pt>
    <dgm:pt modelId="{97AC7326-596E-44D6-ADB7-C074144A0592}" type="pres">
      <dgm:prSet presAssocID="{75440DCF-FD6D-442D-8B34-26FFFF87A725}" presName="parentLin" presStyleCnt="0"/>
      <dgm:spPr/>
    </dgm:pt>
    <dgm:pt modelId="{9DC9AE83-895E-4F6D-8A4C-B61F7C9C884C}" type="pres">
      <dgm:prSet presAssocID="{75440DCF-FD6D-442D-8B34-26FFFF87A725}" presName="parentLeftMargin" presStyleLbl="node1" presStyleIdx="2" presStyleCnt="4" custScaleX="142857"/>
      <dgm:spPr/>
    </dgm:pt>
    <dgm:pt modelId="{A223FF21-C8B4-4A22-BEE6-3A8E99623EBA}" type="pres">
      <dgm:prSet presAssocID="{75440DCF-FD6D-442D-8B34-26FFFF87A725}" presName="parentText" presStyleLbl="node1" presStyleIdx="3" presStyleCnt="4" custScaleX="148575" custLinFactNeighborX="-35637" custLinFactNeighborY="-10817">
        <dgm:presLayoutVars>
          <dgm:chMax val="0"/>
          <dgm:bulletEnabled val="1"/>
        </dgm:presLayoutVars>
      </dgm:prSet>
      <dgm:spPr/>
    </dgm:pt>
    <dgm:pt modelId="{902CB9C9-F5E4-4D3D-B856-05E0FA28C2F6}" type="pres">
      <dgm:prSet presAssocID="{75440DCF-FD6D-442D-8B34-26FFFF87A725}" presName="negativeSpace" presStyleCnt="0"/>
      <dgm:spPr/>
    </dgm:pt>
    <dgm:pt modelId="{464431FA-1295-45F8-AC70-9B62A610F54F}" type="pres">
      <dgm:prSet presAssocID="{75440DCF-FD6D-442D-8B34-26FFFF87A725}" presName="childText" presStyleLbl="conFgAcc1" presStyleIdx="3" presStyleCnt="4" custLinFactNeighborX="-1278" custLinFactNeighborY="-7000">
        <dgm:presLayoutVars>
          <dgm:bulletEnabled val="1"/>
        </dgm:presLayoutVars>
      </dgm:prSet>
      <dgm:spPr/>
    </dgm:pt>
  </dgm:ptLst>
  <dgm:cxnLst>
    <dgm:cxn modelId="{65265605-B879-4828-87AA-FCCAE340AE05}" srcId="{E8C88577-778B-4215-B871-4D0314D712D5}" destId="{84BE8C77-B279-4F48-92AF-1064C6DE6792}" srcOrd="1" destOrd="0" parTransId="{0F9D3A1D-54C9-4935-8E7B-D9DC2EC199CE}" sibTransId="{A446F8F8-B3CC-464F-9A71-F5A91B6ABF49}"/>
    <dgm:cxn modelId="{CFD8C315-FBF6-4F8E-AA38-38E9B9C38DEE}" srcId="{E8C88577-778B-4215-B871-4D0314D712D5}" destId="{75440DCF-FD6D-442D-8B34-26FFFF87A725}" srcOrd="3" destOrd="0" parTransId="{26FFD995-53BD-4532-8A6F-AC2C4E43D9EC}" sibTransId="{7C90FC37-D4CF-4612-A638-5E1EE01AD649}"/>
    <dgm:cxn modelId="{B7B9853D-B21B-4980-AA0A-FDAAB28EC310}" type="presOf" srcId="{03D152BD-5CAA-4960-A76D-AF86B1DCC8D4}" destId="{D4771C95-A7E8-45EB-81A6-1FAE0AD3F415}" srcOrd="0" destOrd="0" presId="urn:microsoft.com/office/officeart/2005/8/layout/list1"/>
    <dgm:cxn modelId="{9740B364-3BA6-4B2B-B874-BFDC77DA8165}" type="presOf" srcId="{13DBBC7A-810A-4A03-B250-DCD3123C84B2}" destId="{3227862B-9F0A-430E-84D3-9BCAAB1FEA11}" srcOrd="1" destOrd="0" presId="urn:microsoft.com/office/officeart/2005/8/layout/list1"/>
    <dgm:cxn modelId="{93F3B14B-B773-4231-98B7-6FF2648444E6}" type="presOf" srcId="{84BE8C77-B279-4F48-92AF-1064C6DE6792}" destId="{FA22C014-281D-4300-9B84-2D4679110CB8}" srcOrd="0" destOrd="0" presId="urn:microsoft.com/office/officeart/2005/8/layout/list1"/>
    <dgm:cxn modelId="{AB04E67E-A369-4B7D-BBF6-4A7E6477CD6D}" srcId="{E8C88577-778B-4215-B871-4D0314D712D5}" destId="{03D152BD-5CAA-4960-A76D-AF86B1DCC8D4}" srcOrd="0" destOrd="0" parTransId="{DF878B9D-E905-413E-9A70-75981F2CCC15}" sibTransId="{05D420C4-E938-4B5C-AF69-3EC7C8CDD7F9}"/>
    <dgm:cxn modelId="{6C981487-A721-4087-A3F9-113555501DEF}" srcId="{E8C88577-778B-4215-B871-4D0314D712D5}" destId="{13DBBC7A-810A-4A03-B250-DCD3123C84B2}" srcOrd="2" destOrd="0" parTransId="{3997EB92-164B-494C-A948-5A13FB782E59}" sibTransId="{1CF8EB72-4990-4753-AB8B-DE298920589D}"/>
    <dgm:cxn modelId="{3349F690-46DA-4118-BD36-2FFBED61B66B}" type="presOf" srcId="{03D152BD-5CAA-4960-A76D-AF86B1DCC8D4}" destId="{9C025AA6-F0B9-463D-9724-20458DE0E808}" srcOrd="1" destOrd="0" presId="urn:microsoft.com/office/officeart/2005/8/layout/list1"/>
    <dgm:cxn modelId="{5AC92095-2CDC-49E8-98BC-9507314CF629}" type="presOf" srcId="{E8C88577-778B-4215-B871-4D0314D712D5}" destId="{C61907F6-982C-4FEF-8205-3890DAF344DD}" srcOrd="0" destOrd="0" presId="urn:microsoft.com/office/officeart/2005/8/layout/list1"/>
    <dgm:cxn modelId="{3A99B4B3-D01E-4287-BB82-F721A70BAC1C}" type="presOf" srcId="{75440DCF-FD6D-442D-8B34-26FFFF87A725}" destId="{9DC9AE83-895E-4F6D-8A4C-B61F7C9C884C}" srcOrd="0" destOrd="0" presId="urn:microsoft.com/office/officeart/2005/8/layout/list1"/>
    <dgm:cxn modelId="{DC47A5B7-611E-4672-88AC-B77C50EC617C}" type="presOf" srcId="{84BE8C77-B279-4F48-92AF-1064C6DE6792}" destId="{B4AD73C3-218A-4DE1-A38A-841F2F52D4F6}" srcOrd="1" destOrd="0" presId="urn:microsoft.com/office/officeart/2005/8/layout/list1"/>
    <dgm:cxn modelId="{B8E1ACD5-00ED-45D0-BE76-0120780CC1F8}" type="presOf" srcId="{75440DCF-FD6D-442D-8B34-26FFFF87A725}" destId="{A223FF21-C8B4-4A22-BEE6-3A8E99623EBA}" srcOrd="1" destOrd="0" presId="urn:microsoft.com/office/officeart/2005/8/layout/list1"/>
    <dgm:cxn modelId="{627C7FFE-3CC4-4A47-9F16-3999462A6871}" type="presOf" srcId="{13DBBC7A-810A-4A03-B250-DCD3123C84B2}" destId="{3B41F7E1-C46F-4403-B95E-66E1BE998D53}" srcOrd="0" destOrd="0" presId="urn:microsoft.com/office/officeart/2005/8/layout/list1"/>
    <dgm:cxn modelId="{04EF883D-6DB2-4CA0-A2CD-1ECD51D3B31E}" type="presParOf" srcId="{C61907F6-982C-4FEF-8205-3890DAF344DD}" destId="{85A8E4BF-E181-4AFC-BE36-29C67D986C75}" srcOrd="0" destOrd="0" presId="urn:microsoft.com/office/officeart/2005/8/layout/list1"/>
    <dgm:cxn modelId="{7C81834B-B78C-42BA-B5D2-7E26139CFB49}" type="presParOf" srcId="{85A8E4BF-E181-4AFC-BE36-29C67D986C75}" destId="{D4771C95-A7E8-45EB-81A6-1FAE0AD3F415}" srcOrd="0" destOrd="0" presId="urn:microsoft.com/office/officeart/2005/8/layout/list1"/>
    <dgm:cxn modelId="{E37D384A-9058-413D-B804-42EBE01F32F1}" type="presParOf" srcId="{85A8E4BF-E181-4AFC-BE36-29C67D986C75}" destId="{9C025AA6-F0B9-463D-9724-20458DE0E808}" srcOrd="1" destOrd="0" presId="urn:microsoft.com/office/officeart/2005/8/layout/list1"/>
    <dgm:cxn modelId="{CAD479B9-DE0A-4017-9DF1-49E524CB5760}" type="presParOf" srcId="{C61907F6-982C-4FEF-8205-3890DAF344DD}" destId="{E2066B79-F1E8-409A-B052-77B01ACFA3FD}" srcOrd="1" destOrd="0" presId="urn:microsoft.com/office/officeart/2005/8/layout/list1"/>
    <dgm:cxn modelId="{6AD331A7-129A-4519-AE41-FA88E252DD23}" type="presParOf" srcId="{C61907F6-982C-4FEF-8205-3890DAF344DD}" destId="{A7694EC1-C833-40CF-A127-A02E35F4E04A}" srcOrd="2" destOrd="0" presId="urn:microsoft.com/office/officeart/2005/8/layout/list1"/>
    <dgm:cxn modelId="{C6289D5B-6FD0-4B28-ADFC-0C2934DCEF7E}" type="presParOf" srcId="{C61907F6-982C-4FEF-8205-3890DAF344DD}" destId="{28BAB556-C83D-44EA-8FFF-02B4C343DD9B}" srcOrd="3" destOrd="0" presId="urn:microsoft.com/office/officeart/2005/8/layout/list1"/>
    <dgm:cxn modelId="{E03F2CBB-CE72-4758-942A-C62F81810EE3}" type="presParOf" srcId="{C61907F6-982C-4FEF-8205-3890DAF344DD}" destId="{897F071C-2A74-48E4-BB30-EC86B42A5C13}" srcOrd="4" destOrd="0" presId="urn:microsoft.com/office/officeart/2005/8/layout/list1"/>
    <dgm:cxn modelId="{FB3C5491-1C85-4385-92D7-955FA4B689A5}" type="presParOf" srcId="{897F071C-2A74-48E4-BB30-EC86B42A5C13}" destId="{FA22C014-281D-4300-9B84-2D4679110CB8}" srcOrd="0" destOrd="0" presId="urn:microsoft.com/office/officeart/2005/8/layout/list1"/>
    <dgm:cxn modelId="{6908BB22-20C8-4A7B-8660-8266CC167630}" type="presParOf" srcId="{897F071C-2A74-48E4-BB30-EC86B42A5C13}" destId="{B4AD73C3-218A-4DE1-A38A-841F2F52D4F6}" srcOrd="1" destOrd="0" presId="urn:microsoft.com/office/officeart/2005/8/layout/list1"/>
    <dgm:cxn modelId="{DBDC8A13-4CD3-4006-8A32-EADC9BB68E12}" type="presParOf" srcId="{C61907F6-982C-4FEF-8205-3890DAF344DD}" destId="{51A2130B-FA8D-47A1-B5A6-A8780DD59B84}" srcOrd="5" destOrd="0" presId="urn:microsoft.com/office/officeart/2005/8/layout/list1"/>
    <dgm:cxn modelId="{18615779-417D-4538-8FB2-600672EC2266}" type="presParOf" srcId="{C61907F6-982C-4FEF-8205-3890DAF344DD}" destId="{D4906203-73B6-4E98-9454-9E65539E4C10}" srcOrd="6" destOrd="0" presId="urn:microsoft.com/office/officeart/2005/8/layout/list1"/>
    <dgm:cxn modelId="{6AD5C144-9416-4437-9ABE-13FDAA4EDC4B}" type="presParOf" srcId="{C61907F6-982C-4FEF-8205-3890DAF344DD}" destId="{391F7A32-2B65-46EB-8631-448E3AB8E2BB}" srcOrd="7" destOrd="0" presId="urn:microsoft.com/office/officeart/2005/8/layout/list1"/>
    <dgm:cxn modelId="{83C9B02E-D5F8-4198-90C0-B6744742A383}" type="presParOf" srcId="{C61907F6-982C-4FEF-8205-3890DAF344DD}" destId="{25D2C2FA-4F3E-4876-9D4F-7EA2955BF8E8}" srcOrd="8" destOrd="0" presId="urn:microsoft.com/office/officeart/2005/8/layout/list1"/>
    <dgm:cxn modelId="{2355DA6B-1394-496E-AA43-DD6C0D4B1499}" type="presParOf" srcId="{25D2C2FA-4F3E-4876-9D4F-7EA2955BF8E8}" destId="{3B41F7E1-C46F-4403-B95E-66E1BE998D53}" srcOrd="0" destOrd="0" presId="urn:microsoft.com/office/officeart/2005/8/layout/list1"/>
    <dgm:cxn modelId="{8C8AD83F-3593-440B-B9B3-5090C633921C}" type="presParOf" srcId="{25D2C2FA-4F3E-4876-9D4F-7EA2955BF8E8}" destId="{3227862B-9F0A-430E-84D3-9BCAAB1FEA11}" srcOrd="1" destOrd="0" presId="urn:microsoft.com/office/officeart/2005/8/layout/list1"/>
    <dgm:cxn modelId="{8B4C4C8F-34AA-4F48-B5AF-BB4092C903C9}" type="presParOf" srcId="{C61907F6-982C-4FEF-8205-3890DAF344DD}" destId="{D29921C0-BDC7-4167-BE58-800CA6A4C896}" srcOrd="9" destOrd="0" presId="urn:microsoft.com/office/officeart/2005/8/layout/list1"/>
    <dgm:cxn modelId="{DFECE2AC-9EFE-4CA7-8E8B-DC39F5FA151D}" type="presParOf" srcId="{C61907F6-982C-4FEF-8205-3890DAF344DD}" destId="{483CA9C3-8322-43E7-A7ED-15DAFA6CE6D1}" srcOrd="10" destOrd="0" presId="urn:microsoft.com/office/officeart/2005/8/layout/list1"/>
    <dgm:cxn modelId="{4427E850-C906-4FB7-83CC-D06E70D32D0B}" type="presParOf" srcId="{C61907F6-982C-4FEF-8205-3890DAF344DD}" destId="{AAF0CF21-7C07-4164-8263-D3B42A9AD525}" srcOrd="11" destOrd="0" presId="urn:microsoft.com/office/officeart/2005/8/layout/list1"/>
    <dgm:cxn modelId="{D8BE66AE-2E84-442A-95FE-56993E807239}" type="presParOf" srcId="{C61907F6-982C-4FEF-8205-3890DAF344DD}" destId="{97AC7326-596E-44D6-ADB7-C074144A0592}" srcOrd="12" destOrd="0" presId="urn:microsoft.com/office/officeart/2005/8/layout/list1"/>
    <dgm:cxn modelId="{381E9512-3C51-4679-8F61-480B3D06A837}" type="presParOf" srcId="{97AC7326-596E-44D6-ADB7-C074144A0592}" destId="{9DC9AE83-895E-4F6D-8A4C-B61F7C9C884C}" srcOrd="0" destOrd="0" presId="urn:microsoft.com/office/officeart/2005/8/layout/list1"/>
    <dgm:cxn modelId="{1CAC8945-9685-4766-8EDF-E3438E582D5E}" type="presParOf" srcId="{97AC7326-596E-44D6-ADB7-C074144A0592}" destId="{A223FF21-C8B4-4A22-BEE6-3A8E99623EBA}" srcOrd="1" destOrd="0" presId="urn:microsoft.com/office/officeart/2005/8/layout/list1"/>
    <dgm:cxn modelId="{F302DD4F-DAD7-4B63-8A7C-734B12CC2C71}" type="presParOf" srcId="{C61907F6-982C-4FEF-8205-3890DAF344DD}" destId="{902CB9C9-F5E4-4D3D-B856-05E0FA28C2F6}" srcOrd="13" destOrd="0" presId="urn:microsoft.com/office/officeart/2005/8/layout/list1"/>
    <dgm:cxn modelId="{44A7B331-B7CD-4611-893C-2B67B1D803C4}" type="presParOf" srcId="{C61907F6-982C-4FEF-8205-3890DAF344DD}" destId="{464431FA-1295-45F8-AC70-9B62A610F54F}" srcOrd="14"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3AD9FC0-7B1B-4CFE-9F31-E299523F2F9C}"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n-GB"/>
        </a:p>
      </dgm:t>
    </dgm:pt>
    <dgm:pt modelId="{AD1F249D-A625-4BCA-9931-165F60111319}">
      <dgm:prSet phldrT="[Text]" phldr="0" custT="1"/>
      <dgm:spPr/>
      <dgm:t>
        <a:bodyPr/>
        <a:lstStyle/>
        <a:p>
          <a:r>
            <a:rPr lang="en-US" sz="1800" dirty="0">
              <a:latin typeface="Arial" panose="020B0604020202020204" pitchFamily="34" charset="0"/>
              <a:cs typeface="Arial" panose="020B0604020202020204" pitchFamily="34" charset="0"/>
            </a:rPr>
            <a:t>Tobacco cause 7 Million deaths per year globally</a:t>
          </a:r>
          <a:endParaRPr lang="en-GB" sz="1800" dirty="0">
            <a:latin typeface="Arial" panose="020B0604020202020204" pitchFamily="34" charset="0"/>
            <a:cs typeface="Arial" panose="020B0604020202020204" pitchFamily="34" charset="0"/>
          </a:endParaRPr>
        </a:p>
      </dgm:t>
    </dgm:pt>
    <dgm:pt modelId="{85AC5531-BD30-4896-8BD4-848FDF56E671}" type="parTrans" cxnId="{9CBE79FA-6DB4-4AA6-A1B9-2387F48F7184}">
      <dgm:prSet/>
      <dgm:spPr/>
      <dgm:t>
        <a:bodyPr/>
        <a:lstStyle/>
        <a:p>
          <a:endParaRPr lang="en-GB" sz="1800">
            <a:latin typeface="Arial" panose="020B0604020202020204" pitchFamily="34" charset="0"/>
            <a:cs typeface="Arial" panose="020B0604020202020204" pitchFamily="34" charset="0"/>
          </a:endParaRPr>
        </a:p>
      </dgm:t>
    </dgm:pt>
    <dgm:pt modelId="{25AAD46F-FC29-47CF-8AB6-1C1032BD1F46}" type="sibTrans" cxnId="{9CBE79FA-6DB4-4AA6-A1B9-2387F48F7184}">
      <dgm:prSet/>
      <dgm:spPr/>
      <dgm:t>
        <a:bodyPr/>
        <a:lstStyle/>
        <a:p>
          <a:endParaRPr lang="en-GB" sz="1800">
            <a:latin typeface="Arial" panose="020B0604020202020204" pitchFamily="34" charset="0"/>
            <a:cs typeface="Arial" panose="020B0604020202020204" pitchFamily="34" charset="0"/>
          </a:endParaRPr>
        </a:p>
      </dgm:t>
    </dgm:pt>
    <dgm:pt modelId="{E39971B2-CED9-4F4C-A52F-3312F4CC1587}">
      <dgm:prSet phldrT="[Text]" phldr="0" custT="1"/>
      <dgm:spPr/>
      <dgm:t>
        <a:bodyPr/>
        <a:lstStyle/>
        <a:p>
          <a:r>
            <a:rPr lang="en-US" sz="1800" dirty="0">
              <a:latin typeface="Arial" panose="020B0604020202020204" pitchFamily="34" charset="0"/>
              <a:cs typeface="Arial" panose="020B0604020202020204" pitchFamily="34" charset="0"/>
            </a:rPr>
            <a:t>Tobacco is the major cause of cardiovascular disease, respiratory conditions and cancer</a:t>
          </a:r>
          <a:endParaRPr lang="en-GB" sz="1800" dirty="0">
            <a:latin typeface="Arial" panose="020B0604020202020204" pitchFamily="34" charset="0"/>
            <a:cs typeface="Arial" panose="020B0604020202020204" pitchFamily="34" charset="0"/>
          </a:endParaRPr>
        </a:p>
      </dgm:t>
    </dgm:pt>
    <dgm:pt modelId="{5DF11FDA-83D6-455E-9FA0-EB460D3C7CD1}" type="parTrans" cxnId="{88520058-6E57-49FC-9E5A-C32C547D1D38}">
      <dgm:prSet/>
      <dgm:spPr/>
      <dgm:t>
        <a:bodyPr/>
        <a:lstStyle/>
        <a:p>
          <a:endParaRPr lang="en-GB" sz="1800">
            <a:latin typeface="Arial" panose="020B0604020202020204" pitchFamily="34" charset="0"/>
            <a:cs typeface="Arial" panose="020B0604020202020204" pitchFamily="34" charset="0"/>
          </a:endParaRPr>
        </a:p>
      </dgm:t>
    </dgm:pt>
    <dgm:pt modelId="{EFB27E58-F2EE-4D7F-88A6-61D4AFDC3535}" type="sibTrans" cxnId="{88520058-6E57-49FC-9E5A-C32C547D1D38}">
      <dgm:prSet/>
      <dgm:spPr/>
      <dgm:t>
        <a:bodyPr/>
        <a:lstStyle/>
        <a:p>
          <a:endParaRPr lang="en-GB" sz="1800">
            <a:latin typeface="Arial" panose="020B0604020202020204" pitchFamily="34" charset="0"/>
            <a:cs typeface="Arial" panose="020B0604020202020204" pitchFamily="34" charset="0"/>
          </a:endParaRPr>
        </a:p>
      </dgm:t>
    </dgm:pt>
    <dgm:pt modelId="{5D80D252-72CF-4422-98CC-74B1B474274C}">
      <dgm:prSet phldrT="[Text]" phldr="0" custT="1"/>
      <dgm:spPr/>
      <dgm:t>
        <a:bodyPr/>
        <a:lstStyle/>
        <a:p>
          <a:r>
            <a:rPr lang="en-US" sz="1800" dirty="0">
              <a:latin typeface="Arial" panose="020B0604020202020204" pitchFamily="34" charset="0"/>
              <a:cs typeface="Arial" panose="020B0604020202020204" pitchFamily="34" charset="0"/>
            </a:rPr>
            <a:t>Nicotine is highly addictive and damage brain development in young people</a:t>
          </a:r>
          <a:endParaRPr lang="en-GB" sz="1800" dirty="0">
            <a:latin typeface="Arial" panose="020B0604020202020204" pitchFamily="34" charset="0"/>
            <a:cs typeface="Arial" panose="020B0604020202020204" pitchFamily="34" charset="0"/>
          </a:endParaRPr>
        </a:p>
      </dgm:t>
    </dgm:pt>
    <dgm:pt modelId="{F13F3033-DFB9-4843-96FD-9BAD97F4AFF1}" type="parTrans" cxnId="{91569953-C59D-4C91-9CE2-363A2A2FA169}">
      <dgm:prSet/>
      <dgm:spPr/>
      <dgm:t>
        <a:bodyPr/>
        <a:lstStyle/>
        <a:p>
          <a:endParaRPr lang="en-GB" sz="1800">
            <a:latin typeface="Arial" panose="020B0604020202020204" pitchFamily="34" charset="0"/>
            <a:cs typeface="Arial" panose="020B0604020202020204" pitchFamily="34" charset="0"/>
          </a:endParaRPr>
        </a:p>
      </dgm:t>
    </dgm:pt>
    <dgm:pt modelId="{5FF5E06F-D200-4E0F-AFEF-62EEE146809B}" type="sibTrans" cxnId="{91569953-C59D-4C91-9CE2-363A2A2FA169}">
      <dgm:prSet/>
      <dgm:spPr/>
      <dgm:t>
        <a:bodyPr/>
        <a:lstStyle/>
        <a:p>
          <a:endParaRPr lang="en-GB" sz="1800">
            <a:latin typeface="Arial" panose="020B0604020202020204" pitchFamily="34" charset="0"/>
            <a:cs typeface="Arial" panose="020B0604020202020204" pitchFamily="34" charset="0"/>
          </a:endParaRPr>
        </a:p>
      </dgm:t>
    </dgm:pt>
    <dgm:pt modelId="{3B9F0287-1FA1-490D-8FB1-43280E6392D6}">
      <dgm:prSet phldrT="[Text]" custT="1"/>
      <dgm:spPr/>
      <dgm:t>
        <a:bodyPr/>
        <a:lstStyle/>
        <a:p>
          <a:pPr>
            <a:buNone/>
          </a:pPr>
          <a:r>
            <a:rPr lang="en-US" sz="1800" dirty="0">
              <a:latin typeface="Arial" panose="020B0604020202020204" pitchFamily="34" charset="0"/>
              <a:cs typeface="Arial" panose="020B0604020202020204" pitchFamily="34" charset="0"/>
            </a:rPr>
            <a:t>155 Million global smokers are between the age of 15 to 20 years </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(IHME, 2019).</a:t>
          </a:r>
          <a:endParaRPr lang="en-GB" sz="1800" dirty="0">
            <a:latin typeface="Arial" panose="020B0604020202020204" pitchFamily="34" charset="0"/>
            <a:cs typeface="Arial" panose="020B0604020202020204" pitchFamily="34" charset="0"/>
          </a:endParaRPr>
        </a:p>
      </dgm:t>
    </dgm:pt>
    <dgm:pt modelId="{93E6A6FB-FB80-4A6B-8E98-1EB8E721DC98}" type="parTrans" cxnId="{A321B7B4-29B3-41BD-AA2E-B07F7C6316E1}">
      <dgm:prSet/>
      <dgm:spPr/>
      <dgm:t>
        <a:bodyPr/>
        <a:lstStyle/>
        <a:p>
          <a:endParaRPr lang="en-GB" sz="1800">
            <a:latin typeface="Arial" panose="020B0604020202020204" pitchFamily="34" charset="0"/>
            <a:cs typeface="Arial" panose="020B0604020202020204" pitchFamily="34" charset="0"/>
          </a:endParaRPr>
        </a:p>
      </dgm:t>
    </dgm:pt>
    <dgm:pt modelId="{3FC79090-9512-4045-B344-415BE9ACFF26}" type="sibTrans" cxnId="{A321B7B4-29B3-41BD-AA2E-B07F7C6316E1}">
      <dgm:prSet/>
      <dgm:spPr/>
      <dgm:t>
        <a:bodyPr/>
        <a:lstStyle/>
        <a:p>
          <a:endParaRPr lang="en-GB" sz="1800">
            <a:latin typeface="Arial" panose="020B0604020202020204" pitchFamily="34" charset="0"/>
            <a:cs typeface="Arial" panose="020B0604020202020204" pitchFamily="34" charset="0"/>
          </a:endParaRPr>
        </a:p>
      </dgm:t>
    </dgm:pt>
    <dgm:pt modelId="{7E84EEDD-99F8-4A44-AC46-5CE0778502F8}">
      <dgm:prSet phldrT="[Text]" phldr="0" custT="1"/>
      <dgm:spPr/>
      <dgm:t>
        <a:bodyPr/>
        <a:lstStyle/>
        <a:p>
          <a:r>
            <a:rPr lang="en-US" sz="1800" dirty="0">
              <a:latin typeface="Arial" panose="020B0604020202020204" pitchFamily="34" charset="0"/>
              <a:cs typeface="Arial" panose="020B0604020202020204" pitchFamily="34" charset="0"/>
            </a:rPr>
            <a:t>Most adults first smoke when under the age of 18</a:t>
          </a:r>
          <a:endParaRPr lang="en-GB" sz="1800" dirty="0">
            <a:latin typeface="Arial" panose="020B0604020202020204" pitchFamily="34" charset="0"/>
            <a:cs typeface="Arial" panose="020B0604020202020204" pitchFamily="34" charset="0"/>
          </a:endParaRPr>
        </a:p>
      </dgm:t>
    </dgm:pt>
    <dgm:pt modelId="{1AC3847D-67C3-486A-826B-8FFAF37B223F}" type="parTrans" cxnId="{C4CD5AB1-0483-46CD-A70C-54C8C3764F3A}">
      <dgm:prSet/>
      <dgm:spPr/>
      <dgm:t>
        <a:bodyPr/>
        <a:lstStyle/>
        <a:p>
          <a:endParaRPr lang="en-GB" sz="1800">
            <a:latin typeface="Arial" panose="020B0604020202020204" pitchFamily="34" charset="0"/>
            <a:cs typeface="Arial" panose="020B0604020202020204" pitchFamily="34" charset="0"/>
          </a:endParaRPr>
        </a:p>
      </dgm:t>
    </dgm:pt>
    <dgm:pt modelId="{9AEAB51E-B9C3-4E53-BCF4-1EDEFCA3B5D0}" type="sibTrans" cxnId="{C4CD5AB1-0483-46CD-A70C-54C8C3764F3A}">
      <dgm:prSet/>
      <dgm:spPr/>
      <dgm:t>
        <a:bodyPr/>
        <a:lstStyle/>
        <a:p>
          <a:endParaRPr lang="en-GB" sz="1800">
            <a:latin typeface="Arial" panose="020B0604020202020204" pitchFamily="34" charset="0"/>
            <a:cs typeface="Arial" panose="020B0604020202020204" pitchFamily="34" charset="0"/>
          </a:endParaRPr>
        </a:p>
      </dgm:t>
    </dgm:pt>
    <dgm:pt modelId="{22422D02-B4AB-4946-97AD-C0E42DF4EEB8}">
      <dgm:prSet phldrT="[Text]" phldr="0" custT="1"/>
      <dgm:spPr/>
      <dgm:t>
        <a:bodyPr/>
        <a:lstStyle/>
        <a:p>
          <a:r>
            <a:rPr lang="en-US" sz="1800" dirty="0">
              <a:latin typeface="Arial" panose="020B0604020202020204" pitchFamily="34" charset="0"/>
              <a:cs typeface="Arial" panose="020B0604020202020204" pitchFamily="34" charset="0"/>
            </a:rPr>
            <a:t>In England, 4000,000 11-15 years old initiated smoking </a:t>
          </a:r>
          <a:endParaRPr lang="en-GB" sz="1800" dirty="0">
            <a:latin typeface="Arial" panose="020B0604020202020204" pitchFamily="34" charset="0"/>
            <a:cs typeface="Arial" panose="020B0604020202020204" pitchFamily="34" charset="0"/>
          </a:endParaRPr>
        </a:p>
      </dgm:t>
    </dgm:pt>
    <dgm:pt modelId="{A676DB71-F308-4E1D-A05F-CB2AF940336A}" type="parTrans" cxnId="{83BC3F38-3D2D-437A-8D04-AFC92A82140D}">
      <dgm:prSet/>
      <dgm:spPr/>
      <dgm:t>
        <a:bodyPr/>
        <a:lstStyle/>
        <a:p>
          <a:endParaRPr lang="en-GB" sz="1800"/>
        </a:p>
      </dgm:t>
    </dgm:pt>
    <dgm:pt modelId="{A5F9A8B4-47A2-41C1-A663-9C49295C807B}" type="sibTrans" cxnId="{83BC3F38-3D2D-437A-8D04-AFC92A82140D}">
      <dgm:prSet/>
      <dgm:spPr/>
      <dgm:t>
        <a:bodyPr/>
        <a:lstStyle/>
        <a:p>
          <a:endParaRPr lang="en-GB" sz="1800"/>
        </a:p>
      </dgm:t>
    </dgm:pt>
    <dgm:pt modelId="{AEBEC3F2-429C-45EF-AAD7-F1158A73E882}">
      <dgm:prSet phldrT="[Text]" phldr="0" custT="1"/>
      <dgm:spPr/>
      <dgm:t>
        <a:bodyPr/>
        <a:lstStyle/>
        <a:p>
          <a:r>
            <a:rPr lang="en-US" sz="1800" dirty="0">
              <a:latin typeface="Arial" panose="020B0604020202020204" pitchFamily="34" charset="0"/>
              <a:cs typeface="Arial" panose="020B0604020202020204" pitchFamily="34" charset="0"/>
            </a:rPr>
            <a:t>NHS Long-Term Plan calls for a shift towards preventive approaches</a:t>
          </a:r>
          <a:endParaRPr lang="en-GB" sz="1800" dirty="0">
            <a:latin typeface="Arial" panose="020B0604020202020204" pitchFamily="34" charset="0"/>
            <a:cs typeface="Arial" panose="020B0604020202020204" pitchFamily="34" charset="0"/>
          </a:endParaRPr>
        </a:p>
      </dgm:t>
    </dgm:pt>
    <dgm:pt modelId="{F669FDFE-2634-4324-8698-3B10226C59A0}" type="parTrans" cxnId="{9BE3D616-0D49-4E5C-A8EF-74C8D823F2DB}">
      <dgm:prSet/>
      <dgm:spPr/>
      <dgm:t>
        <a:bodyPr/>
        <a:lstStyle/>
        <a:p>
          <a:endParaRPr lang="en-GB" sz="1800"/>
        </a:p>
      </dgm:t>
    </dgm:pt>
    <dgm:pt modelId="{3FCBE6DD-B000-45D2-9493-AC990D7536F2}" type="sibTrans" cxnId="{9BE3D616-0D49-4E5C-A8EF-74C8D823F2DB}">
      <dgm:prSet/>
      <dgm:spPr/>
      <dgm:t>
        <a:bodyPr/>
        <a:lstStyle/>
        <a:p>
          <a:endParaRPr lang="en-GB" sz="1800"/>
        </a:p>
      </dgm:t>
    </dgm:pt>
    <dgm:pt modelId="{16CCD375-240F-49F1-B57A-048E730F5557}">
      <dgm:prSet phldrT="[Text]" phldr="0" custT="1"/>
      <dgm:spPr/>
      <dgm:t>
        <a:bodyPr/>
        <a:lstStyle/>
        <a:p>
          <a:r>
            <a:rPr lang="en-US" sz="1600" dirty="0">
              <a:latin typeface="Arial" panose="020B0604020202020204" pitchFamily="34" charset="0"/>
              <a:cs typeface="Arial" panose="020B0604020202020204" pitchFamily="34" charset="0"/>
            </a:rPr>
            <a:t>The Marmot Review shows unhealthy behaviours like smoking are patterned by inequality so the target should be the teenagers in  lower income disadvantaged  communities</a:t>
          </a:r>
          <a:endParaRPr lang="en-GB" sz="1600" dirty="0">
            <a:latin typeface="Arial" panose="020B0604020202020204" pitchFamily="34" charset="0"/>
            <a:cs typeface="Arial" panose="020B0604020202020204" pitchFamily="34" charset="0"/>
          </a:endParaRPr>
        </a:p>
      </dgm:t>
    </dgm:pt>
    <dgm:pt modelId="{34D0359E-1043-4D78-94B0-4177AD208466}" type="parTrans" cxnId="{53C52013-1C72-4AA4-B499-71E1880E0AE9}">
      <dgm:prSet/>
      <dgm:spPr/>
      <dgm:t>
        <a:bodyPr/>
        <a:lstStyle/>
        <a:p>
          <a:endParaRPr lang="en-GB" sz="1800"/>
        </a:p>
      </dgm:t>
    </dgm:pt>
    <dgm:pt modelId="{F83DBB98-4024-477D-B431-4CB4967E3529}" type="sibTrans" cxnId="{53C52013-1C72-4AA4-B499-71E1880E0AE9}">
      <dgm:prSet/>
      <dgm:spPr/>
      <dgm:t>
        <a:bodyPr/>
        <a:lstStyle/>
        <a:p>
          <a:endParaRPr lang="en-GB" sz="1800"/>
        </a:p>
      </dgm:t>
    </dgm:pt>
    <dgm:pt modelId="{548BBC3F-1EA0-48D4-B861-5604938EF683}" type="pres">
      <dgm:prSet presAssocID="{23AD9FC0-7B1B-4CFE-9F31-E299523F2F9C}" presName="diagram" presStyleCnt="0">
        <dgm:presLayoutVars>
          <dgm:dir/>
          <dgm:resizeHandles val="exact"/>
        </dgm:presLayoutVars>
      </dgm:prSet>
      <dgm:spPr/>
    </dgm:pt>
    <dgm:pt modelId="{32472A95-A1A9-4615-B64C-84754796C7B9}" type="pres">
      <dgm:prSet presAssocID="{AD1F249D-A625-4BCA-9931-165F60111319}" presName="node" presStyleLbl="node1" presStyleIdx="0" presStyleCnt="8">
        <dgm:presLayoutVars>
          <dgm:bulletEnabled val="1"/>
        </dgm:presLayoutVars>
      </dgm:prSet>
      <dgm:spPr/>
    </dgm:pt>
    <dgm:pt modelId="{30C15A8E-5C07-464C-9585-3D212F917FC0}" type="pres">
      <dgm:prSet presAssocID="{25AAD46F-FC29-47CF-8AB6-1C1032BD1F46}" presName="sibTrans" presStyleCnt="0"/>
      <dgm:spPr/>
    </dgm:pt>
    <dgm:pt modelId="{67D2CF69-A4A3-484F-BBE5-5F3A0D664E4F}" type="pres">
      <dgm:prSet presAssocID="{E39971B2-CED9-4F4C-A52F-3312F4CC1587}" presName="node" presStyleLbl="node1" presStyleIdx="1" presStyleCnt="8">
        <dgm:presLayoutVars>
          <dgm:bulletEnabled val="1"/>
        </dgm:presLayoutVars>
      </dgm:prSet>
      <dgm:spPr/>
    </dgm:pt>
    <dgm:pt modelId="{F6164B55-AD70-4DCF-A57F-C3C8DC11F92A}" type="pres">
      <dgm:prSet presAssocID="{EFB27E58-F2EE-4D7F-88A6-61D4AFDC3535}" presName="sibTrans" presStyleCnt="0"/>
      <dgm:spPr/>
    </dgm:pt>
    <dgm:pt modelId="{252392D8-EB41-4A77-9C91-576C4E4BB5F5}" type="pres">
      <dgm:prSet presAssocID="{5D80D252-72CF-4422-98CC-74B1B474274C}" presName="node" presStyleLbl="node1" presStyleIdx="2" presStyleCnt="8">
        <dgm:presLayoutVars>
          <dgm:bulletEnabled val="1"/>
        </dgm:presLayoutVars>
      </dgm:prSet>
      <dgm:spPr/>
    </dgm:pt>
    <dgm:pt modelId="{8736EB38-B846-408C-B726-3928635AB329}" type="pres">
      <dgm:prSet presAssocID="{5FF5E06F-D200-4E0F-AFEF-62EEE146809B}" presName="sibTrans" presStyleCnt="0"/>
      <dgm:spPr/>
    </dgm:pt>
    <dgm:pt modelId="{BA399BBF-3433-4094-B94F-119AA714012D}" type="pres">
      <dgm:prSet presAssocID="{3B9F0287-1FA1-490D-8FB1-43280E6392D6}" presName="node" presStyleLbl="node1" presStyleIdx="3" presStyleCnt="8">
        <dgm:presLayoutVars>
          <dgm:bulletEnabled val="1"/>
        </dgm:presLayoutVars>
      </dgm:prSet>
      <dgm:spPr/>
    </dgm:pt>
    <dgm:pt modelId="{BC589EBA-A836-47A9-BBB1-11A40405828D}" type="pres">
      <dgm:prSet presAssocID="{3FC79090-9512-4045-B344-415BE9ACFF26}" presName="sibTrans" presStyleCnt="0"/>
      <dgm:spPr/>
    </dgm:pt>
    <dgm:pt modelId="{60E31785-3071-4C62-A601-61EE66028551}" type="pres">
      <dgm:prSet presAssocID="{7E84EEDD-99F8-4A44-AC46-5CE0778502F8}" presName="node" presStyleLbl="node1" presStyleIdx="4" presStyleCnt="8">
        <dgm:presLayoutVars>
          <dgm:bulletEnabled val="1"/>
        </dgm:presLayoutVars>
      </dgm:prSet>
      <dgm:spPr/>
    </dgm:pt>
    <dgm:pt modelId="{1F8A0CE7-5039-42E2-B165-87B7E29D702F}" type="pres">
      <dgm:prSet presAssocID="{9AEAB51E-B9C3-4E53-BCF4-1EDEFCA3B5D0}" presName="sibTrans" presStyleCnt="0"/>
      <dgm:spPr/>
    </dgm:pt>
    <dgm:pt modelId="{451D294A-8590-4B43-AAD2-48B30E9DDA0A}" type="pres">
      <dgm:prSet presAssocID="{22422D02-B4AB-4946-97AD-C0E42DF4EEB8}" presName="node" presStyleLbl="node1" presStyleIdx="5" presStyleCnt="8">
        <dgm:presLayoutVars>
          <dgm:bulletEnabled val="1"/>
        </dgm:presLayoutVars>
      </dgm:prSet>
      <dgm:spPr/>
    </dgm:pt>
    <dgm:pt modelId="{BB8E83BA-9E4F-43BF-8CB2-1662A71A0615}" type="pres">
      <dgm:prSet presAssocID="{A5F9A8B4-47A2-41C1-A663-9C49295C807B}" presName="sibTrans" presStyleCnt="0"/>
      <dgm:spPr/>
    </dgm:pt>
    <dgm:pt modelId="{00838F7A-B2BE-4A7D-A43D-A42710199C2F}" type="pres">
      <dgm:prSet presAssocID="{AEBEC3F2-429C-45EF-AAD7-F1158A73E882}" presName="node" presStyleLbl="node1" presStyleIdx="6" presStyleCnt="8">
        <dgm:presLayoutVars>
          <dgm:bulletEnabled val="1"/>
        </dgm:presLayoutVars>
      </dgm:prSet>
      <dgm:spPr/>
    </dgm:pt>
    <dgm:pt modelId="{042953E9-DF7E-4798-AA98-FD1DFA96BA49}" type="pres">
      <dgm:prSet presAssocID="{3FCBE6DD-B000-45D2-9493-AC990D7536F2}" presName="sibTrans" presStyleCnt="0"/>
      <dgm:spPr/>
    </dgm:pt>
    <dgm:pt modelId="{B8AC6C62-C87B-4EBE-89FE-D276E964754A}" type="pres">
      <dgm:prSet presAssocID="{16CCD375-240F-49F1-B57A-048E730F5557}" presName="node" presStyleLbl="node1" presStyleIdx="7" presStyleCnt="8" custScaleX="127041">
        <dgm:presLayoutVars>
          <dgm:bulletEnabled val="1"/>
        </dgm:presLayoutVars>
      </dgm:prSet>
      <dgm:spPr/>
    </dgm:pt>
  </dgm:ptLst>
  <dgm:cxnLst>
    <dgm:cxn modelId="{31065901-35C4-4400-9785-38A057D16D01}" type="presOf" srcId="{7E84EEDD-99F8-4A44-AC46-5CE0778502F8}" destId="{60E31785-3071-4C62-A601-61EE66028551}" srcOrd="0" destOrd="0" presId="urn:microsoft.com/office/officeart/2005/8/layout/default"/>
    <dgm:cxn modelId="{75B6D006-4A92-4C7E-909B-F13DA322E94A}" type="presOf" srcId="{AD1F249D-A625-4BCA-9931-165F60111319}" destId="{32472A95-A1A9-4615-B64C-84754796C7B9}" srcOrd="0" destOrd="0" presId="urn:microsoft.com/office/officeart/2005/8/layout/default"/>
    <dgm:cxn modelId="{9328C90D-22A9-4224-88CA-2E692CDBD75D}" type="presOf" srcId="{AEBEC3F2-429C-45EF-AAD7-F1158A73E882}" destId="{00838F7A-B2BE-4A7D-A43D-A42710199C2F}" srcOrd="0" destOrd="0" presId="urn:microsoft.com/office/officeart/2005/8/layout/default"/>
    <dgm:cxn modelId="{53C52013-1C72-4AA4-B499-71E1880E0AE9}" srcId="{23AD9FC0-7B1B-4CFE-9F31-E299523F2F9C}" destId="{16CCD375-240F-49F1-B57A-048E730F5557}" srcOrd="7" destOrd="0" parTransId="{34D0359E-1043-4D78-94B0-4177AD208466}" sibTransId="{F83DBB98-4024-477D-B431-4CB4967E3529}"/>
    <dgm:cxn modelId="{9BE3D616-0D49-4E5C-A8EF-74C8D823F2DB}" srcId="{23AD9FC0-7B1B-4CFE-9F31-E299523F2F9C}" destId="{AEBEC3F2-429C-45EF-AAD7-F1158A73E882}" srcOrd="6" destOrd="0" parTransId="{F669FDFE-2634-4324-8698-3B10226C59A0}" sibTransId="{3FCBE6DD-B000-45D2-9493-AC990D7536F2}"/>
    <dgm:cxn modelId="{498BC41C-DBF1-477E-B797-359D4C5486B8}" type="presOf" srcId="{22422D02-B4AB-4946-97AD-C0E42DF4EEB8}" destId="{451D294A-8590-4B43-AAD2-48B30E9DDA0A}" srcOrd="0" destOrd="0" presId="urn:microsoft.com/office/officeart/2005/8/layout/default"/>
    <dgm:cxn modelId="{83BC3F38-3D2D-437A-8D04-AFC92A82140D}" srcId="{23AD9FC0-7B1B-4CFE-9F31-E299523F2F9C}" destId="{22422D02-B4AB-4946-97AD-C0E42DF4EEB8}" srcOrd="5" destOrd="0" parTransId="{A676DB71-F308-4E1D-A05F-CB2AF940336A}" sibTransId="{A5F9A8B4-47A2-41C1-A663-9C49295C807B}"/>
    <dgm:cxn modelId="{91569953-C59D-4C91-9CE2-363A2A2FA169}" srcId="{23AD9FC0-7B1B-4CFE-9F31-E299523F2F9C}" destId="{5D80D252-72CF-4422-98CC-74B1B474274C}" srcOrd="2" destOrd="0" parTransId="{F13F3033-DFB9-4843-96FD-9BAD97F4AFF1}" sibTransId="{5FF5E06F-D200-4E0F-AFEF-62EEE146809B}"/>
    <dgm:cxn modelId="{88520058-6E57-49FC-9E5A-C32C547D1D38}" srcId="{23AD9FC0-7B1B-4CFE-9F31-E299523F2F9C}" destId="{E39971B2-CED9-4F4C-A52F-3312F4CC1587}" srcOrd="1" destOrd="0" parTransId="{5DF11FDA-83D6-455E-9FA0-EB460D3C7CD1}" sibTransId="{EFB27E58-F2EE-4D7F-88A6-61D4AFDC3535}"/>
    <dgm:cxn modelId="{84CA8D7B-526F-4079-A9B7-466D92B1D168}" type="presOf" srcId="{16CCD375-240F-49F1-B57A-048E730F5557}" destId="{B8AC6C62-C87B-4EBE-89FE-D276E964754A}" srcOrd="0" destOrd="0" presId="urn:microsoft.com/office/officeart/2005/8/layout/default"/>
    <dgm:cxn modelId="{BFD35C88-3681-4E16-802F-25893D6D8EDE}" type="presOf" srcId="{E39971B2-CED9-4F4C-A52F-3312F4CC1587}" destId="{67D2CF69-A4A3-484F-BBE5-5F3A0D664E4F}" srcOrd="0" destOrd="0" presId="urn:microsoft.com/office/officeart/2005/8/layout/default"/>
    <dgm:cxn modelId="{4BDCECA9-6E99-4FC2-91B4-0E3C95600403}" type="presOf" srcId="{3B9F0287-1FA1-490D-8FB1-43280E6392D6}" destId="{BA399BBF-3433-4094-B94F-119AA714012D}" srcOrd="0" destOrd="0" presId="urn:microsoft.com/office/officeart/2005/8/layout/default"/>
    <dgm:cxn modelId="{C4CD5AB1-0483-46CD-A70C-54C8C3764F3A}" srcId="{23AD9FC0-7B1B-4CFE-9F31-E299523F2F9C}" destId="{7E84EEDD-99F8-4A44-AC46-5CE0778502F8}" srcOrd="4" destOrd="0" parTransId="{1AC3847D-67C3-486A-826B-8FFAF37B223F}" sibTransId="{9AEAB51E-B9C3-4E53-BCF4-1EDEFCA3B5D0}"/>
    <dgm:cxn modelId="{A321B7B4-29B3-41BD-AA2E-B07F7C6316E1}" srcId="{23AD9FC0-7B1B-4CFE-9F31-E299523F2F9C}" destId="{3B9F0287-1FA1-490D-8FB1-43280E6392D6}" srcOrd="3" destOrd="0" parTransId="{93E6A6FB-FB80-4A6B-8E98-1EB8E721DC98}" sibTransId="{3FC79090-9512-4045-B344-415BE9ACFF26}"/>
    <dgm:cxn modelId="{AA8A25B8-EF61-4575-8A97-B17E282BB050}" type="presOf" srcId="{5D80D252-72CF-4422-98CC-74B1B474274C}" destId="{252392D8-EB41-4A77-9C91-576C4E4BB5F5}" srcOrd="0" destOrd="0" presId="urn:microsoft.com/office/officeart/2005/8/layout/default"/>
    <dgm:cxn modelId="{84E4A2E4-C913-4FA0-A329-A2D1A4D56E03}" type="presOf" srcId="{23AD9FC0-7B1B-4CFE-9F31-E299523F2F9C}" destId="{548BBC3F-1EA0-48D4-B861-5604938EF683}" srcOrd="0" destOrd="0" presId="urn:microsoft.com/office/officeart/2005/8/layout/default"/>
    <dgm:cxn modelId="{9CBE79FA-6DB4-4AA6-A1B9-2387F48F7184}" srcId="{23AD9FC0-7B1B-4CFE-9F31-E299523F2F9C}" destId="{AD1F249D-A625-4BCA-9931-165F60111319}" srcOrd="0" destOrd="0" parTransId="{85AC5531-BD30-4896-8BD4-848FDF56E671}" sibTransId="{25AAD46F-FC29-47CF-8AB6-1C1032BD1F46}"/>
    <dgm:cxn modelId="{3F590516-FC90-4220-B18F-A33AED47DB13}" type="presParOf" srcId="{548BBC3F-1EA0-48D4-B861-5604938EF683}" destId="{32472A95-A1A9-4615-B64C-84754796C7B9}" srcOrd="0" destOrd="0" presId="urn:microsoft.com/office/officeart/2005/8/layout/default"/>
    <dgm:cxn modelId="{56129B6C-5A0E-453D-89DA-E79FBF1497C9}" type="presParOf" srcId="{548BBC3F-1EA0-48D4-B861-5604938EF683}" destId="{30C15A8E-5C07-464C-9585-3D212F917FC0}" srcOrd="1" destOrd="0" presId="urn:microsoft.com/office/officeart/2005/8/layout/default"/>
    <dgm:cxn modelId="{0CF7C3E2-EB1A-43E2-89D7-CDE3C0DE4303}" type="presParOf" srcId="{548BBC3F-1EA0-48D4-B861-5604938EF683}" destId="{67D2CF69-A4A3-484F-BBE5-5F3A0D664E4F}" srcOrd="2" destOrd="0" presId="urn:microsoft.com/office/officeart/2005/8/layout/default"/>
    <dgm:cxn modelId="{8C3E1759-93B9-44B7-8ED7-2BC6EE1B20ED}" type="presParOf" srcId="{548BBC3F-1EA0-48D4-B861-5604938EF683}" destId="{F6164B55-AD70-4DCF-A57F-C3C8DC11F92A}" srcOrd="3" destOrd="0" presId="urn:microsoft.com/office/officeart/2005/8/layout/default"/>
    <dgm:cxn modelId="{AB9AC2A4-C59F-41FE-B5D2-9340F1156B73}" type="presParOf" srcId="{548BBC3F-1EA0-48D4-B861-5604938EF683}" destId="{252392D8-EB41-4A77-9C91-576C4E4BB5F5}" srcOrd="4" destOrd="0" presId="urn:microsoft.com/office/officeart/2005/8/layout/default"/>
    <dgm:cxn modelId="{6F99374E-6048-4244-98A7-1943288247AF}" type="presParOf" srcId="{548BBC3F-1EA0-48D4-B861-5604938EF683}" destId="{8736EB38-B846-408C-B726-3928635AB329}" srcOrd="5" destOrd="0" presId="urn:microsoft.com/office/officeart/2005/8/layout/default"/>
    <dgm:cxn modelId="{455F5A5C-80D9-4BB6-8A16-F7516DFC794E}" type="presParOf" srcId="{548BBC3F-1EA0-48D4-B861-5604938EF683}" destId="{BA399BBF-3433-4094-B94F-119AA714012D}" srcOrd="6" destOrd="0" presId="urn:microsoft.com/office/officeart/2005/8/layout/default"/>
    <dgm:cxn modelId="{A761F8D3-2EAE-499C-8EAF-7062877B2FCA}" type="presParOf" srcId="{548BBC3F-1EA0-48D4-B861-5604938EF683}" destId="{BC589EBA-A836-47A9-BBB1-11A40405828D}" srcOrd="7" destOrd="0" presId="urn:microsoft.com/office/officeart/2005/8/layout/default"/>
    <dgm:cxn modelId="{0D14BCCF-34D5-4C87-8D2E-7581D1DC7BB0}" type="presParOf" srcId="{548BBC3F-1EA0-48D4-B861-5604938EF683}" destId="{60E31785-3071-4C62-A601-61EE66028551}" srcOrd="8" destOrd="0" presId="urn:microsoft.com/office/officeart/2005/8/layout/default"/>
    <dgm:cxn modelId="{C8E706D8-D098-4095-ACCE-18FD6CEE9330}" type="presParOf" srcId="{548BBC3F-1EA0-48D4-B861-5604938EF683}" destId="{1F8A0CE7-5039-42E2-B165-87B7E29D702F}" srcOrd="9" destOrd="0" presId="urn:microsoft.com/office/officeart/2005/8/layout/default"/>
    <dgm:cxn modelId="{061A4147-FC27-41AA-B880-60F889B4DAA4}" type="presParOf" srcId="{548BBC3F-1EA0-48D4-B861-5604938EF683}" destId="{451D294A-8590-4B43-AAD2-48B30E9DDA0A}" srcOrd="10" destOrd="0" presId="urn:microsoft.com/office/officeart/2005/8/layout/default"/>
    <dgm:cxn modelId="{E6C5B031-7FC1-4A7F-ABD0-F0C394DA065F}" type="presParOf" srcId="{548BBC3F-1EA0-48D4-B861-5604938EF683}" destId="{BB8E83BA-9E4F-43BF-8CB2-1662A71A0615}" srcOrd="11" destOrd="0" presId="urn:microsoft.com/office/officeart/2005/8/layout/default"/>
    <dgm:cxn modelId="{81913FCF-D92F-4368-8D07-5320F1E9CB01}" type="presParOf" srcId="{548BBC3F-1EA0-48D4-B861-5604938EF683}" destId="{00838F7A-B2BE-4A7D-A43D-A42710199C2F}" srcOrd="12" destOrd="0" presId="urn:microsoft.com/office/officeart/2005/8/layout/default"/>
    <dgm:cxn modelId="{E7EA4672-B23F-4EB5-9B1E-04A0A8A1565D}" type="presParOf" srcId="{548BBC3F-1EA0-48D4-B861-5604938EF683}" destId="{042953E9-DF7E-4798-AA98-FD1DFA96BA49}" srcOrd="13" destOrd="0" presId="urn:microsoft.com/office/officeart/2005/8/layout/default"/>
    <dgm:cxn modelId="{550B913A-1ABE-49CB-9FB9-40D3B3042881}" type="presParOf" srcId="{548BBC3F-1EA0-48D4-B861-5604938EF683}" destId="{B8AC6C62-C87B-4EBE-89FE-D276E964754A}"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06FDCE4-F52F-495D-8177-A041B100D2DE}" type="doc">
      <dgm:prSet loTypeId="urn:microsoft.com/office/officeart/2008/layout/VerticalCurvedList" loCatId="list" qsTypeId="urn:microsoft.com/office/officeart/2005/8/quickstyle/simple1" qsCatId="simple" csTypeId="urn:microsoft.com/office/officeart/2005/8/colors/accent1_4" csCatId="accent1" phldr="1"/>
      <dgm:spPr/>
      <dgm:t>
        <a:bodyPr/>
        <a:lstStyle/>
        <a:p>
          <a:endParaRPr lang="en-GB"/>
        </a:p>
      </dgm:t>
    </dgm:pt>
    <dgm:pt modelId="{EB1BE603-6FD3-4DA4-B9A1-A6CCE323EE0C}">
      <dgm:prSet phldrT="[Text]" phldr="0" custT="1"/>
      <dgm:spPr/>
      <dgm:t>
        <a:bodyPr/>
        <a:lstStyle/>
        <a:p>
          <a:r>
            <a:rPr lang="en-US" sz="2000" b="1" dirty="0">
              <a:solidFill>
                <a:schemeClr val="tx1"/>
              </a:solidFill>
              <a:latin typeface="Arial" panose="020B0604020202020204" pitchFamily="34" charset="0"/>
              <a:cs typeface="Arial" panose="020B0604020202020204" pitchFamily="34" charset="0"/>
            </a:rPr>
            <a:t>Process:</a:t>
          </a:r>
          <a:r>
            <a:rPr lang="en-US" sz="1800" dirty="0">
              <a:solidFill>
                <a:schemeClr val="tx1"/>
              </a:solidFill>
              <a:latin typeface="Arial" panose="020B0604020202020204" pitchFamily="34" charset="0"/>
              <a:cs typeface="Arial" panose="020B0604020202020204" pitchFamily="34" charset="0"/>
            </a:rPr>
            <a:t> Reach, acceptability, integrity, quality.</a:t>
          </a:r>
        </a:p>
      </dgm:t>
    </dgm:pt>
    <dgm:pt modelId="{A69017E0-1F0F-4BBB-B3F2-393C9C627CF0}" type="parTrans" cxnId="{C5A40625-D5E8-43E9-BF50-844D0DC6444A}">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E382D824-8B08-4CE1-BB36-F206444557F0}" type="sibTrans" cxnId="{C5A40625-D5E8-43E9-BF50-844D0DC6444A}">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A62B8A7E-9B28-4B9D-988B-5069C83BB270}">
      <dgm:prSet phldrT="[Text]" phldr="0" custT="1"/>
      <dgm:spPr/>
      <dgm:t>
        <a:bodyPr/>
        <a:lstStyle/>
        <a:p>
          <a:r>
            <a:rPr lang="en-US" sz="2000" b="1" dirty="0">
              <a:solidFill>
                <a:schemeClr val="tx1"/>
              </a:solidFill>
              <a:latin typeface="Arial" panose="020B0604020202020204" pitchFamily="34" charset="0"/>
              <a:cs typeface="Arial" panose="020B0604020202020204" pitchFamily="34" charset="0"/>
            </a:rPr>
            <a:t>Impact:</a:t>
          </a:r>
          <a:r>
            <a:rPr lang="en-US" sz="2400" dirty="0">
              <a:solidFill>
                <a:schemeClr val="tx1"/>
              </a:solidFill>
              <a:latin typeface="Arial" panose="020B0604020202020204" pitchFamily="34" charset="0"/>
              <a:cs typeface="Arial" panose="020B0604020202020204" pitchFamily="34" charset="0"/>
            </a:rPr>
            <a:t> </a:t>
          </a:r>
          <a:r>
            <a:rPr lang="en-US" sz="1800" dirty="0">
              <a:solidFill>
                <a:schemeClr val="tx1"/>
              </a:solidFill>
              <a:latin typeface="Arial" panose="020B0604020202020204" pitchFamily="34" charset="0"/>
              <a:cs typeface="Arial" panose="020B0604020202020204" pitchFamily="34" charset="0"/>
            </a:rPr>
            <a:t>Immediate impact of intervention to measure shift in attitude.</a:t>
          </a:r>
          <a:endParaRPr lang="en-GB" sz="1800" dirty="0">
            <a:solidFill>
              <a:schemeClr val="tx1"/>
            </a:solidFill>
            <a:latin typeface="Arial" panose="020B0604020202020204" pitchFamily="34" charset="0"/>
            <a:cs typeface="Arial" panose="020B0604020202020204" pitchFamily="34" charset="0"/>
          </a:endParaRPr>
        </a:p>
      </dgm:t>
    </dgm:pt>
    <dgm:pt modelId="{DB52650C-4E1C-4B9B-B354-51C4F6083024}" type="parTrans" cxnId="{5081B8A5-4959-4185-9F10-415058610E02}">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8E47FBC4-AF95-4C7A-A548-C67CFCC4B382}" type="sibTrans" cxnId="{5081B8A5-4959-4185-9F10-415058610E02}">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605EAAE6-F6FE-4703-9A1C-63DAE1239F65}">
      <dgm:prSet phldrT="[Text]" phldr="0" custT="1"/>
      <dgm:spPr/>
      <dgm:t>
        <a:bodyPr/>
        <a:lstStyle/>
        <a:p>
          <a:r>
            <a:rPr lang="en-US" sz="2000" b="1" dirty="0">
              <a:solidFill>
                <a:schemeClr val="tx1"/>
              </a:solidFill>
              <a:latin typeface="Arial" panose="020B0604020202020204" pitchFamily="34" charset="0"/>
              <a:cs typeface="Arial" panose="020B0604020202020204" pitchFamily="34" charset="0"/>
            </a:rPr>
            <a:t>Outcome:</a:t>
          </a:r>
          <a:r>
            <a:rPr lang="en-US" sz="2400" dirty="0">
              <a:solidFill>
                <a:schemeClr val="tx1"/>
              </a:solidFill>
              <a:latin typeface="Arial" panose="020B0604020202020204" pitchFamily="34" charset="0"/>
              <a:cs typeface="Arial" panose="020B0604020202020204" pitchFamily="34" charset="0"/>
            </a:rPr>
            <a:t> </a:t>
          </a:r>
          <a:r>
            <a:rPr lang="en-US" sz="1800" dirty="0">
              <a:solidFill>
                <a:schemeClr val="tx1"/>
              </a:solidFill>
              <a:latin typeface="Arial" panose="020B0604020202020204" pitchFamily="34" charset="0"/>
              <a:cs typeface="Arial" panose="020B0604020202020204" pitchFamily="34" charset="0"/>
            </a:rPr>
            <a:t>Ultimate goals of </a:t>
          </a:r>
          <a:r>
            <a:rPr lang="en-US" sz="1800" dirty="0" err="1">
              <a:solidFill>
                <a:schemeClr val="tx1"/>
              </a:solidFill>
              <a:latin typeface="Arial" panose="020B0604020202020204" pitchFamily="34" charset="0"/>
              <a:cs typeface="Arial" panose="020B0604020202020204" pitchFamily="34" charset="0"/>
            </a:rPr>
            <a:t>programme</a:t>
          </a:r>
          <a:r>
            <a:rPr lang="en-US" sz="1800" dirty="0">
              <a:solidFill>
                <a:schemeClr val="tx1"/>
              </a:solidFill>
              <a:latin typeface="Arial" panose="020B0604020202020204" pitchFamily="34" charset="0"/>
              <a:cs typeface="Arial" panose="020B0604020202020204" pitchFamily="34" charset="0"/>
            </a:rPr>
            <a:t> to measure long-term effect.</a:t>
          </a:r>
          <a:endParaRPr lang="en-GB" sz="1800" dirty="0">
            <a:solidFill>
              <a:schemeClr val="tx1"/>
            </a:solidFill>
            <a:latin typeface="Arial" panose="020B0604020202020204" pitchFamily="34" charset="0"/>
            <a:cs typeface="Arial" panose="020B0604020202020204" pitchFamily="34" charset="0"/>
          </a:endParaRPr>
        </a:p>
      </dgm:t>
    </dgm:pt>
    <dgm:pt modelId="{D4075D30-02B6-455A-AB58-464B8C63A21E}" type="parTrans" cxnId="{F0D27F70-4AB5-47D9-9733-C42EE40DA6E8}">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4F0C4F49-2641-4615-8EA9-4945535694D8}" type="sibTrans" cxnId="{F0D27F70-4AB5-47D9-9733-C42EE40DA6E8}">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F65CC62B-3919-4EFD-934A-2579D79939CC}">
      <dgm:prSet phldrT="[Text]" phldr="0" custT="1"/>
      <dgm:spPr/>
      <dgm:t>
        <a:bodyPr/>
        <a:lstStyle/>
        <a:p>
          <a:r>
            <a:rPr lang="en-US" sz="2000" b="1" dirty="0">
              <a:solidFill>
                <a:schemeClr val="tx1"/>
              </a:solidFill>
              <a:latin typeface="Arial" panose="020B0604020202020204" pitchFamily="34" charset="0"/>
              <a:cs typeface="Arial" panose="020B0604020202020204" pitchFamily="34" charset="0"/>
            </a:rPr>
            <a:t>Summative: </a:t>
          </a:r>
          <a:r>
            <a:rPr lang="en-US" sz="1800" dirty="0">
              <a:solidFill>
                <a:schemeClr val="tx1"/>
              </a:solidFill>
              <a:latin typeface="Arial" panose="020B0604020202020204" pitchFamily="34" charset="0"/>
              <a:cs typeface="Arial" panose="020B0604020202020204" pitchFamily="34" charset="0"/>
            </a:rPr>
            <a:t>Conducted at the end of the </a:t>
          </a:r>
          <a:r>
            <a:rPr lang="en-US" sz="1800" dirty="0" err="1">
              <a:solidFill>
                <a:schemeClr val="tx1"/>
              </a:solidFill>
              <a:latin typeface="Arial" panose="020B0604020202020204" pitchFamily="34" charset="0"/>
              <a:cs typeface="Arial" panose="020B0604020202020204" pitchFamily="34" charset="0"/>
            </a:rPr>
            <a:t>programme</a:t>
          </a:r>
          <a:r>
            <a:rPr lang="en-US" sz="1800" dirty="0">
              <a:solidFill>
                <a:schemeClr val="tx1"/>
              </a:solidFill>
              <a:latin typeface="Arial" panose="020B0604020202020204" pitchFamily="34" charset="0"/>
              <a:cs typeface="Arial" panose="020B0604020202020204" pitchFamily="34" charset="0"/>
            </a:rPr>
            <a:t> and evaluate the whole cycle and take future decisions. </a:t>
          </a:r>
          <a:endParaRPr lang="en-GB" sz="1800" dirty="0">
            <a:solidFill>
              <a:schemeClr val="tx1"/>
            </a:solidFill>
            <a:latin typeface="Arial" panose="020B0604020202020204" pitchFamily="34" charset="0"/>
            <a:cs typeface="Arial" panose="020B0604020202020204" pitchFamily="34" charset="0"/>
          </a:endParaRPr>
        </a:p>
      </dgm:t>
    </dgm:pt>
    <dgm:pt modelId="{6C160295-C707-4051-94D6-4DD3BEFBE522}" type="parTrans" cxnId="{4A2ABF52-3BC0-41F5-B73F-308F068AD649}">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DA0185E1-7EC5-4D23-BDB2-3631E1B68E71}" type="sibTrans" cxnId="{4A2ABF52-3BC0-41F5-B73F-308F068AD649}">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AEE74C21-44F1-46DD-864C-A62ADD355936}">
      <dgm:prSet phldrT="[Text]" phldr="0" custT="1"/>
      <dgm:spPr/>
      <dgm:t>
        <a:bodyPr/>
        <a:lstStyle/>
        <a:p>
          <a:r>
            <a:rPr lang="en-US" sz="2000" b="1" dirty="0">
              <a:solidFill>
                <a:schemeClr val="tx1"/>
              </a:solidFill>
              <a:latin typeface="Arial" panose="020B0604020202020204" pitchFamily="34" charset="0"/>
              <a:cs typeface="Arial" panose="020B0604020202020204" pitchFamily="34" charset="0"/>
            </a:rPr>
            <a:t>Cost-Effectiveness:</a:t>
          </a:r>
          <a:r>
            <a:rPr lang="en-US" sz="2400" dirty="0">
              <a:solidFill>
                <a:schemeClr val="tx1"/>
              </a:solidFill>
              <a:latin typeface="Arial" panose="020B0604020202020204" pitchFamily="34" charset="0"/>
              <a:cs typeface="Arial" panose="020B0604020202020204" pitchFamily="34" charset="0"/>
            </a:rPr>
            <a:t> </a:t>
          </a:r>
          <a:r>
            <a:rPr lang="en-US" sz="1800" dirty="0">
              <a:solidFill>
                <a:schemeClr val="tx1"/>
              </a:solidFill>
              <a:latin typeface="Arial" panose="020B0604020202020204" pitchFamily="34" charset="0"/>
              <a:cs typeface="Arial" panose="020B0604020202020204" pitchFamily="34" charset="0"/>
            </a:rPr>
            <a:t>To measure return and investment</a:t>
          </a:r>
          <a:endParaRPr lang="en-GB" sz="1800" dirty="0">
            <a:solidFill>
              <a:schemeClr val="tx1"/>
            </a:solidFill>
            <a:latin typeface="Arial" panose="020B0604020202020204" pitchFamily="34" charset="0"/>
            <a:cs typeface="Arial" panose="020B0604020202020204" pitchFamily="34" charset="0"/>
          </a:endParaRPr>
        </a:p>
      </dgm:t>
    </dgm:pt>
    <dgm:pt modelId="{53B5BE5F-FCAE-417F-A648-8B026758AD6F}" type="parTrans" cxnId="{459E9B38-6662-452A-B545-76C90126C4E1}">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64006911-0D99-4ACA-BBFD-E60863DE2E5F}" type="sibTrans" cxnId="{459E9B38-6662-452A-B545-76C90126C4E1}">
      <dgm:prSet/>
      <dgm:spPr/>
      <dgm:t>
        <a:bodyPr/>
        <a:lstStyle/>
        <a:p>
          <a:endParaRPr lang="en-GB" sz="2400">
            <a:solidFill>
              <a:schemeClr val="tx1"/>
            </a:solidFill>
            <a:latin typeface="Arial" panose="020B0604020202020204" pitchFamily="34" charset="0"/>
            <a:cs typeface="Arial" panose="020B0604020202020204" pitchFamily="34" charset="0"/>
          </a:endParaRPr>
        </a:p>
      </dgm:t>
    </dgm:pt>
    <dgm:pt modelId="{9533A26E-890E-44AD-BDBC-2D2A02318CD5}" type="pres">
      <dgm:prSet presAssocID="{406FDCE4-F52F-495D-8177-A041B100D2DE}" presName="Name0" presStyleCnt="0">
        <dgm:presLayoutVars>
          <dgm:chMax val="7"/>
          <dgm:chPref val="7"/>
          <dgm:dir/>
        </dgm:presLayoutVars>
      </dgm:prSet>
      <dgm:spPr/>
    </dgm:pt>
    <dgm:pt modelId="{DBF762EA-8E88-45F1-A3C1-6E8D381CB61F}" type="pres">
      <dgm:prSet presAssocID="{406FDCE4-F52F-495D-8177-A041B100D2DE}" presName="Name1" presStyleCnt="0"/>
      <dgm:spPr/>
    </dgm:pt>
    <dgm:pt modelId="{2DB2EFFB-2FA6-4EA9-BD5C-AD9245E676DA}" type="pres">
      <dgm:prSet presAssocID="{406FDCE4-F52F-495D-8177-A041B100D2DE}" presName="cycle" presStyleCnt="0"/>
      <dgm:spPr/>
    </dgm:pt>
    <dgm:pt modelId="{EB6AE6A5-C2ED-4B17-9A06-263CB9C2651F}" type="pres">
      <dgm:prSet presAssocID="{406FDCE4-F52F-495D-8177-A041B100D2DE}" presName="srcNode" presStyleLbl="node1" presStyleIdx="0" presStyleCnt="5"/>
      <dgm:spPr/>
    </dgm:pt>
    <dgm:pt modelId="{CD78ED32-6C9D-47B9-B670-D96369A15CEF}" type="pres">
      <dgm:prSet presAssocID="{406FDCE4-F52F-495D-8177-A041B100D2DE}" presName="conn" presStyleLbl="parChTrans1D2" presStyleIdx="0" presStyleCnt="1"/>
      <dgm:spPr/>
    </dgm:pt>
    <dgm:pt modelId="{0F42F8CC-CFFE-44DE-81AC-851338716B3F}" type="pres">
      <dgm:prSet presAssocID="{406FDCE4-F52F-495D-8177-A041B100D2DE}" presName="extraNode" presStyleLbl="node1" presStyleIdx="0" presStyleCnt="5"/>
      <dgm:spPr/>
    </dgm:pt>
    <dgm:pt modelId="{6AFE173E-51CC-4E9A-A671-BE82961C9FE7}" type="pres">
      <dgm:prSet presAssocID="{406FDCE4-F52F-495D-8177-A041B100D2DE}" presName="dstNode" presStyleLbl="node1" presStyleIdx="0" presStyleCnt="5"/>
      <dgm:spPr/>
    </dgm:pt>
    <dgm:pt modelId="{40758D43-F83D-488C-A25E-AB1BDA196164}" type="pres">
      <dgm:prSet presAssocID="{EB1BE603-6FD3-4DA4-B9A1-A6CCE323EE0C}" presName="text_1" presStyleLbl="node1" presStyleIdx="0" presStyleCnt="5">
        <dgm:presLayoutVars>
          <dgm:bulletEnabled val="1"/>
        </dgm:presLayoutVars>
      </dgm:prSet>
      <dgm:spPr/>
    </dgm:pt>
    <dgm:pt modelId="{D2C1B3E3-FC50-41DC-81A2-2AAB731BEAD2}" type="pres">
      <dgm:prSet presAssocID="{EB1BE603-6FD3-4DA4-B9A1-A6CCE323EE0C}" presName="accent_1" presStyleCnt="0"/>
      <dgm:spPr/>
    </dgm:pt>
    <dgm:pt modelId="{ECF6B565-1138-4B03-AA12-B81852A079F0}" type="pres">
      <dgm:prSet presAssocID="{EB1BE603-6FD3-4DA4-B9A1-A6CCE323EE0C}" presName="accentRepeatNode" presStyleLbl="solidFgAcc1" presStyleIdx="0" presStyleCnt="5"/>
      <dgm:spPr/>
    </dgm:pt>
    <dgm:pt modelId="{D99804BF-2AF9-4968-AD9E-5B7D1935C85C}" type="pres">
      <dgm:prSet presAssocID="{A62B8A7E-9B28-4B9D-988B-5069C83BB270}" presName="text_2" presStyleLbl="node1" presStyleIdx="1" presStyleCnt="5">
        <dgm:presLayoutVars>
          <dgm:bulletEnabled val="1"/>
        </dgm:presLayoutVars>
      </dgm:prSet>
      <dgm:spPr/>
    </dgm:pt>
    <dgm:pt modelId="{48D26AB4-39D8-4115-9254-755BFE669831}" type="pres">
      <dgm:prSet presAssocID="{A62B8A7E-9B28-4B9D-988B-5069C83BB270}" presName="accent_2" presStyleCnt="0"/>
      <dgm:spPr/>
    </dgm:pt>
    <dgm:pt modelId="{0158E122-28A4-484A-8265-2F45541D5DB2}" type="pres">
      <dgm:prSet presAssocID="{A62B8A7E-9B28-4B9D-988B-5069C83BB270}" presName="accentRepeatNode" presStyleLbl="solidFgAcc1" presStyleIdx="1" presStyleCnt="5"/>
      <dgm:spPr/>
    </dgm:pt>
    <dgm:pt modelId="{A39E5633-D27D-47C9-B62F-ABC55752BA3B}" type="pres">
      <dgm:prSet presAssocID="{605EAAE6-F6FE-4703-9A1C-63DAE1239F65}" presName="text_3" presStyleLbl="node1" presStyleIdx="2" presStyleCnt="5">
        <dgm:presLayoutVars>
          <dgm:bulletEnabled val="1"/>
        </dgm:presLayoutVars>
      </dgm:prSet>
      <dgm:spPr/>
    </dgm:pt>
    <dgm:pt modelId="{AB20506D-255A-477F-BD1D-15F53C4BA5E1}" type="pres">
      <dgm:prSet presAssocID="{605EAAE6-F6FE-4703-9A1C-63DAE1239F65}" presName="accent_3" presStyleCnt="0"/>
      <dgm:spPr/>
    </dgm:pt>
    <dgm:pt modelId="{5204EF3D-9861-4508-A339-F1D81F46CA70}" type="pres">
      <dgm:prSet presAssocID="{605EAAE6-F6FE-4703-9A1C-63DAE1239F65}" presName="accentRepeatNode" presStyleLbl="solidFgAcc1" presStyleIdx="2" presStyleCnt="5"/>
      <dgm:spPr/>
    </dgm:pt>
    <dgm:pt modelId="{2D57B04B-09A1-4EA6-AF6A-7F753BEE4EF1}" type="pres">
      <dgm:prSet presAssocID="{F65CC62B-3919-4EFD-934A-2579D79939CC}" presName="text_4" presStyleLbl="node1" presStyleIdx="3" presStyleCnt="5">
        <dgm:presLayoutVars>
          <dgm:bulletEnabled val="1"/>
        </dgm:presLayoutVars>
      </dgm:prSet>
      <dgm:spPr/>
    </dgm:pt>
    <dgm:pt modelId="{264EFB8B-4B7B-40EB-8B3A-6CC0D83C26AA}" type="pres">
      <dgm:prSet presAssocID="{F65CC62B-3919-4EFD-934A-2579D79939CC}" presName="accent_4" presStyleCnt="0"/>
      <dgm:spPr/>
    </dgm:pt>
    <dgm:pt modelId="{71371A83-E15D-49AE-A694-1C2D35DD4E72}" type="pres">
      <dgm:prSet presAssocID="{F65CC62B-3919-4EFD-934A-2579D79939CC}" presName="accentRepeatNode" presStyleLbl="solidFgAcc1" presStyleIdx="3" presStyleCnt="5"/>
      <dgm:spPr/>
    </dgm:pt>
    <dgm:pt modelId="{B5B62025-E264-46CB-92CC-A5A269E1E70A}" type="pres">
      <dgm:prSet presAssocID="{AEE74C21-44F1-46DD-864C-A62ADD355936}" presName="text_5" presStyleLbl="node1" presStyleIdx="4" presStyleCnt="5">
        <dgm:presLayoutVars>
          <dgm:bulletEnabled val="1"/>
        </dgm:presLayoutVars>
      </dgm:prSet>
      <dgm:spPr/>
    </dgm:pt>
    <dgm:pt modelId="{E36D7EC3-1788-49AC-8BF3-61EC9F04D118}" type="pres">
      <dgm:prSet presAssocID="{AEE74C21-44F1-46DD-864C-A62ADD355936}" presName="accent_5" presStyleCnt="0"/>
      <dgm:spPr/>
    </dgm:pt>
    <dgm:pt modelId="{0E7ACA6F-563B-4531-B814-F309F149F3C9}" type="pres">
      <dgm:prSet presAssocID="{AEE74C21-44F1-46DD-864C-A62ADD355936}" presName="accentRepeatNode" presStyleLbl="solidFgAcc1" presStyleIdx="4" presStyleCnt="5"/>
      <dgm:spPr/>
    </dgm:pt>
  </dgm:ptLst>
  <dgm:cxnLst>
    <dgm:cxn modelId="{4F05C003-BDE7-4323-89DD-46CA7006AF0A}" type="presOf" srcId="{E382D824-8B08-4CE1-BB36-F206444557F0}" destId="{CD78ED32-6C9D-47B9-B670-D96369A15CEF}" srcOrd="0" destOrd="0" presId="urn:microsoft.com/office/officeart/2008/layout/VerticalCurvedList"/>
    <dgm:cxn modelId="{1E6BBC14-C6D8-41D7-9CAC-E4C8DE58DD5F}" type="presOf" srcId="{F65CC62B-3919-4EFD-934A-2579D79939CC}" destId="{2D57B04B-09A1-4EA6-AF6A-7F753BEE4EF1}" srcOrd="0" destOrd="0" presId="urn:microsoft.com/office/officeart/2008/layout/VerticalCurvedList"/>
    <dgm:cxn modelId="{C5A40625-D5E8-43E9-BF50-844D0DC6444A}" srcId="{406FDCE4-F52F-495D-8177-A041B100D2DE}" destId="{EB1BE603-6FD3-4DA4-B9A1-A6CCE323EE0C}" srcOrd="0" destOrd="0" parTransId="{A69017E0-1F0F-4BBB-B3F2-393C9C627CF0}" sibTransId="{E382D824-8B08-4CE1-BB36-F206444557F0}"/>
    <dgm:cxn modelId="{731A2E27-89F7-44DF-A752-C90E9A8F72EC}" type="presOf" srcId="{406FDCE4-F52F-495D-8177-A041B100D2DE}" destId="{9533A26E-890E-44AD-BDBC-2D2A02318CD5}" srcOrd="0" destOrd="0" presId="urn:microsoft.com/office/officeart/2008/layout/VerticalCurvedList"/>
    <dgm:cxn modelId="{459E9B38-6662-452A-B545-76C90126C4E1}" srcId="{406FDCE4-F52F-495D-8177-A041B100D2DE}" destId="{AEE74C21-44F1-46DD-864C-A62ADD355936}" srcOrd="4" destOrd="0" parTransId="{53B5BE5F-FCAE-417F-A648-8B026758AD6F}" sibTransId="{64006911-0D99-4ACA-BBFD-E60863DE2E5F}"/>
    <dgm:cxn modelId="{F0D27F70-4AB5-47D9-9733-C42EE40DA6E8}" srcId="{406FDCE4-F52F-495D-8177-A041B100D2DE}" destId="{605EAAE6-F6FE-4703-9A1C-63DAE1239F65}" srcOrd="2" destOrd="0" parTransId="{D4075D30-02B6-455A-AB58-464B8C63A21E}" sibTransId="{4F0C4F49-2641-4615-8EA9-4945535694D8}"/>
    <dgm:cxn modelId="{4A2ABF52-3BC0-41F5-B73F-308F068AD649}" srcId="{406FDCE4-F52F-495D-8177-A041B100D2DE}" destId="{F65CC62B-3919-4EFD-934A-2579D79939CC}" srcOrd="3" destOrd="0" parTransId="{6C160295-C707-4051-94D6-4DD3BEFBE522}" sibTransId="{DA0185E1-7EC5-4D23-BDB2-3631E1B68E71}"/>
    <dgm:cxn modelId="{F0C5055A-F8A7-419D-85EC-152E26FAE43E}" type="presOf" srcId="{EB1BE603-6FD3-4DA4-B9A1-A6CCE323EE0C}" destId="{40758D43-F83D-488C-A25E-AB1BDA196164}" srcOrd="0" destOrd="0" presId="urn:microsoft.com/office/officeart/2008/layout/VerticalCurvedList"/>
    <dgm:cxn modelId="{5081B8A5-4959-4185-9F10-415058610E02}" srcId="{406FDCE4-F52F-495D-8177-A041B100D2DE}" destId="{A62B8A7E-9B28-4B9D-988B-5069C83BB270}" srcOrd="1" destOrd="0" parTransId="{DB52650C-4E1C-4B9B-B354-51C4F6083024}" sibTransId="{8E47FBC4-AF95-4C7A-A548-C67CFCC4B382}"/>
    <dgm:cxn modelId="{1F9A9BC1-91AB-4E52-935D-385B31550638}" type="presOf" srcId="{AEE74C21-44F1-46DD-864C-A62ADD355936}" destId="{B5B62025-E264-46CB-92CC-A5A269E1E70A}" srcOrd="0" destOrd="0" presId="urn:microsoft.com/office/officeart/2008/layout/VerticalCurvedList"/>
    <dgm:cxn modelId="{6D687FDA-4080-4300-96D9-12762DE0D474}" type="presOf" srcId="{605EAAE6-F6FE-4703-9A1C-63DAE1239F65}" destId="{A39E5633-D27D-47C9-B62F-ABC55752BA3B}" srcOrd="0" destOrd="0" presId="urn:microsoft.com/office/officeart/2008/layout/VerticalCurvedList"/>
    <dgm:cxn modelId="{6FC375DB-DB19-42F6-A40A-D52BBE19A6CC}" type="presOf" srcId="{A62B8A7E-9B28-4B9D-988B-5069C83BB270}" destId="{D99804BF-2AF9-4968-AD9E-5B7D1935C85C}" srcOrd="0" destOrd="0" presId="urn:microsoft.com/office/officeart/2008/layout/VerticalCurvedList"/>
    <dgm:cxn modelId="{1EE03F39-0CF8-4517-AB9C-841517CA3734}" type="presParOf" srcId="{9533A26E-890E-44AD-BDBC-2D2A02318CD5}" destId="{DBF762EA-8E88-45F1-A3C1-6E8D381CB61F}" srcOrd="0" destOrd="0" presId="urn:microsoft.com/office/officeart/2008/layout/VerticalCurvedList"/>
    <dgm:cxn modelId="{21A436CD-E316-43B8-91C6-1B931C697AD5}" type="presParOf" srcId="{DBF762EA-8E88-45F1-A3C1-6E8D381CB61F}" destId="{2DB2EFFB-2FA6-4EA9-BD5C-AD9245E676DA}" srcOrd="0" destOrd="0" presId="urn:microsoft.com/office/officeart/2008/layout/VerticalCurvedList"/>
    <dgm:cxn modelId="{0B883D82-F1EC-400C-9608-397A420A383D}" type="presParOf" srcId="{2DB2EFFB-2FA6-4EA9-BD5C-AD9245E676DA}" destId="{EB6AE6A5-C2ED-4B17-9A06-263CB9C2651F}" srcOrd="0" destOrd="0" presId="urn:microsoft.com/office/officeart/2008/layout/VerticalCurvedList"/>
    <dgm:cxn modelId="{031A158A-37F1-4A91-963D-DA44FD6A0E84}" type="presParOf" srcId="{2DB2EFFB-2FA6-4EA9-BD5C-AD9245E676DA}" destId="{CD78ED32-6C9D-47B9-B670-D96369A15CEF}" srcOrd="1" destOrd="0" presId="urn:microsoft.com/office/officeart/2008/layout/VerticalCurvedList"/>
    <dgm:cxn modelId="{5C8EA5C3-DE93-4DDC-9BE4-739C3B130084}" type="presParOf" srcId="{2DB2EFFB-2FA6-4EA9-BD5C-AD9245E676DA}" destId="{0F42F8CC-CFFE-44DE-81AC-851338716B3F}" srcOrd="2" destOrd="0" presId="urn:microsoft.com/office/officeart/2008/layout/VerticalCurvedList"/>
    <dgm:cxn modelId="{77605275-AE40-422B-8822-7698801CA6D1}" type="presParOf" srcId="{2DB2EFFB-2FA6-4EA9-BD5C-AD9245E676DA}" destId="{6AFE173E-51CC-4E9A-A671-BE82961C9FE7}" srcOrd="3" destOrd="0" presId="urn:microsoft.com/office/officeart/2008/layout/VerticalCurvedList"/>
    <dgm:cxn modelId="{1EE070FE-6DD0-47A7-9423-57EEF3BB1223}" type="presParOf" srcId="{DBF762EA-8E88-45F1-A3C1-6E8D381CB61F}" destId="{40758D43-F83D-488C-A25E-AB1BDA196164}" srcOrd="1" destOrd="0" presId="urn:microsoft.com/office/officeart/2008/layout/VerticalCurvedList"/>
    <dgm:cxn modelId="{AC026E68-99C2-48A1-9496-D0E727827A53}" type="presParOf" srcId="{DBF762EA-8E88-45F1-A3C1-6E8D381CB61F}" destId="{D2C1B3E3-FC50-41DC-81A2-2AAB731BEAD2}" srcOrd="2" destOrd="0" presId="urn:microsoft.com/office/officeart/2008/layout/VerticalCurvedList"/>
    <dgm:cxn modelId="{E03BFC2F-D0D7-48C9-AA24-27F5B0F4E7EE}" type="presParOf" srcId="{D2C1B3E3-FC50-41DC-81A2-2AAB731BEAD2}" destId="{ECF6B565-1138-4B03-AA12-B81852A079F0}" srcOrd="0" destOrd="0" presId="urn:microsoft.com/office/officeart/2008/layout/VerticalCurvedList"/>
    <dgm:cxn modelId="{10B072BC-C2E4-47F7-B198-98BDAFC635E2}" type="presParOf" srcId="{DBF762EA-8E88-45F1-A3C1-6E8D381CB61F}" destId="{D99804BF-2AF9-4968-AD9E-5B7D1935C85C}" srcOrd="3" destOrd="0" presId="urn:microsoft.com/office/officeart/2008/layout/VerticalCurvedList"/>
    <dgm:cxn modelId="{3EA954D2-C4EE-457F-9A94-107CE1196CE1}" type="presParOf" srcId="{DBF762EA-8E88-45F1-A3C1-6E8D381CB61F}" destId="{48D26AB4-39D8-4115-9254-755BFE669831}" srcOrd="4" destOrd="0" presId="urn:microsoft.com/office/officeart/2008/layout/VerticalCurvedList"/>
    <dgm:cxn modelId="{39D36D55-9E15-4CC4-B161-674A83EEA821}" type="presParOf" srcId="{48D26AB4-39D8-4115-9254-755BFE669831}" destId="{0158E122-28A4-484A-8265-2F45541D5DB2}" srcOrd="0" destOrd="0" presId="urn:microsoft.com/office/officeart/2008/layout/VerticalCurvedList"/>
    <dgm:cxn modelId="{82682106-33F3-448C-A404-EF6FEBD0018F}" type="presParOf" srcId="{DBF762EA-8E88-45F1-A3C1-6E8D381CB61F}" destId="{A39E5633-D27D-47C9-B62F-ABC55752BA3B}" srcOrd="5" destOrd="0" presId="urn:microsoft.com/office/officeart/2008/layout/VerticalCurvedList"/>
    <dgm:cxn modelId="{0626F12F-A663-495B-8C53-1CDF58C04D20}" type="presParOf" srcId="{DBF762EA-8E88-45F1-A3C1-6E8D381CB61F}" destId="{AB20506D-255A-477F-BD1D-15F53C4BA5E1}" srcOrd="6" destOrd="0" presId="urn:microsoft.com/office/officeart/2008/layout/VerticalCurvedList"/>
    <dgm:cxn modelId="{458781D5-A17D-4EAF-B8FB-32CE8D76F13F}" type="presParOf" srcId="{AB20506D-255A-477F-BD1D-15F53C4BA5E1}" destId="{5204EF3D-9861-4508-A339-F1D81F46CA70}" srcOrd="0" destOrd="0" presId="urn:microsoft.com/office/officeart/2008/layout/VerticalCurvedList"/>
    <dgm:cxn modelId="{8DBD92E9-6093-47EC-961F-4342A69DA0C2}" type="presParOf" srcId="{DBF762EA-8E88-45F1-A3C1-6E8D381CB61F}" destId="{2D57B04B-09A1-4EA6-AF6A-7F753BEE4EF1}" srcOrd="7" destOrd="0" presId="urn:microsoft.com/office/officeart/2008/layout/VerticalCurvedList"/>
    <dgm:cxn modelId="{571DDDBD-3EDD-4C2D-A5FE-FFC19384C276}" type="presParOf" srcId="{DBF762EA-8E88-45F1-A3C1-6E8D381CB61F}" destId="{264EFB8B-4B7B-40EB-8B3A-6CC0D83C26AA}" srcOrd="8" destOrd="0" presId="urn:microsoft.com/office/officeart/2008/layout/VerticalCurvedList"/>
    <dgm:cxn modelId="{756269FB-C63C-4CA8-8BD5-1409CF502996}" type="presParOf" srcId="{264EFB8B-4B7B-40EB-8B3A-6CC0D83C26AA}" destId="{71371A83-E15D-49AE-A694-1C2D35DD4E72}" srcOrd="0" destOrd="0" presId="urn:microsoft.com/office/officeart/2008/layout/VerticalCurvedList"/>
    <dgm:cxn modelId="{9FFAA14B-7985-4E3B-A36A-F2520890F46D}" type="presParOf" srcId="{DBF762EA-8E88-45F1-A3C1-6E8D381CB61F}" destId="{B5B62025-E264-46CB-92CC-A5A269E1E70A}" srcOrd="9" destOrd="0" presId="urn:microsoft.com/office/officeart/2008/layout/VerticalCurvedList"/>
    <dgm:cxn modelId="{517A7960-3AAF-4FB8-99B5-682D6BE1B7A6}" type="presParOf" srcId="{DBF762EA-8E88-45F1-A3C1-6E8D381CB61F}" destId="{E36D7EC3-1788-49AC-8BF3-61EC9F04D118}" srcOrd="10" destOrd="0" presId="urn:microsoft.com/office/officeart/2008/layout/VerticalCurvedList"/>
    <dgm:cxn modelId="{C6464E7B-7298-42C0-88C8-C0393BA5D8B5}" type="presParOf" srcId="{E36D7EC3-1788-49AC-8BF3-61EC9F04D118}" destId="{0E7ACA6F-563B-4531-B814-F309F149F3C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CF9846E-DBC3-461C-A3A8-113E12099040}"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4712DEA1-6F6D-4828-AE50-F11A7B44CB41}">
      <dgm:prSet phldrT="[Text]" phldr="0" custT="1"/>
      <dgm:spPr/>
      <dgm:t>
        <a:bodyPr/>
        <a:lstStyle/>
        <a:p>
          <a:r>
            <a:rPr lang="en-US" sz="1600" b="1" dirty="0">
              <a:latin typeface="Arial" panose="020B0604020202020204" pitchFamily="34" charset="0"/>
              <a:cs typeface="Arial" panose="020B0604020202020204" pitchFamily="34" charset="0"/>
            </a:rPr>
            <a:t>Process</a:t>
          </a:r>
          <a:endParaRPr lang="en-GB" sz="1600" b="1" dirty="0">
            <a:latin typeface="Arial" panose="020B0604020202020204" pitchFamily="34" charset="0"/>
            <a:cs typeface="Arial" panose="020B0604020202020204" pitchFamily="34" charset="0"/>
          </a:endParaRPr>
        </a:p>
      </dgm:t>
    </dgm:pt>
    <dgm:pt modelId="{EF2F9A02-DF52-4216-A37F-82CCC5217D7C}" type="parTrans" cxnId="{70A942FB-21F8-417D-A3C1-DB921E7FF425}">
      <dgm:prSet/>
      <dgm:spPr/>
      <dgm:t>
        <a:bodyPr/>
        <a:lstStyle/>
        <a:p>
          <a:endParaRPr lang="en-GB" sz="1600">
            <a:latin typeface="Arial" panose="020B0604020202020204" pitchFamily="34" charset="0"/>
            <a:cs typeface="Arial" panose="020B0604020202020204" pitchFamily="34" charset="0"/>
          </a:endParaRPr>
        </a:p>
      </dgm:t>
    </dgm:pt>
    <dgm:pt modelId="{EE461FE6-A558-4CBB-B44F-55A5EF384189}" type="sibTrans" cxnId="{70A942FB-21F8-417D-A3C1-DB921E7FF425}">
      <dgm:prSet/>
      <dgm:spPr/>
      <dgm:t>
        <a:bodyPr/>
        <a:lstStyle/>
        <a:p>
          <a:endParaRPr lang="en-GB" sz="1600">
            <a:latin typeface="Arial" panose="020B0604020202020204" pitchFamily="34" charset="0"/>
            <a:cs typeface="Arial" panose="020B0604020202020204" pitchFamily="34" charset="0"/>
          </a:endParaRPr>
        </a:p>
      </dgm:t>
    </dgm:pt>
    <dgm:pt modelId="{AD350249-1D6E-4FA0-B552-35D5D139C5EA}">
      <dgm:prSet phldrT="[Text]" phldr="0" custT="1"/>
      <dgm:spPr/>
      <dgm:t>
        <a:bodyPr/>
        <a:lstStyle/>
        <a:p>
          <a:r>
            <a:rPr lang="en-US" sz="1600" dirty="0">
              <a:latin typeface="Arial" panose="020B0604020202020204" pitchFamily="34" charset="0"/>
              <a:cs typeface="Arial" panose="020B0604020202020204" pitchFamily="34" charset="0"/>
            </a:rPr>
            <a:t>Were inputs delivered as planned/ Performance Indicators (PIs) set at the planning stage</a:t>
          </a:r>
          <a:endParaRPr lang="en-GB" sz="1600" dirty="0">
            <a:latin typeface="Arial" panose="020B0604020202020204" pitchFamily="34" charset="0"/>
            <a:cs typeface="Arial" panose="020B0604020202020204" pitchFamily="34" charset="0"/>
          </a:endParaRPr>
        </a:p>
      </dgm:t>
    </dgm:pt>
    <dgm:pt modelId="{86878540-B312-4E98-A815-3EA257DF980F}" type="parTrans" cxnId="{F503579A-15F9-4CE6-987D-5FE4E2E9EAC7}">
      <dgm:prSet/>
      <dgm:spPr/>
      <dgm:t>
        <a:bodyPr/>
        <a:lstStyle/>
        <a:p>
          <a:endParaRPr lang="en-GB" sz="1600">
            <a:latin typeface="Arial" panose="020B0604020202020204" pitchFamily="34" charset="0"/>
            <a:cs typeface="Arial" panose="020B0604020202020204" pitchFamily="34" charset="0"/>
          </a:endParaRPr>
        </a:p>
      </dgm:t>
    </dgm:pt>
    <dgm:pt modelId="{764ED484-5D81-4243-B801-9252CEE28C23}" type="sibTrans" cxnId="{F503579A-15F9-4CE6-987D-5FE4E2E9EAC7}">
      <dgm:prSet/>
      <dgm:spPr/>
      <dgm:t>
        <a:bodyPr/>
        <a:lstStyle/>
        <a:p>
          <a:endParaRPr lang="en-GB" sz="1600">
            <a:latin typeface="Arial" panose="020B0604020202020204" pitchFamily="34" charset="0"/>
            <a:cs typeface="Arial" panose="020B0604020202020204" pitchFamily="34" charset="0"/>
          </a:endParaRPr>
        </a:p>
      </dgm:t>
    </dgm:pt>
    <dgm:pt modelId="{9635CEC9-115F-4632-8187-69F5532D431D}">
      <dgm:prSet phldrT="[Text]" phldr="0" custT="1"/>
      <dgm:spPr/>
      <dgm:t>
        <a:bodyPr/>
        <a:lstStyle/>
        <a:p>
          <a:r>
            <a:rPr lang="en-US" sz="1600" dirty="0">
              <a:latin typeface="Arial" panose="020B0604020202020204" pitchFamily="34" charset="0"/>
              <a:cs typeface="Arial" panose="020B0604020202020204" pitchFamily="34" charset="0"/>
            </a:rPr>
            <a:t>Log workshops delivered, posters and material distributed, teacher and student feedback collected through questionnaires and observation, ambassadors trained. </a:t>
          </a:r>
          <a:endParaRPr lang="en-GB" sz="1600" dirty="0">
            <a:latin typeface="Arial" panose="020B0604020202020204" pitchFamily="34" charset="0"/>
            <a:cs typeface="Arial" panose="020B0604020202020204" pitchFamily="34" charset="0"/>
          </a:endParaRPr>
        </a:p>
      </dgm:t>
    </dgm:pt>
    <dgm:pt modelId="{B4B7562E-9123-4E92-9395-3EE5261E97BF}" type="parTrans" cxnId="{1F91DDCA-B227-4B2F-B048-465C6B1BE6D3}">
      <dgm:prSet/>
      <dgm:spPr/>
      <dgm:t>
        <a:bodyPr/>
        <a:lstStyle/>
        <a:p>
          <a:endParaRPr lang="en-GB" sz="1600">
            <a:latin typeface="Arial" panose="020B0604020202020204" pitchFamily="34" charset="0"/>
            <a:cs typeface="Arial" panose="020B0604020202020204" pitchFamily="34" charset="0"/>
          </a:endParaRPr>
        </a:p>
      </dgm:t>
    </dgm:pt>
    <dgm:pt modelId="{EC5CAF82-DA34-4AE7-BAE7-F804D6D0F143}" type="sibTrans" cxnId="{1F91DDCA-B227-4B2F-B048-465C6B1BE6D3}">
      <dgm:prSet/>
      <dgm:spPr/>
      <dgm:t>
        <a:bodyPr/>
        <a:lstStyle/>
        <a:p>
          <a:endParaRPr lang="en-GB" sz="1600">
            <a:latin typeface="Arial" panose="020B0604020202020204" pitchFamily="34" charset="0"/>
            <a:cs typeface="Arial" panose="020B0604020202020204" pitchFamily="34" charset="0"/>
          </a:endParaRPr>
        </a:p>
      </dgm:t>
    </dgm:pt>
    <dgm:pt modelId="{56905792-2C21-49B8-8D3B-DCF114A05AFC}">
      <dgm:prSet phldrT="[Text]" phldr="0" custT="1"/>
      <dgm:spPr/>
      <dgm:t>
        <a:bodyPr/>
        <a:lstStyle/>
        <a:p>
          <a:r>
            <a:rPr lang="en-US" sz="1600" b="1" dirty="0">
              <a:latin typeface="Arial" panose="020B0604020202020204" pitchFamily="34" charset="0"/>
              <a:cs typeface="Arial" panose="020B0604020202020204" pitchFamily="34" charset="0"/>
            </a:rPr>
            <a:t>Impact</a:t>
          </a:r>
          <a:endParaRPr lang="en-GB" sz="1600" b="1" dirty="0">
            <a:latin typeface="Arial" panose="020B0604020202020204" pitchFamily="34" charset="0"/>
            <a:cs typeface="Arial" panose="020B0604020202020204" pitchFamily="34" charset="0"/>
          </a:endParaRPr>
        </a:p>
      </dgm:t>
    </dgm:pt>
    <dgm:pt modelId="{ED0EBCE1-E5C1-4FC7-861C-A78E147D1E35}" type="parTrans" cxnId="{18B31F4C-92C6-412F-8022-AE1C9B012FDB}">
      <dgm:prSet/>
      <dgm:spPr/>
      <dgm:t>
        <a:bodyPr/>
        <a:lstStyle/>
        <a:p>
          <a:endParaRPr lang="en-GB" sz="1600">
            <a:latin typeface="Arial" panose="020B0604020202020204" pitchFamily="34" charset="0"/>
            <a:cs typeface="Arial" panose="020B0604020202020204" pitchFamily="34" charset="0"/>
          </a:endParaRPr>
        </a:p>
      </dgm:t>
    </dgm:pt>
    <dgm:pt modelId="{4DDC3E53-0EC2-4CB5-B389-B54F28AB7B4F}" type="sibTrans" cxnId="{18B31F4C-92C6-412F-8022-AE1C9B012FDB}">
      <dgm:prSet/>
      <dgm:spPr/>
      <dgm:t>
        <a:bodyPr/>
        <a:lstStyle/>
        <a:p>
          <a:endParaRPr lang="en-GB" sz="1600">
            <a:latin typeface="Arial" panose="020B0604020202020204" pitchFamily="34" charset="0"/>
            <a:cs typeface="Arial" panose="020B0604020202020204" pitchFamily="34" charset="0"/>
          </a:endParaRPr>
        </a:p>
      </dgm:t>
    </dgm:pt>
    <dgm:pt modelId="{5E008FDE-D609-4FBE-A031-6469CB5CAC0E}">
      <dgm:prSet phldrT="[Text]" phldr="0" custT="1"/>
      <dgm:spPr/>
      <dgm:t>
        <a:bodyPr/>
        <a:lstStyle/>
        <a:p>
          <a:r>
            <a:rPr lang="en-US" sz="1600" dirty="0">
              <a:latin typeface="Arial" panose="020B0604020202020204" pitchFamily="34" charset="0"/>
              <a:cs typeface="Arial" panose="020B0604020202020204" pitchFamily="34" charset="0"/>
            </a:rPr>
            <a:t>How well objectives are met? Short-term change </a:t>
          </a:r>
          <a:r>
            <a:rPr lang="en-US" sz="1600" dirty="0" err="1">
              <a:latin typeface="Arial" panose="020B0604020202020204" pitchFamily="34" charset="0"/>
              <a:cs typeface="Arial" panose="020B0604020202020204" pitchFamily="34" charset="0"/>
            </a:rPr>
            <a:t>upto</a:t>
          </a:r>
          <a:r>
            <a:rPr lang="en-US" sz="1600" dirty="0">
              <a:latin typeface="Arial" panose="020B0604020202020204" pitchFamily="34" charset="0"/>
              <a:cs typeface="Arial" panose="020B0604020202020204" pitchFamily="34" charset="0"/>
            </a:rPr>
            <a:t> 6 months after deliver. </a:t>
          </a:r>
          <a:endParaRPr lang="en-GB" sz="1600" dirty="0">
            <a:latin typeface="Arial" panose="020B0604020202020204" pitchFamily="34" charset="0"/>
            <a:cs typeface="Arial" panose="020B0604020202020204" pitchFamily="34" charset="0"/>
          </a:endParaRPr>
        </a:p>
      </dgm:t>
    </dgm:pt>
    <dgm:pt modelId="{8589545F-B06D-469B-A4C0-0B0F3EDE5727}" type="parTrans" cxnId="{5A41D3C6-D5A0-4887-8657-8CED4E0BE1D7}">
      <dgm:prSet/>
      <dgm:spPr/>
      <dgm:t>
        <a:bodyPr/>
        <a:lstStyle/>
        <a:p>
          <a:endParaRPr lang="en-GB" sz="1600">
            <a:latin typeface="Arial" panose="020B0604020202020204" pitchFamily="34" charset="0"/>
            <a:cs typeface="Arial" panose="020B0604020202020204" pitchFamily="34" charset="0"/>
          </a:endParaRPr>
        </a:p>
      </dgm:t>
    </dgm:pt>
    <dgm:pt modelId="{DA0497F3-C5D1-4A57-9771-FCC4B790710C}" type="sibTrans" cxnId="{5A41D3C6-D5A0-4887-8657-8CED4E0BE1D7}">
      <dgm:prSet/>
      <dgm:spPr/>
      <dgm:t>
        <a:bodyPr/>
        <a:lstStyle/>
        <a:p>
          <a:endParaRPr lang="en-GB" sz="1600">
            <a:latin typeface="Arial" panose="020B0604020202020204" pitchFamily="34" charset="0"/>
            <a:cs typeface="Arial" panose="020B0604020202020204" pitchFamily="34" charset="0"/>
          </a:endParaRPr>
        </a:p>
      </dgm:t>
    </dgm:pt>
    <dgm:pt modelId="{11D5F2CB-755F-4377-B471-0200D816AE46}">
      <dgm:prSet phldrT="[Text]" phldr="0" custT="1"/>
      <dgm:spPr/>
      <dgm:t>
        <a:bodyPr/>
        <a:lstStyle/>
        <a:p>
          <a:r>
            <a:rPr lang="en-US" sz="1600" dirty="0">
              <a:latin typeface="Arial" panose="020B0604020202020204" pitchFamily="34" charset="0"/>
              <a:cs typeface="Arial" panose="020B0604020202020204" pitchFamily="34" charset="0"/>
            </a:rPr>
            <a:t>Pre/post questionnaire on tobacco harm, attitudes and confidence to refuse. Pop-up survey after the Personal No-Smoke Pledge, as in Stoptober Personal Quit Plan </a:t>
          </a:r>
          <a:r>
            <a:rPr lang="en-GB" sz="1600" dirty="0">
              <a:latin typeface="Arial" panose="020B0604020202020204" pitchFamily="34" charset="0"/>
              <a:cs typeface="Arial" panose="020B0604020202020204" pitchFamily="34" charset="0"/>
            </a:rPr>
            <a:t>(Public Health England, 2018).</a:t>
          </a:r>
        </a:p>
      </dgm:t>
    </dgm:pt>
    <dgm:pt modelId="{BBC1B168-7320-400A-847C-CE9FEEFA08C5}" type="parTrans" cxnId="{5BE1E141-47EE-425F-844F-AC582E56F629}">
      <dgm:prSet/>
      <dgm:spPr/>
      <dgm:t>
        <a:bodyPr/>
        <a:lstStyle/>
        <a:p>
          <a:endParaRPr lang="en-GB" sz="1600">
            <a:latin typeface="Arial" panose="020B0604020202020204" pitchFamily="34" charset="0"/>
            <a:cs typeface="Arial" panose="020B0604020202020204" pitchFamily="34" charset="0"/>
          </a:endParaRPr>
        </a:p>
      </dgm:t>
    </dgm:pt>
    <dgm:pt modelId="{D398BE55-35F3-4E1D-A014-E8292878B146}" type="sibTrans" cxnId="{5BE1E141-47EE-425F-844F-AC582E56F629}">
      <dgm:prSet/>
      <dgm:spPr/>
      <dgm:t>
        <a:bodyPr/>
        <a:lstStyle/>
        <a:p>
          <a:endParaRPr lang="en-GB" sz="1600">
            <a:latin typeface="Arial" panose="020B0604020202020204" pitchFamily="34" charset="0"/>
            <a:cs typeface="Arial" panose="020B0604020202020204" pitchFamily="34" charset="0"/>
          </a:endParaRPr>
        </a:p>
      </dgm:t>
    </dgm:pt>
    <dgm:pt modelId="{6D2CE710-DEB1-4CC0-B4E6-6B49B79B165A}">
      <dgm:prSet phldrT="[Text]" phldr="0" custT="1"/>
      <dgm:spPr/>
      <dgm:t>
        <a:bodyPr/>
        <a:lstStyle/>
        <a:p>
          <a:r>
            <a:rPr lang="en-US" sz="1600" b="1" dirty="0">
              <a:latin typeface="Arial" panose="020B0604020202020204" pitchFamily="34" charset="0"/>
              <a:cs typeface="Arial" panose="020B0604020202020204" pitchFamily="34" charset="0"/>
            </a:rPr>
            <a:t>Outcome</a:t>
          </a:r>
          <a:endParaRPr lang="en-GB" sz="1600" b="1" dirty="0">
            <a:latin typeface="Arial" panose="020B0604020202020204" pitchFamily="34" charset="0"/>
            <a:cs typeface="Arial" panose="020B0604020202020204" pitchFamily="34" charset="0"/>
          </a:endParaRPr>
        </a:p>
      </dgm:t>
    </dgm:pt>
    <dgm:pt modelId="{8376129E-6F5A-4972-9C1E-FD21FA53C709}" type="parTrans" cxnId="{AFAC9D6D-6D03-42AD-BF03-BA5F19DB6F0E}">
      <dgm:prSet/>
      <dgm:spPr/>
      <dgm:t>
        <a:bodyPr/>
        <a:lstStyle/>
        <a:p>
          <a:endParaRPr lang="en-GB" sz="1600">
            <a:latin typeface="Arial" panose="020B0604020202020204" pitchFamily="34" charset="0"/>
            <a:cs typeface="Arial" panose="020B0604020202020204" pitchFamily="34" charset="0"/>
          </a:endParaRPr>
        </a:p>
      </dgm:t>
    </dgm:pt>
    <dgm:pt modelId="{AB651EA9-0441-4048-8CDA-7D671891F57C}" type="sibTrans" cxnId="{AFAC9D6D-6D03-42AD-BF03-BA5F19DB6F0E}">
      <dgm:prSet/>
      <dgm:spPr/>
      <dgm:t>
        <a:bodyPr/>
        <a:lstStyle/>
        <a:p>
          <a:endParaRPr lang="en-GB" sz="1600">
            <a:latin typeface="Arial" panose="020B0604020202020204" pitchFamily="34" charset="0"/>
            <a:cs typeface="Arial" panose="020B0604020202020204" pitchFamily="34" charset="0"/>
          </a:endParaRPr>
        </a:p>
      </dgm:t>
    </dgm:pt>
    <dgm:pt modelId="{AB1192F1-EBFF-408B-99BB-7B64C5F52E8F}">
      <dgm:prSet phldrT="[Text]" phldr="0" custT="1"/>
      <dgm:spPr/>
      <dgm:t>
        <a:bodyPr/>
        <a:lstStyle/>
        <a:p>
          <a:r>
            <a:rPr lang="en-US" sz="1600" dirty="0">
              <a:latin typeface="Arial" panose="020B0604020202020204" pitchFamily="34" charset="0"/>
              <a:cs typeface="Arial" panose="020B0604020202020204" pitchFamily="34" charset="0"/>
            </a:rPr>
            <a:t>Was the overall goal achieved? Long-term behaviour and policy change.</a:t>
          </a:r>
          <a:endParaRPr lang="en-GB" sz="1600" dirty="0">
            <a:latin typeface="Arial" panose="020B0604020202020204" pitchFamily="34" charset="0"/>
            <a:cs typeface="Arial" panose="020B0604020202020204" pitchFamily="34" charset="0"/>
          </a:endParaRPr>
        </a:p>
      </dgm:t>
    </dgm:pt>
    <dgm:pt modelId="{C819DA16-88F6-49DF-913D-33EFD59057C2}" type="parTrans" cxnId="{08A2D08C-0237-4FAC-9069-E45242819FE9}">
      <dgm:prSet/>
      <dgm:spPr/>
      <dgm:t>
        <a:bodyPr/>
        <a:lstStyle/>
        <a:p>
          <a:endParaRPr lang="en-GB" sz="1600">
            <a:latin typeface="Arial" panose="020B0604020202020204" pitchFamily="34" charset="0"/>
            <a:cs typeface="Arial" panose="020B0604020202020204" pitchFamily="34" charset="0"/>
          </a:endParaRPr>
        </a:p>
      </dgm:t>
    </dgm:pt>
    <dgm:pt modelId="{939849C0-389F-4CA1-9798-97A0BE8C2CEE}" type="sibTrans" cxnId="{08A2D08C-0237-4FAC-9069-E45242819FE9}">
      <dgm:prSet/>
      <dgm:spPr/>
      <dgm:t>
        <a:bodyPr/>
        <a:lstStyle/>
        <a:p>
          <a:endParaRPr lang="en-GB" sz="1600">
            <a:latin typeface="Arial" panose="020B0604020202020204" pitchFamily="34" charset="0"/>
            <a:cs typeface="Arial" panose="020B0604020202020204" pitchFamily="34" charset="0"/>
          </a:endParaRPr>
        </a:p>
      </dgm:t>
    </dgm:pt>
    <dgm:pt modelId="{470B6A79-119E-4BD1-86DA-0CB37EC7D452}">
      <dgm:prSet phldrT="[Text]" phldr="0" custT="1"/>
      <dgm:spPr/>
      <dgm:t>
        <a:bodyPr/>
        <a:lstStyle/>
        <a:p>
          <a:r>
            <a:rPr lang="en-US" sz="1600" dirty="0">
              <a:latin typeface="Arial" panose="020B0604020202020204" pitchFamily="34" charset="0"/>
              <a:cs typeface="Arial" panose="020B0604020202020204" pitchFamily="34" charset="0"/>
            </a:rPr>
            <a:t>6- 12 months follow-up od student’s tobacco use against baseline, record new smoke-free school policies and retailer age of sale compliance.</a:t>
          </a:r>
          <a:endParaRPr lang="en-GB" sz="1600" dirty="0">
            <a:latin typeface="Arial" panose="020B0604020202020204" pitchFamily="34" charset="0"/>
            <a:cs typeface="Arial" panose="020B0604020202020204" pitchFamily="34" charset="0"/>
          </a:endParaRPr>
        </a:p>
      </dgm:t>
    </dgm:pt>
    <dgm:pt modelId="{AE705A7E-22AC-4A1D-AF1E-9249BE4DC53B}" type="parTrans" cxnId="{B48D503E-405C-4F7E-AD49-C180630DD036}">
      <dgm:prSet/>
      <dgm:spPr/>
      <dgm:t>
        <a:bodyPr/>
        <a:lstStyle/>
        <a:p>
          <a:endParaRPr lang="en-GB" sz="1600">
            <a:latin typeface="Arial" panose="020B0604020202020204" pitchFamily="34" charset="0"/>
            <a:cs typeface="Arial" panose="020B0604020202020204" pitchFamily="34" charset="0"/>
          </a:endParaRPr>
        </a:p>
      </dgm:t>
    </dgm:pt>
    <dgm:pt modelId="{9D1B1D6D-E7E9-4EED-8396-7A79EED05A9D}" type="sibTrans" cxnId="{B48D503E-405C-4F7E-AD49-C180630DD036}">
      <dgm:prSet/>
      <dgm:spPr/>
      <dgm:t>
        <a:bodyPr/>
        <a:lstStyle/>
        <a:p>
          <a:endParaRPr lang="en-GB" sz="1600">
            <a:latin typeface="Arial" panose="020B0604020202020204" pitchFamily="34" charset="0"/>
            <a:cs typeface="Arial" panose="020B0604020202020204" pitchFamily="34" charset="0"/>
          </a:endParaRPr>
        </a:p>
      </dgm:t>
    </dgm:pt>
    <dgm:pt modelId="{6BEB28CD-F3B9-43D3-8EA2-8C8701C2C347}">
      <dgm:prSet phldrT="[Text]" phldr="0" custT="1"/>
      <dgm:spPr/>
      <dgm:t>
        <a:bodyPr/>
        <a:lstStyle/>
        <a:p>
          <a:r>
            <a:rPr lang="en-US" sz="1600" b="1" dirty="0">
              <a:latin typeface="Arial" panose="020B0604020202020204" pitchFamily="34" charset="0"/>
              <a:cs typeface="Arial" panose="020B0604020202020204" pitchFamily="34" charset="0"/>
            </a:rPr>
            <a:t>Summative</a:t>
          </a:r>
          <a:endParaRPr lang="en-GB" sz="1600" b="1" dirty="0">
            <a:latin typeface="Arial" panose="020B0604020202020204" pitchFamily="34" charset="0"/>
            <a:cs typeface="Arial" panose="020B0604020202020204" pitchFamily="34" charset="0"/>
          </a:endParaRPr>
        </a:p>
      </dgm:t>
    </dgm:pt>
    <dgm:pt modelId="{C15D3CCE-5A4A-44D3-BA31-5CA1F6D677AD}" type="parTrans" cxnId="{F5C176AD-FDA7-481C-B14A-A53B3761AC7F}">
      <dgm:prSet/>
      <dgm:spPr/>
      <dgm:t>
        <a:bodyPr/>
        <a:lstStyle/>
        <a:p>
          <a:endParaRPr lang="en-GB" sz="1600">
            <a:latin typeface="Arial" panose="020B0604020202020204" pitchFamily="34" charset="0"/>
            <a:cs typeface="Arial" panose="020B0604020202020204" pitchFamily="34" charset="0"/>
          </a:endParaRPr>
        </a:p>
      </dgm:t>
    </dgm:pt>
    <dgm:pt modelId="{B32F3658-39CE-4E24-9ABB-0B330775959B}" type="sibTrans" cxnId="{F5C176AD-FDA7-481C-B14A-A53B3761AC7F}">
      <dgm:prSet/>
      <dgm:spPr/>
      <dgm:t>
        <a:bodyPr/>
        <a:lstStyle/>
        <a:p>
          <a:endParaRPr lang="en-GB" sz="1600">
            <a:latin typeface="Arial" panose="020B0604020202020204" pitchFamily="34" charset="0"/>
            <a:cs typeface="Arial" panose="020B0604020202020204" pitchFamily="34" charset="0"/>
          </a:endParaRPr>
        </a:p>
      </dgm:t>
    </dgm:pt>
    <dgm:pt modelId="{22A78724-CAAC-421C-8EFB-4E9AC3D80488}">
      <dgm:prSet phldrT="[Text]" phldr="0" custT="1"/>
      <dgm:spPr/>
      <dgm:t>
        <a:bodyPr/>
        <a:lstStyle/>
        <a:p>
          <a:r>
            <a:rPr lang="en-US" sz="1600" b="1" dirty="0">
              <a:latin typeface="Arial" panose="020B0604020202020204" pitchFamily="34" charset="0"/>
              <a:cs typeface="Arial" panose="020B0604020202020204" pitchFamily="34" charset="0"/>
            </a:rPr>
            <a:t>Cost-Effectiveness</a:t>
          </a:r>
          <a:endParaRPr lang="en-GB" sz="1600" b="1" dirty="0">
            <a:latin typeface="Arial" panose="020B0604020202020204" pitchFamily="34" charset="0"/>
            <a:cs typeface="Arial" panose="020B0604020202020204" pitchFamily="34" charset="0"/>
          </a:endParaRPr>
        </a:p>
      </dgm:t>
    </dgm:pt>
    <dgm:pt modelId="{A738EFA0-E6B2-48D3-850C-1C89EFA396AD}" type="parTrans" cxnId="{82DE4821-374B-4077-B4D9-772A565EF497}">
      <dgm:prSet/>
      <dgm:spPr/>
      <dgm:t>
        <a:bodyPr/>
        <a:lstStyle/>
        <a:p>
          <a:endParaRPr lang="en-GB" sz="1600">
            <a:latin typeface="Arial" panose="020B0604020202020204" pitchFamily="34" charset="0"/>
            <a:cs typeface="Arial" panose="020B0604020202020204" pitchFamily="34" charset="0"/>
          </a:endParaRPr>
        </a:p>
      </dgm:t>
    </dgm:pt>
    <dgm:pt modelId="{9C01DF44-154D-4842-AD62-B920CC3CF1B6}" type="sibTrans" cxnId="{82DE4821-374B-4077-B4D9-772A565EF497}">
      <dgm:prSet/>
      <dgm:spPr/>
      <dgm:t>
        <a:bodyPr/>
        <a:lstStyle/>
        <a:p>
          <a:endParaRPr lang="en-GB" sz="1600">
            <a:latin typeface="Arial" panose="020B0604020202020204" pitchFamily="34" charset="0"/>
            <a:cs typeface="Arial" panose="020B0604020202020204" pitchFamily="34" charset="0"/>
          </a:endParaRPr>
        </a:p>
      </dgm:t>
    </dgm:pt>
    <dgm:pt modelId="{F19E2EB8-AFE7-4324-81D1-2F5E3D9D9050}">
      <dgm:prSet custT="1"/>
      <dgm:spPr/>
      <dgm:t>
        <a:bodyPr/>
        <a:lstStyle/>
        <a:p>
          <a:r>
            <a:rPr lang="en-US" sz="1600" dirty="0">
              <a:latin typeface="Arial" panose="020B0604020202020204" pitchFamily="34" charset="0"/>
              <a:cs typeface="Arial" panose="020B0604020202020204" pitchFamily="34" charset="0"/>
            </a:rPr>
            <a:t>Whole cycle review</a:t>
          </a:r>
          <a:endParaRPr lang="en-GB" sz="1600" dirty="0">
            <a:latin typeface="Arial" panose="020B0604020202020204" pitchFamily="34" charset="0"/>
            <a:cs typeface="Arial" panose="020B0604020202020204" pitchFamily="34" charset="0"/>
          </a:endParaRPr>
        </a:p>
      </dgm:t>
    </dgm:pt>
    <dgm:pt modelId="{8F086103-829D-4603-A9B7-00E5519654C7}" type="parTrans" cxnId="{8A5D2E25-D915-4E88-8D8E-56167DBED96D}">
      <dgm:prSet/>
      <dgm:spPr/>
      <dgm:t>
        <a:bodyPr/>
        <a:lstStyle/>
        <a:p>
          <a:endParaRPr lang="en-GB" sz="1600">
            <a:latin typeface="Arial" panose="020B0604020202020204" pitchFamily="34" charset="0"/>
            <a:cs typeface="Arial" panose="020B0604020202020204" pitchFamily="34" charset="0"/>
          </a:endParaRPr>
        </a:p>
      </dgm:t>
    </dgm:pt>
    <dgm:pt modelId="{A67750ED-4167-44AB-8FC9-68F4A262CC5A}" type="sibTrans" cxnId="{8A5D2E25-D915-4E88-8D8E-56167DBED96D}">
      <dgm:prSet/>
      <dgm:spPr/>
      <dgm:t>
        <a:bodyPr/>
        <a:lstStyle/>
        <a:p>
          <a:endParaRPr lang="en-GB" sz="1600">
            <a:latin typeface="Arial" panose="020B0604020202020204" pitchFamily="34" charset="0"/>
            <a:cs typeface="Arial" panose="020B0604020202020204" pitchFamily="34" charset="0"/>
          </a:endParaRPr>
        </a:p>
      </dgm:t>
    </dgm:pt>
    <dgm:pt modelId="{A4DAE461-F5EA-472E-BC25-102FF0D28A49}">
      <dgm:prSet custT="1"/>
      <dgm:spPr/>
      <dgm:t>
        <a:bodyPr/>
        <a:lstStyle/>
        <a:p>
          <a:r>
            <a:rPr lang="en-US" sz="1600" dirty="0">
              <a:latin typeface="Arial" panose="020B0604020202020204" pitchFamily="34" charset="0"/>
              <a:cs typeface="Arial" panose="020B0604020202020204" pitchFamily="34" charset="0"/>
            </a:rPr>
            <a:t>End of year review with schools, parents, students and partners (Ottawa Charter’s mediate activities), following recommendations </a:t>
          </a:r>
          <a:r>
            <a:rPr lang="en-GB" sz="1600" dirty="0">
              <a:latin typeface="Arial" panose="020B0604020202020204" pitchFamily="34" charset="0"/>
              <a:cs typeface="Arial" panose="020B0604020202020204" pitchFamily="34" charset="0"/>
            </a:rPr>
            <a:t>(Saan and Wise, 2011)</a:t>
          </a:r>
        </a:p>
      </dgm:t>
    </dgm:pt>
    <dgm:pt modelId="{1A284205-5DD3-4710-9AC1-08C1A52740DF}" type="parTrans" cxnId="{D220C476-BD98-48D5-8728-B2879600752F}">
      <dgm:prSet/>
      <dgm:spPr/>
      <dgm:t>
        <a:bodyPr/>
        <a:lstStyle/>
        <a:p>
          <a:endParaRPr lang="en-GB" sz="1600">
            <a:latin typeface="Arial" panose="020B0604020202020204" pitchFamily="34" charset="0"/>
            <a:cs typeface="Arial" panose="020B0604020202020204" pitchFamily="34" charset="0"/>
          </a:endParaRPr>
        </a:p>
      </dgm:t>
    </dgm:pt>
    <dgm:pt modelId="{99BDCE12-8E72-4B59-A38F-31D80CA86647}" type="sibTrans" cxnId="{D220C476-BD98-48D5-8728-B2879600752F}">
      <dgm:prSet/>
      <dgm:spPr/>
      <dgm:t>
        <a:bodyPr/>
        <a:lstStyle/>
        <a:p>
          <a:endParaRPr lang="en-GB" sz="1600">
            <a:latin typeface="Arial" panose="020B0604020202020204" pitchFamily="34" charset="0"/>
            <a:cs typeface="Arial" panose="020B0604020202020204" pitchFamily="34" charset="0"/>
          </a:endParaRPr>
        </a:p>
      </dgm:t>
    </dgm:pt>
    <dgm:pt modelId="{FCB40014-8F56-45FA-BBC6-853DE7BC9B6C}">
      <dgm:prSet custT="1"/>
      <dgm:spPr/>
      <dgm:t>
        <a:bodyPr/>
        <a:lstStyle/>
        <a:p>
          <a:r>
            <a:rPr lang="en-US" sz="1600" dirty="0">
              <a:latin typeface="Arial" panose="020B0604020202020204" pitchFamily="34" charset="0"/>
              <a:cs typeface="Arial" panose="020B0604020202020204" pitchFamily="34" charset="0"/>
            </a:rPr>
            <a:t>Cost per unit of change.</a:t>
          </a:r>
          <a:endParaRPr lang="en-GB" sz="1600" dirty="0">
            <a:latin typeface="Arial" panose="020B0604020202020204" pitchFamily="34" charset="0"/>
            <a:cs typeface="Arial" panose="020B0604020202020204" pitchFamily="34" charset="0"/>
          </a:endParaRPr>
        </a:p>
      </dgm:t>
    </dgm:pt>
    <dgm:pt modelId="{9CC553FC-E424-4319-8147-AA47E03D661E}" type="parTrans" cxnId="{992177A5-06F3-47C9-9F8B-27E73A630589}">
      <dgm:prSet/>
      <dgm:spPr/>
      <dgm:t>
        <a:bodyPr/>
        <a:lstStyle/>
        <a:p>
          <a:endParaRPr lang="en-GB" sz="1600">
            <a:latin typeface="Arial" panose="020B0604020202020204" pitchFamily="34" charset="0"/>
            <a:cs typeface="Arial" panose="020B0604020202020204" pitchFamily="34" charset="0"/>
          </a:endParaRPr>
        </a:p>
      </dgm:t>
    </dgm:pt>
    <dgm:pt modelId="{D9324C16-03D7-4564-8428-549C1DA94846}" type="sibTrans" cxnId="{992177A5-06F3-47C9-9F8B-27E73A630589}">
      <dgm:prSet/>
      <dgm:spPr/>
      <dgm:t>
        <a:bodyPr/>
        <a:lstStyle/>
        <a:p>
          <a:endParaRPr lang="en-GB" sz="1600">
            <a:latin typeface="Arial" panose="020B0604020202020204" pitchFamily="34" charset="0"/>
            <a:cs typeface="Arial" panose="020B0604020202020204" pitchFamily="34" charset="0"/>
          </a:endParaRPr>
        </a:p>
      </dgm:t>
    </dgm:pt>
    <dgm:pt modelId="{BDC382B4-67D3-48A3-8A19-D60196577C05}">
      <dgm:prSet custT="1"/>
      <dgm:spPr/>
      <dgm:t>
        <a:bodyPr/>
        <a:lstStyle/>
        <a:p>
          <a:r>
            <a:rPr lang="en-US" sz="1600" dirty="0">
              <a:latin typeface="Arial" panose="020B0604020202020204" pitchFamily="34" charset="0"/>
              <a:cs typeface="Arial" panose="020B0604020202020204" pitchFamily="34" charset="0"/>
            </a:rPr>
            <a:t>Track resource spending throughout, report coat per student reached and per person who stays tobacco free.</a:t>
          </a:r>
          <a:endParaRPr lang="en-GB" sz="1600" dirty="0">
            <a:latin typeface="Arial" panose="020B0604020202020204" pitchFamily="34" charset="0"/>
            <a:cs typeface="Arial" panose="020B0604020202020204" pitchFamily="34" charset="0"/>
          </a:endParaRPr>
        </a:p>
      </dgm:t>
    </dgm:pt>
    <dgm:pt modelId="{4B369E64-FD71-4EE5-9B78-EDBFCC27AE43}" type="parTrans" cxnId="{AE0A53CF-A1F0-4B02-8A30-37740BC33DA8}">
      <dgm:prSet/>
      <dgm:spPr/>
      <dgm:t>
        <a:bodyPr/>
        <a:lstStyle/>
        <a:p>
          <a:endParaRPr lang="en-GB" sz="1600">
            <a:latin typeface="Arial" panose="020B0604020202020204" pitchFamily="34" charset="0"/>
            <a:cs typeface="Arial" panose="020B0604020202020204" pitchFamily="34" charset="0"/>
          </a:endParaRPr>
        </a:p>
      </dgm:t>
    </dgm:pt>
    <dgm:pt modelId="{BD0F3B4F-D390-4921-BFC2-F449DCC9CEC6}" type="sibTrans" cxnId="{AE0A53CF-A1F0-4B02-8A30-37740BC33DA8}">
      <dgm:prSet/>
      <dgm:spPr/>
      <dgm:t>
        <a:bodyPr/>
        <a:lstStyle/>
        <a:p>
          <a:endParaRPr lang="en-GB" sz="1600">
            <a:latin typeface="Arial" panose="020B0604020202020204" pitchFamily="34" charset="0"/>
            <a:cs typeface="Arial" panose="020B0604020202020204" pitchFamily="34" charset="0"/>
          </a:endParaRPr>
        </a:p>
      </dgm:t>
    </dgm:pt>
    <dgm:pt modelId="{09CDA4CB-51A4-4E18-909D-1D967B915A7F}" type="pres">
      <dgm:prSet presAssocID="{CCF9846E-DBC3-461C-A3A8-113E12099040}" presName="linear" presStyleCnt="0">
        <dgm:presLayoutVars>
          <dgm:dir/>
          <dgm:animLvl val="lvl"/>
          <dgm:resizeHandles val="exact"/>
        </dgm:presLayoutVars>
      </dgm:prSet>
      <dgm:spPr/>
    </dgm:pt>
    <dgm:pt modelId="{5D391E7A-58C5-40C0-9388-C8C68E377470}" type="pres">
      <dgm:prSet presAssocID="{4712DEA1-6F6D-4828-AE50-F11A7B44CB41}" presName="parentLin" presStyleCnt="0"/>
      <dgm:spPr/>
    </dgm:pt>
    <dgm:pt modelId="{BAE4CA15-E965-478B-8FFE-A01B136476B3}" type="pres">
      <dgm:prSet presAssocID="{4712DEA1-6F6D-4828-AE50-F11A7B44CB41}" presName="parentLeftMargin" presStyleLbl="node1" presStyleIdx="0" presStyleCnt="5"/>
      <dgm:spPr/>
    </dgm:pt>
    <dgm:pt modelId="{D405BC3B-56FD-4847-A72B-1FFC9E22F838}" type="pres">
      <dgm:prSet presAssocID="{4712DEA1-6F6D-4828-AE50-F11A7B44CB41}" presName="parentText" presStyleLbl="node1" presStyleIdx="0" presStyleCnt="5">
        <dgm:presLayoutVars>
          <dgm:chMax val="0"/>
          <dgm:bulletEnabled val="1"/>
        </dgm:presLayoutVars>
      </dgm:prSet>
      <dgm:spPr/>
    </dgm:pt>
    <dgm:pt modelId="{7F636DED-5C3E-435D-999B-667366F0FBEC}" type="pres">
      <dgm:prSet presAssocID="{4712DEA1-6F6D-4828-AE50-F11A7B44CB41}" presName="negativeSpace" presStyleCnt="0"/>
      <dgm:spPr/>
    </dgm:pt>
    <dgm:pt modelId="{9560EB1E-7711-4CE1-93C3-952F2E475F4D}" type="pres">
      <dgm:prSet presAssocID="{4712DEA1-6F6D-4828-AE50-F11A7B44CB41}" presName="childText" presStyleLbl="conFgAcc1" presStyleIdx="0" presStyleCnt="5">
        <dgm:presLayoutVars>
          <dgm:bulletEnabled val="1"/>
        </dgm:presLayoutVars>
      </dgm:prSet>
      <dgm:spPr/>
    </dgm:pt>
    <dgm:pt modelId="{9DA7291C-0314-4801-8D51-B964753CC5EC}" type="pres">
      <dgm:prSet presAssocID="{EE461FE6-A558-4CBB-B44F-55A5EF384189}" presName="spaceBetweenRectangles" presStyleCnt="0"/>
      <dgm:spPr/>
    </dgm:pt>
    <dgm:pt modelId="{8B249A8E-AD9C-4B3E-9BB6-21BE609527B4}" type="pres">
      <dgm:prSet presAssocID="{56905792-2C21-49B8-8D3B-DCF114A05AFC}" presName="parentLin" presStyleCnt="0"/>
      <dgm:spPr/>
    </dgm:pt>
    <dgm:pt modelId="{0E6F6DE4-BAD4-4113-AB8C-ED39DF33C029}" type="pres">
      <dgm:prSet presAssocID="{56905792-2C21-49B8-8D3B-DCF114A05AFC}" presName="parentLeftMargin" presStyleLbl="node1" presStyleIdx="0" presStyleCnt="5"/>
      <dgm:spPr/>
    </dgm:pt>
    <dgm:pt modelId="{3E79A33A-F00A-4D1C-A005-9D62EEEC6F7E}" type="pres">
      <dgm:prSet presAssocID="{56905792-2C21-49B8-8D3B-DCF114A05AFC}" presName="parentText" presStyleLbl="node1" presStyleIdx="1" presStyleCnt="5">
        <dgm:presLayoutVars>
          <dgm:chMax val="0"/>
          <dgm:bulletEnabled val="1"/>
        </dgm:presLayoutVars>
      </dgm:prSet>
      <dgm:spPr/>
    </dgm:pt>
    <dgm:pt modelId="{193BB3E5-8EA9-42B7-8EA7-2CC1B8FD7CAE}" type="pres">
      <dgm:prSet presAssocID="{56905792-2C21-49B8-8D3B-DCF114A05AFC}" presName="negativeSpace" presStyleCnt="0"/>
      <dgm:spPr/>
    </dgm:pt>
    <dgm:pt modelId="{CBFC51F2-1D01-45E8-932C-505A1D73BCF2}" type="pres">
      <dgm:prSet presAssocID="{56905792-2C21-49B8-8D3B-DCF114A05AFC}" presName="childText" presStyleLbl="conFgAcc1" presStyleIdx="1" presStyleCnt="5">
        <dgm:presLayoutVars>
          <dgm:bulletEnabled val="1"/>
        </dgm:presLayoutVars>
      </dgm:prSet>
      <dgm:spPr/>
    </dgm:pt>
    <dgm:pt modelId="{2CE218F8-08E8-4CC1-BEC2-A05F2DA2A8A2}" type="pres">
      <dgm:prSet presAssocID="{4DDC3E53-0EC2-4CB5-B389-B54F28AB7B4F}" presName="spaceBetweenRectangles" presStyleCnt="0"/>
      <dgm:spPr/>
    </dgm:pt>
    <dgm:pt modelId="{2BF38EB3-41EA-4376-B718-6E551173AC06}" type="pres">
      <dgm:prSet presAssocID="{6D2CE710-DEB1-4CC0-B4E6-6B49B79B165A}" presName="parentLin" presStyleCnt="0"/>
      <dgm:spPr/>
    </dgm:pt>
    <dgm:pt modelId="{473BA4CA-194D-4E5E-B13E-507F94E13086}" type="pres">
      <dgm:prSet presAssocID="{6D2CE710-DEB1-4CC0-B4E6-6B49B79B165A}" presName="parentLeftMargin" presStyleLbl="node1" presStyleIdx="1" presStyleCnt="5"/>
      <dgm:spPr/>
    </dgm:pt>
    <dgm:pt modelId="{4D1E6A41-B484-4D01-B9B0-1EA8CB4A62EB}" type="pres">
      <dgm:prSet presAssocID="{6D2CE710-DEB1-4CC0-B4E6-6B49B79B165A}" presName="parentText" presStyleLbl="node1" presStyleIdx="2" presStyleCnt="5">
        <dgm:presLayoutVars>
          <dgm:chMax val="0"/>
          <dgm:bulletEnabled val="1"/>
        </dgm:presLayoutVars>
      </dgm:prSet>
      <dgm:spPr/>
    </dgm:pt>
    <dgm:pt modelId="{64FE8812-B8CB-4C37-9089-977242550535}" type="pres">
      <dgm:prSet presAssocID="{6D2CE710-DEB1-4CC0-B4E6-6B49B79B165A}" presName="negativeSpace" presStyleCnt="0"/>
      <dgm:spPr/>
    </dgm:pt>
    <dgm:pt modelId="{6583556E-FCFE-4957-BCEC-1CBCBDB6569B}" type="pres">
      <dgm:prSet presAssocID="{6D2CE710-DEB1-4CC0-B4E6-6B49B79B165A}" presName="childText" presStyleLbl="conFgAcc1" presStyleIdx="2" presStyleCnt="5">
        <dgm:presLayoutVars>
          <dgm:bulletEnabled val="1"/>
        </dgm:presLayoutVars>
      </dgm:prSet>
      <dgm:spPr/>
    </dgm:pt>
    <dgm:pt modelId="{4557FD32-F67D-46E1-9056-2AA61679779F}" type="pres">
      <dgm:prSet presAssocID="{AB651EA9-0441-4048-8CDA-7D671891F57C}" presName="spaceBetweenRectangles" presStyleCnt="0"/>
      <dgm:spPr/>
    </dgm:pt>
    <dgm:pt modelId="{6CFECCD4-DB73-49A5-8257-E8D726E8DCC4}" type="pres">
      <dgm:prSet presAssocID="{6BEB28CD-F3B9-43D3-8EA2-8C8701C2C347}" presName="parentLin" presStyleCnt="0"/>
      <dgm:spPr/>
    </dgm:pt>
    <dgm:pt modelId="{A109ADFE-8028-41F1-AB15-2B5D75815857}" type="pres">
      <dgm:prSet presAssocID="{6BEB28CD-F3B9-43D3-8EA2-8C8701C2C347}" presName="parentLeftMargin" presStyleLbl="node1" presStyleIdx="2" presStyleCnt="5"/>
      <dgm:spPr/>
    </dgm:pt>
    <dgm:pt modelId="{C71F4CA6-DEFB-45A0-A84F-813092A62A23}" type="pres">
      <dgm:prSet presAssocID="{6BEB28CD-F3B9-43D3-8EA2-8C8701C2C347}" presName="parentText" presStyleLbl="node1" presStyleIdx="3" presStyleCnt="5">
        <dgm:presLayoutVars>
          <dgm:chMax val="0"/>
          <dgm:bulletEnabled val="1"/>
        </dgm:presLayoutVars>
      </dgm:prSet>
      <dgm:spPr/>
    </dgm:pt>
    <dgm:pt modelId="{1FCF818C-3381-45D2-8CA8-195531FBF0AE}" type="pres">
      <dgm:prSet presAssocID="{6BEB28CD-F3B9-43D3-8EA2-8C8701C2C347}" presName="negativeSpace" presStyleCnt="0"/>
      <dgm:spPr/>
    </dgm:pt>
    <dgm:pt modelId="{87D4A534-2680-45E5-A6C1-A7542068ACFD}" type="pres">
      <dgm:prSet presAssocID="{6BEB28CD-F3B9-43D3-8EA2-8C8701C2C347}" presName="childText" presStyleLbl="conFgAcc1" presStyleIdx="3" presStyleCnt="5">
        <dgm:presLayoutVars>
          <dgm:bulletEnabled val="1"/>
        </dgm:presLayoutVars>
      </dgm:prSet>
      <dgm:spPr/>
    </dgm:pt>
    <dgm:pt modelId="{2709326C-4DEA-43F0-93F5-7EF863D88200}" type="pres">
      <dgm:prSet presAssocID="{B32F3658-39CE-4E24-9ABB-0B330775959B}" presName="spaceBetweenRectangles" presStyleCnt="0"/>
      <dgm:spPr/>
    </dgm:pt>
    <dgm:pt modelId="{842A0E82-DCA8-4268-AF96-61E9249E96FC}" type="pres">
      <dgm:prSet presAssocID="{22A78724-CAAC-421C-8EFB-4E9AC3D80488}" presName="parentLin" presStyleCnt="0"/>
      <dgm:spPr/>
    </dgm:pt>
    <dgm:pt modelId="{62D5BD30-901D-493B-B182-3C3B3F8B09AC}" type="pres">
      <dgm:prSet presAssocID="{22A78724-CAAC-421C-8EFB-4E9AC3D80488}" presName="parentLeftMargin" presStyleLbl="node1" presStyleIdx="3" presStyleCnt="5"/>
      <dgm:spPr/>
    </dgm:pt>
    <dgm:pt modelId="{D1DC6825-532C-43F4-B6C3-8A3282ABF25A}" type="pres">
      <dgm:prSet presAssocID="{22A78724-CAAC-421C-8EFB-4E9AC3D80488}" presName="parentText" presStyleLbl="node1" presStyleIdx="4" presStyleCnt="5">
        <dgm:presLayoutVars>
          <dgm:chMax val="0"/>
          <dgm:bulletEnabled val="1"/>
        </dgm:presLayoutVars>
      </dgm:prSet>
      <dgm:spPr/>
    </dgm:pt>
    <dgm:pt modelId="{A6B29F33-1025-4B5D-AE1E-2F286213CF76}" type="pres">
      <dgm:prSet presAssocID="{22A78724-CAAC-421C-8EFB-4E9AC3D80488}" presName="negativeSpace" presStyleCnt="0"/>
      <dgm:spPr/>
    </dgm:pt>
    <dgm:pt modelId="{AF04FC31-0781-41EE-8167-FB9CBE145BC3}" type="pres">
      <dgm:prSet presAssocID="{22A78724-CAAC-421C-8EFB-4E9AC3D80488}" presName="childText" presStyleLbl="conFgAcc1" presStyleIdx="4" presStyleCnt="5">
        <dgm:presLayoutVars>
          <dgm:bulletEnabled val="1"/>
        </dgm:presLayoutVars>
      </dgm:prSet>
      <dgm:spPr/>
    </dgm:pt>
  </dgm:ptLst>
  <dgm:cxnLst>
    <dgm:cxn modelId="{AD77A511-10A1-4E63-A9F2-A150C0489CBD}" type="presOf" srcId="{FCB40014-8F56-45FA-BBC6-853DE7BC9B6C}" destId="{AF04FC31-0781-41EE-8167-FB9CBE145BC3}" srcOrd="0" destOrd="0" presId="urn:microsoft.com/office/officeart/2005/8/layout/list1"/>
    <dgm:cxn modelId="{23485C21-838C-481D-9C82-8454CE6A3CB6}" type="presOf" srcId="{4712DEA1-6F6D-4828-AE50-F11A7B44CB41}" destId="{BAE4CA15-E965-478B-8FFE-A01B136476B3}" srcOrd="0" destOrd="0" presId="urn:microsoft.com/office/officeart/2005/8/layout/list1"/>
    <dgm:cxn modelId="{82DE4821-374B-4077-B4D9-772A565EF497}" srcId="{CCF9846E-DBC3-461C-A3A8-113E12099040}" destId="{22A78724-CAAC-421C-8EFB-4E9AC3D80488}" srcOrd="4" destOrd="0" parTransId="{A738EFA0-E6B2-48D3-850C-1C89EFA396AD}" sibTransId="{9C01DF44-154D-4842-AD62-B920CC3CF1B6}"/>
    <dgm:cxn modelId="{8A5D2E25-D915-4E88-8D8E-56167DBED96D}" srcId="{6BEB28CD-F3B9-43D3-8EA2-8C8701C2C347}" destId="{F19E2EB8-AFE7-4324-81D1-2F5E3D9D9050}" srcOrd="0" destOrd="0" parTransId="{8F086103-829D-4603-A9B7-00E5519654C7}" sibTransId="{A67750ED-4167-44AB-8FC9-68F4A262CC5A}"/>
    <dgm:cxn modelId="{DC361429-2C40-4E2D-A144-B4AE0381AF3E}" type="presOf" srcId="{CCF9846E-DBC3-461C-A3A8-113E12099040}" destId="{09CDA4CB-51A4-4E18-909D-1D967B915A7F}" srcOrd="0" destOrd="0" presId="urn:microsoft.com/office/officeart/2005/8/layout/list1"/>
    <dgm:cxn modelId="{CB5E722A-D64C-421C-B979-C9B334A611FE}" type="presOf" srcId="{F19E2EB8-AFE7-4324-81D1-2F5E3D9D9050}" destId="{87D4A534-2680-45E5-A6C1-A7542068ACFD}" srcOrd="0" destOrd="0" presId="urn:microsoft.com/office/officeart/2005/8/layout/list1"/>
    <dgm:cxn modelId="{A5088F32-43D4-4B57-927C-C8FA432FAFDF}" type="presOf" srcId="{22A78724-CAAC-421C-8EFB-4E9AC3D80488}" destId="{62D5BD30-901D-493B-B182-3C3B3F8B09AC}" srcOrd="0" destOrd="0" presId="urn:microsoft.com/office/officeart/2005/8/layout/list1"/>
    <dgm:cxn modelId="{46A01F39-0E6C-4752-A755-27DCDAC2B71C}" type="presOf" srcId="{470B6A79-119E-4BD1-86DA-0CB37EC7D452}" destId="{6583556E-FCFE-4957-BCEC-1CBCBDB6569B}" srcOrd="0" destOrd="1" presId="urn:microsoft.com/office/officeart/2005/8/layout/list1"/>
    <dgm:cxn modelId="{7D993C3B-9A46-4AE0-A23B-D642393E491F}" type="presOf" srcId="{6BEB28CD-F3B9-43D3-8EA2-8C8701C2C347}" destId="{C71F4CA6-DEFB-45A0-A84F-813092A62A23}" srcOrd="1" destOrd="0" presId="urn:microsoft.com/office/officeart/2005/8/layout/list1"/>
    <dgm:cxn modelId="{B48D503E-405C-4F7E-AD49-C180630DD036}" srcId="{6D2CE710-DEB1-4CC0-B4E6-6B49B79B165A}" destId="{470B6A79-119E-4BD1-86DA-0CB37EC7D452}" srcOrd="1" destOrd="0" parTransId="{AE705A7E-22AC-4A1D-AF1E-9249BE4DC53B}" sibTransId="{9D1B1D6D-E7E9-4EED-8396-7A79EED05A9D}"/>
    <dgm:cxn modelId="{5BE1E141-47EE-425F-844F-AC582E56F629}" srcId="{56905792-2C21-49B8-8D3B-DCF114A05AFC}" destId="{11D5F2CB-755F-4377-B471-0200D816AE46}" srcOrd="1" destOrd="0" parTransId="{BBC1B168-7320-400A-847C-CE9FEEFA08C5}" sibTransId="{D398BE55-35F3-4E1D-A014-E8292878B146}"/>
    <dgm:cxn modelId="{18B31F4C-92C6-412F-8022-AE1C9B012FDB}" srcId="{CCF9846E-DBC3-461C-A3A8-113E12099040}" destId="{56905792-2C21-49B8-8D3B-DCF114A05AFC}" srcOrd="1" destOrd="0" parTransId="{ED0EBCE1-E5C1-4FC7-861C-A78E147D1E35}" sibTransId="{4DDC3E53-0EC2-4CB5-B389-B54F28AB7B4F}"/>
    <dgm:cxn modelId="{AFAC9D6D-6D03-42AD-BF03-BA5F19DB6F0E}" srcId="{CCF9846E-DBC3-461C-A3A8-113E12099040}" destId="{6D2CE710-DEB1-4CC0-B4E6-6B49B79B165A}" srcOrd="2" destOrd="0" parTransId="{8376129E-6F5A-4972-9C1E-FD21FA53C709}" sibTransId="{AB651EA9-0441-4048-8CDA-7D671891F57C}"/>
    <dgm:cxn modelId="{1B05DC73-9DF6-48A1-87F0-13AF22DDE9D2}" type="presOf" srcId="{6BEB28CD-F3B9-43D3-8EA2-8C8701C2C347}" destId="{A109ADFE-8028-41F1-AB15-2B5D75815857}" srcOrd="0" destOrd="0" presId="urn:microsoft.com/office/officeart/2005/8/layout/list1"/>
    <dgm:cxn modelId="{D220C476-BD98-48D5-8728-B2879600752F}" srcId="{6BEB28CD-F3B9-43D3-8EA2-8C8701C2C347}" destId="{A4DAE461-F5EA-472E-BC25-102FF0D28A49}" srcOrd="1" destOrd="0" parTransId="{1A284205-5DD3-4710-9AC1-08C1A52740DF}" sibTransId="{99BDCE12-8E72-4B59-A38F-31D80CA86647}"/>
    <dgm:cxn modelId="{DF3E9878-359D-4940-88FF-099F3245F370}" type="presOf" srcId="{BDC382B4-67D3-48A3-8A19-D60196577C05}" destId="{AF04FC31-0781-41EE-8167-FB9CBE145BC3}" srcOrd="0" destOrd="1" presId="urn:microsoft.com/office/officeart/2005/8/layout/list1"/>
    <dgm:cxn modelId="{08A2D08C-0237-4FAC-9069-E45242819FE9}" srcId="{6D2CE710-DEB1-4CC0-B4E6-6B49B79B165A}" destId="{AB1192F1-EBFF-408B-99BB-7B64C5F52E8F}" srcOrd="0" destOrd="0" parTransId="{C819DA16-88F6-49DF-913D-33EFD59057C2}" sibTransId="{939849C0-389F-4CA1-9798-97A0BE8C2CEE}"/>
    <dgm:cxn modelId="{AA227495-04DD-4853-8395-5BE3BF01AAA7}" type="presOf" srcId="{56905792-2C21-49B8-8D3B-DCF114A05AFC}" destId="{0E6F6DE4-BAD4-4113-AB8C-ED39DF33C029}" srcOrd="0" destOrd="0" presId="urn:microsoft.com/office/officeart/2005/8/layout/list1"/>
    <dgm:cxn modelId="{E78C4998-01A6-4406-840E-89FB5B9B1991}" type="presOf" srcId="{A4DAE461-F5EA-472E-BC25-102FF0D28A49}" destId="{87D4A534-2680-45E5-A6C1-A7542068ACFD}" srcOrd="0" destOrd="1" presId="urn:microsoft.com/office/officeart/2005/8/layout/list1"/>
    <dgm:cxn modelId="{19B17099-8515-48B8-87C7-7BDCD8D1C498}" type="presOf" srcId="{22A78724-CAAC-421C-8EFB-4E9AC3D80488}" destId="{D1DC6825-532C-43F4-B6C3-8A3282ABF25A}" srcOrd="1" destOrd="0" presId="urn:microsoft.com/office/officeart/2005/8/layout/list1"/>
    <dgm:cxn modelId="{F503579A-15F9-4CE6-987D-5FE4E2E9EAC7}" srcId="{4712DEA1-6F6D-4828-AE50-F11A7B44CB41}" destId="{AD350249-1D6E-4FA0-B552-35D5D139C5EA}" srcOrd="0" destOrd="0" parTransId="{86878540-B312-4E98-A815-3EA257DF980F}" sibTransId="{764ED484-5D81-4243-B801-9252CEE28C23}"/>
    <dgm:cxn modelId="{522D239F-3B57-47F2-8861-4020951806CC}" type="presOf" srcId="{11D5F2CB-755F-4377-B471-0200D816AE46}" destId="{CBFC51F2-1D01-45E8-932C-505A1D73BCF2}" srcOrd="0" destOrd="1" presId="urn:microsoft.com/office/officeart/2005/8/layout/list1"/>
    <dgm:cxn modelId="{600DD0A2-5223-4B3A-9E69-78BF24025FA4}" type="presOf" srcId="{6D2CE710-DEB1-4CC0-B4E6-6B49B79B165A}" destId="{4D1E6A41-B484-4D01-B9B0-1EA8CB4A62EB}" srcOrd="1" destOrd="0" presId="urn:microsoft.com/office/officeart/2005/8/layout/list1"/>
    <dgm:cxn modelId="{992177A5-06F3-47C9-9F8B-27E73A630589}" srcId="{22A78724-CAAC-421C-8EFB-4E9AC3D80488}" destId="{FCB40014-8F56-45FA-BBC6-853DE7BC9B6C}" srcOrd="0" destOrd="0" parTransId="{9CC553FC-E424-4319-8147-AA47E03D661E}" sibTransId="{D9324C16-03D7-4564-8428-549C1DA94846}"/>
    <dgm:cxn modelId="{F5C176AD-FDA7-481C-B14A-A53B3761AC7F}" srcId="{CCF9846E-DBC3-461C-A3A8-113E12099040}" destId="{6BEB28CD-F3B9-43D3-8EA2-8C8701C2C347}" srcOrd="3" destOrd="0" parTransId="{C15D3CCE-5A4A-44D3-BA31-5CA1F6D677AD}" sibTransId="{B32F3658-39CE-4E24-9ABB-0B330775959B}"/>
    <dgm:cxn modelId="{1D44DDB3-D816-416E-B11A-8FD4EB9A51B6}" type="presOf" srcId="{56905792-2C21-49B8-8D3B-DCF114A05AFC}" destId="{3E79A33A-F00A-4D1C-A005-9D62EEEC6F7E}" srcOrd="1" destOrd="0" presId="urn:microsoft.com/office/officeart/2005/8/layout/list1"/>
    <dgm:cxn modelId="{8FB84EB7-74DF-49A1-A735-41EE9770C3AD}" type="presOf" srcId="{4712DEA1-6F6D-4828-AE50-F11A7B44CB41}" destId="{D405BC3B-56FD-4847-A72B-1FFC9E22F838}" srcOrd="1" destOrd="0" presId="urn:microsoft.com/office/officeart/2005/8/layout/list1"/>
    <dgm:cxn modelId="{191A8ABA-8612-430E-92FA-1F8A049513FB}" type="presOf" srcId="{AD350249-1D6E-4FA0-B552-35D5D139C5EA}" destId="{9560EB1E-7711-4CE1-93C3-952F2E475F4D}" srcOrd="0" destOrd="0" presId="urn:microsoft.com/office/officeart/2005/8/layout/list1"/>
    <dgm:cxn modelId="{AE56CDBC-22B3-488A-9672-1FF36145B2D5}" type="presOf" srcId="{9635CEC9-115F-4632-8187-69F5532D431D}" destId="{9560EB1E-7711-4CE1-93C3-952F2E475F4D}" srcOrd="0" destOrd="1" presId="urn:microsoft.com/office/officeart/2005/8/layout/list1"/>
    <dgm:cxn modelId="{5A41D3C6-D5A0-4887-8657-8CED4E0BE1D7}" srcId="{56905792-2C21-49B8-8D3B-DCF114A05AFC}" destId="{5E008FDE-D609-4FBE-A031-6469CB5CAC0E}" srcOrd="0" destOrd="0" parTransId="{8589545F-B06D-469B-A4C0-0B0F3EDE5727}" sibTransId="{DA0497F3-C5D1-4A57-9771-FCC4B790710C}"/>
    <dgm:cxn modelId="{1F91DDCA-B227-4B2F-B048-465C6B1BE6D3}" srcId="{4712DEA1-6F6D-4828-AE50-F11A7B44CB41}" destId="{9635CEC9-115F-4632-8187-69F5532D431D}" srcOrd="1" destOrd="0" parTransId="{B4B7562E-9123-4E92-9395-3EE5261E97BF}" sibTransId="{EC5CAF82-DA34-4AE7-BAE7-F804D6D0F143}"/>
    <dgm:cxn modelId="{AE0A53CF-A1F0-4B02-8A30-37740BC33DA8}" srcId="{22A78724-CAAC-421C-8EFB-4E9AC3D80488}" destId="{BDC382B4-67D3-48A3-8A19-D60196577C05}" srcOrd="1" destOrd="0" parTransId="{4B369E64-FD71-4EE5-9B78-EDBFCC27AE43}" sibTransId="{BD0F3B4F-D390-4921-BFC2-F449DCC9CEC6}"/>
    <dgm:cxn modelId="{C05447EE-D54D-4ECA-9683-5F816AED0B16}" type="presOf" srcId="{AB1192F1-EBFF-408B-99BB-7B64C5F52E8F}" destId="{6583556E-FCFE-4957-BCEC-1CBCBDB6569B}" srcOrd="0" destOrd="0" presId="urn:microsoft.com/office/officeart/2005/8/layout/list1"/>
    <dgm:cxn modelId="{91A8F1F6-682A-4CF4-AE91-8ECDBD7F04E7}" type="presOf" srcId="{5E008FDE-D609-4FBE-A031-6469CB5CAC0E}" destId="{CBFC51F2-1D01-45E8-932C-505A1D73BCF2}" srcOrd="0" destOrd="0" presId="urn:microsoft.com/office/officeart/2005/8/layout/list1"/>
    <dgm:cxn modelId="{5A3469F7-E2F7-417A-9CCB-F8A0771E63E9}" type="presOf" srcId="{6D2CE710-DEB1-4CC0-B4E6-6B49B79B165A}" destId="{473BA4CA-194D-4E5E-B13E-507F94E13086}" srcOrd="0" destOrd="0" presId="urn:microsoft.com/office/officeart/2005/8/layout/list1"/>
    <dgm:cxn modelId="{70A942FB-21F8-417D-A3C1-DB921E7FF425}" srcId="{CCF9846E-DBC3-461C-A3A8-113E12099040}" destId="{4712DEA1-6F6D-4828-AE50-F11A7B44CB41}" srcOrd="0" destOrd="0" parTransId="{EF2F9A02-DF52-4216-A37F-82CCC5217D7C}" sibTransId="{EE461FE6-A558-4CBB-B44F-55A5EF384189}"/>
    <dgm:cxn modelId="{BADEED87-F500-4650-A226-15FC86CA42FE}" type="presParOf" srcId="{09CDA4CB-51A4-4E18-909D-1D967B915A7F}" destId="{5D391E7A-58C5-40C0-9388-C8C68E377470}" srcOrd="0" destOrd="0" presId="urn:microsoft.com/office/officeart/2005/8/layout/list1"/>
    <dgm:cxn modelId="{C823E26D-0CE8-451B-A1D8-8289B95F3FD8}" type="presParOf" srcId="{5D391E7A-58C5-40C0-9388-C8C68E377470}" destId="{BAE4CA15-E965-478B-8FFE-A01B136476B3}" srcOrd="0" destOrd="0" presId="urn:microsoft.com/office/officeart/2005/8/layout/list1"/>
    <dgm:cxn modelId="{86C53E8D-4FA6-4A94-BAFF-A0BA591B04FA}" type="presParOf" srcId="{5D391E7A-58C5-40C0-9388-C8C68E377470}" destId="{D405BC3B-56FD-4847-A72B-1FFC9E22F838}" srcOrd="1" destOrd="0" presId="urn:microsoft.com/office/officeart/2005/8/layout/list1"/>
    <dgm:cxn modelId="{70A5CE0C-945F-4F52-8C88-226758B5FBB0}" type="presParOf" srcId="{09CDA4CB-51A4-4E18-909D-1D967B915A7F}" destId="{7F636DED-5C3E-435D-999B-667366F0FBEC}" srcOrd="1" destOrd="0" presId="urn:microsoft.com/office/officeart/2005/8/layout/list1"/>
    <dgm:cxn modelId="{2A0D833F-82A9-454A-AA1C-09AD0BFE7045}" type="presParOf" srcId="{09CDA4CB-51A4-4E18-909D-1D967B915A7F}" destId="{9560EB1E-7711-4CE1-93C3-952F2E475F4D}" srcOrd="2" destOrd="0" presId="urn:microsoft.com/office/officeart/2005/8/layout/list1"/>
    <dgm:cxn modelId="{614BC99F-BF4A-4350-BFB9-A0AF299DC7DF}" type="presParOf" srcId="{09CDA4CB-51A4-4E18-909D-1D967B915A7F}" destId="{9DA7291C-0314-4801-8D51-B964753CC5EC}" srcOrd="3" destOrd="0" presId="urn:microsoft.com/office/officeart/2005/8/layout/list1"/>
    <dgm:cxn modelId="{D9A32195-2319-475D-BE88-F850A6148F17}" type="presParOf" srcId="{09CDA4CB-51A4-4E18-909D-1D967B915A7F}" destId="{8B249A8E-AD9C-4B3E-9BB6-21BE609527B4}" srcOrd="4" destOrd="0" presId="urn:microsoft.com/office/officeart/2005/8/layout/list1"/>
    <dgm:cxn modelId="{286E84B0-18A3-4AA8-997F-A4618D928F1F}" type="presParOf" srcId="{8B249A8E-AD9C-4B3E-9BB6-21BE609527B4}" destId="{0E6F6DE4-BAD4-4113-AB8C-ED39DF33C029}" srcOrd="0" destOrd="0" presId="urn:microsoft.com/office/officeart/2005/8/layout/list1"/>
    <dgm:cxn modelId="{AA5EADE0-354F-4712-8BBA-ED5E446F2B92}" type="presParOf" srcId="{8B249A8E-AD9C-4B3E-9BB6-21BE609527B4}" destId="{3E79A33A-F00A-4D1C-A005-9D62EEEC6F7E}" srcOrd="1" destOrd="0" presId="urn:microsoft.com/office/officeart/2005/8/layout/list1"/>
    <dgm:cxn modelId="{E801AD29-8190-44FF-8CFF-B87E7AF91724}" type="presParOf" srcId="{09CDA4CB-51A4-4E18-909D-1D967B915A7F}" destId="{193BB3E5-8EA9-42B7-8EA7-2CC1B8FD7CAE}" srcOrd="5" destOrd="0" presId="urn:microsoft.com/office/officeart/2005/8/layout/list1"/>
    <dgm:cxn modelId="{27C5A180-D466-47F2-BC92-951C9B4C7E85}" type="presParOf" srcId="{09CDA4CB-51A4-4E18-909D-1D967B915A7F}" destId="{CBFC51F2-1D01-45E8-932C-505A1D73BCF2}" srcOrd="6" destOrd="0" presId="urn:microsoft.com/office/officeart/2005/8/layout/list1"/>
    <dgm:cxn modelId="{CD4A3EB1-83CA-4FE0-9843-56741B9EB0F0}" type="presParOf" srcId="{09CDA4CB-51A4-4E18-909D-1D967B915A7F}" destId="{2CE218F8-08E8-4CC1-BEC2-A05F2DA2A8A2}" srcOrd="7" destOrd="0" presId="urn:microsoft.com/office/officeart/2005/8/layout/list1"/>
    <dgm:cxn modelId="{B3590751-61D1-423E-B9B5-295E4B35FAAE}" type="presParOf" srcId="{09CDA4CB-51A4-4E18-909D-1D967B915A7F}" destId="{2BF38EB3-41EA-4376-B718-6E551173AC06}" srcOrd="8" destOrd="0" presId="urn:microsoft.com/office/officeart/2005/8/layout/list1"/>
    <dgm:cxn modelId="{99E03D2A-CBB8-489A-97D1-B45A601BC508}" type="presParOf" srcId="{2BF38EB3-41EA-4376-B718-6E551173AC06}" destId="{473BA4CA-194D-4E5E-B13E-507F94E13086}" srcOrd="0" destOrd="0" presId="urn:microsoft.com/office/officeart/2005/8/layout/list1"/>
    <dgm:cxn modelId="{9C91AB7D-180D-49F5-87A5-65544007AA79}" type="presParOf" srcId="{2BF38EB3-41EA-4376-B718-6E551173AC06}" destId="{4D1E6A41-B484-4D01-B9B0-1EA8CB4A62EB}" srcOrd="1" destOrd="0" presId="urn:microsoft.com/office/officeart/2005/8/layout/list1"/>
    <dgm:cxn modelId="{F797D4DA-90C3-4594-9AE9-7D90BE88FC40}" type="presParOf" srcId="{09CDA4CB-51A4-4E18-909D-1D967B915A7F}" destId="{64FE8812-B8CB-4C37-9089-977242550535}" srcOrd="9" destOrd="0" presId="urn:microsoft.com/office/officeart/2005/8/layout/list1"/>
    <dgm:cxn modelId="{362C9613-ACD5-481D-99AB-E23B9EE9A6BA}" type="presParOf" srcId="{09CDA4CB-51A4-4E18-909D-1D967B915A7F}" destId="{6583556E-FCFE-4957-BCEC-1CBCBDB6569B}" srcOrd="10" destOrd="0" presId="urn:microsoft.com/office/officeart/2005/8/layout/list1"/>
    <dgm:cxn modelId="{F72A05EF-5DA6-4700-84DF-AA6EEEE2891C}" type="presParOf" srcId="{09CDA4CB-51A4-4E18-909D-1D967B915A7F}" destId="{4557FD32-F67D-46E1-9056-2AA61679779F}" srcOrd="11" destOrd="0" presId="urn:microsoft.com/office/officeart/2005/8/layout/list1"/>
    <dgm:cxn modelId="{125DC5C7-09E4-43E6-950A-62EEAB967469}" type="presParOf" srcId="{09CDA4CB-51A4-4E18-909D-1D967B915A7F}" destId="{6CFECCD4-DB73-49A5-8257-E8D726E8DCC4}" srcOrd="12" destOrd="0" presId="urn:microsoft.com/office/officeart/2005/8/layout/list1"/>
    <dgm:cxn modelId="{38A77860-3F32-4325-A5EF-BDF1FEBC4ED1}" type="presParOf" srcId="{6CFECCD4-DB73-49A5-8257-E8D726E8DCC4}" destId="{A109ADFE-8028-41F1-AB15-2B5D75815857}" srcOrd="0" destOrd="0" presId="urn:microsoft.com/office/officeart/2005/8/layout/list1"/>
    <dgm:cxn modelId="{93478747-F73F-42E4-876F-F2E56E59EA53}" type="presParOf" srcId="{6CFECCD4-DB73-49A5-8257-E8D726E8DCC4}" destId="{C71F4CA6-DEFB-45A0-A84F-813092A62A23}" srcOrd="1" destOrd="0" presId="urn:microsoft.com/office/officeart/2005/8/layout/list1"/>
    <dgm:cxn modelId="{16E1F047-ABD8-4D47-B605-D8F1E85BA1F4}" type="presParOf" srcId="{09CDA4CB-51A4-4E18-909D-1D967B915A7F}" destId="{1FCF818C-3381-45D2-8CA8-195531FBF0AE}" srcOrd="13" destOrd="0" presId="urn:microsoft.com/office/officeart/2005/8/layout/list1"/>
    <dgm:cxn modelId="{3078CCD2-733C-4FB8-8A76-67B90BDF77B5}" type="presParOf" srcId="{09CDA4CB-51A4-4E18-909D-1D967B915A7F}" destId="{87D4A534-2680-45E5-A6C1-A7542068ACFD}" srcOrd="14" destOrd="0" presId="urn:microsoft.com/office/officeart/2005/8/layout/list1"/>
    <dgm:cxn modelId="{A2A79381-46E6-4C35-8937-7722794A83D6}" type="presParOf" srcId="{09CDA4CB-51A4-4E18-909D-1D967B915A7F}" destId="{2709326C-4DEA-43F0-93F5-7EF863D88200}" srcOrd="15" destOrd="0" presId="urn:microsoft.com/office/officeart/2005/8/layout/list1"/>
    <dgm:cxn modelId="{34256326-B667-4407-9973-CBFB7D60F269}" type="presParOf" srcId="{09CDA4CB-51A4-4E18-909D-1D967B915A7F}" destId="{842A0E82-DCA8-4268-AF96-61E9249E96FC}" srcOrd="16" destOrd="0" presId="urn:microsoft.com/office/officeart/2005/8/layout/list1"/>
    <dgm:cxn modelId="{62DD4A52-6746-4EAD-B85C-BB160C2E54D8}" type="presParOf" srcId="{842A0E82-DCA8-4268-AF96-61E9249E96FC}" destId="{62D5BD30-901D-493B-B182-3C3B3F8B09AC}" srcOrd="0" destOrd="0" presId="urn:microsoft.com/office/officeart/2005/8/layout/list1"/>
    <dgm:cxn modelId="{1C316627-DB62-4FDD-9DAC-97715189D162}" type="presParOf" srcId="{842A0E82-DCA8-4268-AF96-61E9249E96FC}" destId="{D1DC6825-532C-43F4-B6C3-8A3282ABF25A}" srcOrd="1" destOrd="0" presId="urn:microsoft.com/office/officeart/2005/8/layout/list1"/>
    <dgm:cxn modelId="{A6E0C7E0-3F3C-4578-B65F-96ED34999355}" type="presParOf" srcId="{09CDA4CB-51A4-4E18-909D-1D967B915A7F}" destId="{A6B29F33-1025-4B5D-AE1E-2F286213CF76}" srcOrd="17" destOrd="0" presId="urn:microsoft.com/office/officeart/2005/8/layout/list1"/>
    <dgm:cxn modelId="{C338A72E-9DCA-4F30-9F10-2778BE4E7D9A}" type="presParOf" srcId="{09CDA4CB-51A4-4E18-909D-1D967B915A7F}" destId="{AF04FC31-0781-41EE-8167-FB9CBE145BC3}"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5CB6C7F-941D-466D-A37C-FAC37C936A60}"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n-GB"/>
        </a:p>
      </dgm:t>
    </dgm:pt>
    <dgm:pt modelId="{E469254A-FA5B-4304-8C1D-8AC9C03D2785}">
      <dgm:prSet phldrT="[Text]" phldr="0"/>
      <dgm:spPr/>
      <dgm:t>
        <a:bodyPr/>
        <a:lstStyle/>
        <a:p>
          <a:r>
            <a:rPr lang="en-US" dirty="0"/>
            <a:t>What Teenagers gain by staying tobacco and vape free</a:t>
          </a:r>
          <a:endParaRPr lang="en-GB" dirty="0"/>
        </a:p>
      </dgm:t>
    </dgm:pt>
    <dgm:pt modelId="{8DD86FB0-18FC-479B-8EEB-7C689E0EA4AB}" type="parTrans" cxnId="{0BE0F2DE-DAE2-4C6C-B632-EDC8F5E80975}">
      <dgm:prSet/>
      <dgm:spPr/>
      <dgm:t>
        <a:bodyPr/>
        <a:lstStyle/>
        <a:p>
          <a:endParaRPr lang="en-GB"/>
        </a:p>
      </dgm:t>
    </dgm:pt>
    <dgm:pt modelId="{1BA8F246-AD8E-4546-AD1B-665FEDB18B79}" type="sibTrans" cxnId="{0BE0F2DE-DAE2-4C6C-B632-EDC8F5E80975}">
      <dgm:prSet/>
      <dgm:spPr/>
      <dgm:t>
        <a:bodyPr/>
        <a:lstStyle/>
        <a:p>
          <a:endParaRPr lang="en-GB"/>
        </a:p>
      </dgm:t>
    </dgm:pt>
    <dgm:pt modelId="{9D965AF6-ED39-4974-8EBE-A051EE31455C}">
      <dgm:prSet phldrT="[Text]" phldr="0"/>
      <dgm:spPr/>
      <dgm:t>
        <a:bodyPr/>
        <a:lstStyle/>
        <a:p>
          <a:r>
            <a:rPr lang="en-US" dirty="0"/>
            <a:t>What stands in their way, explained by theory.</a:t>
          </a:r>
          <a:endParaRPr lang="en-GB" dirty="0"/>
        </a:p>
      </dgm:t>
    </dgm:pt>
    <dgm:pt modelId="{3196D4F8-C36F-4056-92C4-A0B4EA2CBE08}" type="parTrans" cxnId="{157173D0-7CA7-41D8-95D0-D4E8E64A70B5}">
      <dgm:prSet/>
      <dgm:spPr/>
      <dgm:t>
        <a:bodyPr/>
        <a:lstStyle/>
        <a:p>
          <a:endParaRPr lang="en-GB"/>
        </a:p>
      </dgm:t>
    </dgm:pt>
    <dgm:pt modelId="{F1F7AB19-1A4D-421E-8A03-E18EB180A232}" type="sibTrans" cxnId="{157173D0-7CA7-41D8-95D0-D4E8E64A70B5}">
      <dgm:prSet/>
      <dgm:spPr/>
      <dgm:t>
        <a:bodyPr/>
        <a:lstStyle/>
        <a:p>
          <a:endParaRPr lang="en-GB"/>
        </a:p>
      </dgm:t>
    </dgm:pt>
    <dgm:pt modelId="{56DDF7D2-6333-4699-BE9B-211DAC4B9C6A}">
      <dgm:prSet phldrT="[Text]" phldr="0"/>
      <dgm:spPr/>
      <dgm:t>
        <a:bodyPr/>
        <a:lstStyle/>
        <a:p>
          <a:r>
            <a:rPr lang="en-US" dirty="0"/>
            <a:t>How to overcome the barriers</a:t>
          </a:r>
          <a:endParaRPr lang="en-GB" dirty="0"/>
        </a:p>
      </dgm:t>
    </dgm:pt>
    <dgm:pt modelId="{CAEB81CF-01EE-4F59-9D61-2DD88EA34A5E}" type="parTrans" cxnId="{589946F5-F6D4-4FF5-BF86-3D26768AD6D1}">
      <dgm:prSet/>
      <dgm:spPr/>
      <dgm:t>
        <a:bodyPr/>
        <a:lstStyle/>
        <a:p>
          <a:endParaRPr lang="en-GB"/>
        </a:p>
      </dgm:t>
    </dgm:pt>
    <dgm:pt modelId="{986DC246-627B-4030-ADBA-4A4CDF6F9DDC}" type="sibTrans" cxnId="{589946F5-F6D4-4FF5-BF86-3D26768AD6D1}">
      <dgm:prSet/>
      <dgm:spPr/>
      <dgm:t>
        <a:bodyPr/>
        <a:lstStyle/>
        <a:p>
          <a:endParaRPr lang="en-GB"/>
        </a:p>
      </dgm:t>
    </dgm:pt>
    <dgm:pt modelId="{4949B6D3-139E-492D-9653-4566E57261B8}" type="pres">
      <dgm:prSet presAssocID="{B5CB6C7F-941D-466D-A37C-FAC37C936A60}" presName="rootnode" presStyleCnt="0">
        <dgm:presLayoutVars>
          <dgm:chMax/>
          <dgm:chPref/>
          <dgm:dir/>
          <dgm:animLvl val="lvl"/>
        </dgm:presLayoutVars>
      </dgm:prSet>
      <dgm:spPr/>
    </dgm:pt>
    <dgm:pt modelId="{91DDEAC5-9DE7-431E-80D1-E0093846A068}" type="pres">
      <dgm:prSet presAssocID="{E469254A-FA5B-4304-8C1D-8AC9C03D2785}" presName="composite" presStyleCnt="0"/>
      <dgm:spPr/>
    </dgm:pt>
    <dgm:pt modelId="{E73F106E-37A3-4A53-B19A-88733A79462A}" type="pres">
      <dgm:prSet presAssocID="{E469254A-FA5B-4304-8C1D-8AC9C03D2785}" presName="bentUpArrow1" presStyleLbl="alignImgPlace1" presStyleIdx="0" presStyleCnt="2"/>
      <dgm:spPr/>
    </dgm:pt>
    <dgm:pt modelId="{17848178-E466-4D97-82D3-77F82A817736}" type="pres">
      <dgm:prSet presAssocID="{E469254A-FA5B-4304-8C1D-8AC9C03D2785}" presName="ParentText" presStyleLbl="node1" presStyleIdx="0" presStyleCnt="3">
        <dgm:presLayoutVars>
          <dgm:chMax val="1"/>
          <dgm:chPref val="1"/>
          <dgm:bulletEnabled val="1"/>
        </dgm:presLayoutVars>
      </dgm:prSet>
      <dgm:spPr/>
    </dgm:pt>
    <dgm:pt modelId="{E132F41A-A15F-43EC-98DE-5E3B5FF198D4}" type="pres">
      <dgm:prSet presAssocID="{E469254A-FA5B-4304-8C1D-8AC9C03D2785}" presName="ChildText" presStyleLbl="revTx" presStyleIdx="0" presStyleCnt="2">
        <dgm:presLayoutVars>
          <dgm:chMax val="0"/>
          <dgm:chPref val="0"/>
          <dgm:bulletEnabled val="1"/>
        </dgm:presLayoutVars>
      </dgm:prSet>
      <dgm:spPr/>
    </dgm:pt>
    <dgm:pt modelId="{D1F31A5E-7819-430C-A2A0-3014342C8F17}" type="pres">
      <dgm:prSet presAssocID="{1BA8F246-AD8E-4546-AD1B-665FEDB18B79}" presName="sibTrans" presStyleCnt="0"/>
      <dgm:spPr/>
    </dgm:pt>
    <dgm:pt modelId="{41603F80-B599-42BA-938E-91AAECDF15D2}" type="pres">
      <dgm:prSet presAssocID="{9D965AF6-ED39-4974-8EBE-A051EE31455C}" presName="composite" presStyleCnt="0"/>
      <dgm:spPr/>
    </dgm:pt>
    <dgm:pt modelId="{8A44F65E-48E1-4E81-B12A-585514293D9E}" type="pres">
      <dgm:prSet presAssocID="{9D965AF6-ED39-4974-8EBE-A051EE31455C}" presName="bentUpArrow1" presStyleLbl="alignImgPlace1" presStyleIdx="1" presStyleCnt="2"/>
      <dgm:spPr/>
    </dgm:pt>
    <dgm:pt modelId="{0AE07DB5-4ECC-4017-8801-417AEB846310}" type="pres">
      <dgm:prSet presAssocID="{9D965AF6-ED39-4974-8EBE-A051EE31455C}" presName="ParentText" presStyleLbl="node1" presStyleIdx="1" presStyleCnt="3">
        <dgm:presLayoutVars>
          <dgm:chMax val="1"/>
          <dgm:chPref val="1"/>
          <dgm:bulletEnabled val="1"/>
        </dgm:presLayoutVars>
      </dgm:prSet>
      <dgm:spPr/>
    </dgm:pt>
    <dgm:pt modelId="{070C7970-C846-45ED-B909-EADD14E3B7D5}" type="pres">
      <dgm:prSet presAssocID="{9D965AF6-ED39-4974-8EBE-A051EE31455C}" presName="ChildText" presStyleLbl="revTx" presStyleIdx="1" presStyleCnt="2">
        <dgm:presLayoutVars>
          <dgm:chMax val="0"/>
          <dgm:chPref val="0"/>
          <dgm:bulletEnabled val="1"/>
        </dgm:presLayoutVars>
      </dgm:prSet>
      <dgm:spPr/>
    </dgm:pt>
    <dgm:pt modelId="{1C64EE9B-71DD-4F9C-945C-4A545ACD3279}" type="pres">
      <dgm:prSet presAssocID="{F1F7AB19-1A4D-421E-8A03-E18EB180A232}" presName="sibTrans" presStyleCnt="0"/>
      <dgm:spPr/>
    </dgm:pt>
    <dgm:pt modelId="{B737BBF7-CC75-47A3-8482-7156CB12FFAA}" type="pres">
      <dgm:prSet presAssocID="{56DDF7D2-6333-4699-BE9B-211DAC4B9C6A}" presName="composite" presStyleCnt="0"/>
      <dgm:spPr/>
    </dgm:pt>
    <dgm:pt modelId="{D3C9F809-C61F-4B7A-8CF3-D77C7A6F50BD}" type="pres">
      <dgm:prSet presAssocID="{56DDF7D2-6333-4699-BE9B-211DAC4B9C6A}" presName="ParentText" presStyleLbl="node1" presStyleIdx="2" presStyleCnt="3">
        <dgm:presLayoutVars>
          <dgm:chMax val="1"/>
          <dgm:chPref val="1"/>
          <dgm:bulletEnabled val="1"/>
        </dgm:presLayoutVars>
      </dgm:prSet>
      <dgm:spPr/>
    </dgm:pt>
  </dgm:ptLst>
  <dgm:cxnLst>
    <dgm:cxn modelId="{3C55138F-54E6-4B7B-BF24-AE8E31CB1165}" type="presOf" srcId="{E469254A-FA5B-4304-8C1D-8AC9C03D2785}" destId="{17848178-E466-4D97-82D3-77F82A817736}" srcOrd="0" destOrd="0" presId="urn:microsoft.com/office/officeart/2005/8/layout/StepDownProcess"/>
    <dgm:cxn modelId="{17746B9E-BA9F-4C8C-9991-6FB7B05A767B}" type="presOf" srcId="{56DDF7D2-6333-4699-BE9B-211DAC4B9C6A}" destId="{D3C9F809-C61F-4B7A-8CF3-D77C7A6F50BD}" srcOrd="0" destOrd="0" presId="urn:microsoft.com/office/officeart/2005/8/layout/StepDownProcess"/>
    <dgm:cxn modelId="{50B4D09F-CE83-4E34-B44C-CBE30653ED31}" type="presOf" srcId="{B5CB6C7F-941D-466D-A37C-FAC37C936A60}" destId="{4949B6D3-139E-492D-9653-4566E57261B8}" srcOrd="0" destOrd="0" presId="urn:microsoft.com/office/officeart/2005/8/layout/StepDownProcess"/>
    <dgm:cxn modelId="{157173D0-7CA7-41D8-95D0-D4E8E64A70B5}" srcId="{B5CB6C7F-941D-466D-A37C-FAC37C936A60}" destId="{9D965AF6-ED39-4974-8EBE-A051EE31455C}" srcOrd="1" destOrd="0" parTransId="{3196D4F8-C36F-4056-92C4-A0B4EA2CBE08}" sibTransId="{F1F7AB19-1A4D-421E-8A03-E18EB180A232}"/>
    <dgm:cxn modelId="{02D65BD5-92A3-4D68-85D4-BBF1EEA0D020}" type="presOf" srcId="{9D965AF6-ED39-4974-8EBE-A051EE31455C}" destId="{0AE07DB5-4ECC-4017-8801-417AEB846310}" srcOrd="0" destOrd="0" presId="urn:microsoft.com/office/officeart/2005/8/layout/StepDownProcess"/>
    <dgm:cxn modelId="{0BE0F2DE-DAE2-4C6C-B632-EDC8F5E80975}" srcId="{B5CB6C7F-941D-466D-A37C-FAC37C936A60}" destId="{E469254A-FA5B-4304-8C1D-8AC9C03D2785}" srcOrd="0" destOrd="0" parTransId="{8DD86FB0-18FC-479B-8EEB-7C689E0EA4AB}" sibTransId="{1BA8F246-AD8E-4546-AD1B-665FEDB18B79}"/>
    <dgm:cxn modelId="{589946F5-F6D4-4FF5-BF86-3D26768AD6D1}" srcId="{B5CB6C7F-941D-466D-A37C-FAC37C936A60}" destId="{56DDF7D2-6333-4699-BE9B-211DAC4B9C6A}" srcOrd="2" destOrd="0" parTransId="{CAEB81CF-01EE-4F59-9D61-2DD88EA34A5E}" sibTransId="{986DC246-627B-4030-ADBA-4A4CDF6F9DDC}"/>
    <dgm:cxn modelId="{264599CD-531D-41DC-96CC-CB939FA53725}" type="presParOf" srcId="{4949B6D3-139E-492D-9653-4566E57261B8}" destId="{91DDEAC5-9DE7-431E-80D1-E0093846A068}" srcOrd="0" destOrd="0" presId="urn:microsoft.com/office/officeart/2005/8/layout/StepDownProcess"/>
    <dgm:cxn modelId="{48847296-33DD-4B32-8DA0-C688E846E2D3}" type="presParOf" srcId="{91DDEAC5-9DE7-431E-80D1-E0093846A068}" destId="{E73F106E-37A3-4A53-B19A-88733A79462A}" srcOrd="0" destOrd="0" presId="urn:microsoft.com/office/officeart/2005/8/layout/StepDownProcess"/>
    <dgm:cxn modelId="{8F4F7A4D-A87F-4864-BA13-CA2E652916B0}" type="presParOf" srcId="{91DDEAC5-9DE7-431E-80D1-E0093846A068}" destId="{17848178-E466-4D97-82D3-77F82A817736}" srcOrd="1" destOrd="0" presId="urn:microsoft.com/office/officeart/2005/8/layout/StepDownProcess"/>
    <dgm:cxn modelId="{FE69E53B-217F-40B4-81F4-6EE8C13E38B3}" type="presParOf" srcId="{91DDEAC5-9DE7-431E-80D1-E0093846A068}" destId="{E132F41A-A15F-43EC-98DE-5E3B5FF198D4}" srcOrd="2" destOrd="0" presId="urn:microsoft.com/office/officeart/2005/8/layout/StepDownProcess"/>
    <dgm:cxn modelId="{884114AF-81D3-4A16-AEF1-F1BC2898FAD8}" type="presParOf" srcId="{4949B6D3-139E-492D-9653-4566E57261B8}" destId="{D1F31A5E-7819-430C-A2A0-3014342C8F17}" srcOrd="1" destOrd="0" presId="urn:microsoft.com/office/officeart/2005/8/layout/StepDownProcess"/>
    <dgm:cxn modelId="{4D8F4BF3-A71F-4C29-9C2F-8F50022AC8DC}" type="presParOf" srcId="{4949B6D3-139E-492D-9653-4566E57261B8}" destId="{41603F80-B599-42BA-938E-91AAECDF15D2}" srcOrd="2" destOrd="0" presId="urn:microsoft.com/office/officeart/2005/8/layout/StepDownProcess"/>
    <dgm:cxn modelId="{909281F5-9C0E-4B01-887F-1021D324490D}" type="presParOf" srcId="{41603F80-B599-42BA-938E-91AAECDF15D2}" destId="{8A44F65E-48E1-4E81-B12A-585514293D9E}" srcOrd="0" destOrd="0" presId="urn:microsoft.com/office/officeart/2005/8/layout/StepDownProcess"/>
    <dgm:cxn modelId="{DDCEB599-23A5-4439-A73D-220A73BD1407}" type="presParOf" srcId="{41603F80-B599-42BA-938E-91AAECDF15D2}" destId="{0AE07DB5-4ECC-4017-8801-417AEB846310}" srcOrd="1" destOrd="0" presId="urn:microsoft.com/office/officeart/2005/8/layout/StepDownProcess"/>
    <dgm:cxn modelId="{FE6A0CFC-CF9A-42B8-95A9-8F3A3DC63B1F}" type="presParOf" srcId="{41603F80-B599-42BA-938E-91AAECDF15D2}" destId="{070C7970-C846-45ED-B909-EADD14E3B7D5}" srcOrd="2" destOrd="0" presId="urn:microsoft.com/office/officeart/2005/8/layout/StepDownProcess"/>
    <dgm:cxn modelId="{BFF9B1D7-154C-437D-8464-3B9C9ACF4129}" type="presParOf" srcId="{4949B6D3-139E-492D-9653-4566E57261B8}" destId="{1C64EE9B-71DD-4F9C-945C-4A545ACD3279}" srcOrd="3" destOrd="0" presId="urn:microsoft.com/office/officeart/2005/8/layout/StepDownProcess"/>
    <dgm:cxn modelId="{BF52AEC5-20FA-47DF-9616-64C36E3F7B0D}" type="presParOf" srcId="{4949B6D3-139E-492D-9653-4566E57261B8}" destId="{B737BBF7-CC75-47A3-8482-7156CB12FFAA}" srcOrd="4" destOrd="0" presId="urn:microsoft.com/office/officeart/2005/8/layout/StepDownProcess"/>
    <dgm:cxn modelId="{51F8248E-F5DC-448E-B911-DDAF004BA1C3}" type="presParOf" srcId="{B737BBF7-CC75-47A3-8482-7156CB12FFAA}" destId="{D3C9F809-C61F-4B7A-8CF3-D77C7A6F50BD}"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14EC8A0-4F1E-41B2-BEEE-6E5108A48530}"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en-GB"/>
        </a:p>
      </dgm:t>
    </dgm:pt>
    <dgm:pt modelId="{1B72E3C7-8B2E-4E95-812A-9C51E006AC71}">
      <dgm:prSet phldrT="[Text]" phldr="0" custT="1"/>
      <dgm:spPr/>
      <dgm:t>
        <a:bodyPr/>
        <a:lstStyle/>
        <a:p>
          <a:r>
            <a:rPr lang="en-US" sz="2400" dirty="0">
              <a:latin typeface="Arial" panose="020B0604020202020204" pitchFamily="34" charset="0"/>
              <a:cs typeface="Arial" panose="020B0604020202020204" pitchFamily="34" charset="0"/>
            </a:rPr>
            <a:t>Healthier Lungs</a:t>
          </a:r>
          <a:endParaRPr lang="en-GB" sz="2400" dirty="0">
            <a:latin typeface="Arial" panose="020B0604020202020204" pitchFamily="34" charset="0"/>
            <a:cs typeface="Arial" panose="020B0604020202020204" pitchFamily="34" charset="0"/>
          </a:endParaRPr>
        </a:p>
      </dgm:t>
    </dgm:pt>
    <dgm:pt modelId="{A63A3404-A4F0-4B84-9BCE-DEF45D46725A}" type="parTrans" cxnId="{B8DB6F52-AC65-4837-9F2E-F629A71B3C7C}">
      <dgm:prSet/>
      <dgm:spPr/>
      <dgm:t>
        <a:bodyPr/>
        <a:lstStyle/>
        <a:p>
          <a:endParaRPr lang="en-GB" sz="2400">
            <a:latin typeface="Arial" panose="020B0604020202020204" pitchFamily="34" charset="0"/>
            <a:cs typeface="Arial" panose="020B0604020202020204" pitchFamily="34" charset="0"/>
          </a:endParaRPr>
        </a:p>
      </dgm:t>
    </dgm:pt>
    <dgm:pt modelId="{21844834-0475-4E85-A844-C587F2A47E31}" type="sibTrans" cxnId="{B8DB6F52-AC65-4837-9F2E-F629A71B3C7C}">
      <dgm:prSet/>
      <dgm:spPr/>
      <dgm:t>
        <a:bodyPr/>
        <a:lstStyle/>
        <a:p>
          <a:endParaRPr lang="en-GB" sz="2400">
            <a:latin typeface="Arial" panose="020B0604020202020204" pitchFamily="34" charset="0"/>
            <a:cs typeface="Arial" panose="020B0604020202020204" pitchFamily="34" charset="0"/>
          </a:endParaRPr>
        </a:p>
      </dgm:t>
    </dgm:pt>
    <dgm:pt modelId="{291763A1-D438-463B-8457-EDA185AFAF62}">
      <dgm:prSet phldrT="[Text]" phldr="0" custT="1"/>
      <dgm:spPr/>
      <dgm:t>
        <a:bodyPr/>
        <a:lstStyle/>
        <a:p>
          <a:r>
            <a:rPr lang="en-US" sz="2400" dirty="0">
              <a:latin typeface="Arial" panose="020B0604020202020204" pitchFamily="34" charset="0"/>
              <a:cs typeface="Arial" panose="020B0604020202020204" pitchFamily="34" charset="0"/>
            </a:rPr>
            <a:t> Good Heart Health</a:t>
          </a:r>
          <a:endParaRPr lang="en-GB" sz="2400" dirty="0">
            <a:latin typeface="Arial" panose="020B0604020202020204" pitchFamily="34" charset="0"/>
            <a:cs typeface="Arial" panose="020B0604020202020204" pitchFamily="34" charset="0"/>
          </a:endParaRPr>
        </a:p>
      </dgm:t>
    </dgm:pt>
    <dgm:pt modelId="{57D3E2E1-2721-4880-ABBB-D69088134F93}" type="par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BD67417F-8695-4D2D-9EBD-12FAAD218F7A}" type="sib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982C7E8F-E5B3-445B-8E23-C23C001B58A7}">
      <dgm:prSet phldrT="[Text]" phldr="0" custT="1"/>
      <dgm:spPr/>
      <dgm:t>
        <a:bodyPr/>
        <a:lstStyle/>
        <a:p>
          <a:r>
            <a:rPr lang="en-US" sz="2400" dirty="0">
              <a:latin typeface="Arial" panose="020B0604020202020204" pitchFamily="34" charset="0"/>
              <a:cs typeface="Arial" panose="020B0604020202020204" pitchFamily="34" charset="0"/>
            </a:rPr>
            <a:t>Brain Development</a:t>
          </a:r>
          <a:endParaRPr lang="en-GB" sz="2400" dirty="0">
            <a:latin typeface="Arial" panose="020B0604020202020204" pitchFamily="34" charset="0"/>
            <a:cs typeface="Arial" panose="020B0604020202020204" pitchFamily="34" charset="0"/>
          </a:endParaRPr>
        </a:p>
      </dgm:t>
    </dgm:pt>
    <dgm:pt modelId="{7A74A933-243D-4295-A9EC-EDEF8F235F90}" type="par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3B863887-893C-42DB-9F60-AF0585229DD5}" type="sib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243EC561-BDE0-45F6-91D5-B45B92DD3A20}">
      <dgm:prSet phldrT="[Text]" phldr="0" custT="1"/>
      <dgm:spPr/>
      <dgm:t>
        <a:bodyPr/>
        <a:lstStyle/>
        <a:p>
          <a:r>
            <a:rPr lang="en-US" sz="2400" dirty="0">
              <a:latin typeface="Arial" panose="020B0604020202020204" pitchFamily="34" charset="0"/>
              <a:cs typeface="Arial" panose="020B0604020202020204" pitchFamily="34" charset="0"/>
            </a:rPr>
            <a:t> Improved Physical Fitness</a:t>
          </a:r>
          <a:endParaRPr lang="en-GB" sz="2400" dirty="0">
            <a:latin typeface="Arial" panose="020B0604020202020204" pitchFamily="34" charset="0"/>
            <a:cs typeface="Arial" panose="020B0604020202020204" pitchFamily="34" charset="0"/>
          </a:endParaRPr>
        </a:p>
      </dgm:t>
    </dgm:pt>
    <dgm:pt modelId="{89FA0BF4-F402-4BA2-AFEE-9135CE30D351}" type="par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27B0ACC4-3408-49A5-8269-24A9594023A4}" type="sib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0CB74D40-854B-4AB8-A616-7CBC33CBFA06}">
      <dgm:prSet/>
      <dgm:spPr/>
      <dgm:t>
        <a:bodyPr/>
        <a:lstStyle/>
        <a:p>
          <a:r>
            <a:rPr lang="en-US" dirty="0">
              <a:latin typeface="Arial" panose="020B0604020202020204" pitchFamily="34" charset="0"/>
              <a:cs typeface="Arial" panose="020B0604020202020204" pitchFamily="34" charset="0"/>
            </a:rPr>
            <a:t>The improvement in lungs start as early as 20 minutes after the final cigarette and breathing improves </a:t>
          </a:r>
          <a:r>
            <a:rPr lang="en-GB" dirty="0">
              <a:latin typeface="Arial" panose="020B0604020202020204" pitchFamily="34" charset="0"/>
              <a:cs typeface="Arial" panose="020B0604020202020204" pitchFamily="34" charset="0"/>
            </a:rPr>
            <a:t>(British Lung Foundation, 2026).</a:t>
          </a:r>
        </a:p>
      </dgm:t>
    </dgm:pt>
    <dgm:pt modelId="{6F34F10C-2242-4068-A97F-8B41936CE6FE}" type="parTrans" cxnId="{D78C99B0-58BC-4424-876E-1EC6EE82DF44}">
      <dgm:prSet/>
      <dgm:spPr/>
      <dgm:t>
        <a:bodyPr/>
        <a:lstStyle/>
        <a:p>
          <a:endParaRPr lang="en-GB">
            <a:latin typeface="Arial" panose="020B0604020202020204" pitchFamily="34" charset="0"/>
            <a:cs typeface="Arial" panose="020B0604020202020204" pitchFamily="34" charset="0"/>
          </a:endParaRPr>
        </a:p>
      </dgm:t>
    </dgm:pt>
    <dgm:pt modelId="{17369712-AED2-4D29-B63E-3E4010503076}" type="sibTrans" cxnId="{D78C99B0-58BC-4424-876E-1EC6EE82DF44}">
      <dgm:prSet/>
      <dgm:spPr/>
      <dgm:t>
        <a:bodyPr/>
        <a:lstStyle/>
        <a:p>
          <a:endParaRPr lang="en-GB">
            <a:latin typeface="Arial" panose="020B0604020202020204" pitchFamily="34" charset="0"/>
            <a:cs typeface="Arial" panose="020B0604020202020204" pitchFamily="34" charset="0"/>
          </a:endParaRPr>
        </a:p>
      </dgm:t>
    </dgm:pt>
    <dgm:pt modelId="{660A5563-F415-48AF-9D4A-A65001227B49}">
      <dgm:prSet/>
      <dgm:spPr/>
      <dgm:t>
        <a:bodyPr/>
        <a:lstStyle/>
        <a:p>
          <a:r>
            <a:rPr lang="en-US" dirty="0">
              <a:latin typeface="Arial" panose="020B0604020202020204" pitchFamily="34" charset="0"/>
              <a:cs typeface="Arial" panose="020B0604020202020204" pitchFamily="34" charset="0"/>
            </a:rPr>
            <a:t>Heart rate and blood pressure begins to normal after 20 minutes of quitting smoking and within a year risk of heart attack reduces to half </a:t>
          </a:r>
          <a:r>
            <a:rPr lang="en-GB" dirty="0">
              <a:latin typeface="Arial" panose="020B0604020202020204" pitchFamily="34" charset="0"/>
              <a:cs typeface="Arial" panose="020B0604020202020204" pitchFamily="34" charset="0"/>
            </a:rPr>
            <a:t>(British Heart Foundation, 2023; </a:t>
          </a: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Denscombe, 2007</a:t>
          </a:r>
          <a:r>
            <a:rPr lang="en-GB" dirty="0">
              <a:latin typeface="Arial" panose="020B0604020202020204" pitchFamily="34" charset="0"/>
              <a:cs typeface="Arial" panose="020B0604020202020204" pitchFamily="34" charset="0"/>
            </a:rPr>
            <a:t>).</a:t>
          </a:r>
        </a:p>
      </dgm:t>
    </dgm:pt>
    <dgm:pt modelId="{DBE8E799-EE12-4402-B8A8-16AA715DF140}" type="parTrans" cxnId="{40150EAB-9DA6-4ADB-8E73-48C2293146DC}">
      <dgm:prSet/>
      <dgm:spPr/>
      <dgm:t>
        <a:bodyPr/>
        <a:lstStyle/>
        <a:p>
          <a:endParaRPr lang="en-GB">
            <a:latin typeface="Arial" panose="020B0604020202020204" pitchFamily="34" charset="0"/>
            <a:cs typeface="Arial" panose="020B0604020202020204" pitchFamily="34" charset="0"/>
          </a:endParaRPr>
        </a:p>
      </dgm:t>
    </dgm:pt>
    <dgm:pt modelId="{F144BA22-464F-4250-9F4B-B5C77A994FD0}" type="sibTrans" cxnId="{40150EAB-9DA6-4ADB-8E73-48C2293146DC}">
      <dgm:prSet/>
      <dgm:spPr/>
      <dgm:t>
        <a:bodyPr/>
        <a:lstStyle/>
        <a:p>
          <a:endParaRPr lang="en-GB">
            <a:latin typeface="Arial" panose="020B0604020202020204" pitchFamily="34" charset="0"/>
            <a:cs typeface="Arial" panose="020B0604020202020204" pitchFamily="34" charset="0"/>
          </a:endParaRPr>
        </a:p>
      </dgm:t>
    </dgm:pt>
    <dgm:pt modelId="{3A5E6438-A6C2-4ED1-B973-E93913B4FC57}">
      <dgm:prSet/>
      <dgm:spPr/>
      <dgm:t>
        <a:bodyPr/>
        <a:lstStyle/>
        <a:p>
          <a:r>
            <a:rPr lang="en-US" dirty="0">
              <a:latin typeface="Arial" panose="020B0604020202020204" pitchFamily="34" charset="0"/>
              <a:cs typeface="Arial" panose="020B0604020202020204" pitchFamily="34" charset="0"/>
            </a:rPr>
            <a:t>People who stopped smoking perform better in memory and thinking tests as compared to smokers </a:t>
          </a:r>
          <a:r>
            <a:rPr lang="en-GB" dirty="0">
              <a:latin typeface="Arial" panose="020B0604020202020204" pitchFamily="34" charset="0"/>
              <a:cs typeface="Arial" panose="020B0604020202020204" pitchFamily="34" charset="0"/>
            </a:rPr>
            <a:t>(Alzheimer’s Research UK, 2024).</a:t>
          </a:r>
        </a:p>
      </dgm:t>
    </dgm:pt>
    <dgm:pt modelId="{A8754185-8E1C-44EB-AAD7-261C3862FDC8}" type="parTrans" cxnId="{C2307E68-BA07-4207-BCDF-7C55C74D1E49}">
      <dgm:prSet/>
      <dgm:spPr/>
      <dgm:t>
        <a:bodyPr/>
        <a:lstStyle/>
        <a:p>
          <a:endParaRPr lang="en-GB">
            <a:latin typeface="Arial" panose="020B0604020202020204" pitchFamily="34" charset="0"/>
            <a:cs typeface="Arial" panose="020B0604020202020204" pitchFamily="34" charset="0"/>
          </a:endParaRPr>
        </a:p>
      </dgm:t>
    </dgm:pt>
    <dgm:pt modelId="{AFC27DE1-AE3E-4387-AF74-A7864B6D693A}" type="sibTrans" cxnId="{C2307E68-BA07-4207-BCDF-7C55C74D1E49}">
      <dgm:prSet/>
      <dgm:spPr/>
      <dgm:t>
        <a:bodyPr/>
        <a:lstStyle/>
        <a:p>
          <a:endParaRPr lang="en-GB">
            <a:latin typeface="Arial" panose="020B0604020202020204" pitchFamily="34" charset="0"/>
            <a:cs typeface="Arial" panose="020B0604020202020204" pitchFamily="34" charset="0"/>
          </a:endParaRPr>
        </a:p>
      </dgm:t>
    </dgm:pt>
    <dgm:pt modelId="{2B2FD379-F7F6-42FB-BB33-767E62DFDBB8}">
      <dgm:prSet/>
      <dgm:spPr/>
      <dgm:t>
        <a:bodyPr/>
        <a:lstStyle/>
        <a:p>
          <a:r>
            <a:rPr lang="en-US" dirty="0">
              <a:latin typeface="Arial" panose="020B0604020202020204" pitchFamily="34" charset="0"/>
              <a:cs typeface="Arial" panose="020B0604020202020204" pitchFamily="34" charset="0"/>
            </a:rPr>
            <a:t>Smoking is directly associated with decreased fitness test due to high intake of chemicals in the body (</a:t>
          </a:r>
          <a:r>
            <a:rPr lang="en-US" altLang="en-US" dirty="0">
              <a:latin typeface="Arial" panose="020B0604020202020204" pitchFamily="34" charset="0"/>
              <a:cs typeface="Arial" panose="020B0604020202020204" pitchFamily="34" charset="0"/>
            </a:rPr>
            <a:t>NHS, 2023; World Health </a:t>
          </a:r>
          <a:r>
            <a:rPr lang="en-US" altLang="en-US" dirty="0" err="1">
              <a:latin typeface="Arial" panose="020B0604020202020204" pitchFamily="34" charset="0"/>
              <a:cs typeface="Arial" panose="020B0604020202020204" pitchFamily="34" charset="0"/>
            </a:rPr>
            <a:t>Organisation</a:t>
          </a:r>
          <a:r>
            <a:rPr lang="en-US" altLang="en-US" dirty="0">
              <a:latin typeface="Arial" panose="020B0604020202020204" pitchFamily="34" charset="0"/>
              <a:cs typeface="Arial" panose="020B0604020202020204" pitchFamily="34" charset="0"/>
            </a:rPr>
            <a:t>, 2020).</a:t>
          </a:r>
          <a:endParaRPr lang="en-GB" dirty="0">
            <a:latin typeface="Arial" panose="020B0604020202020204" pitchFamily="34" charset="0"/>
            <a:cs typeface="Arial" panose="020B0604020202020204" pitchFamily="34" charset="0"/>
          </a:endParaRPr>
        </a:p>
      </dgm:t>
    </dgm:pt>
    <dgm:pt modelId="{1C76E4D1-4519-42C5-883E-01B666EAA190}" type="parTrans" cxnId="{E1872972-7EF6-4A75-BA13-BC1B8EBD3F7A}">
      <dgm:prSet/>
      <dgm:spPr/>
      <dgm:t>
        <a:bodyPr/>
        <a:lstStyle/>
        <a:p>
          <a:endParaRPr lang="en-GB">
            <a:latin typeface="Arial" panose="020B0604020202020204" pitchFamily="34" charset="0"/>
            <a:cs typeface="Arial" panose="020B0604020202020204" pitchFamily="34" charset="0"/>
          </a:endParaRPr>
        </a:p>
      </dgm:t>
    </dgm:pt>
    <dgm:pt modelId="{18D0AD64-24F7-4ED1-BC2C-E6C9FFFA5D92}" type="sibTrans" cxnId="{E1872972-7EF6-4A75-BA13-BC1B8EBD3F7A}">
      <dgm:prSet/>
      <dgm:spPr/>
      <dgm:t>
        <a:bodyPr/>
        <a:lstStyle/>
        <a:p>
          <a:endParaRPr lang="en-GB">
            <a:latin typeface="Arial" panose="020B0604020202020204" pitchFamily="34" charset="0"/>
            <a:cs typeface="Arial" panose="020B0604020202020204" pitchFamily="34" charset="0"/>
          </a:endParaRPr>
        </a:p>
      </dgm:t>
    </dgm:pt>
    <dgm:pt modelId="{B2B2C07E-BAEB-4678-90BA-EF1992A0A3D0}" type="pres">
      <dgm:prSet presAssocID="{614EC8A0-4F1E-41B2-BEEE-6E5108A48530}" presName="linear" presStyleCnt="0">
        <dgm:presLayoutVars>
          <dgm:dir/>
          <dgm:animLvl val="lvl"/>
          <dgm:resizeHandles val="exact"/>
        </dgm:presLayoutVars>
      </dgm:prSet>
      <dgm:spPr/>
    </dgm:pt>
    <dgm:pt modelId="{005477F3-1CCF-4F5A-A072-3F05FD8DDD81}" type="pres">
      <dgm:prSet presAssocID="{1B72E3C7-8B2E-4E95-812A-9C51E006AC71}" presName="parentLin" presStyleCnt="0"/>
      <dgm:spPr/>
    </dgm:pt>
    <dgm:pt modelId="{B2745185-8B25-4A61-916B-1B25264CD755}" type="pres">
      <dgm:prSet presAssocID="{1B72E3C7-8B2E-4E95-812A-9C51E006AC71}" presName="parentLeftMargin" presStyleLbl="node1" presStyleIdx="0" presStyleCnt="4"/>
      <dgm:spPr/>
    </dgm:pt>
    <dgm:pt modelId="{D2FF6AA6-F2ED-4504-AE3D-679CDBD2B78C}" type="pres">
      <dgm:prSet presAssocID="{1B72E3C7-8B2E-4E95-812A-9C51E006AC71}" presName="parentText" presStyleLbl="node1" presStyleIdx="0" presStyleCnt="4">
        <dgm:presLayoutVars>
          <dgm:chMax val="0"/>
          <dgm:bulletEnabled val="1"/>
        </dgm:presLayoutVars>
      </dgm:prSet>
      <dgm:spPr/>
    </dgm:pt>
    <dgm:pt modelId="{E312341B-1F22-43E9-B8A2-C5C0FB8BE343}" type="pres">
      <dgm:prSet presAssocID="{1B72E3C7-8B2E-4E95-812A-9C51E006AC71}" presName="negativeSpace" presStyleCnt="0"/>
      <dgm:spPr/>
    </dgm:pt>
    <dgm:pt modelId="{3A83B367-C353-445F-96E0-559A7360A794}" type="pres">
      <dgm:prSet presAssocID="{1B72E3C7-8B2E-4E95-812A-9C51E006AC71}" presName="childText" presStyleLbl="conFgAcc1" presStyleIdx="0" presStyleCnt="4">
        <dgm:presLayoutVars>
          <dgm:bulletEnabled val="1"/>
        </dgm:presLayoutVars>
      </dgm:prSet>
      <dgm:spPr/>
    </dgm:pt>
    <dgm:pt modelId="{FBFE7D66-BB87-4ECE-9CA5-72D2F04EDDEE}" type="pres">
      <dgm:prSet presAssocID="{21844834-0475-4E85-A844-C587F2A47E31}" presName="spaceBetweenRectangles" presStyleCnt="0"/>
      <dgm:spPr/>
    </dgm:pt>
    <dgm:pt modelId="{ECF1370C-FF85-42AA-BAD0-18C0B8D95789}" type="pres">
      <dgm:prSet presAssocID="{291763A1-D438-463B-8457-EDA185AFAF62}" presName="parentLin" presStyleCnt="0"/>
      <dgm:spPr/>
    </dgm:pt>
    <dgm:pt modelId="{BB991DB0-A15A-422B-ACF4-0458B61775F5}" type="pres">
      <dgm:prSet presAssocID="{291763A1-D438-463B-8457-EDA185AFAF62}" presName="parentLeftMargin" presStyleLbl="node1" presStyleIdx="0" presStyleCnt="4"/>
      <dgm:spPr/>
    </dgm:pt>
    <dgm:pt modelId="{7A606D3F-1C57-45BB-A75B-9AD702C53F25}" type="pres">
      <dgm:prSet presAssocID="{291763A1-D438-463B-8457-EDA185AFAF62}" presName="parentText" presStyleLbl="node1" presStyleIdx="1" presStyleCnt="4">
        <dgm:presLayoutVars>
          <dgm:chMax val="0"/>
          <dgm:bulletEnabled val="1"/>
        </dgm:presLayoutVars>
      </dgm:prSet>
      <dgm:spPr/>
    </dgm:pt>
    <dgm:pt modelId="{3996C78F-D69B-4155-B72F-5D236906AD7D}" type="pres">
      <dgm:prSet presAssocID="{291763A1-D438-463B-8457-EDA185AFAF62}" presName="negativeSpace" presStyleCnt="0"/>
      <dgm:spPr/>
    </dgm:pt>
    <dgm:pt modelId="{9FE224AA-33E3-4AE0-95BF-C2001A88ECA9}" type="pres">
      <dgm:prSet presAssocID="{291763A1-D438-463B-8457-EDA185AFAF62}" presName="childText" presStyleLbl="conFgAcc1" presStyleIdx="1" presStyleCnt="4">
        <dgm:presLayoutVars>
          <dgm:bulletEnabled val="1"/>
        </dgm:presLayoutVars>
      </dgm:prSet>
      <dgm:spPr/>
    </dgm:pt>
    <dgm:pt modelId="{F91413F0-CB28-4436-B114-AED8CD2767AA}" type="pres">
      <dgm:prSet presAssocID="{BD67417F-8695-4D2D-9EBD-12FAAD218F7A}" presName="spaceBetweenRectangles" presStyleCnt="0"/>
      <dgm:spPr/>
    </dgm:pt>
    <dgm:pt modelId="{877752D3-E6E9-4969-A3AC-205EBDBD47A3}" type="pres">
      <dgm:prSet presAssocID="{982C7E8F-E5B3-445B-8E23-C23C001B58A7}" presName="parentLin" presStyleCnt="0"/>
      <dgm:spPr/>
    </dgm:pt>
    <dgm:pt modelId="{FA71359A-FBB1-48D0-8627-95BF82309A4B}" type="pres">
      <dgm:prSet presAssocID="{982C7E8F-E5B3-445B-8E23-C23C001B58A7}" presName="parentLeftMargin" presStyleLbl="node1" presStyleIdx="1" presStyleCnt="4"/>
      <dgm:spPr/>
    </dgm:pt>
    <dgm:pt modelId="{0D871C29-17CF-4845-9C31-EC3413CB86CC}" type="pres">
      <dgm:prSet presAssocID="{982C7E8F-E5B3-445B-8E23-C23C001B58A7}" presName="parentText" presStyleLbl="node1" presStyleIdx="2" presStyleCnt="4">
        <dgm:presLayoutVars>
          <dgm:chMax val="0"/>
          <dgm:bulletEnabled val="1"/>
        </dgm:presLayoutVars>
      </dgm:prSet>
      <dgm:spPr/>
    </dgm:pt>
    <dgm:pt modelId="{9C7FF2DB-39F3-479A-AB8B-E0172C590543}" type="pres">
      <dgm:prSet presAssocID="{982C7E8F-E5B3-445B-8E23-C23C001B58A7}" presName="negativeSpace" presStyleCnt="0"/>
      <dgm:spPr/>
    </dgm:pt>
    <dgm:pt modelId="{B4D01E59-9E61-41E6-A0B8-220B20B5E3C4}" type="pres">
      <dgm:prSet presAssocID="{982C7E8F-E5B3-445B-8E23-C23C001B58A7}" presName="childText" presStyleLbl="conFgAcc1" presStyleIdx="2" presStyleCnt="4">
        <dgm:presLayoutVars>
          <dgm:bulletEnabled val="1"/>
        </dgm:presLayoutVars>
      </dgm:prSet>
      <dgm:spPr/>
    </dgm:pt>
    <dgm:pt modelId="{AAF3809F-F699-4BFE-853D-260284E1001D}" type="pres">
      <dgm:prSet presAssocID="{3B863887-893C-42DB-9F60-AF0585229DD5}" presName="spaceBetweenRectangles" presStyleCnt="0"/>
      <dgm:spPr/>
    </dgm:pt>
    <dgm:pt modelId="{4BEC65B4-525A-4891-8916-C5414CFEB949}" type="pres">
      <dgm:prSet presAssocID="{243EC561-BDE0-45F6-91D5-B45B92DD3A20}" presName="parentLin" presStyleCnt="0"/>
      <dgm:spPr/>
    </dgm:pt>
    <dgm:pt modelId="{813651DE-CEE3-44EE-9251-F28F4592B7AA}" type="pres">
      <dgm:prSet presAssocID="{243EC561-BDE0-45F6-91D5-B45B92DD3A20}" presName="parentLeftMargin" presStyleLbl="node1" presStyleIdx="2" presStyleCnt="4"/>
      <dgm:spPr/>
    </dgm:pt>
    <dgm:pt modelId="{EC83CF97-6981-4503-B5C9-CCA3557D29FB}" type="pres">
      <dgm:prSet presAssocID="{243EC561-BDE0-45F6-91D5-B45B92DD3A20}" presName="parentText" presStyleLbl="node1" presStyleIdx="3" presStyleCnt="4">
        <dgm:presLayoutVars>
          <dgm:chMax val="0"/>
          <dgm:bulletEnabled val="1"/>
        </dgm:presLayoutVars>
      </dgm:prSet>
      <dgm:spPr/>
    </dgm:pt>
    <dgm:pt modelId="{C93BD4C8-9893-4FA4-81FE-453312F65C0D}" type="pres">
      <dgm:prSet presAssocID="{243EC561-BDE0-45F6-91D5-B45B92DD3A20}" presName="negativeSpace" presStyleCnt="0"/>
      <dgm:spPr/>
    </dgm:pt>
    <dgm:pt modelId="{0DED06AE-F5C2-44FD-A3F4-59F94342F795}" type="pres">
      <dgm:prSet presAssocID="{243EC561-BDE0-45F6-91D5-B45B92DD3A20}" presName="childText" presStyleLbl="conFgAcc1" presStyleIdx="3" presStyleCnt="4">
        <dgm:presLayoutVars>
          <dgm:bulletEnabled val="1"/>
        </dgm:presLayoutVars>
      </dgm:prSet>
      <dgm:spPr/>
    </dgm:pt>
  </dgm:ptLst>
  <dgm:cxnLst>
    <dgm:cxn modelId="{2637CE15-9CCA-4A3A-A7A0-9F9A46DFDA64}" type="presOf" srcId="{1B72E3C7-8B2E-4E95-812A-9C51E006AC71}" destId="{D2FF6AA6-F2ED-4504-AE3D-679CDBD2B78C}" srcOrd="1" destOrd="0" presId="urn:microsoft.com/office/officeart/2005/8/layout/list1"/>
    <dgm:cxn modelId="{4964E71E-FCE8-4634-8D52-FA62F3115A3F}" type="presOf" srcId="{2B2FD379-F7F6-42FB-BB33-767E62DFDBB8}" destId="{0DED06AE-F5C2-44FD-A3F4-59F94342F795}" srcOrd="0" destOrd="0" presId="urn:microsoft.com/office/officeart/2005/8/layout/list1"/>
    <dgm:cxn modelId="{C2307E68-BA07-4207-BCDF-7C55C74D1E49}" srcId="{982C7E8F-E5B3-445B-8E23-C23C001B58A7}" destId="{3A5E6438-A6C2-4ED1-B973-E93913B4FC57}" srcOrd="0" destOrd="0" parTransId="{A8754185-8E1C-44EB-AAD7-261C3862FDC8}" sibTransId="{AFC27DE1-AE3E-4387-AF74-A7864B6D693A}"/>
    <dgm:cxn modelId="{B4877D6A-AF4F-4BCC-B325-FEDB2587E78F}" srcId="{614EC8A0-4F1E-41B2-BEEE-6E5108A48530}" destId="{243EC561-BDE0-45F6-91D5-B45B92DD3A20}" srcOrd="3" destOrd="0" parTransId="{89FA0BF4-F402-4BA2-AFEE-9135CE30D351}" sibTransId="{27B0ACC4-3408-49A5-8269-24A9594023A4}"/>
    <dgm:cxn modelId="{B0729D4A-986E-4DD9-B5B3-BB58E94C7AA7}" srcId="{614EC8A0-4F1E-41B2-BEEE-6E5108A48530}" destId="{982C7E8F-E5B3-445B-8E23-C23C001B58A7}" srcOrd="2" destOrd="0" parTransId="{7A74A933-243D-4295-A9EC-EDEF8F235F90}" sibTransId="{3B863887-893C-42DB-9F60-AF0585229DD5}"/>
    <dgm:cxn modelId="{F1272870-E2FC-4808-BA3E-B8FF00EFE359}" type="presOf" srcId="{982C7E8F-E5B3-445B-8E23-C23C001B58A7}" destId="{FA71359A-FBB1-48D0-8627-95BF82309A4B}" srcOrd="0" destOrd="0" presId="urn:microsoft.com/office/officeart/2005/8/layout/list1"/>
    <dgm:cxn modelId="{E48D5D70-9222-4736-B60F-4CBC00CA2D94}" type="presOf" srcId="{291763A1-D438-463B-8457-EDA185AFAF62}" destId="{7A606D3F-1C57-45BB-A75B-9AD702C53F25}" srcOrd="1" destOrd="0" presId="urn:microsoft.com/office/officeart/2005/8/layout/list1"/>
    <dgm:cxn modelId="{E1872972-7EF6-4A75-BA13-BC1B8EBD3F7A}" srcId="{243EC561-BDE0-45F6-91D5-B45B92DD3A20}" destId="{2B2FD379-F7F6-42FB-BB33-767E62DFDBB8}" srcOrd="0" destOrd="0" parTransId="{1C76E4D1-4519-42C5-883E-01B666EAA190}" sibTransId="{18D0AD64-24F7-4ED1-BC2C-E6C9FFFA5D92}"/>
    <dgm:cxn modelId="{B8DB6F52-AC65-4837-9F2E-F629A71B3C7C}" srcId="{614EC8A0-4F1E-41B2-BEEE-6E5108A48530}" destId="{1B72E3C7-8B2E-4E95-812A-9C51E006AC71}" srcOrd="0" destOrd="0" parTransId="{A63A3404-A4F0-4B84-9BCE-DEF45D46725A}" sibTransId="{21844834-0475-4E85-A844-C587F2A47E31}"/>
    <dgm:cxn modelId="{0D280C56-BE72-4039-9139-CE8F64A12EB2}" type="presOf" srcId="{982C7E8F-E5B3-445B-8E23-C23C001B58A7}" destId="{0D871C29-17CF-4845-9C31-EC3413CB86CC}" srcOrd="1" destOrd="0" presId="urn:microsoft.com/office/officeart/2005/8/layout/list1"/>
    <dgm:cxn modelId="{8E0BF683-C1B1-444E-B4E2-BF00F6878AC8}" type="presOf" srcId="{291763A1-D438-463B-8457-EDA185AFAF62}" destId="{BB991DB0-A15A-422B-ACF4-0458B61775F5}" srcOrd="0" destOrd="0" presId="urn:microsoft.com/office/officeart/2005/8/layout/list1"/>
    <dgm:cxn modelId="{F41AD389-EF16-4000-A898-F487FDD32F94}" type="presOf" srcId="{0CB74D40-854B-4AB8-A616-7CBC33CBFA06}" destId="{3A83B367-C353-445F-96E0-559A7360A794}" srcOrd="0" destOrd="0" presId="urn:microsoft.com/office/officeart/2005/8/layout/list1"/>
    <dgm:cxn modelId="{062DD689-CE92-4653-9159-6FE72A4BE28B}" type="presOf" srcId="{243EC561-BDE0-45F6-91D5-B45B92DD3A20}" destId="{EC83CF97-6981-4503-B5C9-CCA3557D29FB}" srcOrd="1" destOrd="0" presId="urn:microsoft.com/office/officeart/2005/8/layout/list1"/>
    <dgm:cxn modelId="{40150EAB-9DA6-4ADB-8E73-48C2293146DC}" srcId="{291763A1-D438-463B-8457-EDA185AFAF62}" destId="{660A5563-F415-48AF-9D4A-A65001227B49}" srcOrd="0" destOrd="0" parTransId="{DBE8E799-EE12-4402-B8A8-16AA715DF140}" sibTransId="{F144BA22-464F-4250-9F4B-B5C77A994FD0}"/>
    <dgm:cxn modelId="{EC9712AB-14C5-4013-B3F8-1FC14581CA7F}" type="presOf" srcId="{660A5563-F415-48AF-9D4A-A65001227B49}" destId="{9FE224AA-33E3-4AE0-95BF-C2001A88ECA9}" srcOrd="0" destOrd="0" presId="urn:microsoft.com/office/officeart/2005/8/layout/list1"/>
    <dgm:cxn modelId="{D78C99B0-58BC-4424-876E-1EC6EE82DF44}" srcId="{1B72E3C7-8B2E-4E95-812A-9C51E006AC71}" destId="{0CB74D40-854B-4AB8-A616-7CBC33CBFA06}" srcOrd="0" destOrd="0" parTransId="{6F34F10C-2242-4068-A97F-8B41936CE6FE}" sibTransId="{17369712-AED2-4D29-B63E-3E4010503076}"/>
    <dgm:cxn modelId="{629D18BC-97DC-4F7D-8119-3F26737BDA80}" type="presOf" srcId="{243EC561-BDE0-45F6-91D5-B45B92DD3A20}" destId="{813651DE-CEE3-44EE-9251-F28F4592B7AA}" srcOrd="0" destOrd="0" presId="urn:microsoft.com/office/officeart/2005/8/layout/list1"/>
    <dgm:cxn modelId="{F1E8A4CF-B9DA-4E31-97E5-A5D7A7D6EA8E}" type="presOf" srcId="{614EC8A0-4F1E-41B2-BEEE-6E5108A48530}" destId="{B2B2C07E-BAEB-4678-90BA-EF1992A0A3D0}" srcOrd="0" destOrd="0" presId="urn:microsoft.com/office/officeart/2005/8/layout/list1"/>
    <dgm:cxn modelId="{36A1F7DA-69BD-495F-B5FD-8A3397EDE474}" type="presOf" srcId="{1B72E3C7-8B2E-4E95-812A-9C51E006AC71}" destId="{B2745185-8B25-4A61-916B-1B25264CD755}" srcOrd="0" destOrd="0" presId="urn:microsoft.com/office/officeart/2005/8/layout/list1"/>
    <dgm:cxn modelId="{A979E6E4-B758-498D-B192-E47A1ACA8060}" srcId="{614EC8A0-4F1E-41B2-BEEE-6E5108A48530}" destId="{291763A1-D438-463B-8457-EDA185AFAF62}" srcOrd="1" destOrd="0" parTransId="{57D3E2E1-2721-4880-ABBB-D69088134F93}" sibTransId="{BD67417F-8695-4D2D-9EBD-12FAAD218F7A}"/>
    <dgm:cxn modelId="{F1B920F0-FD7E-4531-A288-9BF2F0A10CEE}" type="presOf" srcId="{3A5E6438-A6C2-4ED1-B973-E93913B4FC57}" destId="{B4D01E59-9E61-41E6-A0B8-220B20B5E3C4}" srcOrd="0" destOrd="0" presId="urn:microsoft.com/office/officeart/2005/8/layout/list1"/>
    <dgm:cxn modelId="{FAEF964A-DC6F-4875-B3E6-934D8B454331}" type="presParOf" srcId="{B2B2C07E-BAEB-4678-90BA-EF1992A0A3D0}" destId="{005477F3-1CCF-4F5A-A072-3F05FD8DDD81}" srcOrd="0" destOrd="0" presId="urn:microsoft.com/office/officeart/2005/8/layout/list1"/>
    <dgm:cxn modelId="{02115AD3-FE87-4B38-A54D-E17E6ECAA102}" type="presParOf" srcId="{005477F3-1CCF-4F5A-A072-3F05FD8DDD81}" destId="{B2745185-8B25-4A61-916B-1B25264CD755}" srcOrd="0" destOrd="0" presId="urn:microsoft.com/office/officeart/2005/8/layout/list1"/>
    <dgm:cxn modelId="{61668612-804C-4BC0-96C6-D833ED1B5A09}" type="presParOf" srcId="{005477F3-1CCF-4F5A-A072-3F05FD8DDD81}" destId="{D2FF6AA6-F2ED-4504-AE3D-679CDBD2B78C}" srcOrd="1" destOrd="0" presId="urn:microsoft.com/office/officeart/2005/8/layout/list1"/>
    <dgm:cxn modelId="{145279ED-5D7C-4DD2-8C6A-DDB5ABE75AAD}" type="presParOf" srcId="{B2B2C07E-BAEB-4678-90BA-EF1992A0A3D0}" destId="{E312341B-1F22-43E9-B8A2-C5C0FB8BE343}" srcOrd="1" destOrd="0" presId="urn:microsoft.com/office/officeart/2005/8/layout/list1"/>
    <dgm:cxn modelId="{8351934C-21BB-4FFA-8F00-B0F00A1C55CB}" type="presParOf" srcId="{B2B2C07E-BAEB-4678-90BA-EF1992A0A3D0}" destId="{3A83B367-C353-445F-96E0-559A7360A794}" srcOrd="2" destOrd="0" presId="urn:microsoft.com/office/officeart/2005/8/layout/list1"/>
    <dgm:cxn modelId="{749B57C0-030B-4753-A2E9-DBB4B2E2CCFA}" type="presParOf" srcId="{B2B2C07E-BAEB-4678-90BA-EF1992A0A3D0}" destId="{FBFE7D66-BB87-4ECE-9CA5-72D2F04EDDEE}" srcOrd="3" destOrd="0" presId="urn:microsoft.com/office/officeart/2005/8/layout/list1"/>
    <dgm:cxn modelId="{CEC8AFE7-76D0-4AF4-9EB4-87CAA3EC17C0}" type="presParOf" srcId="{B2B2C07E-BAEB-4678-90BA-EF1992A0A3D0}" destId="{ECF1370C-FF85-42AA-BAD0-18C0B8D95789}" srcOrd="4" destOrd="0" presId="urn:microsoft.com/office/officeart/2005/8/layout/list1"/>
    <dgm:cxn modelId="{108D08A1-01E6-4161-8391-2067F3D1889F}" type="presParOf" srcId="{ECF1370C-FF85-42AA-BAD0-18C0B8D95789}" destId="{BB991DB0-A15A-422B-ACF4-0458B61775F5}" srcOrd="0" destOrd="0" presId="urn:microsoft.com/office/officeart/2005/8/layout/list1"/>
    <dgm:cxn modelId="{44342C15-FCA1-43F1-A61D-7F40090D405C}" type="presParOf" srcId="{ECF1370C-FF85-42AA-BAD0-18C0B8D95789}" destId="{7A606D3F-1C57-45BB-A75B-9AD702C53F25}" srcOrd="1" destOrd="0" presId="urn:microsoft.com/office/officeart/2005/8/layout/list1"/>
    <dgm:cxn modelId="{B6E9FA44-BC57-4C98-AA92-FB18F531E2F2}" type="presParOf" srcId="{B2B2C07E-BAEB-4678-90BA-EF1992A0A3D0}" destId="{3996C78F-D69B-4155-B72F-5D236906AD7D}" srcOrd="5" destOrd="0" presId="urn:microsoft.com/office/officeart/2005/8/layout/list1"/>
    <dgm:cxn modelId="{EDCAF12D-57C7-431B-9ECB-5133FFE92899}" type="presParOf" srcId="{B2B2C07E-BAEB-4678-90BA-EF1992A0A3D0}" destId="{9FE224AA-33E3-4AE0-95BF-C2001A88ECA9}" srcOrd="6" destOrd="0" presId="urn:microsoft.com/office/officeart/2005/8/layout/list1"/>
    <dgm:cxn modelId="{121D95F4-317E-4DB5-A3AC-942D03D374EE}" type="presParOf" srcId="{B2B2C07E-BAEB-4678-90BA-EF1992A0A3D0}" destId="{F91413F0-CB28-4436-B114-AED8CD2767AA}" srcOrd="7" destOrd="0" presId="urn:microsoft.com/office/officeart/2005/8/layout/list1"/>
    <dgm:cxn modelId="{9DE7ED66-D13E-46D3-970D-29D85F1E9495}" type="presParOf" srcId="{B2B2C07E-BAEB-4678-90BA-EF1992A0A3D0}" destId="{877752D3-E6E9-4969-A3AC-205EBDBD47A3}" srcOrd="8" destOrd="0" presId="urn:microsoft.com/office/officeart/2005/8/layout/list1"/>
    <dgm:cxn modelId="{BEFC2E2D-190B-44AC-A359-BEFA70D9028E}" type="presParOf" srcId="{877752D3-E6E9-4969-A3AC-205EBDBD47A3}" destId="{FA71359A-FBB1-48D0-8627-95BF82309A4B}" srcOrd="0" destOrd="0" presId="urn:microsoft.com/office/officeart/2005/8/layout/list1"/>
    <dgm:cxn modelId="{5493420A-E1C0-48F9-8281-23DD7FF57B0A}" type="presParOf" srcId="{877752D3-E6E9-4969-A3AC-205EBDBD47A3}" destId="{0D871C29-17CF-4845-9C31-EC3413CB86CC}" srcOrd="1" destOrd="0" presId="urn:microsoft.com/office/officeart/2005/8/layout/list1"/>
    <dgm:cxn modelId="{3E7D5B75-96D3-4D8C-B995-5078FCFF66C7}" type="presParOf" srcId="{B2B2C07E-BAEB-4678-90BA-EF1992A0A3D0}" destId="{9C7FF2DB-39F3-479A-AB8B-E0172C590543}" srcOrd="9" destOrd="0" presId="urn:microsoft.com/office/officeart/2005/8/layout/list1"/>
    <dgm:cxn modelId="{378EF63E-12F5-4F76-86D1-1E460EC00FCC}" type="presParOf" srcId="{B2B2C07E-BAEB-4678-90BA-EF1992A0A3D0}" destId="{B4D01E59-9E61-41E6-A0B8-220B20B5E3C4}" srcOrd="10" destOrd="0" presId="urn:microsoft.com/office/officeart/2005/8/layout/list1"/>
    <dgm:cxn modelId="{56AF31B4-F49C-4028-AAF7-58C6A80EAF05}" type="presParOf" srcId="{B2B2C07E-BAEB-4678-90BA-EF1992A0A3D0}" destId="{AAF3809F-F699-4BFE-853D-260284E1001D}" srcOrd="11" destOrd="0" presId="urn:microsoft.com/office/officeart/2005/8/layout/list1"/>
    <dgm:cxn modelId="{32B6A15F-7D98-4BE4-8A0A-7B450F208A2B}" type="presParOf" srcId="{B2B2C07E-BAEB-4678-90BA-EF1992A0A3D0}" destId="{4BEC65B4-525A-4891-8916-C5414CFEB949}" srcOrd="12" destOrd="0" presId="urn:microsoft.com/office/officeart/2005/8/layout/list1"/>
    <dgm:cxn modelId="{FC42CF38-8BD1-4C52-AF7E-679084CFD9E9}" type="presParOf" srcId="{4BEC65B4-525A-4891-8916-C5414CFEB949}" destId="{813651DE-CEE3-44EE-9251-F28F4592B7AA}" srcOrd="0" destOrd="0" presId="urn:microsoft.com/office/officeart/2005/8/layout/list1"/>
    <dgm:cxn modelId="{9B194597-9F1F-4A64-A188-09503862495E}" type="presParOf" srcId="{4BEC65B4-525A-4891-8916-C5414CFEB949}" destId="{EC83CF97-6981-4503-B5C9-CCA3557D29FB}" srcOrd="1" destOrd="0" presId="urn:microsoft.com/office/officeart/2005/8/layout/list1"/>
    <dgm:cxn modelId="{700293E8-85AF-4311-B22E-ADBC7D0DDEEE}" type="presParOf" srcId="{B2B2C07E-BAEB-4678-90BA-EF1992A0A3D0}" destId="{C93BD4C8-9893-4FA4-81FE-453312F65C0D}" srcOrd="13" destOrd="0" presId="urn:microsoft.com/office/officeart/2005/8/layout/list1"/>
    <dgm:cxn modelId="{78E3B754-3047-4F16-A142-74A44571EB7E}" type="presParOf" srcId="{B2B2C07E-BAEB-4678-90BA-EF1992A0A3D0}" destId="{0DED06AE-F5C2-44FD-A3F4-59F94342F79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14EC8A0-4F1E-41B2-BEEE-6E5108A48530}"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en-GB"/>
        </a:p>
      </dgm:t>
    </dgm:pt>
    <dgm:pt modelId="{1B72E3C7-8B2E-4E95-812A-9C51E006AC71}">
      <dgm:prSet phldrT="[Text]" phldr="0" custT="1"/>
      <dgm:spPr/>
      <dgm:t>
        <a:bodyPr/>
        <a:lstStyle/>
        <a:p>
          <a:r>
            <a:rPr lang="en-US" sz="2000" dirty="0">
              <a:latin typeface="Arial" panose="020B0604020202020204" pitchFamily="34" charset="0"/>
              <a:cs typeface="Arial" panose="020B0604020202020204" pitchFamily="34" charset="0"/>
            </a:rPr>
            <a:t>Peer Influence</a:t>
          </a:r>
          <a:endParaRPr lang="en-GB" sz="2000" dirty="0">
            <a:latin typeface="Arial" panose="020B0604020202020204" pitchFamily="34" charset="0"/>
            <a:cs typeface="Arial" panose="020B0604020202020204" pitchFamily="34" charset="0"/>
          </a:endParaRPr>
        </a:p>
      </dgm:t>
    </dgm:pt>
    <dgm:pt modelId="{A63A3404-A4F0-4B84-9BCE-DEF45D46725A}" type="parTrans" cxnId="{B8DB6F52-AC65-4837-9F2E-F629A71B3C7C}">
      <dgm:prSet/>
      <dgm:spPr/>
      <dgm:t>
        <a:bodyPr/>
        <a:lstStyle/>
        <a:p>
          <a:endParaRPr lang="en-GB" sz="2400">
            <a:latin typeface="Arial" panose="020B0604020202020204" pitchFamily="34" charset="0"/>
            <a:cs typeface="Arial" panose="020B0604020202020204" pitchFamily="34" charset="0"/>
          </a:endParaRPr>
        </a:p>
      </dgm:t>
    </dgm:pt>
    <dgm:pt modelId="{21844834-0475-4E85-A844-C587F2A47E31}" type="sibTrans" cxnId="{B8DB6F52-AC65-4837-9F2E-F629A71B3C7C}">
      <dgm:prSet/>
      <dgm:spPr/>
      <dgm:t>
        <a:bodyPr/>
        <a:lstStyle/>
        <a:p>
          <a:endParaRPr lang="en-GB" sz="2400">
            <a:latin typeface="Arial" panose="020B0604020202020204" pitchFamily="34" charset="0"/>
            <a:cs typeface="Arial" panose="020B0604020202020204" pitchFamily="34" charset="0"/>
          </a:endParaRPr>
        </a:p>
      </dgm:t>
    </dgm:pt>
    <dgm:pt modelId="{291763A1-D438-463B-8457-EDA185AFAF62}">
      <dgm:prSet phldrT="[Text]" phldr="0" custT="1"/>
      <dgm:spPr/>
      <dgm:t>
        <a:bodyPr/>
        <a:lstStyle/>
        <a:p>
          <a:r>
            <a:rPr lang="en-US" sz="2000" dirty="0">
              <a:latin typeface="Arial" panose="020B0604020202020204" pitchFamily="34" charset="0"/>
              <a:cs typeface="Arial" panose="020B0604020202020204" pitchFamily="34" charset="0"/>
            </a:rPr>
            <a:t>Smoke –Free Role Model </a:t>
          </a:r>
          <a:endParaRPr lang="en-GB" sz="2000" dirty="0">
            <a:latin typeface="Arial" panose="020B0604020202020204" pitchFamily="34" charset="0"/>
            <a:cs typeface="Arial" panose="020B0604020202020204" pitchFamily="34" charset="0"/>
          </a:endParaRPr>
        </a:p>
      </dgm:t>
    </dgm:pt>
    <dgm:pt modelId="{57D3E2E1-2721-4880-ABBB-D69088134F93}" type="par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BD67417F-8695-4D2D-9EBD-12FAAD218F7A}" type="sib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982C7E8F-E5B3-445B-8E23-C23C001B58A7}">
      <dgm:prSet phldrT="[Text]" phldr="0" custT="1"/>
      <dgm:spPr/>
      <dgm:t>
        <a:bodyPr/>
        <a:lstStyle/>
        <a:p>
          <a:r>
            <a:rPr lang="en-US" sz="2000" dirty="0">
              <a:latin typeface="Arial" panose="020B0604020202020204" pitchFamily="34" charset="0"/>
              <a:cs typeface="Arial" panose="020B0604020202020204" pitchFamily="34" charset="0"/>
            </a:rPr>
            <a:t>Financial stability </a:t>
          </a:r>
          <a:endParaRPr lang="en-GB" sz="2000" dirty="0">
            <a:latin typeface="Arial" panose="020B0604020202020204" pitchFamily="34" charset="0"/>
            <a:cs typeface="Arial" panose="020B0604020202020204" pitchFamily="34" charset="0"/>
          </a:endParaRPr>
        </a:p>
      </dgm:t>
    </dgm:pt>
    <dgm:pt modelId="{7A74A933-243D-4295-A9EC-EDEF8F235F90}" type="par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3B863887-893C-42DB-9F60-AF0585229DD5}" type="sib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243EC561-BDE0-45F6-91D5-B45B92DD3A20}">
      <dgm:prSet phldrT="[Text]" phldr="0" custT="1"/>
      <dgm:spPr/>
      <dgm:t>
        <a:bodyPr/>
        <a:lstStyle/>
        <a:p>
          <a:r>
            <a:rPr lang="en-US" sz="24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Educational Outcome</a:t>
          </a:r>
          <a:endParaRPr lang="en-GB" sz="2000" dirty="0">
            <a:latin typeface="Arial" panose="020B0604020202020204" pitchFamily="34" charset="0"/>
            <a:cs typeface="Arial" panose="020B0604020202020204" pitchFamily="34" charset="0"/>
          </a:endParaRPr>
        </a:p>
      </dgm:t>
    </dgm:pt>
    <dgm:pt modelId="{89FA0BF4-F402-4BA2-AFEE-9135CE30D351}" type="par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27B0ACC4-3408-49A5-8269-24A9594023A4}" type="sib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A4A830EC-25DC-4F9B-B42E-776BE218B45B}">
      <dgm:prSet phldrT="[Text]" phldr="0" custT="1"/>
      <dgm:spPr/>
      <dgm:t>
        <a:bodyPr/>
        <a:lstStyle/>
        <a:p>
          <a:r>
            <a:rPr lang="en-US" sz="24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Equity</a:t>
          </a:r>
          <a:endParaRPr lang="en-GB" sz="2000" dirty="0">
            <a:latin typeface="Arial" panose="020B0604020202020204" pitchFamily="34" charset="0"/>
            <a:cs typeface="Arial" panose="020B0604020202020204" pitchFamily="34" charset="0"/>
          </a:endParaRPr>
        </a:p>
      </dgm:t>
    </dgm:pt>
    <dgm:pt modelId="{A0A32B3F-322B-42E6-88B8-3F3EB8151745}" type="parTrans" cxnId="{40C054C8-78E8-441D-96F7-FED0A1580B2A}">
      <dgm:prSet/>
      <dgm:spPr/>
      <dgm:t>
        <a:bodyPr/>
        <a:lstStyle/>
        <a:p>
          <a:endParaRPr lang="en-GB" sz="2400">
            <a:latin typeface="Arial" panose="020B0604020202020204" pitchFamily="34" charset="0"/>
            <a:cs typeface="Arial" panose="020B0604020202020204" pitchFamily="34" charset="0"/>
          </a:endParaRPr>
        </a:p>
      </dgm:t>
    </dgm:pt>
    <dgm:pt modelId="{0C87BA0A-31E2-4216-B021-FD1FC6C22A9C}" type="sibTrans" cxnId="{40C054C8-78E8-441D-96F7-FED0A1580B2A}">
      <dgm:prSet/>
      <dgm:spPr/>
      <dgm:t>
        <a:bodyPr/>
        <a:lstStyle/>
        <a:p>
          <a:endParaRPr lang="en-GB" sz="2400">
            <a:latin typeface="Arial" panose="020B0604020202020204" pitchFamily="34" charset="0"/>
            <a:cs typeface="Arial" panose="020B0604020202020204" pitchFamily="34" charset="0"/>
          </a:endParaRPr>
        </a:p>
      </dgm:t>
    </dgm:pt>
    <dgm:pt modelId="{67CC9434-1183-4CAA-ADD9-078D319C952A}">
      <dgm:prSet custT="1"/>
      <dgm:spPr/>
      <dgm:t>
        <a:bodyPr/>
        <a:lstStyle/>
        <a:p>
          <a:r>
            <a:rPr lang="en-US" sz="1600" dirty="0">
              <a:latin typeface="Arial" panose="020B0604020202020204" pitchFamily="34" charset="0"/>
              <a:cs typeface="Arial" panose="020B0604020202020204" pitchFamily="34" charset="0"/>
            </a:rPr>
            <a:t>In UK, 99% of teen smokers started smoking with peers and family </a:t>
          </a:r>
          <a:r>
            <a:rPr lang="en-GB" sz="1600" dirty="0">
              <a:latin typeface="Arial" panose="020B0604020202020204" pitchFamily="34" charset="0"/>
              <a:cs typeface="Arial" panose="020B0604020202020204" pitchFamily="34" charset="0"/>
            </a:rPr>
            <a:t>(NCSCT, 2021; </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Nicorette, 2026</a:t>
          </a:r>
          <a:r>
            <a:rPr lang="en-GB" sz="1600"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dgm:t>
    </dgm:pt>
    <dgm:pt modelId="{32F3DE5D-F984-4BE4-A59D-7BF5A4335534}" type="parTrans" cxnId="{EB2DAAAF-B03D-4487-9A15-735E08279BCD}">
      <dgm:prSet/>
      <dgm:spPr/>
      <dgm:t>
        <a:bodyPr/>
        <a:lstStyle/>
        <a:p>
          <a:endParaRPr lang="en-GB">
            <a:latin typeface="Arial" panose="020B0604020202020204" pitchFamily="34" charset="0"/>
            <a:cs typeface="Arial" panose="020B0604020202020204" pitchFamily="34" charset="0"/>
          </a:endParaRPr>
        </a:p>
      </dgm:t>
    </dgm:pt>
    <dgm:pt modelId="{D07EA4DC-FEC3-4615-B463-75EC181B5A13}" type="sibTrans" cxnId="{EB2DAAAF-B03D-4487-9A15-735E08279BCD}">
      <dgm:prSet/>
      <dgm:spPr/>
      <dgm:t>
        <a:bodyPr/>
        <a:lstStyle/>
        <a:p>
          <a:endParaRPr lang="en-GB">
            <a:latin typeface="Arial" panose="020B0604020202020204" pitchFamily="34" charset="0"/>
            <a:cs typeface="Arial" panose="020B0604020202020204" pitchFamily="34" charset="0"/>
          </a:endParaRPr>
        </a:p>
      </dgm:t>
    </dgm:pt>
    <dgm:pt modelId="{6C0964DF-6B87-44BA-931B-72593656F17E}">
      <dgm:prSet custT="1"/>
      <dgm:spPr/>
      <dgm:t>
        <a:bodyPr/>
        <a:lstStyle/>
        <a:p>
          <a:pPr>
            <a:buFont typeface="Arial" panose="020B0604020202020204" pitchFamily="34" charset="0"/>
            <a:buChar char="•"/>
          </a:pPr>
          <a:r>
            <a:rPr lang="en-US" sz="1600" dirty="0">
              <a:latin typeface="Arial" panose="020B0604020202020204" pitchFamily="34" charset="0"/>
              <a:cs typeface="Arial" panose="020B0604020202020204" pitchFamily="34" charset="0"/>
            </a:rPr>
            <a:t>NHS Lanarkshire has launched its Positive Smoke-Free Role Models project help people to quit smoking for protecting passive smoking among children. This project helps preventing children and young people from becoming the next generation smokers </a:t>
          </a:r>
          <a:r>
            <a:rPr lang="en-GB" sz="1600" dirty="0">
              <a:latin typeface="Arial" panose="020B0604020202020204" pitchFamily="34" charset="0"/>
              <a:cs typeface="Arial" panose="020B0604020202020204" pitchFamily="34" charset="0"/>
            </a:rPr>
            <a:t>(NHS, 2021; </a:t>
          </a:r>
          <a:r>
            <a:rPr lang="en-US" altLang="en-US" sz="1600" dirty="0">
              <a:latin typeface="Arial" panose="020B0604020202020204" pitchFamily="34" charset="0"/>
              <a:cs typeface="Arial" panose="020B0604020202020204" pitchFamily="34" charset="0"/>
            </a:rPr>
            <a:t>NHS, 2023</a:t>
          </a:r>
          <a:r>
            <a:rPr lang="en-GB" sz="1600" dirty="0">
              <a:latin typeface="Arial" panose="020B0604020202020204" pitchFamily="34" charset="0"/>
              <a:cs typeface="Arial" panose="020B0604020202020204" pitchFamily="34" charset="0"/>
            </a:rPr>
            <a:t>).</a:t>
          </a:r>
        </a:p>
      </dgm:t>
    </dgm:pt>
    <dgm:pt modelId="{44CE7699-6C4A-4079-8A7B-D70E5DD5BD56}" type="parTrans" cxnId="{3AB03E82-D900-430C-B4D1-BB4C2526B1F1}">
      <dgm:prSet/>
      <dgm:spPr/>
      <dgm:t>
        <a:bodyPr/>
        <a:lstStyle/>
        <a:p>
          <a:endParaRPr lang="en-GB">
            <a:latin typeface="Arial" panose="020B0604020202020204" pitchFamily="34" charset="0"/>
            <a:cs typeface="Arial" panose="020B0604020202020204" pitchFamily="34" charset="0"/>
          </a:endParaRPr>
        </a:p>
      </dgm:t>
    </dgm:pt>
    <dgm:pt modelId="{54D97FDD-0CBF-4C5B-BEBF-D6DB0CCDEB16}" type="sibTrans" cxnId="{3AB03E82-D900-430C-B4D1-BB4C2526B1F1}">
      <dgm:prSet/>
      <dgm:spPr/>
      <dgm:t>
        <a:bodyPr/>
        <a:lstStyle/>
        <a:p>
          <a:endParaRPr lang="en-GB">
            <a:latin typeface="Arial" panose="020B0604020202020204" pitchFamily="34" charset="0"/>
            <a:cs typeface="Arial" panose="020B0604020202020204" pitchFamily="34" charset="0"/>
          </a:endParaRPr>
        </a:p>
      </dgm:t>
    </dgm:pt>
    <dgm:pt modelId="{67E54C4F-DF47-4CA1-AE0E-E744E6C158A6}">
      <dgm:prSet custT="1"/>
      <dgm:spPr/>
      <dgm:t>
        <a:bodyPr/>
        <a:lstStyle/>
        <a:p>
          <a:pPr>
            <a:buFont typeface="Arial" panose="020B0604020202020204" pitchFamily="34" charset="0"/>
            <a:buChar char="•"/>
          </a:pPr>
          <a:r>
            <a:rPr lang="en-US" sz="1600" dirty="0">
              <a:latin typeface="Arial" panose="020B0604020202020204" pitchFamily="34" charset="0"/>
              <a:cs typeface="Arial" panose="020B0604020202020204" pitchFamily="34" charset="0"/>
            </a:rPr>
            <a:t>A 20-a-day smoker could save £2,405 a year if they quit (Department of Health and Social Care, 2012).</a:t>
          </a:r>
          <a:endParaRPr lang="en-GB" sz="1600" dirty="0">
            <a:latin typeface="Arial" panose="020B0604020202020204" pitchFamily="34" charset="0"/>
            <a:cs typeface="Arial" panose="020B0604020202020204" pitchFamily="34" charset="0"/>
          </a:endParaRPr>
        </a:p>
      </dgm:t>
    </dgm:pt>
    <dgm:pt modelId="{1AE841A7-8F0E-46D2-9FA7-E4B56FAA9FD0}" type="parTrans" cxnId="{0B014FB2-A76E-4E9C-989D-37F84A5DAEEC}">
      <dgm:prSet/>
      <dgm:spPr/>
      <dgm:t>
        <a:bodyPr/>
        <a:lstStyle/>
        <a:p>
          <a:endParaRPr lang="en-GB">
            <a:latin typeface="Arial" panose="020B0604020202020204" pitchFamily="34" charset="0"/>
            <a:cs typeface="Arial" panose="020B0604020202020204" pitchFamily="34" charset="0"/>
          </a:endParaRPr>
        </a:p>
      </dgm:t>
    </dgm:pt>
    <dgm:pt modelId="{17DD7B1B-3413-4B8C-8A8A-9EB811811F86}" type="sibTrans" cxnId="{0B014FB2-A76E-4E9C-989D-37F84A5DAEEC}">
      <dgm:prSet/>
      <dgm:spPr/>
      <dgm:t>
        <a:bodyPr/>
        <a:lstStyle/>
        <a:p>
          <a:endParaRPr lang="en-GB">
            <a:latin typeface="Arial" panose="020B0604020202020204" pitchFamily="34" charset="0"/>
            <a:cs typeface="Arial" panose="020B0604020202020204" pitchFamily="34" charset="0"/>
          </a:endParaRPr>
        </a:p>
      </dgm:t>
    </dgm:pt>
    <dgm:pt modelId="{C40EABE8-CC6E-4CED-B7C4-7EA98D74A245}">
      <dgm:prSet custT="1"/>
      <dgm:spPr/>
      <dgm:t>
        <a:bodyPr/>
        <a:lstStyle/>
        <a:p>
          <a:pPr>
            <a:buFont typeface="Arial" panose="020B0604020202020204" pitchFamily="34" charset="0"/>
            <a:buChar char="•"/>
          </a:pPr>
          <a:r>
            <a:rPr lang="en-US" sz="1600" dirty="0">
              <a:latin typeface="Arial" panose="020B0604020202020204" pitchFamily="34" charset="0"/>
              <a:cs typeface="Arial" panose="020B0604020202020204" pitchFamily="34" charset="0"/>
            </a:rPr>
            <a:t>Researcher found smokers aged 15  achieved lower grades in their GCSEs than their non-smoking counterparts </a:t>
          </a:r>
          <a:r>
            <a:rPr lang="en-GB" sz="1600" dirty="0">
              <a:latin typeface="Arial" panose="020B0604020202020204" pitchFamily="34" charset="0"/>
              <a:cs typeface="Arial" panose="020B0604020202020204" pitchFamily="34" charset="0"/>
            </a:rPr>
            <a:t>(Bristol, 2026).</a:t>
          </a:r>
        </a:p>
      </dgm:t>
    </dgm:pt>
    <dgm:pt modelId="{340A90BC-5538-4B0B-9ED5-3FEB084F27A6}" type="parTrans" cxnId="{DBFF5FC1-C2F0-4D82-9F23-BF3BB873DFAE}">
      <dgm:prSet/>
      <dgm:spPr/>
      <dgm:t>
        <a:bodyPr/>
        <a:lstStyle/>
        <a:p>
          <a:endParaRPr lang="en-GB">
            <a:latin typeface="Arial" panose="020B0604020202020204" pitchFamily="34" charset="0"/>
            <a:cs typeface="Arial" panose="020B0604020202020204" pitchFamily="34" charset="0"/>
          </a:endParaRPr>
        </a:p>
      </dgm:t>
    </dgm:pt>
    <dgm:pt modelId="{0831F390-ACDB-46D5-A00F-9BD92995322E}" type="sibTrans" cxnId="{DBFF5FC1-C2F0-4D82-9F23-BF3BB873DFAE}">
      <dgm:prSet/>
      <dgm:spPr/>
      <dgm:t>
        <a:bodyPr/>
        <a:lstStyle/>
        <a:p>
          <a:endParaRPr lang="en-GB">
            <a:latin typeface="Arial" panose="020B0604020202020204" pitchFamily="34" charset="0"/>
            <a:cs typeface="Arial" panose="020B0604020202020204" pitchFamily="34" charset="0"/>
          </a:endParaRPr>
        </a:p>
      </dgm:t>
    </dgm:pt>
    <dgm:pt modelId="{DFFCF3AD-C197-4FC3-B391-8CEF0C06B0E2}">
      <dgm:prSet custT="1"/>
      <dgm:spPr/>
      <dgm:t>
        <a:bodyPr/>
        <a:lstStyle/>
        <a:p>
          <a:r>
            <a:rPr lang="en-US" sz="1600" dirty="0">
              <a:latin typeface="Arial" panose="020B0604020202020204" pitchFamily="34" charset="0"/>
              <a:cs typeface="Arial" panose="020B0604020202020204" pitchFamily="34" charset="0"/>
            </a:rPr>
            <a:t>Nice guidelines suggest schools to take proactive approach to prevent smoking and reduce inequalities caused by smoking and low education in young people (</a:t>
          </a:r>
          <a:r>
            <a:rPr lang="en-GB" sz="1600" dirty="0">
              <a:latin typeface="Arial" panose="020B0604020202020204" pitchFamily="34" charset="0"/>
              <a:cs typeface="Arial" panose="020B0604020202020204" pitchFamily="34" charset="0"/>
            </a:rPr>
            <a:t>Bristol, 2026).</a:t>
          </a:r>
        </a:p>
      </dgm:t>
    </dgm:pt>
    <dgm:pt modelId="{52DD2211-C38A-4EF5-9880-A9AFA3F213E8}" type="parTrans" cxnId="{2ACD5156-4042-4A53-B868-6DCB048BA344}">
      <dgm:prSet/>
      <dgm:spPr/>
      <dgm:t>
        <a:bodyPr/>
        <a:lstStyle/>
        <a:p>
          <a:endParaRPr lang="en-GB">
            <a:latin typeface="Arial" panose="020B0604020202020204" pitchFamily="34" charset="0"/>
            <a:cs typeface="Arial" panose="020B0604020202020204" pitchFamily="34" charset="0"/>
          </a:endParaRPr>
        </a:p>
      </dgm:t>
    </dgm:pt>
    <dgm:pt modelId="{C5ED8281-F044-475D-BFB3-C5769865D50E}" type="sibTrans" cxnId="{2ACD5156-4042-4A53-B868-6DCB048BA344}">
      <dgm:prSet/>
      <dgm:spPr/>
      <dgm:t>
        <a:bodyPr/>
        <a:lstStyle/>
        <a:p>
          <a:endParaRPr lang="en-GB">
            <a:latin typeface="Arial" panose="020B0604020202020204" pitchFamily="34" charset="0"/>
            <a:cs typeface="Arial" panose="020B0604020202020204" pitchFamily="34" charset="0"/>
          </a:endParaRPr>
        </a:p>
      </dgm:t>
    </dgm:pt>
    <dgm:pt modelId="{B2B2C07E-BAEB-4678-90BA-EF1992A0A3D0}" type="pres">
      <dgm:prSet presAssocID="{614EC8A0-4F1E-41B2-BEEE-6E5108A48530}" presName="linear" presStyleCnt="0">
        <dgm:presLayoutVars>
          <dgm:dir/>
          <dgm:animLvl val="lvl"/>
          <dgm:resizeHandles val="exact"/>
        </dgm:presLayoutVars>
      </dgm:prSet>
      <dgm:spPr/>
    </dgm:pt>
    <dgm:pt modelId="{005477F3-1CCF-4F5A-A072-3F05FD8DDD81}" type="pres">
      <dgm:prSet presAssocID="{1B72E3C7-8B2E-4E95-812A-9C51E006AC71}" presName="parentLin" presStyleCnt="0"/>
      <dgm:spPr/>
    </dgm:pt>
    <dgm:pt modelId="{B2745185-8B25-4A61-916B-1B25264CD755}" type="pres">
      <dgm:prSet presAssocID="{1B72E3C7-8B2E-4E95-812A-9C51E006AC71}" presName="parentLeftMargin" presStyleLbl="node1" presStyleIdx="0" presStyleCnt="5"/>
      <dgm:spPr/>
    </dgm:pt>
    <dgm:pt modelId="{D2FF6AA6-F2ED-4504-AE3D-679CDBD2B78C}" type="pres">
      <dgm:prSet presAssocID="{1B72E3C7-8B2E-4E95-812A-9C51E006AC71}" presName="parentText" presStyleLbl="node1" presStyleIdx="0" presStyleCnt="5">
        <dgm:presLayoutVars>
          <dgm:chMax val="0"/>
          <dgm:bulletEnabled val="1"/>
        </dgm:presLayoutVars>
      </dgm:prSet>
      <dgm:spPr/>
    </dgm:pt>
    <dgm:pt modelId="{E312341B-1F22-43E9-B8A2-C5C0FB8BE343}" type="pres">
      <dgm:prSet presAssocID="{1B72E3C7-8B2E-4E95-812A-9C51E006AC71}" presName="negativeSpace" presStyleCnt="0"/>
      <dgm:spPr/>
    </dgm:pt>
    <dgm:pt modelId="{3A83B367-C353-445F-96E0-559A7360A794}" type="pres">
      <dgm:prSet presAssocID="{1B72E3C7-8B2E-4E95-812A-9C51E006AC71}" presName="childText" presStyleLbl="conFgAcc1" presStyleIdx="0" presStyleCnt="5">
        <dgm:presLayoutVars>
          <dgm:bulletEnabled val="1"/>
        </dgm:presLayoutVars>
      </dgm:prSet>
      <dgm:spPr/>
    </dgm:pt>
    <dgm:pt modelId="{FBFE7D66-BB87-4ECE-9CA5-72D2F04EDDEE}" type="pres">
      <dgm:prSet presAssocID="{21844834-0475-4E85-A844-C587F2A47E31}" presName="spaceBetweenRectangles" presStyleCnt="0"/>
      <dgm:spPr/>
    </dgm:pt>
    <dgm:pt modelId="{ECF1370C-FF85-42AA-BAD0-18C0B8D95789}" type="pres">
      <dgm:prSet presAssocID="{291763A1-D438-463B-8457-EDA185AFAF62}" presName="parentLin" presStyleCnt="0"/>
      <dgm:spPr/>
    </dgm:pt>
    <dgm:pt modelId="{BB991DB0-A15A-422B-ACF4-0458B61775F5}" type="pres">
      <dgm:prSet presAssocID="{291763A1-D438-463B-8457-EDA185AFAF62}" presName="parentLeftMargin" presStyleLbl="node1" presStyleIdx="0" presStyleCnt="5"/>
      <dgm:spPr/>
    </dgm:pt>
    <dgm:pt modelId="{7A606D3F-1C57-45BB-A75B-9AD702C53F25}" type="pres">
      <dgm:prSet presAssocID="{291763A1-D438-463B-8457-EDA185AFAF62}" presName="parentText" presStyleLbl="node1" presStyleIdx="1" presStyleCnt="5">
        <dgm:presLayoutVars>
          <dgm:chMax val="0"/>
          <dgm:bulletEnabled val="1"/>
        </dgm:presLayoutVars>
      </dgm:prSet>
      <dgm:spPr/>
    </dgm:pt>
    <dgm:pt modelId="{3996C78F-D69B-4155-B72F-5D236906AD7D}" type="pres">
      <dgm:prSet presAssocID="{291763A1-D438-463B-8457-EDA185AFAF62}" presName="negativeSpace" presStyleCnt="0"/>
      <dgm:spPr/>
    </dgm:pt>
    <dgm:pt modelId="{9FE224AA-33E3-4AE0-95BF-C2001A88ECA9}" type="pres">
      <dgm:prSet presAssocID="{291763A1-D438-463B-8457-EDA185AFAF62}" presName="childText" presStyleLbl="conFgAcc1" presStyleIdx="1" presStyleCnt="5">
        <dgm:presLayoutVars>
          <dgm:bulletEnabled val="1"/>
        </dgm:presLayoutVars>
      </dgm:prSet>
      <dgm:spPr/>
    </dgm:pt>
    <dgm:pt modelId="{F91413F0-CB28-4436-B114-AED8CD2767AA}" type="pres">
      <dgm:prSet presAssocID="{BD67417F-8695-4D2D-9EBD-12FAAD218F7A}" presName="spaceBetweenRectangles" presStyleCnt="0"/>
      <dgm:spPr/>
    </dgm:pt>
    <dgm:pt modelId="{877752D3-E6E9-4969-A3AC-205EBDBD47A3}" type="pres">
      <dgm:prSet presAssocID="{982C7E8F-E5B3-445B-8E23-C23C001B58A7}" presName="parentLin" presStyleCnt="0"/>
      <dgm:spPr/>
    </dgm:pt>
    <dgm:pt modelId="{FA71359A-FBB1-48D0-8627-95BF82309A4B}" type="pres">
      <dgm:prSet presAssocID="{982C7E8F-E5B3-445B-8E23-C23C001B58A7}" presName="parentLeftMargin" presStyleLbl="node1" presStyleIdx="1" presStyleCnt="5"/>
      <dgm:spPr/>
    </dgm:pt>
    <dgm:pt modelId="{0D871C29-17CF-4845-9C31-EC3413CB86CC}" type="pres">
      <dgm:prSet presAssocID="{982C7E8F-E5B3-445B-8E23-C23C001B58A7}" presName="parentText" presStyleLbl="node1" presStyleIdx="2" presStyleCnt="5">
        <dgm:presLayoutVars>
          <dgm:chMax val="0"/>
          <dgm:bulletEnabled val="1"/>
        </dgm:presLayoutVars>
      </dgm:prSet>
      <dgm:spPr/>
    </dgm:pt>
    <dgm:pt modelId="{9C7FF2DB-39F3-479A-AB8B-E0172C590543}" type="pres">
      <dgm:prSet presAssocID="{982C7E8F-E5B3-445B-8E23-C23C001B58A7}" presName="negativeSpace" presStyleCnt="0"/>
      <dgm:spPr/>
    </dgm:pt>
    <dgm:pt modelId="{B4D01E59-9E61-41E6-A0B8-220B20B5E3C4}" type="pres">
      <dgm:prSet presAssocID="{982C7E8F-E5B3-445B-8E23-C23C001B58A7}" presName="childText" presStyleLbl="conFgAcc1" presStyleIdx="2" presStyleCnt="5">
        <dgm:presLayoutVars>
          <dgm:bulletEnabled val="1"/>
        </dgm:presLayoutVars>
      </dgm:prSet>
      <dgm:spPr/>
    </dgm:pt>
    <dgm:pt modelId="{AAF3809F-F699-4BFE-853D-260284E1001D}" type="pres">
      <dgm:prSet presAssocID="{3B863887-893C-42DB-9F60-AF0585229DD5}" presName="spaceBetweenRectangles" presStyleCnt="0"/>
      <dgm:spPr/>
    </dgm:pt>
    <dgm:pt modelId="{4BEC65B4-525A-4891-8916-C5414CFEB949}" type="pres">
      <dgm:prSet presAssocID="{243EC561-BDE0-45F6-91D5-B45B92DD3A20}" presName="parentLin" presStyleCnt="0"/>
      <dgm:spPr/>
    </dgm:pt>
    <dgm:pt modelId="{813651DE-CEE3-44EE-9251-F28F4592B7AA}" type="pres">
      <dgm:prSet presAssocID="{243EC561-BDE0-45F6-91D5-B45B92DD3A20}" presName="parentLeftMargin" presStyleLbl="node1" presStyleIdx="2" presStyleCnt="5"/>
      <dgm:spPr/>
    </dgm:pt>
    <dgm:pt modelId="{EC83CF97-6981-4503-B5C9-CCA3557D29FB}" type="pres">
      <dgm:prSet presAssocID="{243EC561-BDE0-45F6-91D5-B45B92DD3A20}" presName="parentText" presStyleLbl="node1" presStyleIdx="3" presStyleCnt="5">
        <dgm:presLayoutVars>
          <dgm:chMax val="0"/>
          <dgm:bulletEnabled val="1"/>
        </dgm:presLayoutVars>
      </dgm:prSet>
      <dgm:spPr/>
    </dgm:pt>
    <dgm:pt modelId="{C93BD4C8-9893-4FA4-81FE-453312F65C0D}" type="pres">
      <dgm:prSet presAssocID="{243EC561-BDE0-45F6-91D5-B45B92DD3A20}" presName="negativeSpace" presStyleCnt="0"/>
      <dgm:spPr/>
    </dgm:pt>
    <dgm:pt modelId="{0DED06AE-F5C2-44FD-A3F4-59F94342F795}" type="pres">
      <dgm:prSet presAssocID="{243EC561-BDE0-45F6-91D5-B45B92DD3A20}" presName="childText" presStyleLbl="conFgAcc1" presStyleIdx="3" presStyleCnt="5">
        <dgm:presLayoutVars>
          <dgm:bulletEnabled val="1"/>
        </dgm:presLayoutVars>
      </dgm:prSet>
      <dgm:spPr/>
    </dgm:pt>
    <dgm:pt modelId="{61201E21-D9E4-4CB5-88B3-7294801D86FC}" type="pres">
      <dgm:prSet presAssocID="{27B0ACC4-3408-49A5-8269-24A9594023A4}" presName="spaceBetweenRectangles" presStyleCnt="0"/>
      <dgm:spPr/>
    </dgm:pt>
    <dgm:pt modelId="{7DF43274-4DE5-42C6-806B-BF3350175DCA}" type="pres">
      <dgm:prSet presAssocID="{A4A830EC-25DC-4F9B-B42E-776BE218B45B}" presName="parentLin" presStyleCnt="0"/>
      <dgm:spPr/>
    </dgm:pt>
    <dgm:pt modelId="{3ACF921B-E559-40B0-A341-7E9D59BCF79F}" type="pres">
      <dgm:prSet presAssocID="{A4A830EC-25DC-4F9B-B42E-776BE218B45B}" presName="parentLeftMargin" presStyleLbl="node1" presStyleIdx="3" presStyleCnt="5"/>
      <dgm:spPr/>
    </dgm:pt>
    <dgm:pt modelId="{9799EF9E-44AB-4183-A111-456E769AF22B}" type="pres">
      <dgm:prSet presAssocID="{A4A830EC-25DC-4F9B-B42E-776BE218B45B}" presName="parentText" presStyleLbl="node1" presStyleIdx="4" presStyleCnt="5">
        <dgm:presLayoutVars>
          <dgm:chMax val="0"/>
          <dgm:bulletEnabled val="1"/>
        </dgm:presLayoutVars>
      </dgm:prSet>
      <dgm:spPr/>
    </dgm:pt>
    <dgm:pt modelId="{6EDF6529-ECEC-4546-9118-EBB0E6D17668}" type="pres">
      <dgm:prSet presAssocID="{A4A830EC-25DC-4F9B-B42E-776BE218B45B}" presName="negativeSpace" presStyleCnt="0"/>
      <dgm:spPr/>
    </dgm:pt>
    <dgm:pt modelId="{29921AA4-49B2-452D-B18E-F6D795A68ECC}" type="pres">
      <dgm:prSet presAssocID="{A4A830EC-25DC-4F9B-B42E-776BE218B45B}" presName="childText" presStyleLbl="conFgAcc1" presStyleIdx="4" presStyleCnt="5" custLinFactNeighborX="-1932" custLinFactNeighborY="16653">
        <dgm:presLayoutVars>
          <dgm:bulletEnabled val="1"/>
        </dgm:presLayoutVars>
      </dgm:prSet>
      <dgm:spPr/>
    </dgm:pt>
  </dgm:ptLst>
  <dgm:cxnLst>
    <dgm:cxn modelId="{D9F62D08-C17C-46AA-A567-BC9A6CFDA19E}" type="presOf" srcId="{67CC9434-1183-4CAA-ADD9-078D319C952A}" destId="{3A83B367-C353-445F-96E0-559A7360A794}" srcOrd="0" destOrd="0" presId="urn:microsoft.com/office/officeart/2005/8/layout/list1"/>
    <dgm:cxn modelId="{F3551D0D-D68A-44F7-A04C-4E348A025567}" type="presOf" srcId="{6C0964DF-6B87-44BA-931B-72593656F17E}" destId="{9FE224AA-33E3-4AE0-95BF-C2001A88ECA9}" srcOrd="0" destOrd="0" presId="urn:microsoft.com/office/officeart/2005/8/layout/list1"/>
    <dgm:cxn modelId="{2637CE15-9CCA-4A3A-A7A0-9F9A46DFDA64}" type="presOf" srcId="{1B72E3C7-8B2E-4E95-812A-9C51E006AC71}" destId="{D2FF6AA6-F2ED-4504-AE3D-679CDBD2B78C}" srcOrd="1" destOrd="0" presId="urn:microsoft.com/office/officeart/2005/8/layout/list1"/>
    <dgm:cxn modelId="{E04A3B1E-C974-4EE3-BA49-9F39D099ADE3}" type="presOf" srcId="{C40EABE8-CC6E-4CED-B7C4-7EA98D74A245}" destId="{0DED06AE-F5C2-44FD-A3F4-59F94342F795}" srcOrd="0" destOrd="0" presId="urn:microsoft.com/office/officeart/2005/8/layout/list1"/>
    <dgm:cxn modelId="{B4877D6A-AF4F-4BCC-B325-FEDB2587E78F}" srcId="{614EC8A0-4F1E-41B2-BEEE-6E5108A48530}" destId="{243EC561-BDE0-45F6-91D5-B45B92DD3A20}" srcOrd="3" destOrd="0" parTransId="{89FA0BF4-F402-4BA2-AFEE-9135CE30D351}" sibTransId="{27B0ACC4-3408-49A5-8269-24A9594023A4}"/>
    <dgm:cxn modelId="{B0729D4A-986E-4DD9-B5B3-BB58E94C7AA7}" srcId="{614EC8A0-4F1E-41B2-BEEE-6E5108A48530}" destId="{982C7E8F-E5B3-445B-8E23-C23C001B58A7}" srcOrd="2" destOrd="0" parTransId="{7A74A933-243D-4295-A9EC-EDEF8F235F90}" sibTransId="{3B863887-893C-42DB-9F60-AF0585229DD5}"/>
    <dgm:cxn modelId="{F1272870-E2FC-4808-BA3E-B8FF00EFE359}" type="presOf" srcId="{982C7E8F-E5B3-445B-8E23-C23C001B58A7}" destId="{FA71359A-FBB1-48D0-8627-95BF82309A4B}" srcOrd="0" destOrd="0" presId="urn:microsoft.com/office/officeart/2005/8/layout/list1"/>
    <dgm:cxn modelId="{E48D5D70-9222-4736-B60F-4CBC00CA2D94}" type="presOf" srcId="{291763A1-D438-463B-8457-EDA185AFAF62}" destId="{7A606D3F-1C57-45BB-A75B-9AD702C53F25}" srcOrd="1" destOrd="0" presId="urn:microsoft.com/office/officeart/2005/8/layout/list1"/>
    <dgm:cxn modelId="{B8DB6F52-AC65-4837-9F2E-F629A71B3C7C}" srcId="{614EC8A0-4F1E-41B2-BEEE-6E5108A48530}" destId="{1B72E3C7-8B2E-4E95-812A-9C51E006AC71}" srcOrd="0" destOrd="0" parTransId="{A63A3404-A4F0-4B84-9BCE-DEF45D46725A}" sibTransId="{21844834-0475-4E85-A844-C587F2A47E31}"/>
    <dgm:cxn modelId="{0D280C56-BE72-4039-9139-CE8F64A12EB2}" type="presOf" srcId="{982C7E8F-E5B3-445B-8E23-C23C001B58A7}" destId="{0D871C29-17CF-4845-9C31-EC3413CB86CC}" srcOrd="1" destOrd="0" presId="urn:microsoft.com/office/officeart/2005/8/layout/list1"/>
    <dgm:cxn modelId="{2ACD5156-4042-4A53-B868-6DCB048BA344}" srcId="{A4A830EC-25DC-4F9B-B42E-776BE218B45B}" destId="{DFFCF3AD-C197-4FC3-B391-8CEF0C06B0E2}" srcOrd="0" destOrd="0" parTransId="{52DD2211-C38A-4EF5-9880-A9AFA3F213E8}" sibTransId="{C5ED8281-F044-475D-BFB3-C5769865D50E}"/>
    <dgm:cxn modelId="{3AB03E82-D900-430C-B4D1-BB4C2526B1F1}" srcId="{291763A1-D438-463B-8457-EDA185AFAF62}" destId="{6C0964DF-6B87-44BA-931B-72593656F17E}" srcOrd="0" destOrd="0" parTransId="{44CE7699-6C4A-4079-8A7B-D70E5DD5BD56}" sibTransId="{54D97FDD-0CBF-4C5B-BEBF-D6DB0CCDEB16}"/>
    <dgm:cxn modelId="{8E0BF683-C1B1-444E-B4E2-BF00F6878AC8}" type="presOf" srcId="{291763A1-D438-463B-8457-EDA185AFAF62}" destId="{BB991DB0-A15A-422B-ACF4-0458B61775F5}" srcOrd="0" destOrd="0" presId="urn:microsoft.com/office/officeart/2005/8/layout/list1"/>
    <dgm:cxn modelId="{062DD689-CE92-4653-9159-6FE72A4BE28B}" type="presOf" srcId="{243EC561-BDE0-45F6-91D5-B45B92DD3A20}" destId="{EC83CF97-6981-4503-B5C9-CCA3557D29FB}" srcOrd="1" destOrd="0" presId="urn:microsoft.com/office/officeart/2005/8/layout/list1"/>
    <dgm:cxn modelId="{72F8C18F-E5C6-42EF-B6A9-EFB49F0A1478}" type="presOf" srcId="{67E54C4F-DF47-4CA1-AE0E-E744E6C158A6}" destId="{B4D01E59-9E61-41E6-A0B8-220B20B5E3C4}" srcOrd="0" destOrd="0" presId="urn:microsoft.com/office/officeart/2005/8/layout/list1"/>
    <dgm:cxn modelId="{EB2DAAAF-B03D-4487-9A15-735E08279BCD}" srcId="{1B72E3C7-8B2E-4E95-812A-9C51E006AC71}" destId="{67CC9434-1183-4CAA-ADD9-078D319C952A}" srcOrd="0" destOrd="0" parTransId="{32F3DE5D-F984-4BE4-A59D-7BF5A4335534}" sibTransId="{D07EA4DC-FEC3-4615-B463-75EC181B5A13}"/>
    <dgm:cxn modelId="{0B014FB2-A76E-4E9C-989D-37F84A5DAEEC}" srcId="{982C7E8F-E5B3-445B-8E23-C23C001B58A7}" destId="{67E54C4F-DF47-4CA1-AE0E-E744E6C158A6}" srcOrd="0" destOrd="0" parTransId="{1AE841A7-8F0E-46D2-9FA7-E4B56FAA9FD0}" sibTransId="{17DD7B1B-3413-4B8C-8A8A-9EB811811F86}"/>
    <dgm:cxn modelId="{ECBEC9BA-6FF1-4BB5-AAAD-8BF622EB018A}" type="presOf" srcId="{A4A830EC-25DC-4F9B-B42E-776BE218B45B}" destId="{3ACF921B-E559-40B0-A341-7E9D59BCF79F}" srcOrd="0" destOrd="0" presId="urn:microsoft.com/office/officeart/2005/8/layout/list1"/>
    <dgm:cxn modelId="{629D18BC-97DC-4F7D-8119-3F26737BDA80}" type="presOf" srcId="{243EC561-BDE0-45F6-91D5-B45B92DD3A20}" destId="{813651DE-CEE3-44EE-9251-F28F4592B7AA}" srcOrd="0" destOrd="0" presId="urn:microsoft.com/office/officeart/2005/8/layout/list1"/>
    <dgm:cxn modelId="{56DB6CC0-3270-4180-846B-A5C6668B67FA}" type="presOf" srcId="{A4A830EC-25DC-4F9B-B42E-776BE218B45B}" destId="{9799EF9E-44AB-4183-A111-456E769AF22B}" srcOrd="1" destOrd="0" presId="urn:microsoft.com/office/officeart/2005/8/layout/list1"/>
    <dgm:cxn modelId="{DBFF5FC1-C2F0-4D82-9F23-BF3BB873DFAE}" srcId="{243EC561-BDE0-45F6-91D5-B45B92DD3A20}" destId="{C40EABE8-CC6E-4CED-B7C4-7EA98D74A245}" srcOrd="0" destOrd="0" parTransId="{340A90BC-5538-4B0B-9ED5-3FEB084F27A6}" sibTransId="{0831F390-ACDB-46D5-A00F-9BD92995322E}"/>
    <dgm:cxn modelId="{40C054C8-78E8-441D-96F7-FED0A1580B2A}" srcId="{614EC8A0-4F1E-41B2-BEEE-6E5108A48530}" destId="{A4A830EC-25DC-4F9B-B42E-776BE218B45B}" srcOrd="4" destOrd="0" parTransId="{A0A32B3F-322B-42E6-88B8-3F3EB8151745}" sibTransId="{0C87BA0A-31E2-4216-B021-FD1FC6C22A9C}"/>
    <dgm:cxn modelId="{F1E8A4CF-B9DA-4E31-97E5-A5D7A7D6EA8E}" type="presOf" srcId="{614EC8A0-4F1E-41B2-BEEE-6E5108A48530}" destId="{B2B2C07E-BAEB-4678-90BA-EF1992A0A3D0}" srcOrd="0" destOrd="0" presId="urn:microsoft.com/office/officeart/2005/8/layout/list1"/>
    <dgm:cxn modelId="{36A1F7DA-69BD-495F-B5FD-8A3397EDE474}" type="presOf" srcId="{1B72E3C7-8B2E-4E95-812A-9C51E006AC71}" destId="{B2745185-8B25-4A61-916B-1B25264CD755}" srcOrd="0" destOrd="0" presId="urn:microsoft.com/office/officeart/2005/8/layout/list1"/>
    <dgm:cxn modelId="{A979E6E4-B758-498D-B192-E47A1ACA8060}" srcId="{614EC8A0-4F1E-41B2-BEEE-6E5108A48530}" destId="{291763A1-D438-463B-8457-EDA185AFAF62}" srcOrd="1" destOrd="0" parTransId="{57D3E2E1-2721-4880-ABBB-D69088134F93}" sibTransId="{BD67417F-8695-4D2D-9EBD-12FAAD218F7A}"/>
    <dgm:cxn modelId="{CC5D10E9-CD28-4B98-B167-0C90B8D86F57}" type="presOf" srcId="{DFFCF3AD-C197-4FC3-B391-8CEF0C06B0E2}" destId="{29921AA4-49B2-452D-B18E-F6D795A68ECC}" srcOrd="0" destOrd="0" presId="urn:microsoft.com/office/officeart/2005/8/layout/list1"/>
    <dgm:cxn modelId="{FAEF964A-DC6F-4875-B3E6-934D8B454331}" type="presParOf" srcId="{B2B2C07E-BAEB-4678-90BA-EF1992A0A3D0}" destId="{005477F3-1CCF-4F5A-A072-3F05FD8DDD81}" srcOrd="0" destOrd="0" presId="urn:microsoft.com/office/officeart/2005/8/layout/list1"/>
    <dgm:cxn modelId="{02115AD3-FE87-4B38-A54D-E17E6ECAA102}" type="presParOf" srcId="{005477F3-1CCF-4F5A-A072-3F05FD8DDD81}" destId="{B2745185-8B25-4A61-916B-1B25264CD755}" srcOrd="0" destOrd="0" presId="urn:microsoft.com/office/officeart/2005/8/layout/list1"/>
    <dgm:cxn modelId="{61668612-804C-4BC0-96C6-D833ED1B5A09}" type="presParOf" srcId="{005477F3-1CCF-4F5A-A072-3F05FD8DDD81}" destId="{D2FF6AA6-F2ED-4504-AE3D-679CDBD2B78C}" srcOrd="1" destOrd="0" presId="urn:microsoft.com/office/officeart/2005/8/layout/list1"/>
    <dgm:cxn modelId="{145279ED-5D7C-4DD2-8C6A-DDB5ABE75AAD}" type="presParOf" srcId="{B2B2C07E-BAEB-4678-90BA-EF1992A0A3D0}" destId="{E312341B-1F22-43E9-B8A2-C5C0FB8BE343}" srcOrd="1" destOrd="0" presId="urn:microsoft.com/office/officeart/2005/8/layout/list1"/>
    <dgm:cxn modelId="{8351934C-21BB-4FFA-8F00-B0F00A1C55CB}" type="presParOf" srcId="{B2B2C07E-BAEB-4678-90BA-EF1992A0A3D0}" destId="{3A83B367-C353-445F-96E0-559A7360A794}" srcOrd="2" destOrd="0" presId="urn:microsoft.com/office/officeart/2005/8/layout/list1"/>
    <dgm:cxn modelId="{749B57C0-030B-4753-A2E9-DBB4B2E2CCFA}" type="presParOf" srcId="{B2B2C07E-BAEB-4678-90BA-EF1992A0A3D0}" destId="{FBFE7D66-BB87-4ECE-9CA5-72D2F04EDDEE}" srcOrd="3" destOrd="0" presId="urn:microsoft.com/office/officeart/2005/8/layout/list1"/>
    <dgm:cxn modelId="{CEC8AFE7-76D0-4AF4-9EB4-87CAA3EC17C0}" type="presParOf" srcId="{B2B2C07E-BAEB-4678-90BA-EF1992A0A3D0}" destId="{ECF1370C-FF85-42AA-BAD0-18C0B8D95789}" srcOrd="4" destOrd="0" presId="urn:microsoft.com/office/officeart/2005/8/layout/list1"/>
    <dgm:cxn modelId="{108D08A1-01E6-4161-8391-2067F3D1889F}" type="presParOf" srcId="{ECF1370C-FF85-42AA-BAD0-18C0B8D95789}" destId="{BB991DB0-A15A-422B-ACF4-0458B61775F5}" srcOrd="0" destOrd="0" presId="urn:microsoft.com/office/officeart/2005/8/layout/list1"/>
    <dgm:cxn modelId="{44342C15-FCA1-43F1-A61D-7F40090D405C}" type="presParOf" srcId="{ECF1370C-FF85-42AA-BAD0-18C0B8D95789}" destId="{7A606D3F-1C57-45BB-A75B-9AD702C53F25}" srcOrd="1" destOrd="0" presId="urn:microsoft.com/office/officeart/2005/8/layout/list1"/>
    <dgm:cxn modelId="{B6E9FA44-BC57-4C98-AA92-FB18F531E2F2}" type="presParOf" srcId="{B2B2C07E-BAEB-4678-90BA-EF1992A0A3D0}" destId="{3996C78F-D69B-4155-B72F-5D236906AD7D}" srcOrd="5" destOrd="0" presId="urn:microsoft.com/office/officeart/2005/8/layout/list1"/>
    <dgm:cxn modelId="{EDCAF12D-57C7-431B-9ECB-5133FFE92899}" type="presParOf" srcId="{B2B2C07E-BAEB-4678-90BA-EF1992A0A3D0}" destId="{9FE224AA-33E3-4AE0-95BF-C2001A88ECA9}" srcOrd="6" destOrd="0" presId="urn:microsoft.com/office/officeart/2005/8/layout/list1"/>
    <dgm:cxn modelId="{121D95F4-317E-4DB5-A3AC-942D03D374EE}" type="presParOf" srcId="{B2B2C07E-BAEB-4678-90BA-EF1992A0A3D0}" destId="{F91413F0-CB28-4436-B114-AED8CD2767AA}" srcOrd="7" destOrd="0" presId="urn:microsoft.com/office/officeart/2005/8/layout/list1"/>
    <dgm:cxn modelId="{9DE7ED66-D13E-46D3-970D-29D85F1E9495}" type="presParOf" srcId="{B2B2C07E-BAEB-4678-90BA-EF1992A0A3D0}" destId="{877752D3-E6E9-4969-A3AC-205EBDBD47A3}" srcOrd="8" destOrd="0" presId="urn:microsoft.com/office/officeart/2005/8/layout/list1"/>
    <dgm:cxn modelId="{BEFC2E2D-190B-44AC-A359-BEFA70D9028E}" type="presParOf" srcId="{877752D3-E6E9-4969-A3AC-205EBDBD47A3}" destId="{FA71359A-FBB1-48D0-8627-95BF82309A4B}" srcOrd="0" destOrd="0" presId="urn:microsoft.com/office/officeart/2005/8/layout/list1"/>
    <dgm:cxn modelId="{5493420A-E1C0-48F9-8281-23DD7FF57B0A}" type="presParOf" srcId="{877752D3-E6E9-4969-A3AC-205EBDBD47A3}" destId="{0D871C29-17CF-4845-9C31-EC3413CB86CC}" srcOrd="1" destOrd="0" presId="urn:microsoft.com/office/officeart/2005/8/layout/list1"/>
    <dgm:cxn modelId="{3E7D5B75-96D3-4D8C-B995-5078FCFF66C7}" type="presParOf" srcId="{B2B2C07E-BAEB-4678-90BA-EF1992A0A3D0}" destId="{9C7FF2DB-39F3-479A-AB8B-E0172C590543}" srcOrd="9" destOrd="0" presId="urn:microsoft.com/office/officeart/2005/8/layout/list1"/>
    <dgm:cxn modelId="{378EF63E-12F5-4F76-86D1-1E460EC00FCC}" type="presParOf" srcId="{B2B2C07E-BAEB-4678-90BA-EF1992A0A3D0}" destId="{B4D01E59-9E61-41E6-A0B8-220B20B5E3C4}" srcOrd="10" destOrd="0" presId="urn:microsoft.com/office/officeart/2005/8/layout/list1"/>
    <dgm:cxn modelId="{56AF31B4-F49C-4028-AAF7-58C6A80EAF05}" type="presParOf" srcId="{B2B2C07E-BAEB-4678-90BA-EF1992A0A3D0}" destId="{AAF3809F-F699-4BFE-853D-260284E1001D}" srcOrd="11" destOrd="0" presId="urn:microsoft.com/office/officeart/2005/8/layout/list1"/>
    <dgm:cxn modelId="{32B6A15F-7D98-4BE4-8A0A-7B450F208A2B}" type="presParOf" srcId="{B2B2C07E-BAEB-4678-90BA-EF1992A0A3D0}" destId="{4BEC65B4-525A-4891-8916-C5414CFEB949}" srcOrd="12" destOrd="0" presId="urn:microsoft.com/office/officeart/2005/8/layout/list1"/>
    <dgm:cxn modelId="{FC42CF38-8BD1-4C52-AF7E-679084CFD9E9}" type="presParOf" srcId="{4BEC65B4-525A-4891-8916-C5414CFEB949}" destId="{813651DE-CEE3-44EE-9251-F28F4592B7AA}" srcOrd="0" destOrd="0" presId="urn:microsoft.com/office/officeart/2005/8/layout/list1"/>
    <dgm:cxn modelId="{9B194597-9F1F-4A64-A188-09503862495E}" type="presParOf" srcId="{4BEC65B4-525A-4891-8916-C5414CFEB949}" destId="{EC83CF97-6981-4503-B5C9-CCA3557D29FB}" srcOrd="1" destOrd="0" presId="urn:microsoft.com/office/officeart/2005/8/layout/list1"/>
    <dgm:cxn modelId="{700293E8-85AF-4311-B22E-ADBC7D0DDEEE}" type="presParOf" srcId="{B2B2C07E-BAEB-4678-90BA-EF1992A0A3D0}" destId="{C93BD4C8-9893-4FA4-81FE-453312F65C0D}" srcOrd="13" destOrd="0" presId="urn:microsoft.com/office/officeart/2005/8/layout/list1"/>
    <dgm:cxn modelId="{78E3B754-3047-4F16-A142-74A44571EB7E}" type="presParOf" srcId="{B2B2C07E-BAEB-4678-90BA-EF1992A0A3D0}" destId="{0DED06AE-F5C2-44FD-A3F4-59F94342F795}" srcOrd="14" destOrd="0" presId="urn:microsoft.com/office/officeart/2005/8/layout/list1"/>
    <dgm:cxn modelId="{CADF3B3D-B733-443E-946A-86FD8B2EF4B9}" type="presParOf" srcId="{B2B2C07E-BAEB-4678-90BA-EF1992A0A3D0}" destId="{61201E21-D9E4-4CB5-88B3-7294801D86FC}" srcOrd="15" destOrd="0" presId="urn:microsoft.com/office/officeart/2005/8/layout/list1"/>
    <dgm:cxn modelId="{77FAF58F-B407-4655-AF9C-2C60A138D9FC}" type="presParOf" srcId="{B2B2C07E-BAEB-4678-90BA-EF1992A0A3D0}" destId="{7DF43274-4DE5-42C6-806B-BF3350175DCA}" srcOrd="16" destOrd="0" presId="urn:microsoft.com/office/officeart/2005/8/layout/list1"/>
    <dgm:cxn modelId="{4709D99C-14F7-41DA-9BDD-87253C635E66}" type="presParOf" srcId="{7DF43274-4DE5-42C6-806B-BF3350175DCA}" destId="{3ACF921B-E559-40B0-A341-7E9D59BCF79F}" srcOrd="0" destOrd="0" presId="urn:microsoft.com/office/officeart/2005/8/layout/list1"/>
    <dgm:cxn modelId="{3725ABD2-4FCE-4B3B-B328-0C5EB356FFD6}" type="presParOf" srcId="{7DF43274-4DE5-42C6-806B-BF3350175DCA}" destId="{9799EF9E-44AB-4183-A111-456E769AF22B}" srcOrd="1" destOrd="0" presId="urn:microsoft.com/office/officeart/2005/8/layout/list1"/>
    <dgm:cxn modelId="{122A3228-0034-45E7-A85C-5526024D39E9}" type="presParOf" srcId="{B2B2C07E-BAEB-4678-90BA-EF1992A0A3D0}" destId="{6EDF6529-ECEC-4546-9118-EBB0E6D17668}" srcOrd="17" destOrd="0" presId="urn:microsoft.com/office/officeart/2005/8/layout/list1"/>
    <dgm:cxn modelId="{AC02F595-5A8A-4F6E-8985-45206479D4C7}" type="presParOf" srcId="{B2B2C07E-BAEB-4678-90BA-EF1992A0A3D0}" destId="{29921AA4-49B2-452D-B18E-F6D795A68ECC}"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14EC8A0-4F1E-41B2-BEEE-6E5108A48530}"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en-GB"/>
        </a:p>
      </dgm:t>
    </dgm:pt>
    <dgm:pt modelId="{291763A1-D438-463B-8457-EDA185AFAF62}">
      <dgm:prSet phldrT="[Text]" phldr="0" custT="1"/>
      <dgm:spPr/>
      <dgm:t>
        <a:bodyPr/>
        <a:lstStyle/>
        <a:p>
          <a:r>
            <a:rPr lang="en-US" sz="2400" dirty="0">
              <a:latin typeface="Arial" panose="020B0604020202020204" pitchFamily="34" charset="0"/>
              <a:cs typeface="Arial" panose="020B0604020202020204" pitchFamily="34" charset="0"/>
            </a:rPr>
            <a:t>Confidence and control</a:t>
          </a:r>
          <a:endParaRPr lang="en-GB" sz="2400" dirty="0">
            <a:latin typeface="Arial" panose="020B0604020202020204" pitchFamily="34" charset="0"/>
            <a:cs typeface="Arial" panose="020B0604020202020204" pitchFamily="34" charset="0"/>
          </a:endParaRPr>
        </a:p>
      </dgm:t>
    </dgm:pt>
    <dgm:pt modelId="{57D3E2E1-2721-4880-ABBB-D69088134F93}" type="par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BD67417F-8695-4D2D-9EBD-12FAAD218F7A}" type="sibTrans" cxnId="{A979E6E4-B758-498D-B192-E47A1ACA8060}">
      <dgm:prSet/>
      <dgm:spPr/>
      <dgm:t>
        <a:bodyPr/>
        <a:lstStyle/>
        <a:p>
          <a:endParaRPr lang="en-GB" sz="2400">
            <a:latin typeface="Arial" panose="020B0604020202020204" pitchFamily="34" charset="0"/>
            <a:cs typeface="Arial" panose="020B0604020202020204" pitchFamily="34" charset="0"/>
          </a:endParaRPr>
        </a:p>
      </dgm:t>
    </dgm:pt>
    <dgm:pt modelId="{982C7E8F-E5B3-445B-8E23-C23C001B58A7}">
      <dgm:prSet phldrT="[Text]" phldr="0" custT="1"/>
      <dgm:spPr/>
      <dgm:t>
        <a:bodyPr/>
        <a:lstStyle/>
        <a:p>
          <a:r>
            <a:rPr lang="en-US" sz="2400" dirty="0">
              <a:latin typeface="Arial" panose="020B0604020202020204" pitchFamily="34" charset="0"/>
              <a:cs typeface="Arial" panose="020B0604020202020204" pitchFamily="34" charset="0"/>
            </a:rPr>
            <a:t>Focus and wellbeing</a:t>
          </a:r>
          <a:endParaRPr lang="en-GB" sz="2400" dirty="0">
            <a:latin typeface="Arial" panose="020B0604020202020204" pitchFamily="34" charset="0"/>
            <a:cs typeface="Arial" panose="020B0604020202020204" pitchFamily="34" charset="0"/>
          </a:endParaRPr>
        </a:p>
      </dgm:t>
    </dgm:pt>
    <dgm:pt modelId="{7A74A933-243D-4295-A9EC-EDEF8F235F90}" type="par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3B863887-893C-42DB-9F60-AF0585229DD5}" type="sibTrans" cxnId="{B0729D4A-986E-4DD9-B5B3-BB58E94C7AA7}">
      <dgm:prSet/>
      <dgm:spPr/>
      <dgm:t>
        <a:bodyPr/>
        <a:lstStyle/>
        <a:p>
          <a:endParaRPr lang="en-GB" sz="2400">
            <a:latin typeface="Arial" panose="020B0604020202020204" pitchFamily="34" charset="0"/>
            <a:cs typeface="Arial" panose="020B0604020202020204" pitchFamily="34" charset="0"/>
          </a:endParaRPr>
        </a:p>
      </dgm:t>
    </dgm:pt>
    <dgm:pt modelId="{243EC561-BDE0-45F6-91D5-B45B92DD3A20}">
      <dgm:prSet phldrT="[Text]" phldr="0" custT="1"/>
      <dgm:spPr/>
      <dgm:t>
        <a:bodyPr/>
        <a:lstStyle/>
        <a:p>
          <a:r>
            <a:rPr lang="en-US" sz="2400" dirty="0">
              <a:latin typeface="Arial" panose="020B0604020202020204" pitchFamily="34" charset="0"/>
              <a:cs typeface="Arial" panose="020B0604020202020204" pitchFamily="34" charset="0"/>
            </a:rPr>
            <a:t> Lower chances of anxiety and depression</a:t>
          </a:r>
          <a:endParaRPr lang="en-GB" sz="2400" dirty="0">
            <a:latin typeface="Arial" panose="020B0604020202020204" pitchFamily="34" charset="0"/>
            <a:cs typeface="Arial" panose="020B0604020202020204" pitchFamily="34" charset="0"/>
          </a:endParaRPr>
        </a:p>
      </dgm:t>
    </dgm:pt>
    <dgm:pt modelId="{89FA0BF4-F402-4BA2-AFEE-9135CE30D351}" type="par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27B0ACC4-3408-49A5-8269-24A9594023A4}" type="sibTrans" cxnId="{B4877D6A-AF4F-4BCC-B325-FEDB2587E78F}">
      <dgm:prSet/>
      <dgm:spPr/>
      <dgm:t>
        <a:bodyPr/>
        <a:lstStyle/>
        <a:p>
          <a:endParaRPr lang="en-GB" sz="2400">
            <a:latin typeface="Arial" panose="020B0604020202020204" pitchFamily="34" charset="0"/>
            <a:cs typeface="Arial" panose="020B0604020202020204" pitchFamily="34" charset="0"/>
          </a:endParaRPr>
        </a:p>
      </dgm:t>
    </dgm:pt>
    <dgm:pt modelId="{42A4E16A-DC59-429D-B8FB-73D592767630}">
      <dgm:prSet/>
      <dgm:spPr/>
      <dgm:t>
        <a:bodyPr/>
        <a:lstStyle/>
        <a:p>
          <a:r>
            <a:rPr lang="en-US" dirty="0">
              <a:latin typeface="Arial" panose="020B0604020202020204" pitchFamily="34" charset="0"/>
              <a:cs typeface="Arial" panose="020B0604020202020204" pitchFamily="34" charset="0"/>
            </a:rPr>
            <a:t>According to </a:t>
          </a:r>
          <a:r>
            <a:rPr lang="en-US" altLang="en-US" dirty="0">
              <a:latin typeface="Arial" panose="020B0604020202020204" pitchFamily="34" charset="0"/>
              <a:cs typeface="Arial" panose="020B0604020202020204" pitchFamily="34" charset="0"/>
            </a:rPr>
            <a:t>ASH (2024),</a:t>
          </a:r>
          <a:r>
            <a:rPr lang="en-US" dirty="0">
              <a:latin typeface="Arial" panose="020B0604020202020204" pitchFamily="34" charset="0"/>
              <a:cs typeface="Arial" panose="020B0604020202020204" pitchFamily="34" charset="0"/>
            </a:rPr>
            <a:t> 1.1. million young people in UK between the age of 11-17 vape and 1000,000 smoke and they are at the higher risk of depression and anxiety </a:t>
          </a:r>
          <a:r>
            <a:rPr lang="en-GB" dirty="0">
              <a:latin typeface="Arial" panose="020B0604020202020204" pitchFamily="34" charset="0"/>
              <a:cs typeface="Arial" panose="020B0604020202020204" pitchFamily="34" charset="0"/>
            </a:rPr>
            <a:t>(Whittaker, 2025; </a:t>
          </a: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Mental Health Foundation, 2021</a:t>
          </a:r>
          <a:r>
            <a:rPr lang="en-GB" dirty="0">
              <a:latin typeface="Arial" panose="020B0604020202020204" pitchFamily="34" charset="0"/>
              <a:cs typeface="Arial" panose="020B0604020202020204" pitchFamily="34" charset="0"/>
            </a:rPr>
            <a:t>).</a:t>
          </a:r>
        </a:p>
      </dgm:t>
    </dgm:pt>
    <dgm:pt modelId="{DDBC4702-0A20-457A-9D06-856108C902B0}" type="parTrans" cxnId="{5D1F5180-F40A-4553-8178-6E3443B81289}">
      <dgm:prSet/>
      <dgm:spPr/>
      <dgm:t>
        <a:bodyPr/>
        <a:lstStyle/>
        <a:p>
          <a:endParaRPr lang="en-GB">
            <a:latin typeface="Arial" panose="020B0604020202020204" pitchFamily="34" charset="0"/>
            <a:cs typeface="Arial" panose="020B0604020202020204" pitchFamily="34" charset="0"/>
          </a:endParaRPr>
        </a:p>
      </dgm:t>
    </dgm:pt>
    <dgm:pt modelId="{F986D986-93D8-4733-A430-DC82E4D9A7F7}" type="sibTrans" cxnId="{5D1F5180-F40A-4553-8178-6E3443B81289}">
      <dgm:prSet/>
      <dgm:spPr/>
      <dgm:t>
        <a:bodyPr/>
        <a:lstStyle/>
        <a:p>
          <a:endParaRPr lang="en-GB">
            <a:latin typeface="Arial" panose="020B0604020202020204" pitchFamily="34" charset="0"/>
            <a:cs typeface="Arial" panose="020B0604020202020204" pitchFamily="34" charset="0"/>
          </a:endParaRPr>
        </a:p>
      </dgm:t>
    </dgm:pt>
    <dgm:pt modelId="{257C156E-5712-44DE-9ECC-5532A2859A94}">
      <dgm:prSet/>
      <dgm:spPr/>
      <dgm:t>
        <a:bodyPr/>
        <a:lstStyle/>
        <a:p>
          <a:r>
            <a:rPr lang="en-US" dirty="0">
              <a:latin typeface="Arial" panose="020B0604020202020204" pitchFamily="34" charset="0"/>
              <a:cs typeface="Arial" panose="020B0604020202020204" pitchFamily="34" charset="0"/>
            </a:rPr>
            <a:t>Improved focus and productivity among teens who quit smoking (</a:t>
          </a: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Mental Health Foundation, 2021; </a:t>
          </a:r>
          <a:r>
            <a:rPr lang="en-US" altLang="en-US" dirty="0">
              <a:latin typeface="Arial" panose="020B0604020202020204" pitchFamily="34" charset="0"/>
              <a:cs typeface="Arial" panose="020B0604020202020204" pitchFamily="34" charset="0"/>
            </a:rPr>
            <a:t>ASH, 2024</a:t>
          </a:r>
          <a:r>
            <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dgm:t>
    </dgm:pt>
    <dgm:pt modelId="{319EDCAC-E9AA-4598-AFFD-A4DD13AC8272}" type="parTrans" cxnId="{0A00AEBE-C122-4A70-9AE0-F58742CD5115}">
      <dgm:prSet/>
      <dgm:spPr/>
      <dgm:t>
        <a:bodyPr/>
        <a:lstStyle/>
        <a:p>
          <a:endParaRPr lang="en-GB">
            <a:latin typeface="Arial" panose="020B0604020202020204" pitchFamily="34" charset="0"/>
            <a:cs typeface="Arial" panose="020B0604020202020204" pitchFamily="34" charset="0"/>
          </a:endParaRPr>
        </a:p>
      </dgm:t>
    </dgm:pt>
    <dgm:pt modelId="{C09FE686-5472-4900-BBEE-DEA8D56C26B4}" type="sibTrans" cxnId="{0A00AEBE-C122-4A70-9AE0-F58742CD5115}">
      <dgm:prSet/>
      <dgm:spPr/>
      <dgm:t>
        <a:bodyPr/>
        <a:lstStyle/>
        <a:p>
          <a:endParaRPr lang="en-GB">
            <a:latin typeface="Arial" panose="020B0604020202020204" pitchFamily="34" charset="0"/>
            <a:cs typeface="Arial" panose="020B0604020202020204" pitchFamily="34" charset="0"/>
          </a:endParaRPr>
        </a:p>
      </dgm:t>
    </dgm:pt>
    <dgm:pt modelId="{95AC6E98-FDEF-4F2D-A0AA-BE74C0AD1D75}">
      <dgm:prSet/>
      <dgm:spPr/>
      <dgm:t>
        <a:bodyPr/>
        <a:lstStyle/>
        <a:p>
          <a:r>
            <a:rPr lang="en-US" dirty="0">
              <a:latin typeface="Arial" panose="020B0604020202020204" pitchFamily="34" charset="0"/>
              <a:cs typeface="Arial" panose="020B0604020202020204" pitchFamily="34" charset="0"/>
            </a:rPr>
            <a:t>Children through interventions and campaigns are trained to say NO if offered cigarettes. INTENT at University of Leeds is one such example to train young people how to handle peer pressure </a:t>
          </a:r>
          <a:r>
            <a:rPr lang="en-GB" dirty="0">
              <a:latin typeface="Arial" panose="020B0604020202020204" pitchFamily="34" charset="0"/>
              <a:cs typeface="Arial" panose="020B0604020202020204" pitchFamily="34" charset="0"/>
            </a:rPr>
            <a:t>(Lewis , 2026).</a:t>
          </a:r>
        </a:p>
      </dgm:t>
    </dgm:pt>
    <dgm:pt modelId="{6F859C79-A01A-4D68-BADB-553FB0F5CF40}" type="parTrans" cxnId="{33982268-A051-4B3C-80E1-CCE6EB673578}">
      <dgm:prSet/>
      <dgm:spPr/>
      <dgm:t>
        <a:bodyPr/>
        <a:lstStyle/>
        <a:p>
          <a:endParaRPr lang="en-GB">
            <a:latin typeface="Arial" panose="020B0604020202020204" pitchFamily="34" charset="0"/>
            <a:cs typeface="Arial" panose="020B0604020202020204" pitchFamily="34" charset="0"/>
          </a:endParaRPr>
        </a:p>
      </dgm:t>
    </dgm:pt>
    <dgm:pt modelId="{249234BD-1506-473B-B80E-9E02B812FB26}" type="sibTrans" cxnId="{33982268-A051-4B3C-80E1-CCE6EB673578}">
      <dgm:prSet/>
      <dgm:spPr/>
      <dgm:t>
        <a:bodyPr/>
        <a:lstStyle/>
        <a:p>
          <a:endParaRPr lang="en-GB">
            <a:latin typeface="Arial" panose="020B0604020202020204" pitchFamily="34" charset="0"/>
            <a:cs typeface="Arial" panose="020B0604020202020204" pitchFamily="34" charset="0"/>
          </a:endParaRPr>
        </a:p>
      </dgm:t>
    </dgm:pt>
    <dgm:pt modelId="{B2B2C07E-BAEB-4678-90BA-EF1992A0A3D0}" type="pres">
      <dgm:prSet presAssocID="{614EC8A0-4F1E-41B2-BEEE-6E5108A48530}" presName="linear" presStyleCnt="0">
        <dgm:presLayoutVars>
          <dgm:dir/>
          <dgm:animLvl val="lvl"/>
          <dgm:resizeHandles val="exact"/>
        </dgm:presLayoutVars>
      </dgm:prSet>
      <dgm:spPr/>
    </dgm:pt>
    <dgm:pt modelId="{ECF1370C-FF85-42AA-BAD0-18C0B8D95789}" type="pres">
      <dgm:prSet presAssocID="{291763A1-D438-463B-8457-EDA185AFAF62}" presName="parentLin" presStyleCnt="0"/>
      <dgm:spPr/>
    </dgm:pt>
    <dgm:pt modelId="{BB991DB0-A15A-422B-ACF4-0458B61775F5}" type="pres">
      <dgm:prSet presAssocID="{291763A1-D438-463B-8457-EDA185AFAF62}" presName="parentLeftMargin" presStyleLbl="node1" presStyleIdx="0" presStyleCnt="3"/>
      <dgm:spPr/>
    </dgm:pt>
    <dgm:pt modelId="{7A606D3F-1C57-45BB-A75B-9AD702C53F25}" type="pres">
      <dgm:prSet presAssocID="{291763A1-D438-463B-8457-EDA185AFAF62}" presName="parentText" presStyleLbl="node1" presStyleIdx="0" presStyleCnt="3">
        <dgm:presLayoutVars>
          <dgm:chMax val="0"/>
          <dgm:bulletEnabled val="1"/>
        </dgm:presLayoutVars>
      </dgm:prSet>
      <dgm:spPr/>
    </dgm:pt>
    <dgm:pt modelId="{3996C78F-D69B-4155-B72F-5D236906AD7D}" type="pres">
      <dgm:prSet presAssocID="{291763A1-D438-463B-8457-EDA185AFAF62}" presName="negativeSpace" presStyleCnt="0"/>
      <dgm:spPr/>
    </dgm:pt>
    <dgm:pt modelId="{9FE224AA-33E3-4AE0-95BF-C2001A88ECA9}" type="pres">
      <dgm:prSet presAssocID="{291763A1-D438-463B-8457-EDA185AFAF62}" presName="childText" presStyleLbl="conFgAcc1" presStyleIdx="0" presStyleCnt="3">
        <dgm:presLayoutVars>
          <dgm:bulletEnabled val="1"/>
        </dgm:presLayoutVars>
      </dgm:prSet>
      <dgm:spPr/>
    </dgm:pt>
    <dgm:pt modelId="{F91413F0-CB28-4436-B114-AED8CD2767AA}" type="pres">
      <dgm:prSet presAssocID="{BD67417F-8695-4D2D-9EBD-12FAAD218F7A}" presName="spaceBetweenRectangles" presStyleCnt="0"/>
      <dgm:spPr/>
    </dgm:pt>
    <dgm:pt modelId="{877752D3-E6E9-4969-A3AC-205EBDBD47A3}" type="pres">
      <dgm:prSet presAssocID="{982C7E8F-E5B3-445B-8E23-C23C001B58A7}" presName="parentLin" presStyleCnt="0"/>
      <dgm:spPr/>
    </dgm:pt>
    <dgm:pt modelId="{FA71359A-FBB1-48D0-8627-95BF82309A4B}" type="pres">
      <dgm:prSet presAssocID="{982C7E8F-E5B3-445B-8E23-C23C001B58A7}" presName="parentLeftMargin" presStyleLbl="node1" presStyleIdx="0" presStyleCnt="3"/>
      <dgm:spPr/>
    </dgm:pt>
    <dgm:pt modelId="{0D871C29-17CF-4845-9C31-EC3413CB86CC}" type="pres">
      <dgm:prSet presAssocID="{982C7E8F-E5B3-445B-8E23-C23C001B58A7}" presName="parentText" presStyleLbl="node1" presStyleIdx="1" presStyleCnt="3">
        <dgm:presLayoutVars>
          <dgm:chMax val="0"/>
          <dgm:bulletEnabled val="1"/>
        </dgm:presLayoutVars>
      </dgm:prSet>
      <dgm:spPr/>
    </dgm:pt>
    <dgm:pt modelId="{9C7FF2DB-39F3-479A-AB8B-E0172C590543}" type="pres">
      <dgm:prSet presAssocID="{982C7E8F-E5B3-445B-8E23-C23C001B58A7}" presName="negativeSpace" presStyleCnt="0"/>
      <dgm:spPr/>
    </dgm:pt>
    <dgm:pt modelId="{B4D01E59-9E61-41E6-A0B8-220B20B5E3C4}" type="pres">
      <dgm:prSet presAssocID="{982C7E8F-E5B3-445B-8E23-C23C001B58A7}" presName="childText" presStyleLbl="conFgAcc1" presStyleIdx="1" presStyleCnt="3">
        <dgm:presLayoutVars>
          <dgm:bulletEnabled val="1"/>
        </dgm:presLayoutVars>
      </dgm:prSet>
      <dgm:spPr/>
    </dgm:pt>
    <dgm:pt modelId="{AAF3809F-F699-4BFE-853D-260284E1001D}" type="pres">
      <dgm:prSet presAssocID="{3B863887-893C-42DB-9F60-AF0585229DD5}" presName="spaceBetweenRectangles" presStyleCnt="0"/>
      <dgm:spPr/>
    </dgm:pt>
    <dgm:pt modelId="{4BEC65B4-525A-4891-8916-C5414CFEB949}" type="pres">
      <dgm:prSet presAssocID="{243EC561-BDE0-45F6-91D5-B45B92DD3A20}" presName="parentLin" presStyleCnt="0"/>
      <dgm:spPr/>
    </dgm:pt>
    <dgm:pt modelId="{813651DE-CEE3-44EE-9251-F28F4592B7AA}" type="pres">
      <dgm:prSet presAssocID="{243EC561-BDE0-45F6-91D5-B45B92DD3A20}" presName="parentLeftMargin" presStyleLbl="node1" presStyleIdx="1" presStyleCnt="3"/>
      <dgm:spPr/>
    </dgm:pt>
    <dgm:pt modelId="{EC83CF97-6981-4503-B5C9-CCA3557D29FB}" type="pres">
      <dgm:prSet presAssocID="{243EC561-BDE0-45F6-91D5-B45B92DD3A20}" presName="parentText" presStyleLbl="node1" presStyleIdx="2" presStyleCnt="3">
        <dgm:presLayoutVars>
          <dgm:chMax val="0"/>
          <dgm:bulletEnabled val="1"/>
        </dgm:presLayoutVars>
      </dgm:prSet>
      <dgm:spPr/>
    </dgm:pt>
    <dgm:pt modelId="{C93BD4C8-9893-4FA4-81FE-453312F65C0D}" type="pres">
      <dgm:prSet presAssocID="{243EC561-BDE0-45F6-91D5-B45B92DD3A20}" presName="negativeSpace" presStyleCnt="0"/>
      <dgm:spPr/>
    </dgm:pt>
    <dgm:pt modelId="{0DED06AE-F5C2-44FD-A3F4-59F94342F795}" type="pres">
      <dgm:prSet presAssocID="{243EC561-BDE0-45F6-91D5-B45B92DD3A20}" presName="childText" presStyleLbl="conFgAcc1" presStyleIdx="2" presStyleCnt="3">
        <dgm:presLayoutVars>
          <dgm:bulletEnabled val="1"/>
        </dgm:presLayoutVars>
      </dgm:prSet>
      <dgm:spPr/>
    </dgm:pt>
  </dgm:ptLst>
  <dgm:cxnLst>
    <dgm:cxn modelId="{33982268-A051-4B3C-80E1-CCE6EB673578}" srcId="{291763A1-D438-463B-8457-EDA185AFAF62}" destId="{95AC6E98-FDEF-4F2D-A0AA-BE74C0AD1D75}" srcOrd="0" destOrd="0" parTransId="{6F859C79-A01A-4D68-BADB-553FB0F5CF40}" sibTransId="{249234BD-1506-473B-B80E-9E02B812FB26}"/>
    <dgm:cxn modelId="{B4877D6A-AF4F-4BCC-B325-FEDB2587E78F}" srcId="{614EC8A0-4F1E-41B2-BEEE-6E5108A48530}" destId="{243EC561-BDE0-45F6-91D5-B45B92DD3A20}" srcOrd="2" destOrd="0" parTransId="{89FA0BF4-F402-4BA2-AFEE-9135CE30D351}" sibTransId="{27B0ACC4-3408-49A5-8269-24A9594023A4}"/>
    <dgm:cxn modelId="{B0729D4A-986E-4DD9-B5B3-BB58E94C7AA7}" srcId="{614EC8A0-4F1E-41B2-BEEE-6E5108A48530}" destId="{982C7E8F-E5B3-445B-8E23-C23C001B58A7}" srcOrd="1" destOrd="0" parTransId="{7A74A933-243D-4295-A9EC-EDEF8F235F90}" sibTransId="{3B863887-893C-42DB-9F60-AF0585229DD5}"/>
    <dgm:cxn modelId="{F1272870-E2FC-4808-BA3E-B8FF00EFE359}" type="presOf" srcId="{982C7E8F-E5B3-445B-8E23-C23C001B58A7}" destId="{FA71359A-FBB1-48D0-8627-95BF82309A4B}" srcOrd="0" destOrd="0" presId="urn:microsoft.com/office/officeart/2005/8/layout/list1"/>
    <dgm:cxn modelId="{E48D5D70-9222-4736-B60F-4CBC00CA2D94}" type="presOf" srcId="{291763A1-D438-463B-8457-EDA185AFAF62}" destId="{7A606D3F-1C57-45BB-A75B-9AD702C53F25}" srcOrd="1" destOrd="0" presId="urn:microsoft.com/office/officeart/2005/8/layout/list1"/>
    <dgm:cxn modelId="{0D280C56-BE72-4039-9139-CE8F64A12EB2}" type="presOf" srcId="{982C7E8F-E5B3-445B-8E23-C23C001B58A7}" destId="{0D871C29-17CF-4845-9C31-EC3413CB86CC}" srcOrd="1" destOrd="0" presId="urn:microsoft.com/office/officeart/2005/8/layout/list1"/>
    <dgm:cxn modelId="{5D1F5180-F40A-4553-8178-6E3443B81289}" srcId="{243EC561-BDE0-45F6-91D5-B45B92DD3A20}" destId="{42A4E16A-DC59-429D-B8FB-73D592767630}" srcOrd="0" destOrd="0" parTransId="{DDBC4702-0A20-457A-9D06-856108C902B0}" sibTransId="{F986D986-93D8-4733-A430-DC82E4D9A7F7}"/>
    <dgm:cxn modelId="{8E0BF683-C1B1-444E-B4E2-BF00F6878AC8}" type="presOf" srcId="{291763A1-D438-463B-8457-EDA185AFAF62}" destId="{BB991DB0-A15A-422B-ACF4-0458B61775F5}" srcOrd="0" destOrd="0" presId="urn:microsoft.com/office/officeart/2005/8/layout/list1"/>
    <dgm:cxn modelId="{FB72B686-F87A-4756-A73C-3AF5CA027894}" type="presOf" srcId="{95AC6E98-FDEF-4F2D-A0AA-BE74C0AD1D75}" destId="{9FE224AA-33E3-4AE0-95BF-C2001A88ECA9}" srcOrd="0" destOrd="0" presId="urn:microsoft.com/office/officeart/2005/8/layout/list1"/>
    <dgm:cxn modelId="{062DD689-CE92-4653-9159-6FE72A4BE28B}" type="presOf" srcId="{243EC561-BDE0-45F6-91D5-B45B92DD3A20}" destId="{EC83CF97-6981-4503-B5C9-CCA3557D29FB}" srcOrd="1" destOrd="0" presId="urn:microsoft.com/office/officeart/2005/8/layout/list1"/>
    <dgm:cxn modelId="{9B0626AA-2A48-4E9F-ADB9-C1B9C1BBBCCD}" type="presOf" srcId="{257C156E-5712-44DE-9ECC-5532A2859A94}" destId="{B4D01E59-9E61-41E6-A0B8-220B20B5E3C4}" srcOrd="0" destOrd="0" presId="urn:microsoft.com/office/officeart/2005/8/layout/list1"/>
    <dgm:cxn modelId="{629D18BC-97DC-4F7D-8119-3F26737BDA80}" type="presOf" srcId="{243EC561-BDE0-45F6-91D5-B45B92DD3A20}" destId="{813651DE-CEE3-44EE-9251-F28F4592B7AA}" srcOrd="0" destOrd="0" presId="urn:microsoft.com/office/officeart/2005/8/layout/list1"/>
    <dgm:cxn modelId="{B736F9BC-52B9-4885-94C9-7C686BB1B488}" type="presOf" srcId="{42A4E16A-DC59-429D-B8FB-73D592767630}" destId="{0DED06AE-F5C2-44FD-A3F4-59F94342F795}" srcOrd="0" destOrd="0" presId="urn:microsoft.com/office/officeart/2005/8/layout/list1"/>
    <dgm:cxn modelId="{0A00AEBE-C122-4A70-9AE0-F58742CD5115}" srcId="{982C7E8F-E5B3-445B-8E23-C23C001B58A7}" destId="{257C156E-5712-44DE-9ECC-5532A2859A94}" srcOrd="0" destOrd="0" parTransId="{319EDCAC-E9AA-4598-AFFD-A4DD13AC8272}" sibTransId="{C09FE686-5472-4900-BBEE-DEA8D56C26B4}"/>
    <dgm:cxn modelId="{F1E8A4CF-B9DA-4E31-97E5-A5D7A7D6EA8E}" type="presOf" srcId="{614EC8A0-4F1E-41B2-BEEE-6E5108A48530}" destId="{B2B2C07E-BAEB-4678-90BA-EF1992A0A3D0}" srcOrd="0" destOrd="0" presId="urn:microsoft.com/office/officeart/2005/8/layout/list1"/>
    <dgm:cxn modelId="{A979E6E4-B758-498D-B192-E47A1ACA8060}" srcId="{614EC8A0-4F1E-41B2-BEEE-6E5108A48530}" destId="{291763A1-D438-463B-8457-EDA185AFAF62}" srcOrd="0" destOrd="0" parTransId="{57D3E2E1-2721-4880-ABBB-D69088134F93}" sibTransId="{BD67417F-8695-4D2D-9EBD-12FAAD218F7A}"/>
    <dgm:cxn modelId="{CEC8AFE7-76D0-4AF4-9EB4-87CAA3EC17C0}" type="presParOf" srcId="{B2B2C07E-BAEB-4678-90BA-EF1992A0A3D0}" destId="{ECF1370C-FF85-42AA-BAD0-18C0B8D95789}" srcOrd="0" destOrd="0" presId="urn:microsoft.com/office/officeart/2005/8/layout/list1"/>
    <dgm:cxn modelId="{108D08A1-01E6-4161-8391-2067F3D1889F}" type="presParOf" srcId="{ECF1370C-FF85-42AA-BAD0-18C0B8D95789}" destId="{BB991DB0-A15A-422B-ACF4-0458B61775F5}" srcOrd="0" destOrd="0" presId="urn:microsoft.com/office/officeart/2005/8/layout/list1"/>
    <dgm:cxn modelId="{44342C15-FCA1-43F1-A61D-7F40090D405C}" type="presParOf" srcId="{ECF1370C-FF85-42AA-BAD0-18C0B8D95789}" destId="{7A606D3F-1C57-45BB-A75B-9AD702C53F25}" srcOrd="1" destOrd="0" presId="urn:microsoft.com/office/officeart/2005/8/layout/list1"/>
    <dgm:cxn modelId="{B6E9FA44-BC57-4C98-AA92-FB18F531E2F2}" type="presParOf" srcId="{B2B2C07E-BAEB-4678-90BA-EF1992A0A3D0}" destId="{3996C78F-D69B-4155-B72F-5D236906AD7D}" srcOrd="1" destOrd="0" presId="urn:microsoft.com/office/officeart/2005/8/layout/list1"/>
    <dgm:cxn modelId="{EDCAF12D-57C7-431B-9ECB-5133FFE92899}" type="presParOf" srcId="{B2B2C07E-BAEB-4678-90BA-EF1992A0A3D0}" destId="{9FE224AA-33E3-4AE0-95BF-C2001A88ECA9}" srcOrd="2" destOrd="0" presId="urn:microsoft.com/office/officeart/2005/8/layout/list1"/>
    <dgm:cxn modelId="{121D95F4-317E-4DB5-A3AC-942D03D374EE}" type="presParOf" srcId="{B2B2C07E-BAEB-4678-90BA-EF1992A0A3D0}" destId="{F91413F0-CB28-4436-B114-AED8CD2767AA}" srcOrd="3" destOrd="0" presId="urn:microsoft.com/office/officeart/2005/8/layout/list1"/>
    <dgm:cxn modelId="{9DE7ED66-D13E-46D3-970D-29D85F1E9495}" type="presParOf" srcId="{B2B2C07E-BAEB-4678-90BA-EF1992A0A3D0}" destId="{877752D3-E6E9-4969-A3AC-205EBDBD47A3}" srcOrd="4" destOrd="0" presId="urn:microsoft.com/office/officeart/2005/8/layout/list1"/>
    <dgm:cxn modelId="{BEFC2E2D-190B-44AC-A359-BEFA70D9028E}" type="presParOf" srcId="{877752D3-E6E9-4969-A3AC-205EBDBD47A3}" destId="{FA71359A-FBB1-48D0-8627-95BF82309A4B}" srcOrd="0" destOrd="0" presId="urn:microsoft.com/office/officeart/2005/8/layout/list1"/>
    <dgm:cxn modelId="{5493420A-E1C0-48F9-8281-23DD7FF57B0A}" type="presParOf" srcId="{877752D3-E6E9-4969-A3AC-205EBDBD47A3}" destId="{0D871C29-17CF-4845-9C31-EC3413CB86CC}" srcOrd="1" destOrd="0" presId="urn:microsoft.com/office/officeart/2005/8/layout/list1"/>
    <dgm:cxn modelId="{3E7D5B75-96D3-4D8C-B995-5078FCFF66C7}" type="presParOf" srcId="{B2B2C07E-BAEB-4678-90BA-EF1992A0A3D0}" destId="{9C7FF2DB-39F3-479A-AB8B-E0172C590543}" srcOrd="5" destOrd="0" presId="urn:microsoft.com/office/officeart/2005/8/layout/list1"/>
    <dgm:cxn modelId="{378EF63E-12F5-4F76-86D1-1E460EC00FCC}" type="presParOf" srcId="{B2B2C07E-BAEB-4678-90BA-EF1992A0A3D0}" destId="{B4D01E59-9E61-41E6-A0B8-220B20B5E3C4}" srcOrd="6" destOrd="0" presId="urn:microsoft.com/office/officeart/2005/8/layout/list1"/>
    <dgm:cxn modelId="{56AF31B4-F49C-4028-AAF7-58C6A80EAF05}" type="presParOf" srcId="{B2B2C07E-BAEB-4678-90BA-EF1992A0A3D0}" destId="{AAF3809F-F699-4BFE-853D-260284E1001D}" srcOrd="7" destOrd="0" presId="urn:microsoft.com/office/officeart/2005/8/layout/list1"/>
    <dgm:cxn modelId="{32B6A15F-7D98-4BE4-8A0A-7B450F208A2B}" type="presParOf" srcId="{B2B2C07E-BAEB-4678-90BA-EF1992A0A3D0}" destId="{4BEC65B4-525A-4891-8916-C5414CFEB949}" srcOrd="8" destOrd="0" presId="urn:microsoft.com/office/officeart/2005/8/layout/list1"/>
    <dgm:cxn modelId="{FC42CF38-8BD1-4C52-AF7E-679084CFD9E9}" type="presParOf" srcId="{4BEC65B4-525A-4891-8916-C5414CFEB949}" destId="{813651DE-CEE3-44EE-9251-F28F4592B7AA}" srcOrd="0" destOrd="0" presId="urn:microsoft.com/office/officeart/2005/8/layout/list1"/>
    <dgm:cxn modelId="{9B194597-9F1F-4A64-A188-09503862495E}" type="presParOf" srcId="{4BEC65B4-525A-4891-8916-C5414CFEB949}" destId="{EC83CF97-6981-4503-B5C9-CCA3557D29FB}" srcOrd="1" destOrd="0" presId="urn:microsoft.com/office/officeart/2005/8/layout/list1"/>
    <dgm:cxn modelId="{700293E8-85AF-4311-B22E-ADBC7D0DDEEE}" type="presParOf" srcId="{B2B2C07E-BAEB-4678-90BA-EF1992A0A3D0}" destId="{C93BD4C8-9893-4FA4-81FE-453312F65C0D}" srcOrd="9" destOrd="0" presId="urn:microsoft.com/office/officeart/2005/8/layout/list1"/>
    <dgm:cxn modelId="{78E3B754-3047-4F16-A142-74A44571EB7E}" type="presParOf" srcId="{B2B2C07E-BAEB-4678-90BA-EF1992A0A3D0}" destId="{0DED06AE-F5C2-44FD-A3F4-59F94342F79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99BB8FD-1068-498D-8870-6CFEF788E4BB}"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n-GB"/>
        </a:p>
      </dgm:t>
    </dgm:pt>
    <dgm:pt modelId="{93BA4A06-5FC5-43B1-A2DC-9271B3E6E1DA}">
      <dgm:prSet phldrT="[Text]" phldr="0"/>
      <dgm:spPr/>
      <dgm:t>
        <a:bodyPr/>
        <a:lstStyle/>
        <a:p>
          <a:r>
            <a:rPr lang="en-US" dirty="0"/>
            <a:t>Three main smoking aid  offered in UK are </a:t>
          </a:r>
          <a:r>
            <a:rPr lang="en-US" b="1" dirty="0"/>
            <a:t>prescription tablets</a:t>
          </a:r>
          <a:r>
            <a:rPr lang="en-US" dirty="0"/>
            <a:t>, </a:t>
          </a:r>
          <a:r>
            <a:rPr lang="en-US" b="1" dirty="0"/>
            <a:t>NRT(patches, gum , inhalers), E-Cigarettes</a:t>
          </a:r>
          <a:endParaRPr lang="en-GB" b="1" dirty="0"/>
        </a:p>
      </dgm:t>
    </dgm:pt>
    <dgm:pt modelId="{54D3AF89-0F37-41F8-83AD-F03D699B3B0E}" type="parTrans" cxnId="{CB4BA835-A6D0-49CB-8EC9-ACE71203DC36}">
      <dgm:prSet/>
      <dgm:spPr/>
      <dgm:t>
        <a:bodyPr/>
        <a:lstStyle/>
        <a:p>
          <a:endParaRPr lang="en-GB"/>
        </a:p>
      </dgm:t>
    </dgm:pt>
    <dgm:pt modelId="{969AD0CE-F03C-40EA-B3DE-CEA282478B67}" type="sibTrans" cxnId="{CB4BA835-A6D0-49CB-8EC9-ACE71203DC36}">
      <dgm:prSet/>
      <dgm:spPr/>
      <dgm:t>
        <a:bodyPr/>
        <a:lstStyle/>
        <a:p>
          <a:endParaRPr lang="en-GB"/>
        </a:p>
      </dgm:t>
    </dgm:pt>
    <dgm:pt modelId="{C67F228A-8095-48E6-90EB-76EEDD2DFBE4}">
      <dgm:prSet phldrT="[Text]" phldr="0"/>
      <dgm:spPr/>
      <dgm:t>
        <a:bodyPr/>
        <a:lstStyle/>
        <a:p>
          <a:r>
            <a:rPr lang="en-US" dirty="0"/>
            <a:t>NICE recommends offering combination NRT for the smokers trying to quit.</a:t>
          </a:r>
          <a:endParaRPr lang="en-GB" dirty="0"/>
        </a:p>
      </dgm:t>
    </dgm:pt>
    <dgm:pt modelId="{C1FA4188-5BED-4202-B899-02FF999390BC}" type="parTrans" cxnId="{901EAB9E-2977-4688-BA51-8A6DF23D0C44}">
      <dgm:prSet/>
      <dgm:spPr/>
      <dgm:t>
        <a:bodyPr/>
        <a:lstStyle/>
        <a:p>
          <a:endParaRPr lang="en-GB"/>
        </a:p>
      </dgm:t>
    </dgm:pt>
    <dgm:pt modelId="{750A636F-BC17-447B-8E8B-E3DAFD1FD314}" type="sibTrans" cxnId="{901EAB9E-2977-4688-BA51-8A6DF23D0C44}">
      <dgm:prSet/>
      <dgm:spPr/>
      <dgm:t>
        <a:bodyPr/>
        <a:lstStyle/>
        <a:p>
          <a:endParaRPr lang="en-GB"/>
        </a:p>
      </dgm:t>
    </dgm:pt>
    <dgm:pt modelId="{AEE069E6-7747-4AF3-B92F-4EB0DB7B5567}">
      <dgm:prSet/>
      <dgm:spPr/>
      <dgm:t>
        <a:bodyPr/>
        <a:lstStyle/>
        <a:p>
          <a:r>
            <a:rPr lang="en-US" b="1" dirty="0">
              <a:latin typeface="Arial" panose="020B0604020202020204" pitchFamily="34" charset="0"/>
              <a:cs typeface="Arial" panose="020B0604020202020204" pitchFamily="34" charset="0"/>
            </a:rPr>
            <a:t>Behavioural support</a:t>
          </a:r>
          <a:r>
            <a:rPr lang="en-US" dirty="0">
              <a:latin typeface="Arial" panose="020B0604020202020204" pitchFamily="34" charset="0"/>
              <a:cs typeface="Arial" panose="020B0604020202020204" pitchFamily="34" charset="0"/>
            </a:rPr>
            <a:t> and combination NRT (nicotine patch plus a faster-acting nicotine product) is the recommended treatment for young people who wish to stop smoking. </a:t>
          </a:r>
          <a:endParaRPr lang="en-GB" dirty="0">
            <a:latin typeface="Arial" panose="020B0604020202020204" pitchFamily="34" charset="0"/>
            <a:cs typeface="Arial" panose="020B0604020202020204" pitchFamily="34" charset="0"/>
          </a:endParaRPr>
        </a:p>
      </dgm:t>
    </dgm:pt>
    <dgm:pt modelId="{86549BA2-5643-43A8-8634-4FD39BA5B1A1}" type="parTrans" cxnId="{2BA42833-10BD-44DC-AAA5-6909F6C642E5}">
      <dgm:prSet/>
      <dgm:spPr/>
      <dgm:t>
        <a:bodyPr/>
        <a:lstStyle/>
        <a:p>
          <a:endParaRPr lang="en-GB"/>
        </a:p>
      </dgm:t>
    </dgm:pt>
    <dgm:pt modelId="{243EDCC0-94B6-4896-A8F2-152184E2DEBE}" type="sibTrans" cxnId="{2BA42833-10BD-44DC-AAA5-6909F6C642E5}">
      <dgm:prSet/>
      <dgm:spPr/>
      <dgm:t>
        <a:bodyPr/>
        <a:lstStyle/>
        <a:p>
          <a:endParaRPr lang="en-GB"/>
        </a:p>
      </dgm:t>
    </dgm:pt>
    <dgm:pt modelId="{256EF502-A1C8-45D8-B05C-D08AC4374BFA}" type="pres">
      <dgm:prSet presAssocID="{599BB8FD-1068-498D-8870-6CFEF788E4BB}" presName="Name0" presStyleCnt="0">
        <dgm:presLayoutVars>
          <dgm:dir/>
          <dgm:resizeHandles val="exact"/>
        </dgm:presLayoutVars>
      </dgm:prSet>
      <dgm:spPr/>
    </dgm:pt>
    <dgm:pt modelId="{4777019B-DAB9-4521-AF24-9704906DF39F}" type="pres">
      <dgm:prSet presAssocID="{93BA4A06-5FC5-43B1-A2DC-9271B3E6E1DA}" presName="node" presStyleLbl="node1" presStyleIdx="0" presStyleCnt="3">
        <dgm:presLayoutVars>
          <dgm:bulletEnabled val="1"/>
        </dgm:presLayoutVars>
      </dgm:prSet>
      <dgm:spPr/>
    </dgm:pt>
    <dgm:pt modelId="{5CC50960-EAC6-4BDD-A575-566955DA6430}" type="pres">
      <dgm:prSet presAssocID="{969AD0CE-F03C-40EA-B3DE-CEA282478B67}" presName="sibTrans" presStyleCnt="0"/>
      <dgm:spPr/>
    </dgm:pt>
    <dgm:pt modelId="{73BC33AF-12FE-4D5D-8A35-C0C82F4677A9}" type="pres">
      <dgm:prSet presAssocID="{C67F228A-8095-48E6-90EB-76EEDD2DFBE4}" presName="node" presStyleLbl="node1" presStyleIdx="1" presStyleCnt="3">
        <dgm:presLayoutVars>
          <dgm:bulletEnabled val="1"/>
        </dgm:presLayoutVars>
      </dgm:prSet>
      <dgm:spPr/>
    </dgm:pt>
    <dgm:pt modelId="{9CC139C6-39D8-4D8D-8ADC-643636D044BB}" type="pres">
      <dgm:prSet presAssocID="{750A636F-BC17-447B-8E8B-E3DAFD1FD314}" presName="sibTrans" presStyleCnt="0"/>
      <dgm:spPr/>
    </dgm:pt>
    <dgm:pt modelId="{992C26F6-DDE7-439A-87A4-30DFCFD8C6D4}" type="pres">
      <dgm:prSet presAssocID="{AEE069E6-7747-4AF3-B92F-4EB0DB7B5567}" presName="node" presStyleLbl="node1" presStyleIdx="2" presStyleCnt="3">
        <dgm:presLayoutVars>
          <dgm:bulletEnabled val="1"/>
        </dgm:presLayoutVars>
      </dgm:prSet>
      <dgm:spPr/>
    </dgm:pt>
  </dgm:ptLst>
  <dgm:cxnLst>
    <dgm:cxn modelId="{2BA42833-10BD-44DC-AAA5-6909F6C642E5}" srcId="{599BB8FD-1068-498D-8870-6CFEF788E4BB}" destId="{AEE069E6-7747-4AF3-B92F-4EB0DB7B5567}" srcOrd="2" destOrd="0" parTransId="{86549BA2-5643-43A8-8634-4FD39BA5B1A1}" sibTransId="{243EDCC0-94B6-4896-A8F2-152184E2DEBE}"/>
    <dgm:cxn modelId="{CB4BA835-A6D0-49CB-8EC9-ACE71203DC36}" srcId="{599BB8FD-1068-498D-8870-6CFEF788E4BB}" destId="{93BA4A06-5FC5-43B1-A2DC-9271B3E6E1DA}" srcOrd="0" destOrd="0" parTransId="{54D3AF89-0F37-41F8-83AD-F03D699B3B0E}" sibTransId="{969AD0CE-F03C-40EA-B3DE-CEA282478B67}"/>
    <dgm:cxn modelId="{60E10080-A1F5-4465-A4BC-BE39B063377A}" type="presOf" srcId="{C67F228A-8095-48E6-90EB-76EEDD2DFBE4}" destId="{73BC33AF-12FE-4D5D-8A35-C0C82F4677A9}" srcOrd="0" destOrd="0" presId="urn:microsoft.com/office/officeart/2005/8/layout/hList6"/>
    <dgm:cxn modelId="{ADD68F81-133C-4936-9DFF-C935790A12A4}" type="presOf" srcId="{599BB8FD-1068-498D-8870-6CFEF788E4BB}" destId="{256EF502-A1C8-45D8-B05C-D08AC4374BFA}" srcOrd="0" destOrd="0" presId="urn:microsoft.com/office/officeart/2005/8/layout/hList6"/>
    <dgm:cxn modelId="{901EAB9E-2977-4688-BA51-8A6DF23D0C44}" srcId="{599BB8FD-1068-498D-8870-6CFEF788E4BB}" destId="{C67F228A-8095-48E6-90EB-76EEDD2DFBE4}" srcOrd="1" destOrd="0" parTransId="{C1FA4188-5BED-4202-B899-02FF999390BC}" sibTransId="{750A636F-BC17-447B-8E8B-E3DAFD1FD314}"/>
    <dgm:cxn modelId="{A05E88A6-E72F-475F-8CD8-807D9A44B6B5}" type="presOf" srcId="{93BA4A06-5FC5-43B1-A2DC-9271B3E6E1DA}" destId="{4777019B-DAB9-4521-AF24-9704906DF39F}" srcOrd="0" destOrd="0" presId="urn:microsoft.com/office/officeart/2005/8/layout/hList6"/>
    <dgm:cxn modelId="{5E242FB3-479B-4753-99FF-8EEA60177CF1}" type="presOf" srcId="{AEE069E6-7747-4AF3-B92F-4EB0DB7B5567}" destId="{992C26F6-DDE7-439A-87A4-30DFCFD8C6D4}" srcOrd="0" destOrd="0" presId="urn:microsoft.com/office/officeart/2005/8/layout/hList6"/>
    <dgm:cxn modelId="{0704D667-71AA-4878-93AF-951C19C5085B}" type="presParOf" srcId="{256EF502-A1C8-45D8-B05C-D08AC4374BFA}" destId="{4777019B-DAB9-4521-AF24-9704906DF39F}" srcOrd="0" destOrd="0" presId="urn:microsoft.com/office/officeart/2005/8/layout/hList6"/>
    <dgm:cxn modelId="{73D80307-B791-4606-980B-03A2AE70A19C}" type="presParOf" srcId="{256EF502-A1C8-45D8-B05C-D08AC4374BFA}" destId="{5CC50960-EAC6-4BDD-A575-566955DA6430}" srcOrd="1" destOrd="0" presId="urn:microsoft.com/office/officeart/2005/8/layout/hList6"/>
    <dgm:cxn modelId="{C5AC3472-99F1-478F-9F2F-B715CD3FA65A}" type="presParOf" srcId="{256EF502-A1C8-45D8-B05C-D08AC4374BFA}" destId="{73BC33AF-12FE-4D5D-8A35-C0C82F4677A9}" srcOrd="2" destOrd="0" presId="urn:microsoft.com/office/officeart/2005/8/layout/hList6"/>
    <dgm:cxn modelId="{21CABBE7-E475-4D2C-B931-E68476515E21}" type="presParOf" srcId="{256EF502-A1C8-45D8-B05C-D08AC4374BFA}" destId="{9CC139C6-39D8-4D8D-8ADC-643636D044BB}" srcOrd="3" destOrd="0" presId="urn:microsoft.com/office/officeart/2005/8/layout/hList6"/>
    <dgm:cxn modelId="{987770F4-9B74-4244-880D-837E44912465}" type="presParOf" srcId="{256EF502-A1C8-45D8-B05C-D08AC4374BFA}" destId="{992C26F6-DDE7-439A-87A4-30DFCFD8C6D4}"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F96591-42ED-4344-A672-E5B8DB84A3F7}">
      <dsp:nvSpPr>
        <dsp:cNvPr id="0" name=""/>
        <dsp:cNvSpPr/>
      </dsp:nvSpPr>
      <dsp:spPr>
        <a:xfrm rot="10800000">
          <a:off x="1035128" y="1899"/>
          <a:ext cx="4759184" cy="827060"/>
        </a:xfrm>
        <a:prstGeom prst="homePlate">
          <a:avLst/>
        </a:prstGeom>
        <a:solidFill>
          <a:schemeClr val="accent5">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711" tIns="57150" rIns="106680" bIns="57150" numCol="1" spcCol="1270" anchor="ctr" anchorCtr="0">
          <a:noAutofit/>
        </a:bodyPr>
        <a:lstStyle/>
        <a:p>
          <a:pPr marL="0" lvl="0" indent="0" algn="ctr" defTabSz="666750" rtl="0">
            <a:lnSpc>
              <a:spcPct val="90000"/>
            </a:lnSpc>
            <a:spcBef>
              <a:spcPct val="0"/>
            </a:spcBef>
            <a:spcAft>
              <a:spcPct val="35000"/>
            </a:spcAft>
            <a:buNone/>
          </a:pPr>
          <a:r>
            <a:rPr lang="en-IN" sz="1500" kern="1200" dirty="0">
              <a:latin typeface="Arial" panose="020B0604020202020204" pitchFamily="34" charset="0"/>
              <a:cs typeface="Arial" panose="020B0604020202020204" pitchFamily="34" charset="0"/>
            </a:rPr>
            <a:t>Health promotion is the prevention of illness through improving behaviour, even before the onset of disease.</a:t>
          </a:r>
        </a:p>
      </dsp:txBody>
      <dsp:txXfrm rot="10800000">
        <a:off x="1241893" y="1899"/>
        <a:ext cx="4552419" cy="827060"/>
      </dsp:txXfrm>
    </dsp:sp>
    <dsp:sp modelId="{14066E3B-A626-4412-B675-C6537FBDE316}">
      <dsp:nvSpPr>
        <dsp:cNvPr id="0" name=""/>
        <dsp:cNvSpPr/>
      </dsp:nvSpPr>
      <dsp:spPr>
        <a:xfrm>
          <a:off x="806440" y="1899"/>
          <a:ext cx="827060" cy="827060"/>
        </a:xfrm>
        <a:prstGeom prst="ellipse">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893A4-A660-4207-91A5-D8DD3C68B7E5}">
      <dsp:nvSpPr>
        <dsp:cNvPr id="0" name=""/>
        <dsp:cNvSpPr/>
      </dsp:nvSpPr>
      <dsp:spPr>
        <a:xfrm rot="10800000">
          <a:off x="1035128" y="1075843"/>
          <a:ext cx="4759184" cy="827060"/>
        </a:xfrm>
        <a:prstGeom prst="homePlate">
          <a:avLst/>
        </a:prstGeom>
        <a:solidFill>
          <a:schemeClr val="accent5">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711" tIns="57150" rIns="106680" bIns="57150" numCol="1" spcCol="1270" anchor="ctr" anchorCtr="0">
          <a:noAutofit/>
        </a:bodyPr>
        <a:lstStyle/>
        <a:p>
          <a:pPr marL="0" lvl="0" indent="0" algn="ctr" defTabSz="666750" rtl="0">
            <a:lnSpc>
              <a:spcPct val="90000"/>
            </a:lnSpc>
            <a:spcBef>
              <a:spcPct val="0"/>
            </a:spcBef>
            <a:spcAft>
              <a:spcPct val="35000"/>
            </a:spcAft>
            <a:buNone/>
          </a:pPr>
          <a:r>
            <a:rPr lang="en-IN" sz="1500" kern="1200" dirty="0">
              <a:latin typeface="Arial" panose="020B0604020202020204" pitchFamily="34" charset="0"/>
              <a:cs typeface="Arial" panose="020B0604020202020204" pitchFamily="34" charset="0"/>
            </a:rPr>
            <a:t>In tobacco control, preventing, educating, regulating or supporting activities to decrease exposure to vaping and smoking.</a:t>
          </a:r>
        </a:p>
      </dsp:txBody>
      <dsp:txXfrm rot="10800000">
        <a:off x="1241893" y="1075843"/>
        <a:ext cx="4552419" cy="827060"/>
      </dsp:txXfrm>
    </dsp:sp>
    <dsp:sp modelId="{E6492BAA-ABA5-4130-A043-3E970343B2A9}">
      <dsp:nvSpPr>
        <dsp:cNvPr id="0" name=""/>
        <dsp:cNvSpPr/>
      </dsp:nvSpPr>
      <dsp:spPr>
        <a:xfrm>
          <a:off x="806440" y="1075843"/>
          <a:ext cx="827060" cy="827060"/>
        </a:xfrm>
        <a:prstGeom prst="ellipse">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955770-09AF-4BFA-978C-5F6C3D047121}">
      <dsp:nvSpPr>
        <dsp:cNvPr id="0" name=""/>
        <dsp:cNvSpPr/>
      </dsp:nvSpPr>
      <dsp:spPr>
        <a:xfrm rot="10800000">
          <a:off x="1035128" y="2149787"/>
          <a:ext cx="4759184" cy="827060"/>
        </a:xfrm>
        <a:prstGeom prst="homePlate">
          <a:avLst/>
        </a:prstGeom>
        <a:solidFill>
          <a:schemeClr val="accent5">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711" tIns="57150" rIns="106680" bIns="57150" numCol="1" spcCol="1270" anchor="ctr" anchorCtr="0">
          <a:noAutofit/>
        </a:bodyPr>
        <a:lstStyle/>
        <a:p>
          <a:pPr marL="0" lvl="0" indent="0" algn="ctr" defTabSz="666750" rtl="0">
            <a:lnSpc>
              <a:spcPct val="90000"/>
            </a:lnSpc>
            <a:spcBef>
              <a:spcPct val="0"/>
            </a:spcBef>
            <a:spcAft>
              <a:spcPct val="35000"/>
            </a:spcAft>
            <a:buNone/>
          </a:pPr>
          <a:r>
            <a:rPr lang="en-IN" sz="1500" kern="1200" dirty="0">
              <a:latin typeface="Arial" panose="020B0604020202020204" pitchFamily="34" charset="0"/>
              <a:cs typeface="Arial" panose="020B0604020202020204" pitchFamily="34" charset="0"/>
            </a:rPr>
            <a:t>The campaign targets teenagers aged 13- 18 to prevent them from starting nicotine addiction.  </a:t>
          </a:r>
        </a:p>
      </dsp:txBody>
      <dsp:txXfrm rot="10800000">
        <a:off x="1241893" y="2149787"/>
        <a:ext cx="4552419" cy="827060"/>
      </dsp:txXfrm>
    </dsp:sp>
    <dsp:sp modelId="{AF26744F-503E-41B0-B99B-180AD1F8C49D}">
      <dsp:nvSpPr>
        <dsp:cNvPr id="0" name=""/>
        <dsp:cNvSpPr/>
      </dsp:nvSpPr>
      <dsp:spPr>
        <a:xfrm>
          <a:off x="806440" y="2149787"/>
          <a:ext cx="827060" cy="827060"/>
        </a:xfrm>
        <a:prstGeom prst="ellipse">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037C32-39AE-4C2B-A31E-ECF142BCC20F}">
      <dsp:nvSpPr>
        <dsp:cNvPr id="0" name=""/>
        <dsp:cNvSpPr/>
      </dsp:nvSpPr>
      <dsp:spPr>
        <a:xfrm rot="10800000">
          <a:off x="1035128" y="3223731"/>
          <a:ext cx="4759184" cy="827060"/>
        </a:xfrm>
        <a:prstGeom prst="homePlate">
          <a:avLst/>
        </a:prstGeom>
        <a:solidFill>
          <a:schemeClr val="accent5">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711" tIns="57150" rIns="106680" bIns="57150" numCol="1" spcCol="1270" anchor="ctr" anchorCtr="0">
          <a:noAutofit/>
        </a:bodyPr>
        <a:lstStyle/>
        <a:p>
          <a:pPr marL="0" lvl="0" indent="0" algn="ctr" defTabSz="666750" rtl="0">
            <a:lnSpc>
              <a:spcPct val="90000"/>
            </a:lnSpc>
            <a:spcBef>
              <a:spcPct val="0"/>
            </a:spcBef>
            <a:spcAft>
              <a:spcPct val="35000"/>
            </a:spcAft>
            <a:buNone/>
          </a:pPr>
          <a:r>
            <a:rPr lang="en-IN" sz="1500" kern="1200">
              <a:latin typeface="Arial" panose="020B0604020202020204" pitchFamily="34" charset="0"/>
              <a:cs typeface="Arial" panose="020B0604020202020204" pitchFamily="34" charset="0"/>
            </a:rPr>
            <a:t>Refusal skills, health literacy and decision-making are developed.</a:t>
          </a:r>
        </a:p>
      </dsp:txBody>
      <dsp:txXfrm rot="10800000">
        <a:off x="1241893" y="3223731"/>
        <a:ext cx="4552419" cy="827060"/>
      </dsp:txXfrm>
    </dsp:sp>
    <dsp:sp modelId="{AAC37417-F759-42B0-9478-8FD94B9A7FE9}">
      <dsp:nvSpPr>
        <dsp:cNvPr id="0" name=""/>
        <dsp:cNvSpPr/>
      </dsp:nvSpPr>
      <dsp:spPr>
        <a:xfrm>
          <a:off x="806440" y="3223731"/>
          <a:ext cx="827060" cy="827060"/>
        </a:xfrm>
        <a:prstGeom prst="ellipse">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43034-6279-4C96-A79B-22C6E2C496C4}">
      <dsp:nvSpPr>
        <dsp:cNvPr id="0" name=""/>
        <dsp:cNvSpPr/>
      </dsp:nvSpPr>
      <dsp:spPr>
        <a:xfrm rot="10800000">
          <a:off x="1035128" y="4297675"/>
          <a:ext cx="4759184" cy="827060"/>
        </a:xfrm>
        <a:prstGeom prst="homePlate">
          <a:avLst/>
        </a:prstGeom>
        <a:solidFill>
          <a:schemeClr val="accent5">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711" tIns="57150" rIns="106680" bIns="57150" numCol="1" spcCol="1270" anchor="ctr" anchorCtr="0">
          <a:noAutofit/>
        </a:bodyPr>
        <a:lstStyle/>
        <a:p>
          <a:pPr marL="0" lvl="0" indent="0" algn="ctr" defTabSz="666750" rtl="0">
            <a:lnSpc>
              <a:spcPct val="90000"/>
            </a:lnSpc>
            <a:spcBef>
              <a:spcPct val="0"/>
            </a:spcBef>
            <a:spcAft>
              <a:spcPct val="35000"/>
            </a:spcAft>
            <a:buNone/>
          </a:pPr>
          <a:r>
            <a:rPr lang="en-IN" sz="1500" kern="1200">
              <a:latin typeface="Arial" panose="020B0604020202020204" pitchFamily="34" charset="0"/>
              <a:cs typeface="Arial" panose="020B0604020202020204" pitchFamily="34" charset="0"/>
            </a:rPr>
            <a:t>There are 8 sessions focused on behaviour aspects associated with environments of family, peers and school.</a:t>
          </a:r>
        </a:p>
      </dsp:txBody>
      <dsp:txXfrm rot="10800000">
        <a:off x="1241893" y="4297675"/>
        <a:ext cx="4552419" cy="827060"/>
      </dsp:txXfrm>
    </dsp:sp>
    <dsp:sp modelId="{63676C89-08E6-4095-9DB0-DCE8A49FC1D4}">
      <dsp:nvSpPr>
        <dsp:cNvPr id="0" name=""/>
        <dsp:cNvSpPr/>
      </dsp:nvSpPr>
      <dsp:spPr>
        <a:xfrm>
          <a:off x="806440" y="4297675"/>
          <a:ext cx="827060" cy="827060"/>
        </a:xfrm>
        <a:prstGeom prst="ellipse">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07732-B3C0-4619-B6AD-2C9F82780B28}">
      <dsp:nvSpPr>
        <dsp:cNvPr id="0" name=""/>
        <dsp:cNvSpPr/>
      </dsp:nvSpPr>
      <dsp:spPr>
        <a:xfrm>
          <a:off x="0" y="43735"/>
          <a:ext cx="7013862" cy="1289340"/>
        </a:xfrm>
        <a:prstGeom prst="roundRect">
          <a:avLst/>
        </a:prstGeom>
        <a:solidFill>
          <a:schemeClr val="accent3">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rtl="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Health promotion takes place before diseases and conditions have a chance to occur, whereas tobacco control prevents tobacco initiation and nicotine dependence (Adams </a:t>
          </a:r>
          <a:r>
            <a:rPr lang="en-US" sz="1900" i="1" kern="1200" dirty="0">
              <a:latin typeface="Arial" panose="020B0604020202020204" pitchFamily="34" charset="0"/>
              <a:cs typeface="Arial" panose="020B0604020202020204" pitchFamily="34" charset="0"/>
            </a:rPr>
            <a:t>et al.,</a:t>
          </a:r>
          <a:r>
            <a:rPr lang="en-US" sz="1900" kern="1200" dirty="0">
              <a:latin typeface="Arial" panose="020B0604020202020204" pitchFamily="34" charset="0"/>
              <a:cs typeface="Arial" panose="020B0604020202020204" pitchFamily="34" charset="0"/>
            </a:rPr>
            <a:t> 2023).</a:t>
          </a:r>
          <a:endParaRPr lang="en-IN" sz="1900" kern="1200" dirty="0">
            <a:latin typeface="Arial" panose="020B0604020202020204" pitchFamily="34" charset="0"/>
            <a:cs typeface="Arial" panose="020B0604020202020204" pitchFamily="34" charset="0"/>
          </a:endParaRPr>
        </a:p>
      </dsp:txBody>
      <dsp:txXfrm>
        <a:off x="62940" y="106675"/>
        <a:ext cx="6887982" cy="1163460"/>
      </dsp:txXfrm>
    </dsp:sp>
    <dsp:sp modelId="{8940A2FE-341F-42F1-BD6C-E293B2EC2662}">
      <dsp:nvSpPr>
        <dsp:cNvPr id="0" name=""/>
        <dsp:cNvSpPr/>
      </dsp:nvSpPr>
      <dsp:spPr>
        <a:xfrm>
          <a:off x="0" y="1369727"/>
          <a:ext cx="7013862" cy="1289340"/>
        </a:xfrm>
        <a:prstGeom prst="roundRect">
          <a:avLst/>
        </a:prstGeom>
        <a:solidFill>
          <a:schemeClr val="accent3">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rtl="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Peer influence (among ages 13–18), social norms, and exposure to tobacco smoke and emerging nicotine products are all factors that impact teens aged 13-18.</a:t>
          </a:r>
          <a:endParaRPr lang="en-IN" sz="1900" kern="1200" dirty="0">
            <a:latin typeface="Arial" panose="020B0604020202020204" pitchFamily="34" charset="0"/>
            <a:cs typeface="Arial" panose="020B0604020202020204" pitchFamily="34" charset="0"/>
          </a:endParaRPr>
        </a:p>
      </dsp:txBody>
      <dsp:txXfrm>
        <a:off x="62940" y="1432667"/>
        <a:ext cx="6887982" cy="1163460"/>
      </dsp:txXfrm>
    </dsp:sp>
    <dsp:sp modelId="{19049ED6-3BA7-4BB2-94D4-8756DDD7DCCC}">
      <dsp:nvSpPr>
        <dsp:cNvPr id="0" name=""/>
        <dsp:cNvSpPr/>
      </dsp:nvSpPr>
      <dsp:spPr>
        <a:xfrm>
          <a:off x="0" y="2701874"/>
          <a:ext cx="7013862" cy="1289340"/>
        </a:xfrm>
        <a:prstGeom prst="roundRect">
          <a:avLst/>
        </a:prstGeom>
        <a:solidFill>
          <a:schemeClr val="accent3">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rtl="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Knowledge, refusal skills and healthier decision-making can be developed through a campaign that is prevention-focused.</a:t>
          </a:r>
          <a:endParaRPr lang="en-IN" sz="1900" kern="1200" dirty="0">
            <a:latin typeface="Arial" panose="020B0604020202020204" pitchFamily="34" charset="0"/>
            <a:cs typeface="Arial" panose="020B0604020202020204" pitchFamily="34" charset="0"/>
          </a:endParaRPr>
        </a:p>
      </dsp:txBody>
      <dsp:txXfrm>
        <a:off x="62940" y="2764814"/>
        <a:ext cx="6887982" cy="1163460"/>
      </dsp:txXfrm>
    </dsp:sp>
    <dsp:sp modelId="{462F158F-379D-47B3-942B-BF5530CF291C}">
      <dsp:nvSpPr>
        <dsp:cNvPr id="0" name=""/>
        <dsp:cNvSpPr/>
      </dsp:nvSpPr>
      <dsp:spPr>
        <a:xfrm>
          <a:off x="0" y="4045934"/>
          <a:ext cx="7013862" cy="1289340"/>
        </a:xfrm>
        <a:prstGeom prst="roundRect">
          <a:avLst/>
        </a:prstGeom>
        <a:solidFill>
          <a:schemeClr val="accent3">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rtl="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Smoke-Free Futures: Take Control then integrates the elements of education, hands-on program components and social support within these 8 Days.</a:t>
          </a:r>
          <a:endParaRPr lang="en-IN" sz="1900" kern="1200" dirty="0">
            <a:latin typeface="Arial" panose="020B0604020202020204" pitchFamily="34" charset="0"/>
            <a:cs typeface="Arial" panose="020B0604020202020204" pitchFamily="34" charset="0"/>
          </a:endParaRPr>
        </a:p>
      </dsp:txBody>
      <dsp:txXfrm>
        <a:off x="62940" y="4108874"/>
        <a:ext cx="6887982" cy="11634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31B8E-15D1-4F5E-BAD5-F0F67372BF3A}">
      <dsp:nvSpPr>
        <dsp:cNvPr id="0" name=""/>
        <dsp:cNvSpPr/>
      </dsp:nvSpPr>
      <dsp:spPr>
        <a:xfrm>
          <a:off x="-6513125" y="-996114"/>
          <a:ext cx="7752199" cy="7752199"/>
        </a:xfrm>
        <a:prstGeom prst="blockArc">
          <a:avLst>
            <a:gd name="adj1" fmla="val 18900000"/>
            <a:gd name="adj2" fmla="val 2700000"/>
            <a:gd name="adj3" fmla="val 279"/>
          </a:avLst>
        </a:prstGeom>
        <a:noFill/>
        <a:ln w="15875" cap="rnd"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853453-AE03-4CF3-9C83-617A62AEE635}">
      <dsp:nvSpPr>
        <dsp:cNvPr id="0" name=""/>
        <dsp:cNvSpPr/>
      </dsp:nvSpPr>
      <dsp:spPr>
        <a:xfrm>
          <a:off x="541256" y="359882"/>
          <a:ext cx="5494868" cy="720226"/>
        </a:xfrm>
        <a:prstGeom prst="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680" tIns="40640" rIns="40640" bIns="40640" numCol="1" spcCol="1270" anchor="ctr" anchorCtr="0">
          <a:noAutofit/>
        </a:bodyPr>
        <a:lstStyle/>
        <a:p>
          <a:pPr marL="0" lvl="0" indent="0" algn="just" defTabSz="711200" rtl="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Early experimentation: It is a time when tobacco experimentation is likely to progress to nicotine addiction.</a:t>
          </a:r>
        </a:p>
      </dsp:txBody>
      <dsp:txXfrm>
        <a:off x="541256" y="359882"/>
        <a:ext cx="5494868" cy="720226"/>
      </dsp:txXfrm>
    </dsp:sp>
    <dsp:sp modelId="{F09D2203-AB19-4C24-B1C9-E79DE21BACFA}">
      <dsp:nvSpPr>
        <dsp:cNvPr id="0" name=""/>
        <dsp:cNvSpPr/>
      </dsp:nvSpPr>
      <dsp:spPr>
        <a:xfrm>
          <a:off x="91114" y="269854"/>
          <a:ext cx="900283" cy="900283"/>
        </a:xfrm>
        <a:prstGeom prst="ellipse">
          <a:avLst/>
        </a:prstGeom>
        <a:solidFill>
          <a:schemeClr val="lt1">
            <a:hueOff val="0"/>
            <a:satOff val="0"/>
            <a:lumOff val="0"/>
            <a:alphaOff val="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E06CBE6-437E-4CC8-825D-F5B7D76D3C5C}">
      <dsp:nvSpPr>
        <dsp:cNvPr id="0" name=""/>
        <dsp:cNvSpPr/>
      </dsp:nvSpPr>
      <dsp:spPr>
        <a:xfrm>
          <a:off x="1057349" y="1439877"/>
          <a:ext cx="4978774" cy="720226"/>
        </a:xfrm>
        <a:prstGeom prst="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680" tIns="40640" rIns="40640" bIns="40640" numCol="1" spcCol="1270" anchor="ctr" anchorCtr="0">
          <a:noAutofit/>
        </a:bodyPr>
        <a:lstStyle/>
        <a:p>
          <a:pPr marL="0" lvl="0" indent="0" algn="just" defTabSz="711200" rtl="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Protection from harm: Exposure to tobacco can harm the growing respiratory, cardiovascular, and nervous systems (NHS 2025).</a:t>
          </a:r>
        </a:p>
      </dsp:txBody>
      <dsp:txXfrm>
        <a:off x="1057349" y="1439877"/>
        <a:ext cx="4978774" cy="720226"/>
      </dsp:txXfrm>
    </dsp:sp>
    <dsp:sp modelId="{BFDFD64B-F0D8-4846-AE26-13CC8A500337}">
      <dsp:nvSpPr>
        <dsp:cNvPr id="0" name=""/>
        <dsp:cNvSpPr/>
      </dsp:nvSpPr>
      <dsp:spPr>
        <a:xfrm>
          <a:off x="607207" y="1349848"/>
          <a:ext cx="900283" cy="900283"/>
        </a:xfrm>
        <a:prstGeom prst="ellipse">
          <a:avLst/>
        </a:prstGeom>
        <a:solidFill>
          <a:schemeClr val="lt1">
            <a:hueOff val="0"/>
            <a:satOff val="0"/>
            <a:lumOff val="0"/>
            <a:alphaOff val="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C9C22B-3468-4565-B44B-FC9ECCBAD23C}">
      <dsp:nvSpPr>
        <dsp:cNvPr id="0" name=""/>
        <dsp:cNvSpPr/>
      </dsp:nvSpPr>
      <dsp:spPr>
        <a:xfrm>
          <a:off x="1215748" y="2519871"/>
          <a:ext cx="4820375" cy="720226"/>
        </a:xfrm>
        <a:prstGeom prst="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680" tIns="40640" rIns="40640" bIns="40640" numCol="1" spcCol="1270" anchor="ctr" anchorCtr="0">
          <a:noAutofit/>
        </a:bodyPr>
        <a:lstStyle/>
        <a:p>
          <a:pPr marL="0" lvl="0" indent="0" algn="just" defTabSz="711200" rtl="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Peer pressure: Acceptance and peer pressure may lead to experimentation among teens.</a:t>
          </a:r>
        </a:p>
      </dsp:txBody>
      <dsp:txXfrm>
        <a:off x="1215748" y="2519871"/>
        <a:ext cx="4820375" cy="720226"/>
      </dsp:txXfrm>
    </dsp:sp>
    <dsp:sp modelId="{505AE221-5BEA-48D2-8F6B-E7B5ED6F836F}">
      <dsp:nvSpPr>
        <dsp:cNvPr id="0" name=""/>
        <dsp:cNvSpPr/>
      </dsp:nvSpPr>
      <dsp:spPr>
        <a:xfrm>
          <a:off x="765606" y="2429843"/>
          <a:ext cx="900283" cy="900283"/>
        </a:xfrm>
        <a:prstGeom prst="ellipse">
          <a:avLst/>
        </a:prstGeom>
        <a:solidFill>
          <a:schemeClr val="lt1">
            <a:hueOff val="0"/>
            <a:satOff val="0"/>
            <a:lumOff val="0"/>
            <a:alphaOff val="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4FC883-5238-4461-886A-2A19A96DA3F4}">
      <dsp:nvSpPr>
        <dsp:cNvPr id="0" name=""/>
        <dsp:cNvSpPr/>
      </dsp:nvSpPr>
      <dsp:spPr>
        <a:xfrm>
          <a:off x="1057349" y="3599866"/>
          <a:ext cx="4978774" cy="720226"/>
        </a:xfrm>
        <a:prstGeom prst="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680" tIns="40640" rIns="40640" bIns="40640" numCol="1" spcCol="1270" anchor="ctr" anchorCtr="0">
          <a:noAutofit/>
        </a:bodyPr>
        <a:lstStyle/>
        <a:p>
          <a:pPr marL="0" lvl="0" indent="0" algn="just" defTabSz="711200" rtl="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Emerging nicotine products: The use of </a:t>
          </a:r>
          <a:r>
            <a:rPr lang="en-IN" sz="1600" kern="1200" dirty="0" err="1">
              <a:latin typeface="Arial" panose="020B0604020202020204" pitchFamily="34" charset="0"/>
              <a:cs typeface="Arial" panose="020B0604020202020204" pitchFamily="34" charset="0"/>
            </a:rPr>
            <a:t>vapes</a:t>
          </a:r>
          <a:r>
            <a:rPr lang="en-IN" sz="1600" kern="1200" dirty="0">
              <a:latin typeface="Arial" panose="020B0604020202020204" pitchFamily="34" charset="0"/>
              <a:cs typeface="Arial" panose="020B0604020202020204" pitchFamily="34" charset="0"/>
            </a:rPr>
            <a:t> and other nicotine products makes prevention difficult.</a:t>
          </a:r>
        </a:p>
      </dsp:txBody>
      <dsp:txXfrm>
        <a:off x="1057349" y="3599866"/>
        <a:ext cx="4978774" cy="720226"/>
      </dsp:txXfrm>
    </dsp:sp>
    <dsp:sp modelId="{B3710AA7-4002-4E40-8A22-158A665EAA6E}">
      <dsp:nvSpPr>
        <dsp:cNvPr id="0" name=""/>
        <dsp:cNvSpPr/>
      </dsp:nvSpPr>
      <dsp:spPr>
        <a:xfrm>
          <a:off x="607207" y="3509837"/>
          <a:ext cx="900283" cy="900283"/>
        </a:xfrm>
        <a:prstGeom prst="ellipse">
          <a:avLst/>
        </a:prstGeom>
        <a:solidFill>
          <a:schemeClr val="lt1">
            <a:hueOff val="0"/>
            <a:satOff val="0"/>
            <a:lumOff val="0"/>
            <a:alphaOff val="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626D4B-3705-4EE5-AE8F-B0B7E65AB05B}">
      <dsp:nvSpPr>
        <dsp:cNvPr id="0" name=""/>
        <dsp:cNvSpPr/>
      </dsp:nvSpPr>
      <dsp:spPr>
        <a:xfrm>
          <a:off x="541256" y="4679860"/>
          <a:ext cx="5494868" cy="720226"/>
        </a:xfrm>
        <a:prstGeom prst="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680" tIns="40640" rIns="40640" bIns="40640" numCol="1" spcCol="1270" anchor="ctr" anchorCtr="0">
          <a:noAutofit/>
        </a:bodyPr>
        <a:lstStyle/>
        <a:p>
          <a:pPr marL="0" lvl="0" indent="0" algn="just" defTabSz="711200" rtl="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Long-term prevention: Prevention at an early age saves in future diseases, dependency and health costs.</a:t>
          </a:r>
        </a:p>
      </dsp:txBody>
      <dsp:txXfrm>
        <a:off x="541256" y="4679860"/>
        <a:ext cx="5494868" cy="720226"/>
      </dsp:txXfrm>
    </dsp:sp>
    <dsp:sp modelId="{4A589A84-C846-4E17-A91A-AC3A47D8C1D1}">
      <dsp:nvSpPr>
        <dsp:cNvPr id="0" name=""/>
        <dsp:cNvSpPr/>
      </dsp:nvSpPr>
      <dsp:spPr>
        <a:xfrm>
          <a:off x="91114" y="4589832"/>
          <a:ext cx="900283" cy="900283"/>
        </a:xfrm>
        <a:prstGeom prst="ellipse">
          <a:avLst/>
        </a:prstGeom>
        <a:solidFill>
          <a:schemeClr val="lt1">
            <a:hueOff val="0"/>
            <a:satOff val="0"/>
            <a:lumOff val="0"/>
            <a:alphaOff val="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26D814-75DB-4E55-B0EC-29200CC4D63E}">
      <dsp:nvSpPr>
        <dsp:cNvPr id="0" name=""/>
        <dsp:cNvSpPr/>
      </dsp:nvSpPr>
      <dsp:spPr>
        <a:xfrm rot="10800000">
          <a:off x="1199834" y="263"/>
          <a:ext cx="4400074" cy="961161"/>
        </a:xfrm>
        <a:prstGeom prst="homePlate">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3846" tIns="53340" rIns="99568" bIns="53340" numCol="1" spcCol="1270" anchor="ctr" anchorCtr="0">
          <a:noAutofit/>
        </a:bodyPr>
        <a:lstStyle/>
        <a:p>
          <a:pPr marL="0" lvl="0" indent="0" algn="just" defTabSz="622300" rtl="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Social determinants are factors that influence health behaviours, such as family environment, income, education, peers and neighbourhood environment.</a:t>
          </a:r>
          <a:endParaRPr lang="en-IN" sz="1400" kern="1200" dirty="0">
            <a:latin typeface="Arial" panose="020B0604020202020204" pitchFamily="34" charset="0"/>
            <a:cs typeface="Arial" panose="020B0604020202020204" pitchFamily="34" charset="0"/>
          </a:endParaRPr>
        </a:p>
      </dsp:txBody>
      <dsp:txXfrm rot="10800000">
        <a:off x="1440124" y="263"/>
        <a:ext cx="4159784" cy="961161"/>
      </dsp:txXfrm>
    </dsp:sp>
    <dsp:sp modelId="{FCA3934C-2EDE-4CE4-8694-5979CD80E6C7}">
      <dsp:nvSpPr>
        <dsp:cNvPr id="0" name=""/>
        <dsp:cNvSpPr/>
      </dsp:nvSpPr>
      <dsp:spPr>
        <a:xfrm>
          <a:off x="780109" y="263"/>
          <a:ext cx="996811" cy="961161"/>
        </a:xfrm>
        <a:prstGeom prst="ellipse">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9B2275E-A689-4F30-85AA-7A9FB14CE132}">
      <dsp:nvSpPr>
        <dsp:cNvPr id="0" name=""/>
        <dsp:cNvSpPr/>
      </dsp:nvSpPr>
      <dsp:spPr>
        <a:xfrm rot="10800000">
          <a:off x="1199834" y="1248339"/>
          <a:ext cx="4400074" cy="961161"/>
        </a:xfrm>
        <a:prstGeom prst="homePlate">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3846" tIns="53340" rIns="99568" bIns="53340" numCol="1" spcCol="1270" anchor="ctr" anchorCtr="0">
          <a:noAutofit/>
        </a:bodyPr>
        <a:lstStyle/>
        <a:p>
          <a:pPr marL="0" lvl="0" indent="0" algn="just" defTabSz="622300" rtl="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Parental smoking, peer acceptance, stress and exposure to tobacco or vaping use could go into the equation with teenage tobacco use (Mays </a:t>
          </a:r>
          <a:r>
            <a:rPr lang="en-US" sz="1400" i="1" kern="1200" dirty="0">
              <a:latin typeface="Arial" panose="020B0604020202020204" pitchFamily="34" charset="0"/>
              <a:cs typeface="Arial" panose="020B0604020202020204" pitchFamily="34" charset="0"/>
            </a:rPr>
            <a:t>et al.</a:t>
          </a:r>
          <a:r>
            <a:rPr lang="en-US" sz="1400" kern="1200" dirty="0">
              <a:latin typeface="Arial" panose="020B0604020202020204" pitchFamily="34" charset="0"/>
              <a:cs typeface="Arial" panose="020B0604020202020204" pitchFamily="34" charset="0"/>
            </a:rPr>
            <a:t>, 2024).</a:t>
          </a:r>
          <a:endParaRPr lang="en-IN" sz="1400" kern="1200" dirty="0">
            <a:latin typeface="Arial" panose="020B0604020202020204" pitchFamily="34" charset="0"/>
            <a:cs typeface="Arial" panose="020B0604020202020204" pitchFamily="34" charset="0"/>
          </a:endParaRPr>
        </a:p>
      </dsp:txBody>
      <dsp:txXfrm rot="10800000">
        <a:off x="1440124" y="1248339"/>
        <a:ext cx="4159784" cy="961161"/>
      </dsp:txXfrm>
    </dsp:sp>
    <dsp:sp modelId="{B32EA536-07F5-46BF-8962-2CB00AB4C879}">
      <dsp:nvSpPr>
        <dsp:cNvPr id="0" name=""/>
        <dsp:cNvSpPr/>
      </dsp:nvSpPr>
      <dsp:spPr>
        <a:xfrm>
          <a:off x="780109" y="1248339"/>
          <a:ext cx="996811" cy="961161"/>
        </a:xfrm>
        <a:prstGeom prst="ellipse">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05D0A0F-3FF3-45A0-B531-F5486C486ED7}">
      <dsp:nvSpPr>
        <dsp:cNvPr id="0" name=""/>
        <dsp:cNvSpPr/>
      </dsp:nvSpPr>
      <dsp:spPr>
        <a:xfrm rot="10800000">
          <a:off x="1199834" y="2496414"/>
          <a:ext cx="4400074" cy="961161"/>
        </a:xfrm>
        <a:prstGeom prst="homePlate">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3846" tIns="53340" rIns="99568" bIns="53340" numCol="1" spcCol="1270" anchor="ctr" anchorCtr="0">
          <a:noAutofit/>
        </a:bodyPr>
        <a:lstStyle/>
        <a:p>
          <a:pPr marL="0" lvl="0" indent="0" algn="just" defTabSz="622300" rtl="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Such influences may render individual education somewhat ineffective.</a:t>
          </a:r>
          <a:endParaRPr lang="en-IN" sz="1400" kern="1200" dirty="0">
            <a:latin typeface="Arial" panose="020B0604020202020204" pitchFamily="34" charset="0"/>
            <a:cs typeface="Arial" panose="020B0604020202020204" pitchFamily="34" charset="0"/>
          </a:endParaRPr>
        </a:p>
      </dsp:txBody>
      <dsp:txXfrm rot="10800000">
        <a:off x="1440124" y="2496414"/>
        <a:ext cx="4159784" cy="961161"/>
      </dsp:txXfrm>
    </dsp:sp>
    <dsp:sp modelId="{B0D76917-1F7D-4118-A5FB-78754290ECDC}">
      <dsp:nvSpPr>
        <dsp:cNvPr id="0" name=""/>
        <dsp:cNvSpPr/>
      </dsp:nvSpPr>
      <dsp:spPr>
        <a:xfrm>
          <a:off x="780109" y="2496414"/>
          <a:ext cx="996811" cy="961161"/>
        </a:xfrm>
        <a:prstGeom prst="ellipse">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3E9696E-388A-40FB-AFAB-7BDC0C0295BA}">
      <dsp:nvSpPr>
        <dsp:cNvPr id="0" name=""/>
        <dsp:cNvSpPr/>
      </dsp:nvSpPr>
      <dsp:spPr>
        <a:xfrm rot="10800000">
          <a:off x="1199834" y="3744490"/>
          <a:ext cx="4400074" cy="961161"/>
        </a:xfrm>
        <a:prstGeom prst="homePlate">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3846" tIns="53340" rIns="99568" bIns="53340" numCol="1" spcCol="1270" anchor="ctr" anchorCtr="0">
          <a:noAutofit/>
        </a:bodyPr>
        <a:lstStyle/>
        <a:p>
          <a:pPr marL="0" lvl="0" indent="0" algn="just" defTabSz="622300" rtl="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The campaign therefore leverages the use of peer discussion, family awareness, and school support for resilience.</a:t>
          </a:r>
          <a:endParaRPr lang="en-IN" sz="1400" kern="1200">
            <a:latin typeface="Arial" panose="020B0604020202020204" pitchFamily="34" charset="0"/>
            <a:cs typeface="Arial" panose="020B0604020202020204" pitchFamily="34" charset="0"/>
          </a:endParaRPr>
        </a:p>
      </dsp:txBody>
      <dsp:txXfrm rot="10800000">
        <a:off x="1440124" y="3744490"/>
        <a:ext cx="4159784" cy="961161"/>
      </dsp:txXfrm>
    </dsp:sp>
    <dsp:sp modelId="{E1984F71-1C4F-424D-A313-9DBBD3EC0504}">
      <dsp:nvSpPr>
        <dsp:cNvPr id="0" name=""/>
        <dsp:cNvSpPr/>
      </dsp:nvSpPr>
      <dsp:spPr>
        <a:xfrm>
          <a:off x="780109" y="3744490"/>
          <a:ext cx="996811" cy="961161"/>
        </a:xfrm>
        <a:prstGeom prst="ellipse">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87E626C-B375-466E-B817-31E7F116E16A}">
      <dsp:nvSpPr>
        <dsp:cNvPr id="0" name=""/>
        <dsp:cNvSpPr/>
      </dsp:nvSpPr>
      <dsp:spPr>
        <a:xfrm rot="10800000">
          <a:off x="1199834" y="4992565"/>
          <a:ext cx="4400074" cy="961161"/>
        </a:xfrm>
        <a:prstGeom prst="homePlate">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3846" tIns="53340" rIns="99568" bIns="53340" numCol="1" spcCol="1270" anchor="ctr" anchorCtr="0">
          <a:noAutofit/>
        </a:bodyPr>
        <a:lstStyle/>
        <a:p>
          <a:pPr marL="0" lvl="0" indent="0" algn="just" defTabSz="622300" rtl="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For instance, refusal role-play will assist the teen to cope with stress without harming friendships.</a:t>
          </a:r>
          <a:endParaRPr lang="en-IN" sz="1400" kern="1200" dirty="0">
            <a:latin typeface="Arial" panose="020B0604020202020204" pitchFamily="34" charset="0"/>
            <a:cs typeface="Arial" panose="020B0604020202020204" pitchFamily="34" charset="0"/>
          </a:endParaRPr>
        </a:p>
      </dsp:txBody>
      <dsp:txXfrm rot="10800000">
        <a:off x="1440124" y="4992565"/>
        <a:ext cx="4159784" cy="961161"/>
      </dsp:txXfrm>
    </dsp:sp>
    <dsp:sp modelId="{622443D5-B25F-4A2B-BA0F-1A3A3BED7D6A}">
      <dsp:nvSpPr>
        <dsp:cNvPr id="0" name=""/>
        <dsp:cNvSpPr/>
      </dsp:nvSpPr>
      <dsp:spPr>
        <a:xfrm>
          <a:off x="780109" y="4992565"/>
          <a:ext cx="996811" cy="961161"/>
        </a:xfrm>
        <a:prstGeom prst="ellipse">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1FF45-7C3A-4B03-AD28-DD0F56C0C20E}">
      <dsp:nvSpPr>
        <dsp:cNvPr id="0" name=""/>
        <dsp:cNvSpPr/>
      </dsp:nvSpPr>
      <dsp:spPr>
        <a:xfrm>
          <a:off x="0" y="5049955"/>
          <a:ext cx="6380019" cy="828487"/>
        </a:xfrm>
        <a:prstGeom prst="rect">
          <a:avLst/>
        </a:prstGeom>
        <a:solidFill>
          <a:srgbClr val="CCFFCC">
            <a:alpha val="90000"/>
          </a:srgb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The campaign promotes </a:t>
          </a:r>
          <a:r>
            <a:rPr lang="en-US" sz="1800" kern="1200" dirty="0" err="1">
              <a:solidFill>
                <a:schemeClr val="bg1"/>
              </a:solidFill>
              <a:latin typeface="Arial" panose="020B0604020202020204" pitchFamily="34" charset="0"/>
              <a:cs typeface="Arial" panose="020B0604020202020204" pitchFamily="34" charset="0"/>
            </a:rPr>
            <a:t>predependence</a:t>
          </a:r>
          <a:r>
            <a:rPr lang="en-US" sz="1800" kern="1200" dirty="0">
              <a:solidFill>
                <a:schemeClr val="bg1"/>
              </a:solidFill>
              <a:latin typeface="Arial" panose="020B0604020202020204" pitchFamily="34" charset="0"/>
              <a:cs typeface="Arial" panose="020B0604020202020204" pitchFamily="34" charset="0"/>
            </a:rPr>
            <a:t> instead of dependence.</a:t>
          </a:r>
          <a:endParaRPr lang="en-IN" sz="1800" kern="1200" dirty="0">
            <a:solidFill>
              <a:schemeClr val="bg1"/>
            </a:solidFill>
            <a:latin typeface="Arial" panose="020B0604020202020204" pitchFamily="34" charset="0"/>
            <a:cs typeface="Arial" panose="020B0604020202020204" pitchFamily="34" charset="0"/>
          </a:endParaRPr>
        </a:p>
      </dsp:txBody>
      <dsp:txXfrm>
        <a:off x="0" y="5049955"/>
        <a:ext cx="6380019" cy="828487"/>
      </dsp:txXfrm>
    </dsp:sp>
    <dsp:sp modelId="{FFF5574C-C502-4F02-917F-B81BFD2AA0E3}">
      <dsp:nvSpPr>
        <dsp:cNvPr id="0" name=""/>
        <dsp:cNvSpPr/>
      </dsp:nvSpPr>
      <dsp:spPr>
        <a:xfrm rot="10800000">
          <a:off x="0" y="3788169"/>
          <a:ext cx="6380019" cy="1274213"/>
        </a:xfrm>
        <a:prstGeom prst="upArrowCallout">
          <a:avLst/>
        </a:prstGeom>
        <a:solidFill>
          <a:srgbClr val="CCFFCC">
            <a:alpha val="90000"/>
          </a:srgb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9% are currently using electronic cigarettes, and that is the reason why the approach taken in controlling tobacco should be modern.</a:t>
          </a:r>
          <a:endParaRPr lang="en-IN" sz="1800" kern="1200" dirty="0">
            <a:solidFill>
              <a:schemeClr val="bg1"/>
            </a:solidFill>
            <a:latin typeface="Arial" panose="020B0604020202020204" pitchFamily="34" charset="0"/>
            <a:cs typeface="Arial" panose="020B0604020202020204" pitchFamily="34" charset="0"/>
          </a:endParaRPr>
        </a:p>
      </dsp:txBody>
      <dsp:txXfrm rot="10800000">
        <a:off x="0" y="3788169"/>
        <a:ext cx="6380019" cy="827945"/>
      </dsp:txXfrm>
    </dsp:sp>
    <dsp:sp modelId="{4F0E29E9-A314-442F-BBE1-BE8DAD3C9638}">
      <dsp:nvSpPr>
        <dsp:cNvPr id="0" name=""/>
        <dsp:cNvSpPr/>
      </dsp:nvSpPr>
      <dsp:spPr>
        <a:xfrm rot="10800000">
          <a:off x="0" y="2526383"/>
          <a:ext cx="6380019" cy="1274213"/>
        </a:xfrm>
        <a:prstGeom prst="upArrowCallout">
          <a:avLst/>
        </a:prstGeom>
        <a:solidFill>
          <a:srgbClr val="CCFFCC">
            <a:alpha val="90000"/>
          </a:srgb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1% of Year 8 and 11-15 children in England are currently smokers, and 1% are regular smokers (NHS England, 2025).</a:t>
          </a:r>
          <a:endParaRPr lang="en-IN" sz="1800" kern="1200" dirty="0">
            <a:solidFill>
              <a:schemeClr val="bg1"/>
            </a:solidFill>
            <a:latin typeface="Arial" panose="020B0604020202020204" pitchFamily="34" charset="0"/>
            <a:cs typeface="Arial" panose="020B0604020202020204" pitchFamily="34" charset="0"/>
          </a:endParaRPr>
        </a:p>
      </dsp:txBody>
      <dsp:txXfrm rot="10800000">
        <a:off x="0" y="2526383"/>
        <a:ext cx="6380019" cy="827945"/>
      </dsp:txXfrm>
    </dsp:sp>
    <dsp:sp modelId="{814A74A3-9EF2-4236-9862-0E23361AFB6C}">
      <dsp:nvSpPr>
        <dsp:cNvPr id="0" name=""/>
        <dsp:cNvSpPr/>
      </dsp:nvSpPr>
      <dsp:spPr>
        <a:xfrm rot="10800000">
          <a:off x="0" y="1264597"/>
          <a:ext cx="6380019" cy="1274213"/>
        </a:xfrm>
        <a:prstGeom prst="upArrowCallout">
          <a:avLst/>
        </a:prstGeom>
        <a:solidFill>
          <a:srgbClr val="CCFFCC">
            <a:alpha val="90000"/>
          </a:srgb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Improving prevention and protection through banning the sale of tobacco products to minors.</a:t>
          </a:r>
          <a:endParaRPr lang="en-IN" sz="1800" kern="1200" dirty="0">
            <a:solidFill>
              <a:schemeClr val="bg1"/>
            </a:solidFill>
            <a:latin typeface="Arial" panose="020B0604020202020204" pitchFamily="34" charset="0"/>
            <a:cs typeface="Arial" panose="020B0604020202020204" pitchFamily="34" charset="0"/>
          </a:endParaRPr>
        </a:p>
      </dsp:txBody>
      <dsp:txXfrm rot="10800000">
        <a:off x="0" y="1264597"/>
        <a:ext cx="6380019" cy="827945"/>
      </dsp:txXfrm>
    </dsp:sp>
    <dsp:sp modelId="{A80F8FB4-7560-469D-A296-05786A174C75}">
      <dsp:nvSpPr>
        <dsp:cNvPr id="0" name=""/>
        <dsp:cNvSpPr/>
      </dsp:nvSpPr>
      <dsp:spPr>
        <a:xfrm rot="10800000">
          <a:off x="0" y="2811"/>
          <a:ext cx="6380019" cy="1274213"/>
        </a:xfrm>
        <a:prstGeom prst="upArrowCallout">
          <a:avLst/>
        </a:prstGeom>
        <a:solidFill>
          <a:srgbClr val="CCFFCC">
            <a:alpha val="90000"/>
          </a:srgb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US" sz="1800" kern="1200" dirty="0">
              <a:solidFill>
                <a:schemeClr val="bg1"/>
              </a:solidFill>
              <a:latin typeface="Arial" panose="020B0604020202020204" pitchFamily="34" charset="0"/>
              <a:cs typeface="Arial" panose="020B0604020202020204" pitchFamily="34" charset="0"/>
            </a:rPr>
            <a:t>Tobacco control targets by the UK government are to ensure that young people stay clear of smoking and do not become dependent on nicotine (Khan, 2022).</a:t>
          </a:r>
          <a:endParaRPr lang="en-IN" sz="1800" kern="1200" dirty="0">
            <a:solidFill>
              <a:schemeClr val="bg1"/>
            </a:solidFill>
            <a:latin typeface="Arial" panose="020B0604020202020204" pitchFamily="34" charset="0"/>
            <a:cs typeface="Arial" panose="020B0604020202020204" pitchFamily="34" charset="0"/>
          </a:endParaRPr>
        </a:p>
      </dsp:txBody>
      <dsp:txXfrm rot="10800000">
        <a:off x="0" y="2811"/>
        <a:ext cx="6380019" cy="8279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7B99F-EC19-47F5-A33B-A66EB2BCAE5D}">
      <dsp:nvSpPr>
        <dsp:cNvPr id="0" name=""/>
        <dsp:cNvSpPr/>
      </dsp:nvSpPr>
      <dsp:spPr>
        <a:xfrm>
          <a:off x="0" y="26066"/>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Short-term symptoms include coughing, irritation of the throat, inability to do exercises properly, craving for nicotine, and difficulty concentrating.</a:t>
          </a:r>
          <a:endParaRPr lang="en-IN" sz="1600" kern="1200" dirty="0">
            <a:latin typeface="Arial" panose="020B0604020202020204" pitchFamily="34" charset="0"/>
            <a:cs typeface="Arial" panose="020B0604020202020204" pitchFamily="34" charset="0"/>
          </a:endParaRPr>
        </a:p>
      </dsp:txBody>
      <dsp:txXfrm>
        <a:off x="42036" y="68102"/>
        <a:ext cx="6295947" cy="777048"/>
      </dsp:txXfrm>
    </dsp:sp>
    <dsp:sp modelId="{12ADEC94-345E-47F6-A5DB-979D15862500}">
      <dsp:nvSpPr>
        <dsp:cNvPr id="0" name=""/>
        <dsp:cNvSpPr/>
      </dsp:nvSpPr>
      <dsp:spPr>
        <a:xfrm>
          <a:off x="0" y="1019666"/>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Nicotine dependency is easily formed in teenagers because of their frequent intake of nicotine (Karatayev et al., 2024).</a:t>
          </a:r>
          <a:endParaRPr lang="en-IN" sz="1600" kern="1200" dirty="0">
            <a:latin typeface="Arial" panose="020B0604020202020204" pitchFamily="34" charset="0"/>
            <a:cs typeface="Arial" panose="020B0604020202020204" pitchFamily="34" charset="0"/>
          </a:endParaRPr>
        </a:p>
      </dsp:txBody>
      <dsp:txXfrm>
        <a:off x="42036" y="1061702"/>
        <a:ext cx="6295947" cy="777048"/>
      </dsp:txXfrm>
    </dsp:sp>
    <dsp:sp modelId="{BF7F72CD-3464-410B-AE3E-4D056F33EAEA}">
      <dsp:nvSpPr>
        <dsp:cNvPr id="0" name=""/>
        <dsp:cNvSpPr/>
      </dsp:nvSpPr>
      <dsp:spPr>
        <a:xfrm>
          <a:off x="0" y="2013267"/>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These long-term effects include chronic respiratory disease, cardiovascular disease, and cancer.</a:t>
          </a:r>
        </a:p>
      </dsp:txBody>
      <dsp:txXfrm>
        <a:off x="42036" y="2055303"/>
        <a:ext cx="6295947" cy="777048"/>
      </dsp:txXfrm>
    </dsp:sp>
    <dsp:sp modelId="{D553BA2B-FD36-479D-8099-56B829EC76AC}">
      <dsp:nvSpPr>
        <dsp:cNvPr id="0" name=""/>
        <dsp:cNvSpPr/>
      </dsp:nvSpPr>
      <dsp:spPr>
        <a:xfrm>
          <a:off x="0" y="3006867"/>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Thus, the prevention of starting tobacco use from the ages of 13 to 18 years can have health benefits across the lifespan.</a:t>
          </a:r>
        </a:p>
      </dsp:txBody>
      <dsp:txXfrm>
        <a:off x="42036" y="3048903"/>
        <a:ext cx="6295947" cy="777048"/>
      </dsp:txXfrm>
    </dsp:sp>
    <dsp:sp modelId="{7B1B72AE-5713-403E-89CA-7320791D2BF0}">
      <dsp:nvSpPr>
        <dsp:cNvPr id="0" name=""/>
        <dsp:cNvSpPr/>
      </dsp:nvSpPr>
      <dsp:spPr>
        <a:xfrm>
          <a:off x="0" y="4000467"/>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The consumption of tobacco leads to coughing, shortness of breath, addiction, irritation, difficulty exercising, and physical dysfunction throughout the day (NHS, 2024).</a:t>
          </a:r>
        </a:p>
      </dsp:txBody>
      <dsp:txXfrm>
        <a:off x="42036" y="4042503"/>
        <a:ext cx="6295947" cy="777048"/>
      </dsp:txXfrm>
    </dsp:sp>
    <dsp:sp modelId="{5958EB67-9B3E-4A5C-A1A6-71683FA0F626}">
      <dsp:nvSpPr>
        <dsp:cNvPr id="0" name=""/>
        <dsp:cNvSpPr/>
      </dsp:nvSpPr>
      <dsp:spPr>
        <a:xfrm>
          <a:off x="0" y="4994067"/>
          <a:ext cx="6380019" cy="861120"/>
        </a:xfrm>
        <a:prstGeom prst="roundRect">
          <a:avLst/>
        </a:prstGeom>
        <a:solidFill>
          <a:schemeClr val="accent5">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If one continues to be exposed to tobacco, it results in increased cardiovascular disease, respiratory diseases, and cancer.</a:t>
          </a:r>
        </a:p>
      </dsp:txBody>
      <dsp:txXfrm>
        <a:off x="42036" y="5036103"/>
        <a:ext cx="6295947" cy="7770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71C18B-5C61-49E5-9D36-DF0769ADF521}">
      <dsp:nvSpPr>
        <dsp:cNvPr id="0" name=""/>
        <dsp:cNvSpPr/>
      </dsp:nvSpPr>
      <dsp:spPr>
        <a:xfrm>
          <a:off x="-6650343" y="-2032377"/>
          <a:ext cx="7915205" cy="9946009"/>
        </a:xfrm>
        <a:prstGeom prst="blockArc">
          <a:avLst>
            <a:gd name="adj1" fmla="val 18900000"/>
            <a:gd name="adj2" fmla="val 2700000"/>
            <a:gd name="adj3" fmla="val 273"/>
          </a:avLst>
        </a:prstGeom>
        <a:noFill/>
        <a:ln w="15875" cap="rnd"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DA40E1-E489-4CC0-89A3-4A7905314D6E}">
      <dsp:nvSpPr>
        <dsp:cNvPr id="0" name=""/>
        <dsp:cNvSpPr/>
      </dsp:nvSpPr>
      <dsp:spPr>
        <a:xfrm>
          <a:off x="552463" y="273120"/>
          <a:ext cx="5743667" cy="924071"/>
        </a:xfrm>
        <a:prstGeom prst="rect">
          <a:avLst/>
        </a:prstGeom>
        <a:solidFill>
          <a:srgbClr val="CCFFCC"/>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3717" tIns="45720" rIns="45720" bIns="45720" numCol="1" spcCol="1270" anchor="ctr" anchorCtr="0">
          <a:noAutofit/>
        </a:bodyPr>
        <a:lstStyle/>
        <a:p>
          <a:pPr marL="0" lvl="0" indent="0" algn="just"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A change in behaviour requires skills rather than knowledge.</a:t>
          </a:r>
          <a:endParaRPr lang="en-IN" sz="1800" kern="1200" dirty="0">
            <a:latin typeface="Arial" panose="020B0604020202020204" pitchFamily="34" charset="0"/>
            <a:cs typeface="Arial" panose="020B0604020202020204" pitchFamily="34" charset="0"/>
          </a:endParaRPr>
        </a:p>
      </dsp:txBody>
      <dsp:txXfrm>
        <a:off x="552463" y="273120"/>
        <a:ext cx="5743667" cy="924071"/>
      </dsp:txXfrm>
    </dsp:sp>
    <dsp:sp modelId="{1592B77F-C49D-4C50-851E-672BCB26DA8C}">
      <dsp:nvSpPr>
        <dsp:cNvPr id="0" name=""/>
        <dsp:cNvSpPr/>
      </dsp:nvSpPr>
      <dsp:spPr>
        <a:xfrm>
          <a:off x="92843" y="157612"/>
          <a:ext cx="919240" cy="1155089"/>
        </a:xfrm>
        <a:prstGeom prst="ellipse">
          <a:avLst/>
        </a:prstGeom>
        <a:solidFill>
          <a:schemeClr val="accent5">
            <a:lumMod val="20000"/>
            <a:lumOff val="8000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47381B-F657-467C-9A27-1D9C8D161BF2}">
      <dsp:nvSpPr>
        <dsp:cNvPr id="0" name=""/>
        <dsp:cNvSpPr/>
      </dsp:nvSpPr>
      <dsp:spPr>
        <a:xfrm>
          <a:off x="1079423" y="1375856"/>
          <a:ext cx="5216706" cy="924071"/>
        </a:xfrm>
        <a:prstGeom prst="rect">
          <a:avLst/>
        </a:prstGeom>
        <a:solidFill>
          <a:srgbClr val="CCFFCC"/>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3717" tIns="45720" rIns="45720" bIns="45720" numCol="1" spcCol="1270" anchor="ctr" anchorCtr="0">
          <a:noAutofit/>
        </a:bodyPr>
        <a:lstStyle/>
        <a:p>
          <a:pPr marL="0" lvl="0" indent="0" algn="just"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The skills can be acquired through various ways such as tests, debunking misconceptions, peer pressure refusals, lung volume tests, and triggers (Allen, 2024).</a:t>
          </a:r>
          <a:endParaRPr lang="en-IN" sz="1800" kern="1200" dirty="0">
            <a:latin typeface="Arial" panose="020B0604020202020204" pitchFamily="34" charset="0"/>
            <a:cs typeface="Arial" panose="020B0604020202020204" pitchFamily="34" charset="0"/>
          </a:endParaRPr>
        </a:p>
      </dsp:txBody>
      <dsp:txXfrm>
        <a:off x="1079423" y="1375856"/>
        <a:ext cx="5216706" cy="924071"/>
      </dsp:txXfrm>
    </dsp:sp>
    <dsp:sp modelId="{C748FC8A-04A8-4226-B0A9-EA26E0BB24BB}">
      <dsp:nvSpPr>
        <dsp:cNvPr id="0" name=""/>
        <dsp:cNvSpPr/>
      </dsp:nvSpPr>
      <dsp:spPr>
        <a:xfrm>
          <a:off x="619803" y="1260347"/>
          <a:ext cx="919240" cy="1155089"/>
        </a:xfrm>
        <a:prstGeom prst="ellipse">
          <a:avLst/>
        </a:prstGeom>
        <a:solidFill>
          <a:schemeClr val="accent5">
            <a:lumMod val="20000"/>
            <a:lumOff val="8000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6AC1B5-AE39-4B27-B0FF-57270D8AB773}">
      <dsp:nvSpPr>
        <dsp:cNvPr id="0" name=""/>
        <dsp:cNvSpPr/>
      </dsp:nvSpPr>
      <dsp:spPr>
        <a:xfrm>
          <a:off x="1241158" y="2478591"/>
          <a:ext cx="5054972" cy="924071"/>
        </a:xfrm>
        <a:prstGeom prst="rect">
          <a:avLst/>
        </a:prstGeom>
        <a:solidFill>
          <a:srgbClr val="CCFFCC"/>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3717" tIns="45720" rIns="45720" bIns="45720" numCol="1" spcCol="1270" anchor="ctr" anchorCtr="0">
          <a:noAutofit/>
        </a:bodyPr>
        <a:lstStyle/>
        <a:p>
          <a:pPr marL="0" lvl="0" indent="0" algn="just"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Teenagers learn to say no through refusals and adult identification.</a:t>
          </a:r>
          <a:endParaRPr lang="en-IN" sz="1800" kern="1200" dirty="0">
            <a:latin typeface="Arial" panose="020B0604020202020204" pitchFamily="34" charset="0"/>
            <a:cs typeface="Arial" panose="020B0604020202020204" pitchFamily="34" charset="0"/>
          </a:endParaRPr>
        </a:p>
      </dsp:txBody>
      <dsp:txXfrm>
        <a:off x="1241158" y="2478591"/>
        <a:ext cx="5054972" cy="924071"/>
      </dsp:txXfrm>
    </dsp:sp>
    <dsp:sp modelId="{3D8B3886-0489-41A6-A34D-AD19030B5511}">
      <dsp:nvSpPr>
        <dsp:cNvPr id="0" name=""/>
        <dsp:cNvSpPr/>
      </dsp:nvSpPr>
      <dsp:spPr>
        <a:xfrm>
          <a:off x="781538" y="2363082"/>
          <a:ext cx="919240" cy="1155089"/>
        </a:xfrm>
        <a:prstGeom prst="ellipse">
          <a:avLst/>
        </a:prstGeom>
        <a:solidFill>
          <a:schemeClr val="accent5">
            <a:lumMod val="20000"/>
            <a:lumOff val="8000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056B0C1-CB3C-4C56-A581-2B8DEEF29870}">
      <dsp:nvSpPr>
        <dsp:cNvPr id="0" name=""/>
        <dsp:cNvSpPr/>
      </dsp:nvSpPr>
      <dsp:spPr>
        <a:xfrm>
          <a:off x="1079423" y="3581326"/>
          <a:ext cx="5216706" cy="924071"/>
        </a:xfrm>
        <a:prstGeom prst="rect">
          <a:avLst/>
        </a:prstGeom>
        <a:solidFill>
          <a:srgbClr val="CCFFCC"/>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3717" tIns="45720" rIns="45720" bIns="45720" numCol="1" spcCol="1270" anchor="ctr" anchorCtr="0">
          <a:noAutofit/>
        </a:bodyPr>
        <a:lstStyle/>
        <a:p>
          <a:pPr marL="0" lvl="0" indent="0" algn="just" defTabSz="800100" rtl="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Positive behaviours include sporting activities, creation, breathing and stress management (Bartos </a:t>
          </a:r>
          <a:r>
            <a:rPr lang="en-US" sz="1800" i="1" kern="1200" dirty="0">
              <a:latin typeface="Arial" panose="020B0604020202020204" pitchFamily="34" charset="0"/>
              <a:cs typeface="Arial" panose="020B0604020202020204" pitchFamily="34" charset="0"/>
            </a:rPr>
            <a:t>et al., </a:t>
          </a:r>
          <a:r>
            <a:rPr lang="en-US" sz="1800" kern="1200" dirty="0">
              <a:latin typeface="Arial" panose="020B0604020202020204" pitchFamily="34" charset="0"/>
              <a:cs typeface="Arial" panose="020B0604020202020204" pitchFamily="34" charset="0"/>
            </a:rPr>
            <a:t>2022).</a:t>
          </a:r>
          <a:endParaRPr lang="en-IN" sz="1800" kern="1200" dirty="0">
            <a:latin typeface="Arial" panose="020B0604020202020204" pitchFamily="34" charset="0"/>
            <a:cs typeface="Arial" panose="020B0604020202020204" pitchFamily="34" charset="0"/>
          </a:endParaRPr>
        </a:p>
      </dsp:txBody>
      <dsp:txXfrm>
        <a:off x="1079423" y="3581326"/>
        <a:ext cx="5216706" cy="924071"/>
      </dsp:txXfrm>
    </dsp:sp>
    <dsp:sp modelId="{CF3645E1-BFDD-406F-B2AE-397E2A68A72D}">
      <dsp:nvSpPr>
        <dsp:cNvPr id="0" name=""/>
        <dsp:cNvSpPr/>
      </dsp:nvSpPr>
      <dsp:spPr>
        <a:xfrm>
          <a:off x="619803" y="3465817"/>
          <a:ext cx="919240" cy="1155089"/>
        </a:xfrm>
        <a:prstGeom prst="ellipse">
          <a:avLst/>
        </a:prstGeom>
        <a:solidFill>
          <a:schemeClr val="accent5">
            <a:lumMod val="20000"/>
            <a:lumOff val="8000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74EE07-8678-4AE5-9FBC-007E6E195C5D}">
      <dsp:nvSpPr>
        <dsp:cNvPr id="0" name=""/>
        <dsp:cNvSpPr/>
      </dsp:nvSpPr>
      <dsp:spPr>
        <a:xfrm>
          <a:off x="552463" y="4684061"/>
          <a:ext cx="5743667" cy="924071"/>
        </a:xfrm>
        <a:prstGeom prst="rect">
          <a:avLst/>
        </a:prstGeom>
        <a:solidFill>
          <a:srgbClr val="CCFFCC"/>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3717" tIns="45720" rIns="45720" bIns="45720" numCol="1" spcCol="1270" anchor="ctr" anchorCtr="0">
          <a:noAutofit/>
        </a:bodyPr>
        <a:lstStyle/>
        <a:p>
          <a:pPr marL="0" lvl="0" indent="0" algn="just" defTabSz="800100" rtl="0">
            <a:lnSpc>
              <a:spcPct val="90000"/>
            </a:lnSpc>
            <a:spcBef>
              <a:spcPct val="0"/>
            </a:spcBef>
            <a:spcAft>
              <a:spcPct val="35000"/>
            </a:spcAft>
            <a:buNone/>
          </a:pPr>
          <a:r>
            <a:rPr lang="en-US" sz="1800" kern="1200">
              <a:latin typeface="Arial" panose="020B0604020202020204" pitchFamily="34" charset="0"/>
              <a:cs typeface="Arial" panose="020B0604020202020204" pitchFamily="34" charset="0"/>
            </a:rPr>
            <a:t>Individual plans motivate realistic and measurable objectives within 8 weeks.</a:t>
          </a:r>
          <a:endParaRPr lang="en-IN" sz="1800" kern="1200">
            <a:latin typeface="Arial" panose="020B0604020202020204" pitchFamily="34" charset="0"/>
            <a:cs typeface="Arial" panose="020B0604020202020204" pitchFamily="34" charset="0"/>
          </a:endParaRPr>
        </a:p>
      </dsp:txBody>
      <dsp:txXfrm>
        <a:off x="552463" y="4684061"/>
        <a:ext cx="5743667" cy="924071"/>
      </dsp:txXfrm>
    </dsp:sp>
    <dsp:sp modelId="{1FCA5D82-34BF-48DC-B026-60B6C851BDD8}">
      <dsp:nvSpPr>
        <dsp:cNvPr id="0" name=""/>
        <dsp:cNvSpPr/>
      </dsp:nvSpPr>
      <dsp:spPr>
        <a:xfrm>
          <a:off x="92843" y="4568552"/>
          <a:ext cx="919240" cy="1155089"/>
        </a:xfrm>
        <a:prstGeom prst="ellipse">
          <a:avLst/>
        </a:prstGeom>
        <a:solidFill>
          <a:schemeClr val="accent5">
            <a:lumMod val="20000"/>
            <a:lumOff val="80000"/>
          </a:schemeClr>
        </a:solidFill>
        <a:ln w="15875"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152156-E0C7-4D4B-9409-D29F08E60B70}">
      <dsp:nvSpPr>
        <dsp:cNvPr id="0" name=""/>
        <dsp:cNvSpPr/>
      </dsp:nvSpPr>
      <dsp:spPr>
        <a:xfrm>
          <a:off x="0" y="4566571"/>
          <a:ext cx="6310517" cy="999054"/>
        </a:xfrm>
        <a:prstGeom prst="rect">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IN" sz="1800" kern="1200">
              <a:latin typeface="Arial" panose="020B0604020202020204" pitchFamily="34" charset="0"/>
              <a:cs typeface="Arial" panose="020B0604020202020204" pitchFamily="34" charset="0"/>
            </a:rPr>
            <a:t>Prevention maintenance: The combination of knowledge, confidence, and lower intentions helps in developing healthy behaviour and maintaining good health in the future.</a:t>
          </a:r>
        </a:p>
      </dsp:txBody>
      <dsp:txXfrm>
        <a:off x="0" y="4566571"/>
        <a:ext cx="6310517" cy="999054"/>
      </dsp:txXfrm>
    </dsp:sp>
    <dsp:sp modelId="{329060C2-F8DB-4426-84DB-891692045BF3}">
      <dsp:nvSpPr>
        <dsp:cNvPr id="0" name=""/>
        <dsp:cNvSpPr/>
      </dsp:nvSpPr>
      <dsp:spPr>
        <a:xfrm rot="10800000">
          <a:off x="0" y="3045012"/>
          <a:ext cx="6310517" cy="1536545"/>
        </a:xfrm>
        <a:prstGeom prst="upArrowCallout">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IN" sz="1800" kern="1200">
              <a:latin typeface="Arial" panose="020B0604020202020204" pitchFamily="34" charset="0"/>
              <a:cs typeface="Arial" panose="020B0604020202020204" pitchFamily="34" charset="0"/>
            </a:rPr>
            <a:t>Reduced intention to use tobacco: Reduces the likelihood of engaging in smoking and vaping activities.</a:t>
          </a:r>
        </a:p>
      </dsp:txBody>
      <dsp:txXfrm rot="10800000">
        <a:off x="0" y="3045012"/>
        <a:ext cx="6310517" cy="998401"/>
      </dsp:txXfrm>
    </dsp:sp>
    <dsp:sp modelId="{9E56A51D-3C49-4FAF-953D-29D4ECD304D2}">
      <dsp:nvSpPr>
        <dsp:cNvPr id="0" name=""/>
        <dsp:cNvSpPr/>
      </dsp:nvSpPr>
      <dsp:spPr>
        <a:xfrm rot="10800000">
          <a:off x="0" y="1523452"/>
          <a:ext cx="6310517" cy="1536545"/>
        </a:xfrm>
        <a:prstGeom prst="upArrowCallout">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IN" sz="1800" kern="1200" dirty="0">
              <a:latin typeface="Arial" panose="020B0604020202020204" pitchFamily="34" charset="0"/>
              <a:cs typeface="Arial" panose="020B0604020202020204" pitchFamily="34" charset="0"/>
            </a:rPr>
            <a:t>Refusal skills enhanced: Enhances the self-confidence of teenagers to deal with peer pressure and make firm decisions to refrain from using tobacco products (</a:t>
          </a:r>
          <a:r>
            <a:rPr lang="en-US" sz="1800" kern="1200" dirty="0">
              <a:solidFill>
                <a:schemeClr val="bg1"/>
              </a:solidFill>
              <a:latin typeface="Arial" panose="020B0604020202020204" pitchFamily="34" charset="0"/>
              <a:cs typeface="Arial" panose="020B0604020202020204" pitchFamily="34" charset="0"/>
            </a:rPr>
            <a:t>Lockett </a:t>
          </a:r>
          <a:r>
            <a:rPr lang="en-US" sz="1800" i="1" kern="1200" dirty="0">
              <a:solidFill>
                <a:schemeClr val="bg1"/>
              </a:solidFill>
              <a:latin typeface="Arial" panose="020B0604020202020204" pitchFamily="34" charset="0"/>
              <a:cs typeface="Arial" panose="020B0604020202020204" pitchFamily="34" charset="0"/>
            </a:rPr>
            <a:t>et al., </a:t>
          </a:r>
          <a:r>
            <a:rPr lang="en-US" sz="1800" i="0" kern="1200" dirty="0">
              <a:solidFill>
                <a:schemeClr val="bg1"/>
              </a:solidFill>
              <a:latin typeface="Arial" panose="020B0604020202020204" pitchFamily="34" charset="0"/>
              <a:cs typeface="Arial" panose="020B0604020202020204" pitchFamily="34" charset="0"/>
            </a:rPr>
            <a:t>2026</a:t>
          </a:r>
          <a:r>
            <a:rPr lang="en-IN" sz="1800" kern="1200" dirty="0">
              <a:latin typeface="Arial" panose="020B0604020202020204" pitchFamily="34" charset="0"/>
              <a:cs typeface="Arial" panose="020B0604020202020204" pitchFamily="34" charset="0"/>
            </a:rPr>
            <a:t>).</a:t>
          </a:r>
        </a:p>
      </dsp:txBody>
      <dsp:txXfrm rot="10800000">
        <a:off x="0" y="1523452"/>
        <a:ext cx="6310517" cy="998401"/>
      </dsp:txXfrm>
    </dsp:sp>
    <dsp:sp modelId="{AE2DF079-A973-43E8-823D-45C6C9BD1026}">
      <dsp:nvSpPr>
        <dsp:cNvPr id="0" name=""/>
        <dsp:cNvSpPr/>
      </dsp:nvSpPr>
      <dsp:spPr>
        <a:xfrm rot="10800000">
          <a:off x="0" y="0"/>
          <a:ext cx="6310517" cy="1536545"/>
        </a:xfrm>
        <a:prstGeom prst="upArrowCallout">
          <a:avLst/>
        </a:prstGeom>
        <a:solidFill>
          <a:schemeClr val="accent4">
            <a:lumMod val="20000"/>
            <a:lumOff val="8000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just" defTabSz="800100" rtl="0">
            <a:lnSpc>
              <a:spcPct val="90000"/>
            </a:lnSpc>
            <a:spcBef>
              <a:spcPct val="0"/>
            </a:spcBef>
            <a:spcAft>
              <a:spcPct val="35000"/>
            </a:spcAft>
            <a:buNone/>
          </a:pPr>
          <a:r>
            <a:rPr lang="en-IN" sz="1800" kern="1200" dirty="0">
              <a:latin typeface="Arial" panose="020B0604020202020204" pitchFamily="34" charset="0"/>
              <a:cs typeface="Arial" panose="020B0604020202020204" pitchFamily="34" charset="0"/>
            </a:rPr>
            <a:t>Nicotine awareness improved: Will improve the awareness of teenagers regarding nicotine addiction and the risks and dangers associated with experimentation with tobacco products.</a:t>
          </a:r>
        </a:p>
      </dsp:txBody>
      <dsp:txXfrm rot="10800000">
        <a:off x="0" y="0"/>
        <a:ext cx="6310517" cy="99840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94EC1-C833-40CF-A127-A02E35F4E04A}">
      <dsp:nvSpPr>
        <dsp:cNvPr id="0" name=""/>
        <dsp:cNvSpPr/>
      </dsp:nvSpPr>
      <dsp:spPr>
        <a:xfrm>
          <a:off x="0" y="337983"/>
          <a:ext cx="7451314"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025AA6-F0B9-463D-9724-20458DE0E808}">
      <dsp:nvSpPr>
        <dsp:cNvPr id="0" name=""/>
        <dsp:cNvSpPr/>
      </dsp:nvSpPr>
      <dsp:spPr>
        <a:xfrm>
          <a:off x="354737" y="57543"/>
          <a:ext cx="7094749"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149" tIns="0" rIns="197149" bIns="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A health Promotion Campaign to prevent the uptake of tobacco and vapes among teenagers(13-18).</a:t>
          </a:r>
          <a:endParaRPr lang="en-GB" sz="1800" kern="1200" dirty="0">
            <a:latin typeface="Arial" panose="020B0604020202020204" pitchFamily="34" charset="0"/>
            <a:cs typeface="Arial" panose="020B0604020202020204" pitchFamily="34" charset="0"/>
          </a:endParaRPr>
        </a:p>
      </dsp:txBody>
      <dsp:txXfrm>
        <a:off x="382117" y="84923"/>
        <a:ext cx="7039989" cy="506120"/>
      </dsp:txXfrm>
    </dsp:sp>
    <dsp:sp modelId="{D4906203-73B6-4E98-9454-9E65539E4C10}">
      <dsp:nvSpPr>
        <dsp:cNvPr id="0" name=""/>
        <dsp:cNvSpPr/>
      </dsp:nvSpPr>
      <dsp:spPr>
        <a:xfrm>
          <a:off x="0" y="1199823"/>
          <a:ext cx="7451314"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AD73C3-218A-4DE1-A38A-841F2F52D4F6}">
      <dsp:nvSpPr>
        <dsp:cNvPr id="0" name=""/>
        <dsp:cNvSpPr/>
      </dsp:nvSpPr>
      <dsp:spPr>
        <a:xfrm>
          <a:off x="354737" y="919383"/>
          <a:ext cx="7094749"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149" tIns="0" rIns="197149" bIns="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Campaign is designed using Ottawa Charter for Health Promotion.</a:t>
          </a:r>
          <a:endParaRPr lang="en-GB" sz="1800" kern="1200" dirty="0">
            <a:latin typeface="Arial" panose="020B0604020202020204" pitchFamily="34" charset="0"/>
            <a:cs typeface="Arial" panose="020B0604020202020204" pitchFamily="34" charset="0"/>
          </a:endParaRPr>
        </a:p>
      </dsp:txBody>
      <dsp:txXfrm>
        <a:off x="382117" y="946763"/>
        <a:ext cx="7039989" cy="506120"/>
      </dsp:txXfrm>
    </dsp:sp>
    <dsp:sp modelId="{483CA9C3-8322-43E7-A7ED-15DAFA6CE6D1}">
      <dsp:nvSpPr>
        <dsp:cNvPr id="0" name=""/>
        <dsp:cNvSpPr/>
      </dsp:nvSpPr>
      <dsp:spPr>
        <a:xfrm>
          <a:off x="0" y="2061663"/>
          <a:ext cx="7451314"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27862B-9F0A-430E-84D3-9BCAAB1FEA11}">
      <dsp:nvSpPr>
        <dsp:cNvPr id="0" name=""/>
        <dsp:cNvSpPr/>
      </dsp:nvSpPr>
      <dsp:spPr>
        <a:xfrm>
          <a:off x="354737" y="1781223"/>
          <a:ext cx="7094749"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149" tIns="0" rIns="197149" bIns="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The Campaign aims to prevent smoking and vaping initiation by increasing knowledge and healthy behaviours.</a:t>
          </a:r>
          <a:endParaRPr lang="en-GB" sz="1800" kern="1200" dirty="0">
            <a:latin typeface="Arial" panose="020B0604020202020204" pitchFamily="34" charset="0"/>
            <a:cs typeface="Arial" panose="020B0604020202020204" pitchFamily="34" charset="0"/>
          </a:endParaRPr>
        </a:p>
      </dsp:txBody>
      <dsp:txXfrm>
        <a:off x="382117" y="1808603"/>
        <a:ext cx="7039989" cy="506120"/>
      </dsp:txXfrm>
    </dsp:sp>
    <dsp:sp modelId="{464431FA-1295-45F8-AC70-9B62A610F54F}">
      <dsp:nvSpPr>
        <dsp:cNvPr id="0" name=""/>
        <dsp:cNvSpPr/>
      </dsp:nvSpPr>
      <dsp:spPr>
        <a:xfrm>
          <a:off x="0" y="2903872"/>
          <a:ext cx="7451314"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23FF21-C8B4-4A22-BEE6-3A8E99623EBA}">
      <dsp:nvSpPr>
        <dsp:cNvPr id="0" name=""/>
        <dsp:cNvSpPr/>
      </dsp:nvSpPr>
      <dsp:spPr>
        <a:xfrm>
          <a:off x="359284" y="2582393"/>
          <a:ext cx="6970056"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149" tIns="0" rIns="197149" bIns="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Campaign is evaluated using the established evaluation frameworks.</a:t>
          </a:r>
          <a:endParaRPr lang="en-GB" sz="1900" kern="1200" dirty="0">
            <a:latin typeface="Arial" panose="020B0604020202020204" pitchFamily="34" charset="0"/>
            <a:cs typeface="Arial" panose="020B0604020202020204" pitchFamily="34" charset="0"/>
          </a:endParaRPr>
        </a:p>
      </dsp:txBody>
      <dsp:txXfrm>
        <a:off x="386664" y="2609773"/>
        <a:ext cx="6915296" cy="5061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472A95-A1A9-4615-B64C-84754796C7B9}">
      <dsp:nvSpPr>
        <dsp:cNvPr id="0" name=""/>
        <dsp:cNvSpPr/>
      </dsp:nvSpPr>
      <dsp:spPr>
        <a:xfrm>
          <a:off x="792974" y="100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Tobacco cause 7 Million deaths per year globally</a:t>
          </a:r>
          <a:endParaRPr lang="en-GB" sz="1800" kern="1200" dirty="0">
            <a:latin typeface="Arial" panose="020B0604020202020204" pitchFamily="34" charset="0"/>
            <a:cs typeface="Arial" panose="020B0604020202020204" pitchFamily="34" charset="0"/>
          </a:endParaRPr>
        </a:p>
      </dsp:txBody>
      <dsp:txXfrm>
        <a:off x="792974" y="1004"/>
        <a:ext cx="2708329" cy="1624997"/>
      </dsp:txXfrm>
    </dsp:sp>
    <dsp:sp modelId="{67D2CF69-A4A3-484F-BBE5-5F3A0D664E4F}">
      <dsp:nvSpPr>
        <dsp:cNvPr id="0" name=""/>
        <dsp:cNvSpPr/>
      </dsp:nvSpPr>
      <dsp:spPr>
        <a:xfrm>
          <a:off x="3772137" y="100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Tobacco is the major cause of cardiovascular disease, respiratory conditions and cancer</a:t>
          </a:r>
          <a:endParaRPr lang="en-GB" sz="1800" kern="1200" dirty="0">
            <a:latin typeface="Arial" panose="020B0604020202020204" pitchFamily="34" charset="0"/>
            <a:cs typeface="Arial" panose="020B0604020202020204" pitchFamily="34" charset="0"/>
          </a:endParaRPr>
        </a:p>
      </dsp:txBody>
      <dsp:txXfrm>
        <a:off x="3772137" y="1004"/>
        <a:ext cx="2708329" cy="1624997"/>
      </dsp:txXfrm>
    </dsp:sp>
    <dsp:sp modelId="{252392D8-EB41-4A77-9C91-576C4E4BB5F5}">
      <dsp:nvSpPr>
        <dsp:cNvPr id="0" name=""/>
        <dsp:cNvSpPr/>
      </dsp:nvSpPr>
      <dsp:spPr>
        <a:xfrm>
          <a:off x="6751299" y="100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Nicotine is highly addictive and damage brain development in young people</a:t>
          </a:r>
          <a:endParaRPr lang="en-GB" sz="1800" kern="1200" dirty="0">
            <a:latin typeface="Arial" panose="020B0604020202020204" pitchFamily="34" charset="0"/>
            <a:cs typeface="Arial" panose="020B0604020202020204" pitchFamily="34" charset="0"/>
          </a:endParaRPr>
        </a:p>
      </dsp:txBody>
      <dsp:txXfrm>
        <a:off x="6751299" y="1004"/>
        <a:ext cx="2708329" cy="1624997"/>
      </dsp:txXfrm>
    </dsp:sp>
    <dsp:sp modelId="{BA399BBF-3433-4094-B94F-119AA714012D}">
      <dsp:nvSpPr>
        <dsp:cNvPr id="0" name=""/>
        <dsp:cNvSpPr/>
      </dsp:nvSpPr>
      <dsp:spPr>
        <a:xfrm>
          <a:off x="792974" y="189683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155 Million global smokers are between the age of 15 to 20 years </a:t>
          </a:r>
          <a:r>
            <a:rPr kumimoji="0" lang="en-US" altLang="en-US" sz="18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(IHME, 2019).</a:t>
          </a:r>
          <a:endParaRPr lang="en-GB" sz="1800" kern="1200" dirty="0">
            <a:latin typeface="Arial" panose="020B0604020202020204" pitchFamily="34" charset="0"/>
            <a:cs typeface="Arial" panose="020B0604020202020204" pitchFamily="34" charset="0"/>
          </a:endParaRPr>
        </a:p>
      </dsp:txBody>
      <dsp:txXfrm>
        <a:off x="792974" y="1896834"/>
        <a:ext cx="2708329" cy="1624997"/>
      </dsp:txXfrm>
    </dsp:sp>
    <dsp:sp modelId="{60E31785-3071-4C62-A601-61EE66028551}">
      <dsp:nvSpPr>
        <dsp:cNvPr id="0" name=""/>
        <dsp:cNvSpPr/>
      </dsp:nvSpPr>
      <dsp:spPr>
        <a:xfrm>
          <a:off x="3772137" y="189683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Most adults first smoke when under the age of 18</a:t>
          </a:r>
          <a:endParaRPr lang="en-GB" sz="1800" kern="1200" dirty="0">
            <a:latin typeface="Arial" panose="020B0604020202020204" pitchFamily="34" charset="0"/>
            <a:cs typeface="Arial" panose="020B0604020202020204" pitchFamily="34" charset="0"/>
          </a:endParaRPr>
        </a:p>
      </dsp:txBody>
      <dsp:txXfrm>
        <a:off x="3772137" y="1896834"/>
        <a:ext cx="2708329" cy="1624997"/>
      </dsp:txXfrm>
    </dsp:sp>
    <dsp:sp modelId="{451D294A-8590-4B43-AAD2-48B30E9DDA0A}">
      <dsp:nvSpPr>
        <dsp:cNvPr id="0" name=""/>
        <dsp:cNvSpPr/>
      </dsp:nvSpPr>
      <dsp:spPr>
        <a:xfrm>
          <a:off x="6751299" y="1896834"/>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In England, 4000,000 11-15 years old initiated smoking </a:t>
          </a:r>
          <a:endParaRPr lang="en-GB" sz="1800" kern="1200" dirty="0">
            <a:latin typeface="Arial" panose="020B0604020202020204" pitchFamily="34" charset="0"/>
            <a:cs typeface="Arial" panose="020B0604020202020204" pitchFamily="34" charset="0"/>
          </a:endParaRPr>
        </a:p>
      </dsp:txBody>
      <dsp:txXfrm>
        <a:off x="6751299" y="1896834"/>
        <a:ext cx="2708329" cy="1624997"/>
      </dsp:txXfrm>
    </dsp:sp>
    <dsp:sp modelId="{00838F7A-B2BE-4A7D-A43D-A42710199C2F}">
      <dsp:nvSpPr>
        <dsp:cNvPr id="0" name=""/>
        <dsp:cNvSpPr/>
      </dsp:nvSpPr>
      <dsp:spPr>
        <a:xfrm>
          <a:off x="1916376" y="3792665"/>
          <a:ext cx="2708329"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NHS Long-Term Plan calls for a shift towards preventive approaches</a:t>
          </a:r>
          <a:endParaRPr lang="en-GB" sz="1800" kern="1200" dirty="0">
            <a:latin typeface="Arial" panose="020B0604020202020204" pitchFamily="34" charset="0"/>
            <a:cs typeface="Arial" panose="020B0604020202020204" pitchFamily="34" charset="0"/>
          </a:endParaRPr>
        </a:p>
      </dsp:txBody>
      <dsp:txXfrm>
        <a:off x="1916376" y="3792665"/>
        <a:ext cx="2708329" cy="1624997"/>
      </dsp:txXfrm>
    </dsp:sp>
    <dsp:sp modelId="{B8AC6C62-C87B-4EBE-89FE-D276E964754A}">
      <dsp:nvSpPr>
        <dsp:cNvPr id="0" name=""/>
        <dsp:cNvSpPr/>
      </dsp:nvSpPr>
      <dsp:spPr>
        <a:xfrm>
          <a:off x="4895538" y="3792665"/>
          <a:ext cx="3440688" cy="1624997"/>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The Marmot Review shows unhealthy behaviours like smoking are patterned by inequality so the target should be the teenagers in  lower income disadvantaged  communities</a:t>
          </a:r>
          <a:endParaRPr lang="en-GB" sz="1600" kern="1200" dirty="0">
            <a:latin typeface="Arial" panose="020B0604020202020204" pitchFamily="34" charset="0"/>
            <a:cs typeface="Arial" panose="020B0604020202020204" pitchFamily="34" charset="0"/>
          </a:endParaRPr>
        </a:p>
      </dsp:txBody>
      <dsp:txXfrm>
        <a:off x="4895538" y="3792665"/>
        <a:ext cx="3440688" cy="162499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78ED32-6C9D-47B9-B670-D96369A15CEF}">
      <dsp:nvSpPr>
        <dsp:cNvPr id="0" name=""/>
        <dsp:cNvSpPr/>
      </dsp:nvSpPr>
      <dsp:spPr>
        <a:xfrm>
          <a:off x="-4822878" y="-739152"/>
          <a:ext cx="5744308" cy="5744308"/>
        </a:xfrm>
        <a:prstGeom prst="blockArc">
          <a:avLst>
            <a:gd name="adj1" fmla="val 18900000"/>
            <a:gd name="adj2" fmla="val 2700000"/>
            <a:gd name="adj3" fmla="val 376"/>
          </a:avLst>
        </a:pr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58D43-F83D-488C-A25E-AB1BDA196164}">
      <dsp:nvSpPr>
        <dsp:cNvPr id="0" name=""/>
        <dsp:cNvSpPr/>
      </dsp:nvSpPr>
      <dsp:spPr>
        <a:xfrm>
          <a:off x="403204" y="266539"/>
          <a:ext cx="8701161" cy="533421"/>
        </a:xfrm>
        <a:prstGeom prst="rect">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34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Process:</a:t>
          </a:r>
          <a:r>
            <a:rPr lang="en-US" sz="1800" kern="1200" dirty="0">
              <a:solidFill>
                <a:schemeClr val="tx1"/>
              </a:solidFill>
              <a:latin typeface="Arial" panose="020B0604020202020204" pitchFamily="34" charset="0"/>
              <a:cs typeface="Arial" panose="020B0604020202020204" pitchFamily="34" charset="0"/>
            </a:rPr>
            <a:t> Reach, acceptability, integrity, quality.</a:t>
          </a:r>
        </a:p>
      </dsp:txBody>
      <dsp:txXfrm>
        <a:off x="403204" y="266539"/>
        <a:ext cx="8701161" cy="533421"/>
      </dsp:txXfrm>
    </dsp:sp>
    <dsp:sp modelId="{ECF6B565-1138-4B03-AA12-B81852A079F0}">
      <dsp:nvSpPr>
        <dsp:cNvPr id="0" name=""/>
        <dsp:cNvSpPr/>
      </dsp:nvSpPr>
      <dsp:spPr>
        <a:xfrm>
          <a:off x="69816" y="199862"/>
          <a:ext cx="666776" cy="666776"/>
        </a:xfrm>
        <a:prstGeom prst="ellipse">
          <a:avLst/>
        </a:prstGeom>
        <a:solidFill>
          <a:schemeClr val="lt1">
            <a:hueOff val="0"/>
            <a:satOff val="0"/>
            <a:lumOff val="0"/>
            <a:alphaOff val="0"/>
          </a:schemeClr>
        </a:solidFill>
        <a:ln w="12700" cap="flat" cmpd="sng" algn="ctr">
          <a:solidFill>
            <a:schemeClr val="accent1">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9804BF-2AF9-4968-AD9E-5B7D1935C85C}">
      <dsp:nvSpPr>
        <dsp:cNvPr id="0" name=""/>
        <dsp:cNvSpPr/>
      </dsp:nvSpPr>
      <dsp:spPr>
        <a:xfrm>
          <a:off x="785438" y="1066415"/>
          <a:ext cx="8318927" cy="533421"/>
        </a:xfrm>
        <a:prstGeom prst="rect">
          <a:avLst/>
        </a:prstGeom>
        <a:solidFill>
          <a:schemeClr val="accent1">
            <a:shade val="50000"/>
            <a:hueOff val="122282"/>
            <a:satOff val="-3182"/>
            <a:lumOff val="180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34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Impact:</a:t>
          </a:r>
          <a:r>
            <a:rPr lang="en-US" sz="2400" kern="1200" dirty="0">
              <a:solidFill>
                <a:schemeClr val="tx1"/>
              </a:solidFill>
              <a:latin typeface="Arial" panose="020B0604020202020204" pitchFamily="34" charset="0"/>
              <a:cs typeface="Arial" panose="020B0604020202020204" pitchFamily="34" charset="0"/>
            </a:rPr>
            <a:t> </a:t>
          </a:r>
          <a:r>
            <a:rPr lang="en-US" sz="1800" kern="1200" dirty="0">
              <a:solidFill>
                <a:schemeClr val="tx1"/>
              </a:solidFill>
              <a:latin typeface="Arial" panose="020B0604020202020204" pitchFamily="34" charset="0"/>
              <a:cs typeface="Arial" panose="020B0604020202020204" pitchFamily="34" charset="0"/>
            </a:rPr>
            <a:t>Immediate impact of intervention to measure shift in attitude.</a:t>
          </a:r>
          <a:endParaRPr lang="en-GB" sz="1800" kern="1200" dirty="0">
            <a:solidFill>
              <a:schemeClr val="tx1"/>
            </a:solidFill>
            <a:latin typeface="Arial" panose="020B0604020202020204" pitchFamily="34" charset="0"/>
            <a:cs typeface="Arial" panose="020B0604020202020204" pitchFamily="34" charset="0"/>
          </a:endParaRPr>
        </a:p>
      </dsp:txBody>
      <dsp:txXfrm>
        <a:off x="785438" y="1066415"/>
        <a:ext cx="8318927" cy="533421"/>
      </dsp:txXfrm>
    </dsp:sp>
    <dsp:sp modelId="{0158E122-28A4-484A-8265-2F45541D5DB2}">
      <dsp:nvSpPr>
        <dsp:cNvPr id="0" name=""/>
        <dsp:cNvSpPr/>
      </dsp:nvSpPr>
      <dsp:spPr>
        <a:xfrm>
          <a:off x="452050" y="999737"/>
          <a:ext cx="666776" cy="666776"/>
        </a:xfrm>
        <a:prstGeom prst="ellipse">
          <a:avLst/>
        </a:prstGeom>
        <a:solidFill>
          <a:schemeClr val="lt1">
            <a:hueOff val="0"/>
            <a:satOff val="0"/>
            <a:lumOff val="0"/>
            <a:alphaOff val="0"/>
          </a:schemeClr>
        </a:solidFill>
        <a:ln w="12700" cap="flat" cmpd="sng" algn="ctr">
          <a:solidFill>
            <a:schemeClr val="accent1">
              <a:shade val="50000"/>
              <a:hueOff val="122282"/>
              <a:satOff val="-3182"/>
              <a:lumOff val="18044"/>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9E5633-D27D-47C9-B62F-ABC55752BA3B}">
      <dsp:nvSpPr>
        <dsp:cNvPr id="0" name=""/>
        <dsp:cNvSpPr/>
      </dsp:nvSpPr>
      <dsp:spPr>
        <a:xfrm>
          <a:off x="902753" y="1866290"/>
          <a:ext cx="8201612" cy="533421"/>
        </a:xfrm>
        <a:prstGeom prst="rect">
          <a:avLst/>
        </a:prstGeom>
        <a:solidFill>
          <a:schemeClr val="accent1">
            <a:shade val="50000"/>
            <a:hueOff val="244564"/>
            <a:satOff val="-6363"/>
            <a:lumOff val="360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34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Outcome:</a:t>
          </a:r>
          <a:r>
            <a:rPr lang="en-US" sz="2400" kern="1200" dirty="0">
              <a:solidFill>
                <a:schemeClr val="tx1"/>
              </a:solidFill>
              <a:latin typeface="Arial" panose="020B0604020202020204" pitchFamily="34" charset="0"/>
              <a:cs typeface="Arial" panose="020B0604020202020204" pitchFamily="34" charset="0"/>
            </a:rPr>
            <a:t> </a:t>
          </a:r>
          <a:r>
            <a:rPr lang="en-US" sz="1800" kern="1200" dirty="0">
              <a:solidFill>
                <a:schemeClr val="tx1"/>
              </a:solidFill>
              <a:latin typeface="Arial" panose="020B0604020202020204" pitchFamily="34" charset="0"/>
              <a:cs typeface="Arial" panose="020B0604020202020204" pitchFamily="34" charset="0"/>
            </a:rPr>
            <a:t>Ultimate goals of </a:t>
          </a:r>
          <a:r>
            <a:rPr lang="en-US" sz="1800" kern="1200" dirty="0" err="1">
              <a:solidFill>
                <a:schemeClr val="tx1"/>
              </a:solidFill>
              <a:latin typeface="Arial" panose="020B0604020202020204" pitchFamily="34" charset="0"/>
              <a:cs typeface="Arial" panose="020B0604020202020204" pitchFamily="34" charset="0"/>
            </a:rPr>
            <a:t>programme</a:t>
          </a:r>
          <a:r>
            <a:rPr lang="en-US" sz="1800" kern="1200" dirty="0">
              <a:solidFill>
                <a:schemeClr val="tx1"/>
              </a:solidFill>
              <a:latin typeface="Arial" panose="020B0604020202020204" pitchFamily="34" charset="0"/>
              <a:cs typeface="Arial" panose="020B0604020202020204" pitchFamily="34" charset="0"/>
            </a:rPr>
            <a:t> to measure long-term effect.</a:t>
          </a:r>
          <a:endParaRPr lang="en-GB" sz="1800" kern="1200" dirty="0">
            <a:solidFill>
              <a:schemeClr val="tx1"/>
            </a:solidFill>
            <a:latin typeface="Arial" panose="020B0604020202020204" pitchFamily="34" charset="0"/>
            <a:cs typeface="Arial" panose="020B0604020202020204" pitchFamily="34" charset="0"/>
          </a:endParaRPr>
        </a:p>
      </dsp:txBody>
      <dsp:txXfrm>
        <a:off x="902753" y="1866290"/>
        <a:ext cx="8201612" cy="533421"/>
      </dsp:txXfrm>
    </dsp:sp>
    <dsp:sp modelId="{5204EF3D-9861-4508-A339-F1D81F46CA70}">
      <dsp:nvSpPr>
        <dsp:cNvPr id="0" name=""/>
        <dsp:cNvSpPr/>
      </dsp:nvSpPr>
      <dsp:spPr>
        <a:xfrm>
          <a:off x="569365" y="1799613"/>
          <a:ext cx="666776" cy="666776"/>
        </a:xfrm>
        <a:prstGeom prst="ellipse">
          <a:avLst/>
        </a:prstGeom>
        <a:solidFill>
          <a:schemeClr val="lt1">
            <a:hueOff val="0"/>
            <a:satOff val="0"/>
            <a:lumOff val="0"/>
            <a:alphaOff val="0"/>
          </a:schemeClr>
        </a:solidFill>
        <a:ln w="12700" cap="flat" cmpd="sng" algn="ctr">
          <a:solidFill>
            <a:schemeClr val="accent1">
              <a:shade val="50000"/>
              <a:hueOff val="244564"/>
              <a:satOff val="-6363"/>
              <a:lumOff val="36088"/>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57B04B-09A1-4EA6-AF6A-7F753BEE4EF1}">
      <dsp:nvSpPr>
        <dsp:cNvPr id="0" name=""/>
        <dsp:cNvSpPr/>
      </dsp:nvSpPr>
      <dsp:spPr>
        <a:xfrm>
          <a:off x="785438" y="2666166"/>
          <a:ext cx="8318927" cy="533421"/>
        </a:xfrm>
        <a:prstGeom prst="rect">
          <a:avLst/>
        </a:prstGeom>
        <a:solidFill>
          <a:schemeClr val="accent1">
            <a:shade val="50000"/>
            <a:hueOff val="244564"/>
            <a:satOff val="-6363"/>
            <a:lumOff val="360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34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Summative: </a:t>
          </a:r>
          <a:r>
            <a:rPr lang="en-US" sz="1800" kern="1200" dirty="0">
              <a:solidFill>
                <a:schemeClr val="tx1"/>
              </a:solidFill>
              <a:latin typeface="Arial" panose="020B0604020202020204" pitchFamily="34" charset="0"/>
              <a:cs typeface="Arial" panose="020B0604020202020204" pitchFamily="34" charset="0"/>
            </a:rPr>
            <a:t>Conducted at the end of the </a:t>
          </a:r>
          <a:r>
            <a:rPr lang="en-US" sz="1800" kern="1200" dirty="0" err="1">
              <a:solidFill>
                <a:schemeClr val="tx1"/>
              </a:solidFill>
              <a:latin typeface="Arial" panose="020B0604020202020204" pitchFamily="34" charset="0"/>
              <a:cs typeface="Arial" panose="020B0604020202020204" pitchFamily="34" charset="0"/>
            </a:rPr>
            <a:t>programme</a:t>
          </a:r>
          <a:r>
            <a:rPr lang="en-US" sz="1800" kern="1200" dirty="0">
              <a:solidFill>
                <a:schemeClr val="tx1"/>
              </a:solidFill>
              <a:latin typeface="Arial" panose="020B0604020202020204" pitchFamily="34" charset="0"/>
              <a:cs typeface="Arial" panose="020B0604020202020204" pitchFamily="34" charset="0"/>
            </a:rPr>
            <a:t> and evaluate the whole cycle and take future decisions. </a:t>
          </a:r>
          <a:endParaRPr lang="en-GB" sz="1800" kern="1200" dirty="0">
            <a:solidFill>
              <a:schemeClr val="tx1"/>
            </a:solidFill>
            <a:latin typeface="Arial" panose="020B0604020202020204" pitchFamily="34" charset="0"/>
            <a:cs typeface="Arial" panose="020B0604020202020204" pitchFamily="34" charset="0"/>
          </a:endParaRPr>
        </a:p>
      </dsp:txBody>
      <dsp:txXfrm>
        <a:off x="785438" y="2666166"/>
        <a:ext cx="8318927" cy="533421"/>
      </dsp:txXfrm>
    </dsp:sp>
    <dsp:sp modelId="{71371A83-E15D-49AE-A694-1C2D35DD4E72}">
      <dsp:nvSpPr>
        <dsp:cNvPr id="0" name=""/>
        <dsp:cNvSpPr/>
      </dsp:nvSpPr>
      <dsp:spPr>
        <a:xfrm>
          <a:off x="452050" y="2599488"/>
          <a:ext cx="666776" cy="666776"/>
        </a:xfrm>
        <a:prstGeom prst="ellipse">
          <a:avLst/>
        </a:prstGeom>
        <a:solidFill>
          <a:schemeClr val="lt1">
            <a:hueOff val="0"/>
            <a:satOff val="0"/>
            <a:lumOff val="0"/>
            <a:alphaOff val="0"/>
          </a:schemeClr>
        </a:solidFill>
        <a:ln w="12700" cap="flat" cmpd="sng" algn="ctr">
          <a:solidFill>
            <a:schemeClr val="accent1">
              <a:shade val="50000"/>
              <a:hueOff val="244564"/>
              <a:satOff val="-6363"/>
              <a:lumOff val="36088"/>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B62025-E264-46CB-92CC-A5A269E1E70A}">
      <dsp:nvSpPr>
        <dsp:cNvPr id="0" name=""/>
        <dsp:cNvSpPr/>
      </dsp:nvSpPr>
      <dsp:spPr>
        <a:xfrm>
          <a:off x="403204" y="3466042"/>
          <a:ext cx="8701161" cy="533421"/>
        </a:xfrm>
        <a:prstGeom prst="rect">
          <a:avLst/>
        </a:prstGeom>
        <a:solidFill>
          <a:schemeClr val="accent1">
            <a:shade val="50000"/>
            <a:hueOff val="122282"/>
            <a:satOff val="-3182"/>
            <a:lumOff val="180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3403" tIns="50800" rIns="50800" bIns="508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Cost-Effectiveness:</a:t>
          </a:r>
          <a:r>
            <a:rPr lang="en-US" sz="2400" kern="1200" dirty="0">
              <a:solidFill>
                <a:schemeClr val="tx1"/>
              </a:solidFill>
              <a:latin typeface="Arial" panose="020B0604020202020204" pitchFamily="34" charset="0"/>
              <a:cs typeface="Arial" panose="020B0604020202020204" pitchFamily="34" charset="0"/>
            </a:rPr>
            <a:t> </a:t>
          </a:r>
          <a:r>
            <a:rPr lang="en-US" sz="1800" kern="1200" dirty="0">
              <a:solidFill>
                <a:schemeClr val="tx1"/>
              </a:solidFill>
              <a:latin typeface="Arial" panose="020B0604020202020204" pitchFamily="34" charset="0"/>
              <a:cs typeface="Arial" panose="020B0604020202020204" pitchFamily="34" charset="0"/>
            </a:rPr>
            <a:t>To measure return and investment</a:t>
          </a:r>
          <a:endParaRPr lang="en-GB" sz="1800" kern="1200" dirty="0">
            <a:solidFill>
              <a:schemeClr val="tx1"/>
            </a:solidFill>
            <a:latin typeface="Arial" panose="020B0604020202020204" pitchFamily="34" charset="0"/>
            <a:cs typeface="Arial" panose="020B0604020202020204" pitchFamily="34" charset="0"/>
          </a:endParaRPr>
        </a:p>
      </dsp:txBody>
      <dsp:txXfrm>
        <a:off x="403204" y="3466042"/>
        <a:ext cx="8701161" cy="533421"/>
      </dsp:txXfrm>
    </dsp:sp>
    <dsp:sp modelId="{0E7ACA6F-563B-4531-B814-F309F149F3C9}">
      <dsp:nvSpPr>
        <dsp:cNvPr id="0" name=""/>
        <dsp:cNvSpPr/>
      </dsp:nvSpPr>
      <dsp:spPr>
        <a:xfrm>
          <a:off x="69816" y="3399364"/>
          <a:ext cx="666776" cy="666776"/>
        </a:xfrm>
        <a:prstGeom prst="ellipse">
          <a:avLst/>
        </a:prstGeom>
        <a:solidFill>
          <a:schemeClr val="lt1">
            <a:hueOff val="0"/>
            <a:satOff val="0"/>
            <a:lumOff val="0"/>
            <a:alphaOff val="0"/>
          </a:schemeClr>
        </a:solidFill>
        <a:ln w="12700" cap="flat" cmpd="sng" algn="ctr">
          <a:solidFill>
            <a:schemeClr val="accent1">
              <a:shade val="50000"/>
              <a:hueOff val="122282"/>
              <a:satOff val="-3182"/>
              <a:lumOff val="18044"/>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0EB1E-7711-4CE1-93C3-952F2E475F4D}">
      <dsp:nvSpPr>
        <dsp:cNvPr id="0" name=""/>
        <dsp:cNvSpPr/>
      </dsp:nvSpPr>
      <dsp:spPr>
        <a:xfrm>
          <a:off x="0" y="163503"/>
          <a:ext cx="11407129" cy="9261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5320" tIns="145796" rIns="885320"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Were inputs delivered as planned/ Performance Indicators (PIs) set at the planning stage</a:t>
          </a:r>
          <a:endParaRPr lang="en-GB"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Log workshops delivered, posters and material distributed, teacher and student feedback collected through questionnaires and observation, ambassadors trained. </a:t>
          </a:r>
          <a:endParaRPr lang="en-GB" sz="1600" kern="1200" dirty="0">
            <a:latin typeface="Arial" panose="020B0604020202020204" pitchFamily="34" charset="0"/>
            <a:cs typeface="Arial" panose="020B0604020202020204" pitchFamily="34" charset="0"/>
          </a:endParaRPr>
        </a:p>
      </dsp:txBody>
      <dsp:txXfrm>
        <a:off x="0" y="163503"/>
        <a:ext cx="11407129" cy="926100"/>
      </dsp:txXfrm>
    </dsp:sp>
    <dsp:sp modelId="{D405BC3B-56FD-4847-A72B-1FFC9E22F838}">
      <dsp:nvSpPr>
        <dsp:cNvPr id="0" name=""/>
        <dsp:cNvSpPr/>
      </dsp:nvSpPr>
      <dsp:spPr>
        <a:xfrm>
          <a:off x="570356" y="60183"/>
          <a:ext cx="7984990" cy="206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814" tIns="0" rIns="301814" bIns="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Process</a:t>
          </a:r>
          <a:endParaRPr lang="en-GB" sz="1600" b="1" kern="1200" dirty="0">
            <a:latin typeface="Arial" panose="020B0604020202020204" pitchFamily="34" charset="0"/>
            <a:cs typeface="Arial" panose="020B0604020202020204" pitchFamily="34" charset="0"/>
          </a:endParaRPr>
        </a:p>
      </dsp:txBody>
      <dsp:txXfrm>
        <a:off x="580443" y="70270"/>
        <a:ext cx="7964816" cy="186466"/>
      </dsp:txXfrm>
    </dsp:sp>
    <dsp:sp modelId="{CBFC51F2-1D01-45E8-932C-505A1D73BCF2}">
      <dsp:nvSpPr>
        <dsp:cNvPr id="0" name=""/>
        <dsp:cNvSpPr/>
      </dsp:nvSpPr>
      <dsp:spPr>
        <a:xfrm>
          <a:off x="0" y="1230723"/>
          <a:ext cx="11407129" cy="9261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5320" tIns="145796" rIns="885320"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How well objectives are met? Short-term change </a:t>
          </a:r>
          <a:r>
            <a:rPr lang="en-US" sz="1600" kern="1200" dirty="0" err="1">
              <a:latin typeface="Arial" panose="020B0604020202020204" pitchFamily="34" charset="0"/>
              <a:cs typeface="Arial" panose="020B0604020202020204" pitchFamily="34" charset="0"/>
            </a:rPr>
            <a:t>upto</a:t>
          </a:r>
          <a:r>
            <a:rPr lang="en-US" sz="1600" kern="1200" dirty="0">
              <a:latin typeface="Arial" panose="020B0604020202020204" pitchFamily="34" charset="0"/>
              <a:cs typeface="Arial" panose="020B0604020202020204" pitchFamily="34" charset="0"/>
            </a:rPr>
            <a:t> 6 months after deliver. </a:t>
          </a:r>
          <a:endParaRPr lang="en-GB"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Pre/post questionnaire on tobacco harm, attitudes and confidence to refuse. Pop-up survey after the Personal No-Smoke Pledge, as in Stoptober Personal Quit Plan </a:t>
          </a:r>
          <a:r>
            <a:rPr lang="en-GB" sz="1600" kern="1200" dirty="0">
              <a:latin typeface="Arial" panose="020B0604020202020204" pitchFamily="34" charset="0"/>
              <a:cs typeface="Arial" panose="020B0604020202020204" pitchFamily="34" charset="0"/>
            </a:rPr>
            <a:t>(Public Health England, 2018).</a:t>
          </a:r>
        </a:p>
      </dsp:txBody>
      <dsp:txXfrm>
        <a:off x="0" y="1230723"/>
        <a:ext cx="11407129" cy="926100"/>
      </dsp:txXfrm>
    </dsp:sp>
    <dsp:sp modelId="{3E79A33A-F00A-4D1C-A005-9D62EEEC6F7E}">
      <dsp:nvSpPr>
        <dsp:cNvPr id="0" name=""/>
        <dsp:cNvSpPr/>
      </dsp:nvSpPr>
      <dsp:spPr>
        <a:xfrm>
          <a:off x="570356" y="1127403"/>
          <a:ext cx="7984990" cy="206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814" tIns="0" rIns="301814" bIns="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Impact</a:t>
          </a:r>
          <a:endParaRPr lang="en-GB" sz="1600" b="1" kern="1200" dirty="0">
            <a:latin typeface="Arial" panose="020B0604020202020204" pitchFamily="34" charset="0"/>
            <a:cs typeface="Arial" panose="020B0604020202020204" pitchFamily="34" charset="0"/>
          </a:endParaRPr>
        </a:p>
      </dsp:txBody>
      <dsp:txXfrm>
        <a:off x="580443" y="1137490"/>
        <a:ext cx="7964816" cy="186466"/>
      </dsp:txXfrm>
    </dsp:sp>
    <dsp:sp modelId="{6583556E-FCFE-4957-BCEC-1CBCBDB6569B}">
      <dsp:nvSpPr>
        <dsp:cNvPr id="0" name=""/>
        <dsp:cNvSpPr/>
      </dsp:nvSpPr>
      <dsp:spPr>
        <a:xfrm>
          <a:off x="0" y="2297943"/>
          <a:ext cx="11407129" cy="9261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5320" tIns="145796" rIns="885320"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Was the overall goal achieved? Long-term behaviour and policy change.</a:t>
          </a:r>
          <a:endParaRPr lang="en-GB"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6- 12 months follow-up od student’s tobacco use against baseline, record new smoke-free school policies and retailer age of sale compliance.</a:t>
          </a:r>
          <a:endParaRPr lang="en-GB" sz="1600" kern="1200" dirty="0">
            <a:latin typeface="Arial" panose="020B0604020202020204" pitchFamily="34" charset="0"/>
            <a:cs typeface="Arial" panose="020B0604020202020204" pitchFamily="34" charset="0"/>
          </a:endParaRPr>
        </a:p>
      </dsp:txBody>
      <dsp:txXfrm>
        <a:off x="0" y="2297943"/>
        <a:ext cx="11407129" cy="926100"/>
      </dsp:txXfrm>
    </dsp:sp>
    <dsp:sp modelId="{4D1E6A41-B484-4D01-B9B0-1EA8CB4A62EB}">
      <dsp:nvSpPr>
        <dsp:cNvPr id="0" name=""/>
        <dsp:cNvSpPr/>
      </dsp:nvSpPr>
      <dsp:spPr>
        <a:xfrm>
          <a:off x="570356" y="2194623"/>
          <a:ext cx="7984990" cy="206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814" tIns="0" rIns="301814" bIns="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Outcome</a:t>
          </a:r>
          <a:endParaRPr lang="en-GB" sz="1600" b="1" kern="1200" dirty="0">
            <a:latin typeface="Arial" panose="020B0604020202020204" pitchFamily="34" charset="0"/>
            <a:cs typeface="Arial" panose="020B0604020202020204" pitchFamily="34" charset="0"/>
          </a:endParaRPr>
        </a:p>
      </dsp:txBody>
      <dsp:txXfrm>
        <a:off x="580443" y="2204710"/>
        <a:ext cx="7964816" cy="186466"/>
      </dsp:txXfrm>
    </dsp:sp>
    <dsp:sp modelId="{87D4A534-2680-45E5-A6C1-A7542068ACFD}">
      <dsp:nvSpPr>
        <dsp:cNvPr id="0" name=""/>
        <dsp:cNvSpPr/>
      </dsp:nvSpPr>
      <dsp:spPr>
        <a:xfrm>
          <a:off x="0" y="3365163"/>
          <a:ext cx="11407129" cy="9261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5320" tIns="145796" rIns="885320"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Whole cycle review</a:t>
          </a:r>
          <a:endParaRPr lang="en-GB"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End of year review with schools, parents, students and partners (Ottawa Charter’s mediate activities), following recommendations </a:t>
          </a:r>
          <a:r>
            <a:rPr lang="en-GB" sz="1600" kern="1200" dirty="0">
              <a:latin typeface="Arial" panose="020B0604020202020204" pitchFamily="34" charset="0"/>
              <a:cs typeface="Arial" panose="020B0604020202020204" pitchFamily="34" charset="0"/>
            </a:rPr>
            <a:t>(Saan and Wise, 2011)</a:t>
          </a:r>
        </a:p>
      </dsp:txBody>
      <dsp:txXfrm>
        <a:off x="0" y="3365163"/>
        <a:ext cx="11407129" cy="926100"/>
      </dsp:txXfrm>
    </dsp:sp>
    <dsp:sp modelId="{C71F4CA6-DEFB-45A0-A84F-813092A62A23}">
      <dsp:nvSpPr>
        <dsp:cNvPr id="0" name=""/>
        <dsp:cNvSpPr/>
      </dsp:nvSpPr>
      <dsp:spPr>
        <a:xfrm>
          <a:off x="570356" y="3261843"/>
          <a:ext cx="7984990" cy="206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814" tIns="0" rIns="301814" bIns="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Summative</a:t>
          </a:r>
          <a:endParaRPr lang="en-GB" sz="1600" b="1" kern="1200" dirty="0">
            <a:latin typeface="Arial" panose="020B0604020202020204" pitchFamily="34" charset="0"/>
            <a:cs typeface="Arial" panose="020B0604020202020204" pitchFamily="34" charset="0"/>
          </a:endParaRPr>
        </a:p>
      </dsp:txBody>
      <dsp:txXfrm>
        <a:off x="580443" y="3271930"/>
        <a:ext cx="7964816" cy="186466"/>
      </dsp:txXfrm>
    </dsp:sp>
    <dsp:sp modelId="{AF04FC31-0781-41EE-8167-FB9CBE145BC3}">
      <dsp:nvSpPr>
        <dsp:cNvPr id="0" name=""/>
        <dsp:cNvSpPr/>
      </dsp:nvSpPr>
      <dsp:spPr>
        <a:xfrm>
          <a:off x="0" y="4432383"/>
          <a:ext cx="11407129" cy="9261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5320" tIns="145796" rIns="885320"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Cost per unit of change.</a:t>
          </a:r>
          <a:endParaRPr lang="en-GB"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Track resource spending throughout, report coat per student reached and per person who stays tobacco free.</a:t>
          </a:r>
          <a:endParaRPr lang="en-GB" sz="1600" kern="1200" dirty="0">
            <a:latin typeface="Arial" panose="020B0604020202020204" pitchFamily="34" charset="0"/>
            <a:cs typeface="Arial" panose="020B0604020202020204" pitchFamily="34" charset="0"/>
          </a:endParaRPr>
        </a:p>
      </dsp:txBody>
      <dsp:txXfrm>
        <a:off x="0" y="4432383"/>
        <a:ext cx="11407129" cy="926100"/>
      </dsp:txXfrm>
    </dsp:sp>
    <dsp:sp modelId="{D1DC6825-532C-43F4-B6C3-8A3282ABF25A}">
      <dsp:nvSpPr>
        <dsp:cNvPr id="0" name=""/>
        <dsp:cNvSpPr/>
      </dsp:nvSpPr>
      <dsp:spPr>
        <a:xfrm>
          <a:off x="570356" y="4329063"/>
          <a:ext cx="7984990" cy="206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814" tIns="0" rIns="301814" bIns="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Cost-Effectiveness</a:t>
          </a:r>
          <a:endParaRPr lang="en-GB" sz="1600" b="1" kern="1200" dirty="0">
            <a:latin typeface="Arial" panose="020B0604020202020204" pitchFamily="34" charset="0"/>
            <a:cs typeface="Arial" panose="020B0604020202020204" pitchFamily="34" charset="0"/>
          </a:endParaRPr>
        </a:p>
      </dsp:txBody>
      <dsp:txXfrm>
        <a:off x="580443" y="4339150"/>
        <a:ext cx="7964816" cy="18646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3F106E-37A3-4A53-B19A-88733A79462A}">
      <dsp:nvSpPr>
        <dsp:cNvPr id="0" name=""/>
        <dsp:cNvSpPr/>
      </dsp:nvSpPr>
      <dsp:spPr>
        <a:xfrm rot="5400000">
          <a:off x="580383" y="1065893"/>
          <a:ext cx="942690" cy="1073219"/>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848178-E466-4D97-82D3-77F82A817736}">
      <dsp:nvSpPr>
        <dsp:cNvPr id="0" name=""/>
        <dsp:cNvSpPr/>
      </dsp:nvSpPr>
      <dsp:spPr>
        <a:xfrm>
          <a:off x="330627" y="20901"/>
          <a:ext cx="1586935" cy="1110803"/>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What Teenagers gain by staying tobacco and vape free</a:t>
          </a:r>
          <a:endParaRPr lang="en-GB" sz="1500" kern="1200" dirty="0"/>
        </a:p>
      </dsp:txBody>
      <dsp:txXfrm>
        <a:off x="384862" y="75136"/>
        <a:ext cx="1478465" cy="1002333"/>
      </dsp:txXfrm>
    </dsp:sp>
    <dsp:sp modelId="{E132F41A-A15F-43EC-98DE-5E3B5FF198D4}">
      <dsp:nvSpPr>
        <dsp:cNvPr id="0" name=""/>
        <dsp:cNvSpPr/>
      </dsp:nvSpPr>
      <dsp:spPr>
        <a:xfrm>
          <a:off x="1917563" y="126842"/>
          <a:ext cx="1154185" cy="897800"/>
        </a:xfrm>
        <a:prstGeom prst="rect">
          <a:avLst/>
        </a:prstGeom>
        <a:noFill/>
        <a:ln>
          <a:noFill/>
        </a:ln>
        <a:effectLst/>
      </dsp:spPr>
      <dsp:style>
        <a:lnRef idx="0">
          <a:scrgbClr r="0" g="0" b="0"/>
        </a:lnRef>
        <a:fillRef idx="0">
          <a:scrgbClr r="0" g="0" b="0"/>
        </a:fillRef>
        <a:effectRef idx="0">
          <a:scrgbClr r="0" g="0" b="0"/>
        </a:effectRef>
        <a:fontRef idx="minor"/>
      </dsp:style>
    </dsp:sp>
    <dsp:sp modelId="{8A44F65E-48E1-4E81-B12A-585514293D9E}">
      <dsp:nvSpPr>
        <dsp:cNvPr id="0" name=""/>
        <dsp:cNvSpPr/>
      </dsp:nvSpPr>
      <dsp:spPr>
        <a:xfrm rot="5400000">
          <a:off x="1896121" y="2313691"/>
          <a:ext cx="942690" cy="1073219"/>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AE07DB5-4ECC-4017-8801-417AEB846310}">
      <dsp:nvSpPr>
        <dsp:cNvPr id="0" name=""/>
        <dsp:cNvSpPr/>
      </dsp:nvSpPr>
      <dsp:spPr>
        <a:xfrm>
          <a:off x="1646366" y="1268700"/>
          <a:ext cx="1586935" cy="1110803"/>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What stands in their way, explained by theory.</a:t>
          </a:r>
          <a:endParaRPr lang="en-GB" sz="1500" kern="1200" dirty="0"/>
        </a:p>
      </dsp:txBody>
      <dsp:txXfrm>
        <a:off x="1700601" y="1322935"/>
        <a:ext cx="1478465" cy="1002333"/>
      </dsp:txXfrm>
    </dsp:sp>
    <dsp:sp modelId="{070C7970-C846-45ED-B909-EADD14E3B7D5}">
      <dsp:nvSpPr>
        <dsp:cNvPr id="0" name=""/>
        <dsp:cNvSpPr/>
      </dsp:nvSpPr>
      <dsp:spPr>
        <a:xfrm>
          <a:off x="3233301" y="1374641"/>
          <a:ext cx="1154185" cy="897800"/>
        </a:xfrm>
        <a:prstGeom prst="rect">
          <a:avLst/>
        </a:prstGeom>
        <a:noFill/>
        <a:ln>
          <a:noFill/>
        </a:ln>
        <a:effectLst/>
      </dsp:spPr>
      <dsp:style>
        <a:lnRef idx="0">
          <a:scrgbClr r="0" g="0" b="0"/>
        </a:lnRef>
        <a:fillRef idx="0">
          <a:scrgbClr r="0" g="0" b="0"/>
        </a:fillRef>
        <a:effectRef idx="0">
          <a:scrgbClr r="0" g="0" b="0"/>
        </a:effectRef>
        <a:fontRef idx="minor"/>
      </dsp:style>
    </dsp:sp>
    <dsp:sp modelId="{D3C9F809-C61F-4B7A-8CF3-D77C7A6F50BD}">
      <dsp:nvSpPr>
        <dsp:cNvPr id="0" name=""/>
        <dsp:cNvSpPr/>
      </dsp:nvSpPr>
      <dsp:spPr>
        <a:xfrm>
          <a:off x="2962104" y="2516499"/>
          <a:ext cx="1586935" cy="1110803"/>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How to overcome the barriers</a:t>
          </a:r>
          <a:endParaRPr lang="en-GB" sz="1500" kern="1200" dirty="0"/>
        </a:p>
      </dsp:txBody>
      <dsp:txXfrm>
        <a:off x="3016339" y="2570734"/>
        <a:ext cx="1478465" cy="10023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3B367-C353-445F-96E0-559A7360A794}">
      <dsp:nvSpPr>
        <dsp:cNvPr id="0" name=""/>
        <dsp:cNvSpPr/>
      </dsp:nvSpPr>
      <dsp:spPr>
        <a:xfrm>
          <a:off x="0" y="301826"/>
          <a:ext cx="8304982" cy="826875"/>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4559" tIns="312420" rIns="644559"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The improvement in lungs start as early as 20 minutes after the final cigarette and breathing improves </a:t>
          </a:r>
          <a:r>
            <a:rPr lang="en-GB" sz="1500" kern="1200" dirty="0">
              <a:latin typeface="Arial" panose="020B0604020202020204" pitchFamily="34" charset="0"/>
              <a:cs typeface="Arial" panose="020B0604020202020204" pitchFamily="34" charset="0"/>
            </a:rPr>
            <a:t>(British Lung Foundation, 2026).</a:t>
          </a:r>
        </a:p>
      </dsp:txBody>
      <dsp:txXfrm>
        <a:off x="0" y="301826"/>
        <a:ext cx="8304982" cy="826875"/>
      </dsp:txXfrm>
    </dsp:sp>
    <dsp:sp modelId="{D2FF6AA6-F2ED-4504-AE3D-679CDBD2B78C}">
      <dsp:nvSpPr>
        <dsp:cNvPr id="0" name=""/>
        <dsp:cNvSpPr/>
      </dsp:nvSpPr>
      <dsp:spPr>
        <a:xfrm>
          <a:off x="415249" y="80426"/>
          <a:ext cx="5813487" cy="44280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9736" tIns="0" rIns="219736"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Healthier Lungs</a:t>
          </a:r>
          <a:endParaRPr lang="en-GB" sz="2400" kern="1200" dirty="0">
            <a:latin typeface="Arial" panose="020B0604020202020204" pitchFamily="34" charset="0"/>
            <a:cs typeface="Arial" panose="020B0604020202020204" pitchFamily="34" charset="0"/>
          </a:endParaRPr>
        </a:p>
      </dsp:txBody>
      <dsp:txXfrm>
        <a:off x="436865" y="102042"/>
        <a:ext cx="5770255" cy="399568"/>
      </dsp:txXfrm>
    </dsp:sp>
    <dsp:sp modelId="{9FE224AA-33E3-4AE0-95BF-C2001A88ECA9}">
      <dsp:nvSpPr>
        <dsp:cNvPr id="0" name=""/>
        <dsp:cNvSpPr/>
      </dsp:nvSpPr>
      <dsp:spPr>
        <a:xfrm>
          <a:off x="0" y="1431101"/>
          <a:ext cx="8304982" cy="1015875"/>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4559" tIns="312420" rIns="644559"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Heart rate and blood pressure begins to normal after 20 minutes of quitting smoking and within a year risk of heart attack reduces to half </a:t>
          </a:r>
          <a:r>
            <a:rPr lang="en-GB" sz="1500" kern="1200" dirty="0">
              <a:latin typeface="Arial" panose="020B0604020202020204" pitchFamily="34" charset="0"/>
              <a:cs typeface="Arial" panose="020B0604020202020204" pitchFamily="34" charset="0"/>
            </a:rPr>
            <a:t>(British Heart Foundation, 2023; </a:t>
          </a:r>
          <a:r>
            <a:rPr kumimoji="0" lang="en-US" altLang="en-US" sz="15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Denscombe, 2007</a:t>
          </a:r>
          <a:r>
            <a:rPr lang="en-GB" sz="1500" kern="1200" dirty="0">
              <a:latin typeface="Arial" panose="020B0604020202020204" pitchFamily="34" charset="0"/>
              <a:cs typeface="Arial" panose="020B0604020202020204" pitchFamily="34" charset="0"/>
            </a:rPr>
            <a:t>).</a:t>
          </a:r>
        </a:p>
      </dsp:txBody>
      <dsp:txXfrm>
        <a:off x="0" y="1431101"/>
        <a:ext cx="8304982" cy="1015875"/>
      </dsp:txXfrm>
    </dsp:sp>
    <dsp:sp modelId="{7A606D3F-1C57-45BB-A75B-9AD702C53F25}">
      <dsp:nvSpPr>
        <dsp:cNvPr id="0" name=""/>
        <dsp:cNvSpPr/>
      </dsp:nvSpPr>
      <dsp:spPr>
        <a:xfrm>
          <a:off x="415249" y="1209701"/>
          <a:ext cx="5813487" cy="44280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9736" tIns="0" rIns="219736"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Good Heart Health</a:t>
          </a:r>
          <a:endParaRPr lang="en-GB" sz="2400" kern="1200" dirty="0">
            <a:latin typeface="Arial" panose="020B0604020202020204" pitchFamily="34" charset="0"/>
            <a:cs typeface="Arial" panose="020B0604020202020204" pitchFamily="34" charset="0"/>
          </a:endParaRPr>
        </a:p>
      </dsp:txBody>
      <dsp:txXfrm>
        <a:off x="436865" y="1231317"/>
        <a:ext cx="5770255" cy="399568"/>
      </dsp:txXfrm>
    </dsp:sp>
    <dsp:sp modelId="{B4D01E59-9E61-41E6-A0B8-220B20B5E3C4}">
      <dsp:nvSpPr>
        <dsp:cNvPr id="0" name=""/>
        <dsp:cNvSpPr/>
      </dsp:nvSpPr>
      <dsp:spPr>
        <a:xfrm>
          <a:off x="0" y="2749376"/>
          <a:ext cx="8304982" cy="826875"/>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4559" tIns="312420" rIns="644559"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People who stopped smoking perform better in memory and thinking tests as compared to smokers </a:t>
          </a:r>
          <a:r>
            <a:rPr lang="en-GB" sz="1500" kern="1200" dirty="0">
              <a:latin typeface="Arial" panose="020B0604020202020204" pitchFamily="34" charset="0"/>
              <a:cs typeface="Arial" panose="020B0604020202020204" pitchFamily="34" charset="0"/>
            </a:rPr>
            <a:t>(Alzheimer’s Research UK, 2024).</a:t>
          </a:r>
        </a:p>
      </dsp:txBody>
      <dsp:txXfrm>
        <a:off x="0" y="2749376"/>
        <a:ext cx="8304982" cy="826875"/>
      </dsp:txXfrm>
    </dsp:sp>
    <dsp:sp modelId="{0D871C29-17CF-4845-9C31-EC3413CB86CC}">
      <dsp:nvSpPr>
        <dsp:cNvPr id="0" name=""/>
        <dsp:cNvSpPr/>
      </dsp:nvSpPr>
      <dsp:spPr>
        <a:xfrm>
          <a:off x="415249" y="2527976"/>
          <a:ext cx="5813487" cy="44280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9736" tIns="0" rIns="219736"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Brain Development</a:t>
          </a:r>
          <a:endParaRPr lang="en-GB" sz="2400" kern="1200" dirty="0">
            <a:latin typeface="Arial" panose="020B0604020202020204" pitchFamily="34" charset="0"/>
            <a:cs typeface="Arial" panose="020B0604020202020204" pitchFamily="34" charset="0"/>
          </a:endParaRPr>
        </a:p>
      </dsp:txBody>
      <dsp:txXfrm>
        <a:off x="436865" y="2549592"/>
        <a:ext cx="5770255" cy="399568"/>
      </dsp:txXfrm>
    </dsp:sp>
    <dsp:sp modelId="{0DED06AE-F5C2-44FD-A3F4-59F94342F795}">
      <dsp:nvSpPr>
        <dsp:cNvPr id="0" name=""/>
        <dsp:cNvSpPr/>
      </dsp:nvSpPr>
      <dsp:spPr>
        <a:xfrm>
          <a:off x="0" y="3878652"/>
          <a:ext cx="8304982" cy="826875"/>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4559" tIns="312420" rIns="644559" bIns="106680"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Smoking is directly associated with decreased fitness test due to high intake of chemicals in the body (</a:t>
          </a:r>
          <a:r>
            <a:rPr lang="en-US" altLang="en-US" sz="1500" kern="1200" dirty="0">
              <a:latin typeface="Arial" panose="020B0604020202020204" pitchFamily="34" charset="0"/>
              <a:cs typeface="Arial" panose="020B0604020202020204" pitchFamily="34" charset="0"/>
            </a:rPr>
            <a:t>NHS, 2023; World Health </a:t>
          </a:r>
          <a:r>
            <a:rPr lang="en-US" altLang="en-US" sz="1500" kern="1200" dirty="0" err="1">
              <a:latin typeface="Arial" panose="020B0604020202020204" pitchFamily="34" charset="0"/>
              <a:cs typeface="Arial" panose="020B0604020202020204" pitchFamily="34" charset="0"/>
            </a:rPr>
            <a:t>Organisation</a:t>
          </a:r>
          <a:r>
            <a:rPr lang="en-US" altLang="en-US" sz="1500" kern="1200" dirty="0">
              <a:latin typeface="Arial" panose="020B0604020202020204" pitchFamily="34" charset="0"/>
              <a:cs typeface="Arial" panose="020B0604020202020204" pitchFamily="34" charset="0"/>
            </a:rPr>
            <a:t>, 2020).</a:t>
          </a:r>
          <a:endParaRPr lang="en-GB" sz="1500" kern="1200" dirty="0">
            <a:latin typeface="Arial" panose="020B0604020202020204" pitchFamily="34" charset="0"/>
            <a:cs typeface="Arial" panose="020B0604020202020204" pitchFamily="34" charset="0"/>
          </a:endParaRPr>
        </a:p>
      </dsp:txBody>
      <dsp:txXfrm>
        <a:off x="0" y="3878652"/>
        <a:ext cx="8304982" cy="826875"/>
      </dsp:txXfrm>
    </dsp:sp>
    <dsp:sp modelId="{EC83CF97-6981-4503-B5C9-CCA3557D29FB}">
      <dsp:nvSpPr>
        <dsp:cNvPr id="0" name=""/>
        <dsp:cNvSpPr/>
      </dsp:nvSpPr>
      <dsp:spPr>
        <a:xfrm>
          <a:off x="415249" y="3657252"/>
          <a:ext cx="5813487" cy="44280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9736" tIns="0" rIns="219736"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Improved Physical Fitness</a:t>
          </a:r>
          <a:endParaRPr lang="en-GB" sz="2400" kern="1200" dirty="0">
            <a:latin typeface="Arial" panose="020B0604020202020204" pitchFamily="34" charset="0"/>
            <a:cs typeface="Arial" panose="020B0604020202020204" pitchFamily="34" charset="0"/>
          </a:endParaRPr>
        </a:p>
      </dsp:txBody>
      <dsp:txXfrm>
        <a:off x="436865" y="3678868"/>
        <a:ext cx="5770255" cy="39956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3B367-C353-445F-96E0-559A7360A794}">
      <dsp:nvSpPr>
        <dsp:cNvPr id="0" name=""/>
        <dsp:cNvSpPr/>
      </dsp:nvSpPr>
      <dsp:spPr>
        <a:xfrm>
          <a:off x="0" y="163948"/>
          <a:ext cx="10592502" cy="70560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2096" tIns="166624" rIns="822096"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In UK, 99% of teen smokers started smoking with peers and family </a:t>
          </a:r>
          <a:r>
            <a:rPr lang="en-GB" sz="1600" kern="1200" dirty="0">
              <a:latin typeface="Arial" panose="020B0604020202020204" pitchFamily="34" charset="0"/>
              <a:cs typeface="Arial" panose="020B0604020202020204" pitchFamily="34" charset="0"/>
            </a:rPr>
            <a:t>(NCSCT, 2021; </a:t>
          </a:r>
          <a:r>
            <a:rPr kumimoji="0" lang="en-US" altLang="en-US" sz="16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Nicorette, 2026</a:t>
          </a:r>
          <a:r>
            <a:rPr lang="en-GB" sz="1600" kern="1200" dirty="0">
              <a:latin typeface="Arial" panose="020B0604020202020204" pitchFamily="34" charset="0"/>
              <a:cs typeface="Arial" panose="020B0604020202020204" pitchFamily="34" charset="0"/>
            </a:rPr>
            <a:t>)</a:t>
          </a:r>
          <a:r>
            <a:rPr lang="en-US" sz="1600" kern="1200" dirty="0">
              <a:latin typeface="Arial" panose="020B0604020202020204" pitchFamily="34" charset="0"/>
              <a:cs typeface="Arial" panose="020B0604020202020204" pitchFamily="34" charset="0"/>
            </a:rPr>
            <a:t>.</a:t>
          </a:r>
          <a:endParaRPr lang="en-GB" sz="1600" kern="1200" dirty="0">
            <a:latin typeface="Arial" panose="020B0604020202020204" pitchFamily="34" charset="0"/>
            <a:cs typeface="Arial" panose="020B0604020202020204" pitchFamily="34" charset="0"/>
          </a:endParaRPr>
        </a:p>
      </dsp:txBody>
      <dsp:txXfrm>
        <a:off x="0" y="163948"/>
        <a:ext cx="10592502" cy="705600"/>
      </dsp:txXfrm>
    </dsp:sp>
    <dsp:sp modelId="{D2FF6AA6-F2ED-4504-AE3D-679CDBD2B78C}">
      <dsp:nvSpPr>
        <dsp:cNvPr id="0" name=""/>
        <dsp:cNvSpPr/>
      </dsp:nvSpPr>
      <dsp:spPr>
        <a:xfrm>
          <a:off x="529625" y="45868"/>
          <a:ext cx="7414751" cy="2361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260" tIns="0" rIns="280260"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Peer Influence</a:t>
          </a:r>
          <a:endParaRPr lang="en-GB" sz="2000" kern="1200" dirty="0">
            <a:latin typeface="Arial" panose="020B0604020202020204" pitchFamily="34" charset="0"/>
            <a:cs typeface="Arial" panose="020B0604020202020204" pitchFamily="34" charset="0"/>
          </a:endParaRPr>
        </a:p>
      </dsp:txBody>
      <dsp:txXfrm>
        <a:off x="541153" y="57396"/>
        <a:ext cx="7391695" cy="213104"/>
      </dsp:txXfrm>
    </dsp:sp>
    <dsp:sp modelId="{9FE224AA-33E3-4AE0-95BF-C2001A88ECA9}">
      <dsp:nvSpPr>
        <dsp:cNvPr id="0" name=""/>
        <dsp:cNvSpPr/>
      </dsp:nvSpPr>
      <dsp:spPr>
        <a:xfrm>
          <a:off x="0" y="1030828"/>
          <a:ext cx="10592502" cy="93240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2096" tIns="166624" rIns="822096" bIns="113792"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latin typeface="Arial" panose="020B0604020202020204" pitchFamily="34" charset="0"/>
              <a:cs typeface="Arial" panose="020B0604020202020204" pitchFamily="34" charset="0"/>
            </a:rPr>
            <a:t>NHS Lanarkshire has launched its Positive Smoke-Free Role Models project help people to quit smoking for protecting passive smoking among children. This project helps preventing children and young people from becoming the next generation smokers </a:t>
          </a:r>
          <a:r>
            <a:rPr lang="en-GB" sz="1600" kern="1200" dirty="0">
              <a:latin typeface="Arial" panose="020B0604020202020204" pitchFamily="34" charset="0"/>
              <a:cs typeface="Arial" panose="020B0604020202020204" pitchFamily="34" charset="0"/>
            </a:rPr>
            <a:t>(NHS, 2021; </a:t>
          </a:r>
          <a:r>
            <a:rPr lang="en-US" altLang="en-US" sz="1600" kern="1200" dirty="0">
              <a:latin typeface="Arial" panose="020B0604020202020204" pitchFamily="34" charset="0"/>
              <a:cs typeface="Arial" panose="020B0604020202020204" pitchFamily="34" charset="0"/>
            </a:rPr>
            <a:t>NHS, 2023</a:t>
          </a:r>
          <a:r>
            <a:rPr lang="en-GB" sz="1600" kern="1200" dirty="0">
              <a:latin typeface="Arial" panose="020B0604020202020204" pitchFamily="34" charset="0"/>
              <a:cs typeface="Arial" panose="020B0604020202020204" pitchFamily="34" charset="0"/>
            </a:rPr>
            <a:t>).</a:t>
          </a:r>
        </a:p>
      </dsp:txBody>
      <dsp:txXfrm>
        <a:off x="0" y="1030828"/>
        <a:ext cx="10592502" cy="932400"/>
      </dsp:txXfrm>
    </dsp:sp>
    <dsp:sp modelId="{7A606D3F-1C57-45BB-A75B-9AD702C53F25}">
      <dsp:nvSpPr>
        <dsp:cNvPr id="0" name=""/>
        <dsp:cNvSpPr/>
      </dsp:nvSpPr>
      <dsp:spPr>
        <a:xfrm>
          <a:off x="529625" y="912748"/>
          <a:ext cx="7414751" cy="2361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260" tIns="0" rIns="280260"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Smoke –Free Role Model </a:t>
          </a:r>
          <a:endParaRPr lang="en-GB" sz="2000" kern="1200" dirty="0">
            <a:latin typeface="Arial" panose="020B0604020202020204" pitchFamily="34" charset="0"/>
            <a:cs typeface="Arial" panose="020B0604020202020204" pitchFamily="34" charset="0"/>
          </a:endParaRPr>
        </a:p>
      </dsp:txBody>
      <dsp:txXfrm>
        <a:off x="541153" y="924276"/>
        <a:ext cx="7391695" cy="213104"/>
      </dsp:txXfrm>
    </dsp:sp>
    <dsp:sp modelId="{B4D01E59-9E61-41E6-A0B8-220B20B5E3C4}">
      <dsp:nvSpPr>
        <dsp:cNvPr id="0" name=""/>
        <dsp:cNvSpPr/>
      </dsp:nvSpPr>
      <dsp:spPr>
        <a:xfrm>
          <a:off x="0" y="2124508"/>
          <a:ext cx="10592502" cy="70560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2096" tIns="166624" rIns="822096" bIns="113792"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latin typeface="Arial" panose="020B0604020202020204" pitchFamily="34" charset="0"/>
              <a:cs typeface="Arial" panose="020B0604020202020204" pitchFamily="34" charset="0"/>
            </a:rPr>
            <a:t>A 20-a-day smoker could save £2,405 a year if they quit (Department of Health and Social Care, 2012).</a:t>
          </a:r>
          <a:endParaRPr lang="en-GB" sz="1600" kern="1200" dirty="0">
            <a:latin typeface="Arial" panose="020B0604020202020204" pitchFamily="34" charset="0"/>
            <a:cs typeface="Arial" panose="020B0604020202020204" pitchFamily="34" charset="0"/>
          </a:endParaRPr>
        </a:p>
      </dsp:txBody>
      <dsp:txXfrm>
        <a:off x="0" y="2124508"/>
        <a:ext cx="10592502" cy="705600"/>
      </dsp:txXfrm>
    </dsp:sp>
    <dsp:sp modelId="{0D871C29-17CF-4845-9C31-EC3413CB86CC}">
      <dsp:nvSpPr>
        <dsp:cNvPr id="0" name=""/>
        <dsp:cNvSpPr/>
      </dsp:nvSpPr>
      <dsp:spPr>
        <a:xfrm>
          <a:off x="529625" y="2006428"/>
          <a:ext cx="7414751" cy="2361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260" tIns="0" rIns="280260"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Financial stability </a:t>
          </a:r>
          <a:endParaRPr lang="en-GB" sz="2000" kern="1200" dirty="0">
            <a:latin typeface="Arial" panose="020B0604020202020204" pitchFamily="34" charset="0"/>
            <a:cs typeface="Arial" panose="020B0604020202020204" pitchFamily="34" charset="0"/>
          </a:endParaRPr>
        </a:p>
      </dsp:txBody>
      <dsp:txXfrm>
        <a:off x="541153" y="2017956"/>
        <a:ext cx="7391695" cy="213104"/>
      </dsp:txXfrm>
    </dsp:sp>
    <dsp:sp modelId="{0DED06AE-F5C2-44FD-A3F4-59F94342F795}">
      <dsp:nvSpPr>
        <dsp:cNvPr id="0" name=""/>
        <dsp:cNvSpPr/>
      </dsp:nvSpPr>
      <dsp:spPr>
        <a:xfrm>
          <a:off x="0" y="2991388"/>
          <a:ext cx="10592502" cy="70560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2096" tIns="166624" rIns="822096" bIns="113792"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latin typeface="Arial" panose="020B0604020202020204" pitchFamily="34" charset="0"/>
              <a:cs typeface="Arial" panose="020B0604020202020204" pitchFamily="34" charset="0"/>
            </a:rPr>
            <a:t>Researcher found smokers aged 15  achieved lower grades in their GCSEs than their non-smoking counterparts </a:t>
          </a:r>
          <a:r>
            <a:rPr lang="en-GB" sz="1600" kern="1200" dirty="0">
              <a:latin typeface="Arial" panose="020B0604020202020204" pitchFamily="34" charset="0"/>
              <a:cs typeface="Arial" panose="020B0604020202020204" pitchFamily="34" charset="0"/>
            </a:rPr>
            <a:t>(Bristol, 2026).</a:t>
          </a:r>
        </a:p>
      </dsp:txBody>
      <dsp:txXfrm>
        <a:off x="0" y="2991388"/>
        <a:ext cx="10592502" cy="705600"/>
      </dsp:txXfrm>
    </dsp:sp>
    <dsp:sp modelId="{EC83CF97-6981-4503-B5C9-CCA3557D29FB}">
      <dsp:nvSpPr>
        <dsp:cNvPr id="0" name=""/>
        <dsp:cNvSpPr/>
      </dsp:nvSpPr>
      <dsp:spPr>
        <a:xfrm>
          <a:off x="529625" y="2873308"/>
          <a:ext cx="7414751" cy="2361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260" tIns="0" rIns="280260"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a:t>
          </a:r>
          <a:r>
            <a:rPr lang="en-US" sz="2000" kern="1200" dirty="0">
              <a:latin typeface="Arial" panose="020B0604020202020204" pitchFamily="34" charset="0"/>
              <a:cs typeface="Arial" panose="020B0604020202020204" pitchFamily="34" charset="0"/>
            </a:rPr>
            <a:t>Educational Outcome</a:t>
          </a:r>
          <a:endParaRPr lang="en-GB" sz="2000" kern="1200" dirty="0">
            <a:latin typeface="Arial" panose="020B0604020202020204" pitchFamily="34" charset="0"/>
            <a:cs typeface="Arial" panose="020B0604020202020204" pitchFamily="34" charset="0"/>
          </a:endParaRPr>
        </a:p>
      </dsp:txBody>
      <dsp:txXfrm>
        <a:off x="541153" y="2884836"/>
        <a:ext cx="7391695" cy="213104"/>
      </dsp:txXfrm>
    </dsp:sp>
    <dsp:sp modelId="{29921AA4-49B2-452D-B18E-F6D795A68ECC}">
      <dsp:nvSpPr>
        <dsp:cNvPr id="0" name=""/>
        <dsp:cNvSpPr/>
      </dsp:nvSpPr>
      <dsp:spPr>
        <a:xfrm>
          <a:off x="0" y="3877932"/>
          <a:ext cx="10592502" cy="70560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2096" tIns="166624" rIns="822096"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Nice guidelines suggest schools to take proactive approach to prevent smoking and reduce inequalities caused by smoking and low education in young people (</a:t>
          </a:r>
          <a:r>
            <a:rPr lang="en-GB" sz="1600" kern="1200" dirty="0">
              <a:latin typeface="Arial" panose="020B0604020202020204" pitchFamily="34" charset="0"/>
              <a:cs typeface="Arial" panose="020B0604020202020204" pitchFamily="34" charset="0"/>
            </a:rPr>
            <a:t>Bristol, 2026).</a:t>
          </a:r>
        </a:p>
      </dsp:txBody>
      <dsp:txXfrm>
        <a:off x="0" y="3877932"/>
        <a:ext cx="10592502" cy="705600"/>
      </dsp:txXfrm>
    </dsp:sp>
    <dsp:sp modelId="{9799EF9E-44AB-4183-A111-456E769AF22B}">
      <dsp:nvSpPr>
        <dsp:cNvPr id="0" name=""/>
        <dsp:cNvSpPr/>
      </dsp:nvSpPr>
      <dsp:spPr>
        <a:xfrm>
          <a:off x="529625" y="3740188"/>
          <a:ext cx="7414751" cy="2361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260" tIns="0" rIns="280260"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a:t>
          </a:r>
          <a:r>
            <a:rPr lang="en-US" sz="2000" kern="1200" dirty="0">
              <a:latin typeface="Arial" panose="020B0604020202020204" pitchFamily="34" charset="0"/>
              <a:cs typeface="Arial" panose="020B0604020202020204" pitchFamily="34" charset="0"/>
            </a:rPr>
            <a:t>Equity</a:t>
          </a:r>
          <a:endParaRPr lang="en-GB" sz="2000" kern="1200" dirty="0">
            <a:latin typeface="Arial" panose="020B0604020202020204" pitchFamily="34" charset="0"/>
            <a:cs typeface="Arial" panose="020B0604020202020204" pitchFamily="34" charset="0"/>
          </a:endParaRPr>
        </a:p>
      </dsp:txBody>
      <dsp:txXfrm>
        <a:off x="541153" y="3751716"/>
        <a:ext cx="7391695" cy="21310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E224AA-33E3-4AE0-95BF-C2001A88ECA9}">
      <dsp:nvSpPr>
        <dsp:cNvPr id="0" name=""/>
        <dsp:cNvSpPr/>
      </dsp:nvSpPr>
      <dsp:spPr>
        <a:xfrm>
          <a:off x="0" y="312055"/>
          <a:ext cx="9871179" cy="121905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6113" tIns="374904" rIns="76611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Children through interventions and campaigns are trained to say NO if offered cigarettes. INTENT at University of Leeds is one such example to train young people how to handle peer pressure </a:t>
          </a:r>
          <a:r>
            <a:rPr lang="en-GB" sz="1800" kern="1200" dirty="0">
              <a:latin typeface="Arial" panose="020B0604020202020204" pitchFamily="34" charset="0"/>
              <a:cs typeface="Arial" panose="020B0604020202020204" pitchFamily="34" charset="0"/>
            </a:rPr>
            <a:t>(Lewis , 2026).</a:t>
          </a:r>
        </a:p>
      </dsp:txBody>
      <dsp:txXfrm>
        <a:off x="0" y="312055"/>
        <a:ext cx="9871179" cy="1219050"/>
      </dsp:txXfrm>
    </dsp:sp>
    <dsp:sp modelId="{7A606D3F-1C57-45BB-A75B-9AD702C53F25}">
      <dsp:nvSpPr>
        <dsp:cNvPr id="0" name=""/>
        <dsp:cNvSpPr/>
      </dsp:nvSpPr>
      <dsp:spPr>
        <a:xfrm>
          <a:off x="493558" y="46375"/>
          <a:ext cx="6909825" cy="5313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175" tIns="0" rIns="261175"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Confidence and control</a:t>
          </a:r>
          <a:endParaRPr lang="en-GB" sz="2400" kern="1200" dirty="0">
            <a:latin typeface="Arial" panose="020B0604020202020204" pitchFamily="34" charset="0"/>
            <a:cs typeface="Arial" panose="020B0604020202020204" pitchFamily="34" charset="0"/>
          </a:endParaRPr>
        </a:p>
      </dsp:txBody>
      <dsp:txXfrm>
        <a:off x="519497" y="72314"/>
        <a:ext cx="6857947" cy="479482"/>
      </dsp:txXfrm>
    </dsp:sp>
    <dsp:sp modelId="{B4D01E59-9E61-41E6-A0B8-220B20B5E3C4}">
      <dsp:nvSpPr>
        <dsp:cNvPr id="0" name=""/>
        <dsp:cNvSpPr/>
      </dsp:nvSpPr>
      <dsp:spPr>
        <a:xfrm>
          <a:off x="0" y="1893985"/>
          <a:ext cx="9871179" cy="99225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6113" tIns="374904" rIns="76611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Improved focus and productivity among teens who quit smoking (</a:t>
          </a:r>
          <a:r>
            <a:rPr kumimoji="0" lang="en-US" altLang="en-US" sz="18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Mental Health Foundation, 2021; </a:t>
          </a:r>
          <a:r>
            <a:rPr lang="en-US" altLang="en-US" sz="1800" kern="1200" dirty="0">
              <a:latin typeface="Arial" panose="020B0604020202020204" pitchFamily="34" charset="0"/>
              <a:cs typeface="Arial" panose="020B0604020202020204" pitchFamily="34" charset="0"/>
            </a:rPr>
            <a:t>ASH, 2024</a:t>
          </a:r>
          <a:r>
            <a:rPr kumimoji="0" lang="en-US" altLang="en-US" sz="18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a:t>
          </a:r>
          <a:endParaRPr lang="en-GB" sz="1800" kern="1200" dirty="0">
            <a:latin typeface="Arial" panose="020B0604020202020204" pitchFamily="34" charset="0"/>
            <a:cs typeface="Arial" panose="020B0604020202020204" pitchFamily="34" charset="0"/>
          </a:endParaRPr>
        </a:p>
      </dsp:txBody>
      <dsp:txXfrm>
        <a:off x="0" y="1893985"/>
        <a:ext cx="9871179" cy="992250"/>
      </dsp:txXfrm>
    </dsp:sp>
    <dsp:sp modelId="{0D871C29-17CF-4845-9C31-EC3413CB86CC}">
      <dsp:nvSpPr>
        <dsp:cNvPr id="0" name=""/>
        <dsp:cNvSpPr/>
      </dsp:nvSpPr>
      <dsp:spPr>
        <a:xfrm>
          <a:off x="493558" y="1628305"/>
          <a:ext cx="6909825" cy="5313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175" tIns="0" rIns="261175"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Focus and wellbeing</a:t>
          </a:r>
          <a:endParaRPr lang="en-GB" sz="2400" kern="1200" dirty="0">
            <a:latin typeface="Arial" panose="020B0604020202020204" pitchFamily="34" charset="0"/>
            <a:cs typeface="Arial" panose="020B0604020202020204" pitchFamily="34" charset="0"/>
          </a:endParaRPr>
        </a:p>
      </dsp:txBody>
      <dsp:txXfrm>
        <a:off x="519497" y="1654244"/>
        <a:ext cx="6857947" cy="479482"/>
      </dsp:txXfrm>
    </dsp:sp>
    <dsp:sp modelId="{0DED06AE-F5C2-44FD-A3F4-59F94342F795}">
      <dsp:nvSpPr>
        <dsp:cNvPr id="0" name=""/>
        <dsp:cNvSpPr/>
      </dsp:nvSpPr>
      <dsp:spPr>
        <a:xfrm>
          <a:off x="0" y="3249116"/>
          <a:ext cx="9871179" cy="1219050"/>
        </a:xfrm>
        <a:prstGeom prst="rect">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6113" tIns="374904" rIns="76611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According to </a:t>
          </a:r>
          <a:r>
            <a:rPr lang="en-US" altLang="en-US" sz="1800" kern="1200" dirty="0">
              <a:latin typeface="Arial" panose="020B0604020202020204" pitchFamily="34" charset="0"/>
              <a:cs typeface="Arial" panose="020B0604020202020204" pitchFamily="34" charset="0"/>
            </a:rPr>
            <a:t>ASH (2024),</a:t>
          </a:r>
          <a:r>
            <a:rPr lang="en-US" sz="1800" kern="1200" dirty="0">
              <a:latin typeface="Arial" panose="020B0604020202020204" pitchFamily="34" charset="0"/>
              <a:cs typeface="Arial" panose="020B0604020202020204" pitchFamily="34" charset="0"/>
            </a:rPr>
            <a:t> 1.1. million young people in UK between the age of 11-17 vape and 1000,000 smoke and they are at the higher risk of depression and anxiety </a:t>
          </a:r>
          <a:r>
            <a:rPr lang="en-GB" sz="1800" kern="1200" dirty="0">
              <a:latin typeface="Arial" panose="020B0604020202020204" pitchFamily="34" charset="0"/>
              <a:cs typeface="Arial" panose="020B0604020202020204" pitchFamily="34" charset="0"/>
            </a:rPr>
            <a:t>(Whittaker, 2025; </a:t>
          </a:r>
          <a:r>
            <a:rPr kumimoji="0" lang="en-US" altLang="en-US" sz="1800" b="0"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Mental Health Foundation, 2021</a:t>
          </a:r>
          <a:r>
            <a:rPr lang="en-GB" sz="1800" kern="1200" dirty="0">
              <a:latin typeface="Arial" panose="020B0604020202020204" pitchFamily="34" charset="0"/>
              <a:cs typeface="Arial" panose="020B0604020202020204" pitchFamily="34" charset="0"/>
            </a:rPr>
            <a:t>).</a:t>
          </a:r>
        </a:p>
      </dsp:txBody>
      <dsp:txXfrm>
        <a:off x="0" y="3249116"/>
        <a:ext cx="9871179" cy="1219050"/>
      </dsp:txXfrm>
    </dsp:sp>
    <dsp:sp modelId="{EC83CF97-6981-4503-B5C9-CCA3557D29FB}">
      <dsp:nvSpPr>
        <dsp:cNvPr id="0" name=""/>
        <dsp:cNvSpPr/>
      </dsp:nvSpPr>
      <dsp:spPr>
        <a:xfrm>
          <a:off x="493558" y="2983436"/>
          <a:ext cx="6909825" cy="531360"/>
        </a:xfrm>
        <a:prstGeom prst="round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1175" tIns="0" rIns="261175"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Lower chances of anxiety and depression</a:t>
          </a:r>
          <a:endParaRPr lang="en-GB" sz="2400" kern="1200" dirty="0">
            <a:latin typeface="Arial" panose="020B0604020202020204" pitchFamily="34" charset="0"/>
            <a:cs typeface="Arial" panose="020B0604020202020204" pitchFamily="34" charset="0"/>
          </a:endParaRPr>
        </a:p>
      </dsp:txBody>
      <dsp:txXfrm>
        <a:off x="519497" y="3009375"/>
        <a:ext cx="6857947" cy="47948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77019B-DAB9-4521-AF24-9704906DF39F}">
      <dsp:nvSpPr>
        <dsp:cNvPr id="0" name=""/>
        <dsp:cNvSpPr/>
      </dsp:nvSpPr>
      <dsp:spPr>
        <a:xfrm rot="16200000">
          <a:off x="-2001811" y="2002355"/>
          <a:ext cx="5418667" cy="1413956"/>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4101" bIns="0" numCol="1" spcCol="1270" anchor="ctr" anchorCtr="0">
          <a:noAutofit/>
        </a:bodyPr>
        <a:lstStyle/>
        <a:p>
          <a:pPr marL="0" lvl="0" indent="0" algn="ctr" defTabSz="666750">
            <a:lnSpc>
              <a:spcPct val="90000"/>
            </a:lnSpc>
            <a:spcBef>
              <a:spcPct val="0"/>
            </a:spcBef>
            <a:spcAft>
              <a:spcPct val="35000"/>
            </a:spcAft>
            <a:buNone/>
          </a:pPr>
          <a:r>
            <a:rPr lang="en-US" sz="1500" kern="1200" dirty="0"/>
            <a:t>Three main smoking aid  offered in UK are </a:t>
          </a:r>
          <a:r>
            <a:rPr lang="en-US" sz="1500" b="1" kern="1200" dirty="0"/>
            <a:t>prescription tablets</a:t>
          </a:r>
          <a:r>
            <a:rPr lang="en-US" sz="1500" kern="1200" dirty="0"/>
            <a:t>, </a:t>
          </a:r>
          <a:r>
            <a:rPr lang="en-US" sz="1500" b="1" kern="1200" dirty="0"/>
            <a:t>NRT(patches, gum , inhalers), E-Cigarettes</a:t>
          </a:r>
          <a:endParaRPr lang="en-GB" sz="1500" b="1" kern="1200" dirty="0"/>
        </a:p>
      </dsp:txBody>
      <dsp:txXfrm rot="5400000">
        <a:off x="544" y="1083733"/>
        <a:ext cx="1413956" cy="3251201"/>
      </dsp:txXfrm>
    </dsp:sp>
    <dsp:sp modelId="{73BC33AF-12FE-4D5D-8A35-C0C82F4677A9}">
      <dsp:nvSpPr>
        <dsp:cNvPr id="0" name=""/>
        <dsp:cNvSpPr/>
      </dsp:nvSpPr>
      <dsp:spPr>
        <a:xfrm rot="16200000">
          <a:off x="-481807" y="2002355"/>
          <a:ext cx="5418667" cy="1413956"/>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4101" bIns="0" numCol="1" spcCol="1270" anchor="ctr" anchorCtr="0">
          <a:noAutofit/>
        </a:bodyPr>
        <a:lstStyle/>
        <a:p>
          <a:pPr marL="0" lvl="0" indent="0" algn="ctr" defTabSz="666750">
            <a:lnSpc>
              <a:spcPct val="90000"/>
            </a:lnSpc>
            <a:spcBef>
              <a:spcPct val="0"/>
            </a:spcBef>
            <a:spcAft>
              <a:spcPct val="35000"/>
            </a:spcAft>
            <a:buNone/>
          </a:pPr>
          <a:r>
            <a:rPr lang="en-US" sz="1500" kern="1200" dirty="0"/>
            <a:t>NICE recommends offering combination NRT for the smokers trying to quit.</a:t>
          </a:r>
          <a:endParaRPr lang="en-GB" sz="1500" kern="1200" dirty="0"/>
        </a:p>
      </dsp:txBody>
      <dsp:txXfrm rot="5400000">
        <a:off x="1520548" y="1083733"/>
        <a:ext cx="1413956" cy="3251201"/>
      </dsp:txXfrm>
    </dsp:sp>
    <dsp:sp modelId="{992C26F6-DDE7-439A-87A4-30DFCFD8C6D4}">
      <dsp:nvSpPr>
        <dsp:cNvPr id="0" name=""/>
        <dsp:cNvSpPr/>
      </dsp:nvSpPr>
      <dsp:spPr>
        <a:xfrm rot="16200000">
          <a:off x="1038196" y="2002355"/>
          <a:ext cx="5418667" cy="1413956"/>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4101" bIns="0" numCol="1" spcCol="1270" anchor="ctr" anchorCtr="0">
          <a:noAutofit/>
        </a:bodyPr>
        <a:lstStyle/>
        <a:p>
          <a:pPr marL="0" lvl="0" indent="0" algn="ctr" defTabSz="666750">
            <a:lnSpc>
              <a:spcPct val="90000"/>
            </a:lnSpc>
            <a:spcBef>
              <a:spcPct val="0"/>
            </a:spcBef>
            <a:spcAft>
              <a:spcPct val="35000"/>
            </a:spcAft>
            <a:buNone/>
          </a:pPr>
          <a:r>
            <a:rPr lang="en-US" sz="1500" b="1" kern="1200" dirty="0">
              <a:latin typeface="Arial" panose="020B0604020202020204" pitchFamily="34" charset="0"/>
              <a:cs typeface="Arial" panose="020B0604020202020204" pitchFamily="34" charset="0"/>
            </a:rPr>
            <a:t>Behavioural support</a:t>
          </a:r>
          <a:r>
            <a:rPr lang="en-US" sz="1500" kern="1200" dirty="0">
              <a:latin typeface="Arial" panose="020B0604020202020204" pitchFamily="34" charset="0"/>
              <a:cs typeface="Arial" panose="020B0604020202020204" pitchFamily="34" charset="0"/>
            </a:rPr>
            <a:t> and combination NRT (nicotine patch plus a faster-acting nicotine product) is the recommended treatment for young people who wish to stop smoking. </a:t>
          </a:r>
          <a:endParaRPr lang="en-GB" sz="1500" kern="1200" dirty="0">
            <a:latin typeface="Arial" panose="020B0604020202020204" pitchFamily="34" charset="0"/>
            <a:cs typeface="Arial" panose="020B0604020202020204" pitchFamily="34" charset="0"/>
          </a:endParaRPr>
        </a:p>
      </dsp:txBody>
      <dsp:txXfrm rot="5400000">
        <a:off x="3040551" y="1083733"/>
        <a:ext cx="1413956" cy="3251201"/>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DF0F1-1D56-4D9B-819F-70569CF8C32A}" type="datetimeFigureOut">
              <a:rPr lang="en-IN" smtClean="0"/>
              <a:t>08-10-2026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5122BC-134E-408E-9E61-DA469A2F7859}" type="slidenum">
              <a:rPr lang="en-IN" smtClean="0"/>
              <a:t>‹#›</a:t>
            </a:fld>
            <a:endParaRPr lang="en-IN"/>
          </a:p>
        </p:txBody>
      </p:sp>
    </p:spTree>
    <p:extLst>
      <p:ext uri="{BB962C8B-B14F-4D97-AF65-F5344CB8AC3E}">
        <p14:creationId xmlns:p14="http://schemas.microsoft.com/office/powerpoint/2010/main" val="1596359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mailto:Partnerships@dhsc.gov.uk"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705122BC-134E-408E-9E61-DA469A2F7859}" type="slidenum">
              <a:rPr lang="en-IN" smtClean="0"/>
              <a:t>1</a:t>
            </a:fld>
            <a:endParaRPr lang="en-IN"/>
          </a:p>
        </p:txBody>
      </p:sp>
    </p:spTree>
    <p:extLst>
      <p:ext uri="{BB962C8B-B14F-4D97-AF65-F5344CB8AC3E}">
        <p14:creationId xmlns:p14="http://schemas.microsoft.com/office/powerpoint/2010/main" val="380806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Health promotion is about the prevention of illness through people's incentive to adopt healthier behaviours before illness occurs. This tobacco control campaign reaches young people aged 13 to 18, aims for “Nicotine Free” and builds refusal and decision-making skills to avoid nicotine dependence and maintenance.</a:t>
            </a:r>
            <a:endParaRPr lang="en-IN" b="0" dirty="0">
              <a:effectLst/>
            </a:endParaRPr>
          </a:p>
          <a:p>
            <a:br>
              <a:rPr lang="en-IN" dirty="0"/>
            </a:b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05122BC-134E-408E-9E61-DA469A2F7859}" type="slidenum">
              <a:rPr lang="en-IN" smtClean="0"/>
              <a:t>2</a:t>
            </a:fld>
            <a:endParaRPr lang="en-IN"/>
          </a:p>
        </p:txBody>
      </p:sp>
    </p:spTree>
    <p:extLst>
      <p:ext uri="{BB962C8B-B14F-4D97-AF65-F5344CB8AC3E}">
        <p14:creationId xmlns:p14="http://schemas.microsoft.com/office/powerpoint/2010/main" val="23944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Gradual acquisition of awareness, knowledge and skills takes place over the span of eight sessions. These learners will have the ability to understand the risk and resist peer pressure by engaging in activities like pledge cards, discussions, role play and quizzes. </a:t>
            </a:r>
            <a:endParaRPr lang="en-IN" b="0" dirty="0">
              <a:effectLst/>
            </a:endParaRPr>
          </a:p>
          <a:p>
            <a:br>
              <a:rPr lang="en-IN"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729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As with any health-caring environment, the goal of tobacco control is to prevent adoption of tobacco product use before dependency occurs. This campaign aims to reduce exposure to tobacco smoke and to promote healthier options for young children and young people, using the definable, practical and educational skills of young people to explain what and why.</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1587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kern="1200" dirty="0">
                <a:solidFill>
                  <a:schemeClr val="tx1"/>
                </a:solidFill>
                <a:effectLst/>
                <a:latin typeface="+mn-lt"/>
                <a:ea typeface="+mn-ea"/>
                <a:cs typeface="+mn-cs"/>
              </a:rPr>
              <a:t>Tobacco control is important due to the fact that it determines one's lifetime habits. Initiation, peer pressure, and the emergence of new nicotine products are key prevention measures. </a:t>
            </a: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2000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Factors affecting family, peers, socioeconomic status, education, stress and neighbourhood environments are among the factors that influence teenage tobacco behaviour. Awareness of these determinants allows interventions that affect social influences and individual knowledge and choices.</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1799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UK tobacco control laws forbid the sale of tobacco to those under 18 years of age and focus on prevention. Youth statistics reflect ongoing exposure to tobacco and vaping – a sign of the importance of intervention early in the process before dependence is formed. </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7469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Immediate symptoms of tobacco exposure include respiratory irritation, cravings, and decreased performance. Ongoing exposure leads to a lifetime risk of cardiovascular diseases, respiratory illnesses and various cancers. </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4706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Interactive activities make learning practical. Through role play, quizzes, demonstrations, trigger mapping and action planning, teenagers are becoming aware of risks and how to avoid peer pressure, as well as learning healthier coping mechanisms.</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256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These indicators measure awareness, confidence in refusal, behavioural intention, and protective behaviour. The pre-test and post-test will document improvement, whereas the follow-up will determine if this improvement is sustainable.</a:t>
            </a:r>
            <a:endParaRPr lang="en-US" b="0"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73114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All in all, these objectives will aid in enhancing their knowledge, self-efficacy and decision-making abilities, thus enabling them to withstand social pressure from smoking.</a:t>
            </a: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7874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campaign involves health promotion, social epidemiology and behaviour change theories that aim at preventing smoking among young people under the age of 18 years. The campaign is well structured; it provides for measurable outcomes and has an effective evaluation process. </a:t>
            </a:r>
            <a:endParaRPr lang="en-IN" b="0" dirty="0">
              <a:effectLst/>
            </a:endParaRPr>
          </a:p>
          <a:p>
            <a:br>
              <a:rPr lang="en-IN"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5122BC-134E-408E-9E61-DA469A2F7859}" type="slidenum">
              <a:rPr kumimoji="0" lang="en-I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I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9035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30193B-564F-4854-8A52-728F3FB19C8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3050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selection of always-on animated social assets promoting the benefits of quitting smoking, the Personal Quit Plan and the NHS Quit Smoking App.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set of six static frames promoting the range of quit smoking support available to enable you to create a carousel for Facebook. Editable version available via </a:t>
            </a:r>
            <a:r>
              <a:rPr lang="en-US" dirty="0">
                <a:hlinkClick r:id="rId3"/>
              </a:rPr>
              <a:t>Partnerships@dhsc.gov.uk</a:t>
            </a:r>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video in 02:02 and 00:15 length formats explaining how nicotine vapes can be used to quit smoking. Longer form for websites and shorter form for social media.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short animation promoting tips to help quit smoking for use on social media. MP4 format.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A3 poster outlining the benefits of quitting smoking. Available to download.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30193B-564F-4854-8A52-728F3FB19C8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073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65A3873F-FF70-D95E-6050-A63D6C2D28B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603" name="Notes Placeholder 2">
            <a:extLst>
              <a:ext uri="{FF2B5EF4-FFF2-40B4-BE49-F238E27FC236}">
                <a16:creationId xmlns:a16="http://schemas.microsoft.com/office/drawing/2014/main" id="{8000151A-72E9-6497-8B62-E7897594310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5604" name="Slide Number Placeholder 3">
            <a:extLst>
              <a:ext uri="{FF2B5EF4-FFF2-40B4-BE49-F238E27FC236}">
                <a16:creationId xmlns:a16="http://schemas.microsoft.com/office/drawing/2014/main" id="{B9581E27-631E-4AAB-F959-EF3C51FE2FF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DCD49E6-9202-4E73-92EC-1044AD293ACA}"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776296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C74207C-88A3-FF06-8F1B-111BA2E6925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699" name="Notes Placeholder 2">
            <a:extLst>
              <a:ext uri="{FF2B5EF4-FFF2-40B4-BE49-F238E27FC236}">
                <a16:creationId xmlns:a16="http://schemas.microsoft.com/office/drawing/2014/main" id="{077C3CDC-C580-C772-07B6-0F917925D6B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UK is the third country to adopt a tobacco-free generation policy aimed not just at reducing or delaying smoking uptake, but at progressively making smoking obsolete for future generations. With the passage of the UK Act, attention has turned to implementation (</a:t>
            </a:r>
            <a:r>
              <a:rPr lang="en-US" altLang="en-US">
                <a:latin typeface="Arial" panose="020B0604020202020204" pitchFamily="34" charset="0"/>
                <a:cs typeface="Arial" panose="020B0604020202020204" pitchFamily="34" charset="0"/>
              </a:rPr>
              <a:t>Matthes and Berrick, 2026).</a:t>
            </a:r>
            <a:endParaRPr lang="en-GB" altLang="en-US"/>
          </a:p>
        </p:txBody>
      </p:sp>
      <p:sp>
        <p:nvSpPr>
          <p:cNvPr id="29700" name="Slide Number Placeholder 3">
            <a:extLst>
              <a:ext uri="{FF2B5EF4-FFF2-40B4-BE49-F238E27FC236}">
                <a16:creationId xmlns:a16="http://schemas.microsoft.com/office/drawing/2014/main" id="{C4359B67-A6E4-3999-2183-E50FAC4C491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B0F198B-6400-4C81-8119-B62CBE2B9775}"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18139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A4F2160-8513-D71D-9791-F71E63FC421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747" name="Notes Placeholder 2">
            <a:extLst>
              <a:ext uri="{FF2B5EF4-FFF2-40B4-BE49-F238E27FC236}">
                <a16:creationId xmlns:a16="http://schemas.microsoft.com/office/drawing/2014/main" id="{1BDF7BAF-FC58-564B-B4A1-1DA55A9D702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UK is the third country to adopt a tobacco-free generation policy aimed not just at reducing or delaying smoking uptake, but at progressively making smoking obsolete for future generations. With the passage of the UK Act, attention has turned to implementation (</a:t>
            </a:r>
            <a:r>
              <a:rPr lang="en-US" altLang="en-US">
                <a:latin typeface="Arial" panose="020B0604020202020204" pitchFamily="34" charset="0"/>
                <a:cs typeface="Arial" panose="020B0604020202020204" pitchFamily="34" charset="0"/>
              </a:rPr>
              <a:t>Matthes and Berrick, 2026).</a:t>
            </a:r>
            <a:endParaRPr lang="en-GB" altLang="en-US"/>
          </a:p>
        </p:txBody>
      </p:sp>
      <p:sp>
        <p:nvSpPr>
          <p:cNvPr id="31748" name="Slide Number Placeholder 3">
            <a:extLst>
              <a:ext uri="{FF2B5EF4-FFF2-40B4-BE49-F238E27FC236}">
                <a16:creationId xmlns:a16="http://schemas.microsoft.com/office/drawing/2014/main" id="{6787DA4B-A31A-2908-7F23-3DE3B736978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DF6B7B9-24CE-4A13-A09E-DF626B394722}"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96979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F7454D53-06BE-92A5-60D2-63B762502E3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3795" name="Notes Placeholder 2">
            <a:extLst>
              <a:ext uri="{FF2B5EF4-FFF2-40B4-BE49-F238E27FC236}">
                <a16:creationId xmlns:a16="http://schemas.microsoft.com/office/drawing/2014/main" id="{1F13F803-283F-EB5F-0F12-61AC441DE68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Youth smoking has dropped hugely in the last 20 years — from about a third of 16–24 year-olds smoking in 2000 to just 8.6% in 2024, the biggest fall of any age group. That's a real public health win. But as smoking fell, vaping rose. New polices now try to stop young people taking up vaping while still helping smokers switch away from cigarettes. Vaping isn't risk-free though — its long-term effects are dangerous, and despite the fruity flavours and branding, it shouldn't be seen as "healthy."</a:t>
            </a:r>
          </a:p>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B237B2BB-C66D-236D-11E0-52C8CD678F3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C7091CB-8838-4743-A8DE-7D837DB24D1A}"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38153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D880CFE6-685C-8F6D-7BD7-26B2A7D6C2D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67" name="Notes Placeholder 2">
            <a:extLst>
              <a:ext uri="{FF2B5EF4-FFF2-40B4-BE49-F238E27FC236}">
                <a16:creationId xmlns:a16="http://schemas.microsoft.com/office/drawing/2014/main" id="{2F1569CA-BCB3-00C7-064B-7FD3AF27C58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Because severity is a weak predictor and HBM offers no strategy for change, Breath Free pairs it with TPB to address social norms and behavioural control. This also justifies using two models.</a:t>
            </a:r>
          </a:p>
          <a:p>
            <a:pPr eaLnBrk="1" hangingPunct="1">
              <a:spcBef>
                <a:spcPct val="0"/>
              </a:spcBef>
            </a:pPr>
            <a:r>
              <a:rPr lang="en-US" altLang="en-US" dirty="0"/>
              <a:t>Strengths of HBM Early, well-established model: one of the first theories built to explain health behaviour, so it is widely </a:t>
            </a:r>
            <a:r>
              <a:rPr lang="en-US" altLang="en-US" dirty="0" err="1"/>
              <a:t>recognised</a:t>
            </a:r>
            <a:r>
              <a:rPr lang="en-US" altLang="en-US" dirty="0"/>
              <a:t> (Hochbaum, 1958, cited in IOM, 2001). Explains prevention: it </a:t>
            </a:r>
            <a:r>
              <a:rPr lang="en-US" altLang="en-US" dirty="0" err="1"/>
              <a:t>recognises</a:t>
            </a:r>
            <a:r>
              <a:rPr lang="en-US" altLang="en-US" dirty="0"/>
              <a:t> that people must act before illness appears, which helps explain why they avoid screening or prevention (Rimer, 1990, cited in IOM, 2001). Widely applied: it has been used for vaccination, screening, exercise, nutrition and smoking cessation (</a:t>
            </a:r>
            <a:r>
              <a:rPr lang="en-US" altLang="en-US" dirty="0" err="1"/>
              <a:t>Strecher</a:t>
            </a:r>
            <a:r>
              <a:rPr lang="en-US" altLang="en-US" dirty="0"/>
              <a:t> and Rosenstock, 1997, cited in IOM, 2001). Clear, practical constructs: susceptibility, severity, benefits and barriers point to specific messages a campaign can target. Can be improved: adding variables such as self-efficacy, or combining it with other models, strengthens its predictive value (IOM, 2001). Limitations of HBM Weak prediction for some constructs: perceived severity does not reliably predict protective behaviour (Rimer, 1990, cited in IOM, 2001). Janz and Becker (1984, cited in IOM, 2001) review its limitations. Descriptive, not explanatory: it says what beliefs matter but not why they form, and it suggests no strategy for change (Rosenstock and Kirscht, 1974, cited in IOM, 2001). Individual focus: it </a:t>
            </a:r>
            <a:r>
              <a:rPr lang="en-US" altLang="en-US" dirty="0" err="1"/>
              <a:t>centres</a:t>
            </a:r>
            <a:r>
              <a:rPr lang="en-US" altLang="en-US" dirty="0"/>
              <a:t> on personal beliefs, not social norms, environment or access. This point is my own evaluation, not from the excerpt. Cite a source if you keep it. Link to Breath Free Because HBM explains individual beliefs but not social influence or strategy, Breath Free adds self-efficacy and pairs HBM with TPB, which covers norms and behavioural control.</a:t>
            </a:r>
          </a:p>
          <a:p>
            <a:pPr eaLnBrk="1" hangingPunct="1">
              <a:spcBef>
                <a:spcPct val="0"/>
              </a:spcBef>
            </a:pPr>
            <a:endParaRPr lang="en-US" altLang="en-US" dirty="0"/>
          </a:p>
        </p:txBody>
      </p:sp>
      <p:sp>
        <p:nvSpPr>
          <p:cNvPr id="36868" name="Slide Number Placeholder 3">
            <a:extLst>
              <a:ext uri="{FF2B5EF4-FFF2-40B4-BE49-F238E27FC236}">
                <a16:creationId xmlns:a16="http://schemas.microsoft.com/office/drawing/2014/main" id="{536FDA82-488B-BADC-2637-B266CD10290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12C5981-8B77-45D8-ADB9-519A75C332F9}"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77322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95998CAB-6B10-479D-33ED-D65C8FA2075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9939" name="Notes Placeholder 2">
            <a:extLst>
              <a:ext uri="{FF2B5EF4-FFF2-40B4-BE49-F238E27FC236}">
                <a16:creationId xmlns:a16="http://schemas.microsoft.com/office/drawing/2014/main" id="{CB3DBF19-1A1F-AF54-F9E3-DCDDC00985A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Strengths</a:t>
            </a:r>
            <a:endParaRPr lang="en-GB" altLang="en-US"/>
          </a:p>
          <a:p>
            <a:pPr eaLnBrk="1" hangingPunct="1">
              <a:spcBef>
                <a:spcPct val="0"/>
              </a:spcBef>
            </a:pPr>
            <a:r>
              <a:rPr lang="en-GB" altLang="en-US" b="1"/>
              <a:t>Simple and structured:</a:t>
            </a:r>
            <a:r>
              <a:rPr lang="en-GB" altLang="en-US"/>
              <a:t> Explains behaviour through attitudes, subjective norms and perceived behavioural control.</a:t>
            </a:r>
          </a:p>
          <a:p>
            <a:pPr eaLnBrk="1" hangingPunct="1">
              <a:spcBef>
                <a:spcPct val="0"/>
              </a:spcBef>
            </a:pPr>
            <a:r>
              <a:rPr lang="en-GB" altLang="en-US" b="1"/>
              <a:t>Useful for health promotion:</a:t>
            </a:r>
            <a:r>
              <a:rPr lang="en-GB" altLang="en-US"/>
              <a:t> Can identify barriers and factors influencing health behaviours.</a:t>
            </a:r>
          </a:p>
          <a:p>
            <a:pPr eaLnBrk="1" hangingPunct="1">
              <a:spcBef>
                <a:spcPct val="0"/>
              </a:spcBef>
            </a:pPr>
            <a:r>
              <a:rPr lang="en-GB" altLang="en-US" b="1"/>
              <a:t>Supports intervention design:</a:t>
            </a:r>
            <a:r>
              <a:rPr lang="en-GB" altLang="en-US"/>
              <a:t> Helps campaigns target beliefs, peer influence and confidence to change behaviour.</a:t>
            </a:r>
          </a:p>
          <a:p>
            <a:pPr eaLnBrk="1" hangingPunct="1">
              <a:spcBef>
                <a:spcPct val="0"/>
              </a:spcBef>
            </a:pPr>
            <a:r>
              <a:rPr lang="en-GB" altLang="en-US" b="1"/>
              <a:t>Considers social influence:</a:t>
            </a:r>
            <a:r>
              <a:rPr lang="en-GB" altLang="en-US"/>
              <a:t> Recognises that opinions and expectations of others can affect behaviour.</a:t>
            </a:r>
          </a:p>
          <a:p>
            <a:pPr eaLnBrk="1" hangingPunct="1">
              <a:spcBef>
                <a:spcPct val="0"/>
              </a:spcBef>
            </a:pPr>
            <a:r>
              <a:rPr lang="en-GB" altLang="en-US" b="1"/>
              <a:t>Limitations</a:t>
            </a:r>
            <a:endParaRPr lang="en-GB" altLang="en-US"/>
          </a:p>
          <a:p>
            <a:pPr eaLnBrk="1" hangingPunct="1">
              <a:spcBef>
                <a:spcPct val="0"/>
              </a:spcBef>
            </a:pPr>
            <a:r>
              <a:rPr lang="en-GB" altLang="en-US" b="1"/>
              <a:t>Intention does not always lead to behaviour:</a:t>
            </a:r>
            <a:r>
              <a:rPr lang="en-GB" altLang="en-US"/>
              <a:t> Teenagers may intend to avoid vaping but still vape because of peer pressure or availability.</a:t>
            </a:r>
          </a:p>
          <a:p>
            <a:pPr eaLnBrk="1" hangingPunct="1">
              <a:spcBef>
                <a:spcPct val="0"/>
              </a:spcBef>
            </a:pPr>
            <a:r>
              <a:rPr lang="en-GB" altLang="en-US" b="1"/>
              <a:t>Less focus on emotions:</a:t>
            </a:r>
            <a:r>
              <a:rPr lang="en-GB" altLang="en-US"/>
              <a:t> Strong emotions, habits and impulsive decisions may not be fully captured.</a:t>
            </a:r>
          </a:p>
          <a:p>
            <a:pPr eaLnBrk="1" hangingPunct="1">
              <a:spcBef>
                <a:spcPct val="0"/>
              </a:spcBef>
            </a:pPr>
            <a:r>
              <a:rPr lang="en-GB" altLang="en-US" b="1"/>
              <a:t>External factors:</a:t>
            </a:r>
            <a:r>
              <a:rPr lang="en-GB" altLang="en-US"/>
              <a:t> Environment, family circumstances and access to tobacco/vapes can affect behaviour beyond individual control.</a:t>
            </a:r>
          </a:p>
          <a:p>
            <a:pPr eaLnBrk="1" hangingPunct="1">
              <a:spcBef>
                <a:spcPct val="0"/>
              </a:spcBef>
            </a:pPr>
            <a:r>
              <a:rPr lang="en-GB" altLang="en-US" b="1"/>
              <a:t>Behaviour is complex:</a:t>
            </a:r>
            <a:r>
              <a:rPr lang="en-GB" altLang="en-US"/>
              <a:t> The three main components may not explain every factor influencing teenage smoking or vaping.</a:t>
            </a:r>
          </a:p>
          <a:p>
            <a:pPr eaLnBrk="1" hangingPunct="1">
              <a:spcBef>
                <a:spcPct val="0"/>
              </a:spcBef>
            </a:pPr>
            <a:r>
              <a:rPr lang="en-GB" altLang="en-US" b="1"/>
              <a:t>For Breath Free:</a:t>
            </a:r>
            <a:r>
              <a:rPr lang="en-GB" altLang="en-US"/>
              <a:t> TPB is useful for understanding </a:t>
            </a:r>
            <a:r>
              <a:rPr lang="en-GB" altLang="en-US" b="1"/>
              <a:t>why teenagers may or may not intend to stay tobacco- and vape-free</a:t>
            </a:r>
            <a:r>
              <a:rPr lang="en-GB" altLang="en-US"/>
              <a:t>, but it should be combined with supportive school, family and community approaches.</a:t>
            </a:r>
          </a:p>
          <a:p>
            <a:pPr eaLnBrk="1" hangingPunct="1">
              <a:spcBef>
                <a:spcPct val="0"/>
              </a:spcBef>
            </a:pPr>
            <a:endParaRPr lang="en-US" altLang="en-US"/>
          </a:p>
        </p:txBody>
      </p:sp>
      <p:sp>
        <p:nvSpPr>
          <p:cNvPr id="39940" name="Slide Number Placeholder 3">
            <a:extLst>
              <a:ext uri="{FF2B5EF4-FFF2-40B4-BE49-F238E27FC236}">
                <a16:creationId xmlns:a16="http://schemas.microsoft.com/office/drawing/2014/main" id="{BF9B6281-968F-A23A-0E45-DEC12568077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99C95A6-8F7A-47F1-BE31-521BE289998F}"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248900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FFE13147-17FF-F2D7-072C-ADE0524C0F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1987" name="Notes Placeholder 2">
            <a:extLst>
              <a:ext uri="{FF2B5EF4-FFF2-40B4-BE49-F238E27FC236}">
                <a16:creationId xmlns:a16="http://schemas.microsoft.com/office/drawing/2014/main" id="{26B1A469-BDE1-0E5E-E330-FBA01B9C04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Cultural/social consideration: Family, friends, school environment and wider social expectations may influence subjective norms and behaviour, so the campaign should use inclusive and culturally appropriate messages. health behaviour is shaped by more than knowledge and that context and culture should be considered </a:t>
            </a:r>
            <a:r>
              <a:rPr lang="en-GB" altLang="en-US" dirty="0"/>
              <a:t>(Khan and </a:t>
            </a:r>
            <a:r>
              <a:rPr lang="en-GB" altLang="en-US" dirty="0" err="1"/>
              <a:t>Fabrigar</a:t>
            </a:r>
            <a:r>
              <a:rPr lang="en-GB" altLang="en-US" dirty="0"/>
              <a:t>, 2008).</a:t>
            </a:r>
            <a:endParaRPr lang="en-US" altLang="en-US" dirty="0"/>
          </a:p>
          <a:p>
            <a:pPr eaLnBrk="1" hangingPunct="1">
              <a:spcBef>
                <a:spcPct val="0"/>
              </a:spcBef>
            </a:pPr>
            <a:endParaRPr lang="en-GB" altLang="en-US" dirty="0"/>
          </a:p>
        </p:txBody>
      </p:sp>
      <p:sp>
        <p:nvSpPr>
          <p:cNvPr id="41988" name="Slide Number Placeholder 3">
            <a:extLst>
              <a:ext uri="{FF2B5EF4-FFF2-40B4-BE49-F238E27FC236}">
                <a16:creationId xmlns:a16="http://schemas.microsoft.com/office/drawing/2014/main" id="{146DABEC-AEEF-BC6D-2019-8C75C4E2F8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DF0DED3-2D81-4C12-8746-6EE4E6C03E7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81638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F549399B-3381-6DBB-CF6F-1057CEE2660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4035" name="Notes Placeholder 2">
            <a:extLst>
              <a:ext uri="{FF2B5EF4-FFF2-40B4-BE49-F238E27FC236}">
                <a16:creationId xmlns:a16="http://schemas.microsoft.com/office/drawing/2014/main" id="{F7EF8A4F-ACB3-D8FA-EA08-3873184801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4036" name="Slide Number Placeholder 3">
            <a:extLst>
              <a:ext uri="{FF2B5EF4-FFF2-40B4-BE49-F238E27FC236}">
                <a16:creationId xmlns:a16="http://schemas.microsoft.com/office/drawing/2014/main" id="{65CBBF54-AFE8-B759-1326-AB726F145E9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D57EE25-72F9-4C36-AF9A-03F7B68A3C25}"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80546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05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3210195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3250840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7CB535-BF90-479E-89EB-D64C7A2B233D}" type="datetimeFigureOut">
              <a:rPr lang="en-IN" smtClean="0"/>
              <a:t>08-10-2026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080802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7CB535-BF90-479E-89EB-D64C7A2B233D}" type="datetimeFigureOut">
              <a:rPr lang="en-IN" smtClean="0"/>
              <a:t>08-10-2026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446537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7CB535-BF90-479E-89EB-D64C7A2B233D}" type="datetimeFigureOut">
              <a:rPr lang="en-IN" smtClean="0"/>
              <a:t>08-10-2026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569827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7CB535-BF90-479E-89EB-D64C7A2B233D}" type="datetimeFigureOut">
              <a:rPr lang="en-IN" smtClean="0"/>
              <a:t>08-10-2026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405545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F7CB535-BF90-479E-89EB-D64C7A2B233D}" type="datetimeFigureOut">
              <a:rPr lang="en-IN" smtClean="0"/>
              <a:t>08-10-2026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3510992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F7CB535-BF90-479E-89EB-D64C7A2B233D}" type="datetimeFigureOut">
              <a:rPr lang="en-IN" smtClean="0"/>
              <a:t>08-10-2026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3656906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7F7CB535-BF90-479E-89EB-D64C7A2B233D}" type="datetimeFigureOut">
              <a:rPr lang="en-IN" smtClean="0"/>
              <a:t>08-10-2026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2637797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274918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354043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22407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78460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790045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4049178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3279035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Title Slide with Image">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622814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530829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Text Image Layout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a:lstStyle>
            <a:lvl1pPr algn="l">
              <a:defRPr sz="6000" b="1" spc="-300">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6042876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4385588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Divider Slide 1">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7282704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2307689"/>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815037"/>
            <a:ext cx="5472000" cy="3376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2308214"/>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812214"/>
            <a:ext cx="5472113" cy="337903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0" name="Rectangle 9" descr="Accent block left">
            <a:extLst>
              <a:ext uri="{FF2B5EF4-FFF2-40B4-BE49-F238E27FC236}">
                <a16:creationId xmlns:a16="http://schemas.microsoft.com/office/drawing/2014/main" id="{BBC0CAF5-0DE6-4BEA-824E-124A54A76AC6}"/>
              </a:ext>
              <a:ext uri="{C183D7F6-B498-43B3-948B-1728B52AA6E4}">
                <adec:decorative xmlns:adec="http://schemas.microsoft.com/office/drawing/2017/decorative" val="1"/>
              </a:ext>
            </a:extLst>
          </p:cNvPr>
          <p:cNvSpPr/>
          <p:nvPr userDrawn="1"/>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1" name="Rectangle 10" descr="Accent bar right&#10;">
            <a:extLst>
              <a:ext uri="{FF2B5EF4-FFF2-40B4-BE49-F238E27FC236}">
                <a16:creationId xmlns:a16="http://schemas.microsoft.com/office/drawing/2014/main" id="{ED008080-B2F5-441A-8B15-30AE86BBF943}"/>
              </a:ext>
              <a:ext uri="{C183D7F6-B498-43B3-948B-1728B52AA6E4}">
                <adec:decorative xmlns:adec="http://schemas.microsoft.com/office/drawing/2017/decorative" val="1"/>
              </a:ext>
            </a:extLst>
          </p:cNvPr>
          <p:cNvSpPr/>
          <p:nvPr userDrawn="1"/>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4315111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Divier Slide 2">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890566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6388121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3681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7CB535-BF90-479E-89EB-D64C7A2B233D}" type="datetimeFigureOut">
              <a:rPr lang="en-IN" smtClean="0"/>
              <a:t>08-10-2026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A9E123-5845-4BA0-89C1-91AC941BB1F8}" type="slidenum">
              <a:rPr lang="en-IN" smtClean="0"/>
              <a:t>‹#›</a:t>
            </a:fld>
            <a:endParaRPr lang="en-IN"/>
          </a:p>
        </p:txBody>
      </p:sp>
    </p:spTree>
    <p:extLst>
      <p:ext uri="{BB962C8B-B14F-4D97-AF65-F5344CB8AC3E}">
        <p14:creationId xmlns:p14="http://schemas.microsoft.com/office/powerpoint/2010/main" val="1829308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4" name="Parallélogramme 14">
            <a:extLst>
              <a:ext uri="{FF2B5EF4-FFF2-40B4-BE49-F238E27FC236}">
                <a16:creationId xmlns:a16="http://schemas.microsoft.com/office/drawing/2014/main" id="{38FDA2D8-6432-DE22-F202-C05F43396FF4}"/>
              </a:ext>
            </a:extLst>
          </p:cNvPr>
          <p:cNvSpPr/>
          <p:nvPr userDrawn="1"/>
        </p:nvSpPr>
        <p:spPr>
          <a:xfrm>
            <a:off x="7972425"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5" name="Rectangle 4">
            <a:extLst>
              <a:ext uri="{FF2B5EF4-FFF2-40B4-BE49-F238E27FC236}">
                <a16:creationId xmlns:a16="http://schemas.microsoft.com/office/drawing/2014/main" id="{300392AC-F652-3D3F-9FE3-231B8C29471C}"/>
              </a:ext>
            </a:extLst>
          </p:cNvPr>
          <p:cNvSpPr/>
          <p:nvPr userDrawn="1"/>
        </p:nvSpPr>
        <p:spPr>
          <a:xfrm>
            <a:off x="6394450" y="0"/>
            <a:ext cx="15398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83A77C88-2429-7A99-DA73-660B708A2E2F}"/>
              </a:ext>
            </a:extLst>
          </p:cNvPr>
          <p:cNvSpPr/>
          <p:nvPr userDrawn="1"/>
        </p:nvSpPr>
        <p:spPr>
          <a:xfrm>
            <a:off x="6311900" y="0"/>
            <a:ext cx="1539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0" name="Picture Placeholder 9"/>
          <p:cNvSpPr>
            <a:spLocks noGrp="1"/>
          </p:cNvSpPr>
          <p:nvPr>
            <p:ph type="pic" sz="quarter" idx="13"/>
          </p:nvPr>
        </p:nvSpPr>
        <p:spPr>
          <a:xfrm>
            <a:off x="0" y="0"/>
            <a:ext cx="6311900" cy="6858000"/>
          </a:xfrm>
        </p:spPr>
        <p:txBody>
          <a:bodyPr rtlCol="0">
            <a:normAutofit/>
          </a:bodyPr>
          <a:lstStyle/>
          <a:p>
            <a:pPr lvl="0"/>
            <a:r>
              <a:rPr lang="en-US" noProof="0" dirty="0"/>
              <a:t>Click icon to add picture</a:t>
            </a:r>
          </a:p>
        </p:txBody>
      </p:sp>
      <p:sp>
        <p:nvSpPr>
          <p:cNvPr id="2" name="Title 1"/>
          <p:cNvSpPr>
            <a:spLocks noGrp="1"/>
          </p:cNvSpPr>
          <p:nvPr>
            <p:ph type="ctrTitle"/>
          </p:nvPr>
        </p:nvSpPr>
        <p:spPr>
          <a:xfrm>
            <a:off x="6629400" y="758952"/>
            <a:ext cx="4526280" cy="3227514"/>
          </a:xfrm>
        </p:spPr>
        <p:txBody>
          <a:bodyPr/>
          <a:lstStyle>
            <a:lvl1pPr algn="l">
              <a:lnSpc>
                <a:spcPct val="90000"/>
              </a:lnSpc>
              <a:defRPr sz="6000" b="1" spc="-50" baseline="0">
                <a:solidFill>
                  <a:schemeClr val="accent1"/>
                </a:solidFill>
                <a:latin typeface="+mn-lt"/>
              </a:defRPr>
            </a:lvl1pPr>
          </a:lstStyle>
          <a:p>
            <a:r>
              <a:rPr lang="en-US" noProof="0"/>
              <a:t>Click to edit Master title style</a:t>
            </a:r>
          </a:p>
        </p:txBody>
      </p:sp>
      <p:sp>
        <p:nvSpPr>
          <p:cNvPr id="3" name="Subtitle 2"/>
          <p:cNvSpPr>
            <a:spLocks noGrp="1"/>
          </p:cNvSpPr>
          <p:nvPr>
            <p:ph type="subTitle" idx="1"/>
          </p:nvPr>
        </p:nvSpPr>
        <p:spPr>
          <a:xfrm>
            <a:off x="6632171" y="4508500"/>
            <a:ext cx="4526280" cy="1279652"/>
          </a:xfrm>
        </p:spPr>
        <p:txBody>
          <a:bodyPr lIns="91440" rIns="91440">
            <a:normAutofit/>
          </a:bodyPr>
          <a:lstStyle>
            <a:lvl1pPr marL="0" indent="0" algn="l">
              <a:buNone/>
              <a:defRPr sz="2400" cap="all" spc="200" baseline="0">
                <a:solidFill>
                  <a:schemeClr val="tx1">
                    <a:lumMod val="75000"/>
                    <a:lumOff val="25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7" name="Date Placeholder 3">
            <a:extLst>
              <a:ext uri="{FF2B5EF4-FFF2-40B4-BE49-F238E27FC236}">
                <a16:creationId xmlns:a16="http://schemas.microsoft.com/office/drawing/2014/main" id="{567AA8D9-873F-610C-D6C0-F2C374C8B74D}"/>
              </a:ext>
            </a:extLst>
          </p:cNvPr>
          <p:cNvSpPr>
            <a:spLocks noGrp="1"/>
          </p:cNvSpPr>
          <p:nvPr>
            <p:ph type="dt" sz="half" idx="14"/>
          </p:nvPr>
        </p:nvSpPr>
        <p:spPr/>
        <p:txBody>
          <a:bodyPr/>
          <a:lstStyle>
            <a:lvl1pPr>
              <a:defRPr/>
            </a:lvl1pPr>
          </a:lstStyle>
          <a:p>
            <a:pPr>
              <a:defRPr/>
            </a:pPr>
            <a:fld id="{8469911D-1EE2-46C8-AD8A-CFB78D6B6D43}" type="datetime1">
              <a:rPr lang="en-US"/>
              <a:pPr>
                <a:defRPr/>
              </a:pPr>
              <a:t>10/8/2026</a:t>
            </a:fld>
            <a:endParaRPr lang="en-US" dirty="0"/>
          </a:p>
        </p:txBody>
      </p:sp>
      <p:sp>
        <p:nvSpPr>
          <p:cNvPr id="8" name="Footer Placeholder 4">
            <a:extLst>
              <a:ext uri="{FF2B5EF4-FFF2-40B4-BE49-F238E27FC236}">
                <a16:creationId xmlns:a16="http://schemas.microsoft.com/office/drawing/2014/main" id="{4FBDFC0C-4293-1B2C-7999-DDB1B5E8BDBF}"/>
              </a:ext>
            </a:extLst>
          </p:cNvPr>
          <p:cNvSpPr>
            <a:spLocks noGrp="1"/>
          </p:cNvSpPr>
          <p:nvPr>
            <p:ph type="ftr" sz="quarter" idx="15"/>
          </p:nvPr>
        </p:nvSpPr>
        <p:spPr/>
        <p:txBody>
          <a:bodyPr/>
          <a:lstStyle>
            <a:lvl1pPr>
              <a:defRPr/>
            </a:lvl1pPr>
          </a:lstStyle>
          <a:p>
            <a:pPr>
              <a:defRPr/>
            </a:pPr>
            <a:r>
              <a:rPr lang="en-US"/>
              <a:t>Footer</a:t>
            </a:r>
          </a:p>
        </p:txBody>
      </p:sp>
      <p:sp>
        <p:nvSpPr>
          <p:cNvPr id="9" name="Slide Number Placeholder 5">
            <a:extLst>
              <a:ext uri="{FF2B5EF4-FFF2-40B4-BE49-F238E27FC236}">
                <a16:creationId xmlns:a16="http://schemas.microsoft.com/office/drawing/2014/main" id="{26200E11-3179-D2B2-53C8-3009952BB12B}"/>
              </a:ext>
            </a:extLst>
          </p:cNvPr>
          <p:cNvSpPr>
            <a:spLocks noGrp="1"/>
          </p:cNvSpPr>
          <p:nvPr>
            <p:ph type="sldNum" sz="quarter" idx="16"/>
          </p:nvPr>
        </p:nvSpPr>
        <p:spPr/>
        <p:txBody>
          <a:bodyPr/>
          <a:lstStyle>
            <a:lvl1pPr>
              <a:defRPr/>
            </a:lvl1pPr>
          </a:lstStyle>
          <a:p>
            <a:pPr>
              <a:defRPr/>
            </a:pPr>
            <a:fld id="{64565FFB-6F74-4A9F-B1FB-2D0C499CC8FA}" type="slidenum">
              <a:rPr lang="en-US"/>
              <a:pPr>
                <a:defRPr/>
              </a:pPr>
              <a:t>‹#›</a:t>
            </a:fld>
            <a:endParaRPr lang="en-US" dirty="0"/>
          </a:p>
        </p:txBody>
      </p:sp>
    </p:spTree>
    <p:extLst>
      <p:ext uri="{BB962C8B-B14F-4D97-AF65-F5344CB8AC3E}">
        <p14:creationId xmlns:p14="http://schemas.microsoft.com/office/powerpoint/2010/main" val="42461354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_Content with Caption">
    <p:spTree>
      <p:nvGrpSpPr>
        <p:cNvPr id="1" name=""/>
        <p:cNvGrpSpPr/>
        <p:nvPr/>
      </p:nvGrpSpPr>
      <p:grpSpPr>
        <a:xfrm>
          <a:off x="0" y="0"/>
          <a:ext cx="0" cy="0"/>
          <a:chOff x="0" y="0"/>
          <a:chExt cx="0" cy="0"/>
        </a:xfrm>
      </p:grpSpPr>
      <p:sp>
        <p:nvSpPr>
          <p:cNvPr id="4" name="Parallélogramme 14">
            <a:extLst>
              <a:ext uri="{FF2B5EF4-FFF2-40B4-BE49-F238E27FC236}">
                <a16:creationId xmlns:a16="http://schemas.microsoft.com/office/drawing/2014/main" id="{B523A19E-4A81-1028-AAC1-125D5B4D4560}"/>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5" name="Rectangle 4">
            <a:extLst>
              <a:ext uri="{FF2B5EF4-FFF2-40B4-BE49-F238E27FC236}">
                <a16:creationId xmlns:a16="http://schemas.microsoft.com/office/drawing/2014/main" id="{9566B5AD-3E32-CC69-2006-8B669900BF94}"/>
              </a:ext>
            </a:extLst>
          </p:cNvPr>
          <p:cNvSpPr/>
          <p:nvPr/>
        </p:nvSpPr>
        <p:spPr>
          <a:xfrm>
            <a:off x="0" y="0"/>
            <a:ext cx="4654550" cy="58642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sp>
        <p:nvSpPr>
          <p:cNvPr id="6" name="Rectangle 5">
            <a:extLst>
              <a:ext uri="{FF2B5EF4-FFF2-40B4-BE49-F238E27FC236}">
                <a16:creationId xmlns:a16="http://schemas.microsoft.com/office/drawing/2014/main" id="{6147BD54-75A4-0529-6F0E-090479D5EDB6}"/>
              </a:ext>
            </a:extLst>
          </p:cNvPr>
          <p:cNvSpPr/>
          <p:nvPr userDrawn="1"/>
        </p:nvSpPr>
        <p:spPr>
          <a:xfrm>
            <a:off x="0" y="2003425"/>
            <a:ext cx="1036638" cy="18573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 name="Rectangle 6">
            <a:extLst>
              <a:ext uri="{FF2B5EF4-FFF2-40B4-BE49-F238E27FC236}">
                <a16:creationId xmlns:a16="http://schemas.microsoft.com/office/drawing/2014/main" id="{348C58C8-BCB6-8469-D0AF-957B77F999A8}"/>
              </a:ext>
            </a:extLst>
          </p:cNvPr>
          <p:cNvSpPr/>
          <p:nvPr userDrawn="1"/>
        </p:nvSpPr>
        <p:spPr>
          <a:xfrm>
            <a:off x="5459413" y="377825"/>
            <a:ext cx="5713412" cy="1254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8" name="Rectangle 7">
            <a:extLst>
              <a:ext uri="{FF2B5EF4-FFF2-40B4-BE49-F238E27FC236}">
                <a16:creationId xmlns:a16="http://schemas.microsoft.com/office/drawing/2014/main" id="{5ECC9CEA-05D3-D3D2-6078-8CFB8F7A0EDC}"/>
              </a:ext>
            </a:extLst>
          </p:cNvPr>
          <p:cNvSpPr/>
          <p:nvPr userDrawn="1"/>
        </p:nvSpPr>
        <p:spPr>
          <a:xfrm>
            <a:off x="1077913" y="2003425"/>
            <a:ext cx="3576637" cy="185737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9" name="Rectangle 8">
            <a:extLst>
              <a:ext uri="{FF2B5EF4-FFF2-40B4-BE49-F238E27FC236}">
                <a16:creationId xmlns:a16="http://schemas.microsoft.com/office/drawing/2014/main" id="{F42A33B5-0B0F-B5DB-F111-CC3030E4971A}"/>
              </a:ext>
            </a:extLst>
          </p:cNvPr>
          <p:cNvSpPr/>
          <p:nvPr userDrawn="1"/>
        </p:nvSpPr>
        <p:spPr>
          <a:xfrm>
            <a:off x="1092200" y="993775"/>
            <a:ext cx="1036638" cy="936625"/>
          </a:xfrm>
          <a:prstGeom prst="rect">
            <a:avLst/>
          </a:prstGeom>
          <a:solidFill>
            <a:schemeClr val="tx2">
              <a:lumMod val="20000"/>
              <a:lumOff val="80000"/>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3" name="Content Placeholder 2"/>
          <p:cNvSpPr>
            <a:spLocks noGrp="1"/>
          </p:cNvSpPr>
          <p:nvPr>
            <p:ph idx="1"/>
          </p:nvPr>
        </p:nvSpPr>
        <p:spPr>
          <a:xfrm>
            <a:off x="5458984" y="497808"/>
            <a:ext cx="5713841" cy="4868609"/>
          </a:xfrm>
        </p:spPr>
        <p:txBody>
          <a:bodyPr anchor="ct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092200" y="1885125"/>
            <a:ext cx="3314700" cy="2093975"/>
          </a:xfrm>
        </p:spPr>
        <p:txBody>
          <a:bodyPr anchor="ctr"/>
          <a:lstStyle>
            <a:lvl1pPr>
              <a:lnSpc>
                <a:spcPct val="90000"/>
              </a:lnSpc>
              <a:defRPr sz="4400" b="1">
                <a:solidFill>
                  <a:srgbClr val="FFFFFF"/>
                </a:solidFill>
                <a:latin typeface="+mn-lt"/>
              </a:defRPr>
            </a:lvl1pPr>
          </a:lstStyle>
          <a:p>
            <a:r>
              <a:rPr lang="en-US" noProof="0"/>
              <a:t>Click to edit Master title style</a:t>
            </a:r>
          </a:p>
        </p:txBody>
      </p:sp>
      <p:sp>
        <p:nvSpPr>
          <p:cNvPr id="10" name="Date Placeholder 1">
            <a:extLst>
              <a:ext uri="{FF2B5EF4-FFF2-40B4-BE49-F238E27FC236}">
                <a16:creationId xmlns:a16="http://schemas.microsoft.com/office/drawing/2014/main" id="{E04098A7-0373-CDD4-F369-13A3D431F10A}"/>
              </a:ext>
            </a:extLst>
          </p:cNvPr>
          <p:cNvSpPr>
            <a:spLocks noGrp="1"/>
          </p:cNvSpPr>
          <p:nvPr>
            <p:ph type="dt" sz="half" idx="10"/>
          </p:nvPr>
        </p:nvSpPr>
        <p:spPr/>
        <p:txBody>
          <a:bodyPr/>
          <a:lstStyle>
            <a:lvl1pPr>
              <a:defRPr>
                <a:solidFill>
                  <a:schemeClr val="tx1">
                    <a:lumMod val="75000"/>
                    <a:lumOff val="25000"/>
                  </a:schemeClr>
                </a:solidFill>
              </a:defRPr>
            </a:lvl1pPr>
          </a:lstStyle>
          <a:p>
            <a:pPr>
              <a:defRPr/>
            </a:pPr>
            <a:fld id="{8166AD87-6DC4-46F6-972C-E39AD38D1B85}" type="datetime1">
              <a:rPr lang="en-US"/>
              <a:pPr>
                <a:defRPr/>
              </a:pPr>
              <a:t>10/8/2026</a:t>
            </a:fld>
            <a:endParaRPr lang="en-US" dirty="0"/>
          </a:p>
        </p:txBody>
      </p:sp>
      <p:sp>
        <p:nvSpPr>
          <p:cNvPr id="11" name="Footer Placeholder 2">
            <a:extLst>
              <a:ext uri="{FF2B5EF4-FFF2-40B4-BE49-F238E27FC236}">
                <a16:creationId xmlns:a16="http://schemas.microsoft.com/office/drawing/2014/main" id="{45F91C2A-FDF2-50B5-BDAA-36E5D2AED1C0}"/>
              </a:ext>
            </a:extLst>
          </p:cNvPr>
          <p:cNvSpPr>
            <a:spLocks noGrp="1"/>
          </p:cNvSpPr>
          <p:nvPr>
            <p:ph type="ftr" sz="quarter" idx="11"/>
          </p:nvPr>
        </p:nvSpPr>
        <p:spPr/>
        <p:txBody>
          <a:bodyPr/>
          <a:lstStyle>
            <a:lvl1pPr>
              <a:defRPr>
                <a:solidFill>
                  <a:schemeClr val="tx1">
                    <a:lumMod val="75000"/>
                    <a:lumOff val="25000"/>
                  </a:schemeClr>
                </a:solidFill>
              </a:defRPr>
            </a:lvl1pPr>
          </a:lstStyle>
          <a:p>
            <a:pPr>
              <a:defRPr/>
            </a:pPr>
            <a:r>
              <a:rPr lang="en-US"/>
              <a:t>Footer</a:t>
            </a:r>
          </a:p>
        </p:txBody>
      </p:sp>
      <p:sp>
        <p:nvSpPr>
          <p:cNvPr id="12" name="Slide Number Placeholder 3">
            <a:extLst>
              <a:ext uri="{FF2B5EF4-FFF2-40B4-BE49-F238E27FC236}">
                <a16:creationId xmlns:a16="http://schemas.microsoft.com/office/drawing/2014/main" id="{AE3040D0-68B9-E599-A847-FDE4645127B3}"/>
              </a:ext>
            </a:extLst>
          </p:cNvPr>
          <p:cNvSpPr>
            <a:spLocks noGrp="1"/>
          </p:cNvSpPr>
          <p:nvPr>
            <p:ph type="sldNum" sz="quarter" idx="12"/>
          </p:nvPr>
        </p:nvSpPr>
        <p:spPr/>
        <p:txBody>
          <a:bodyPr/>
          <a:lstStyle>
            <a:lvl1pPr>
              <a:defRPr>
                <a:solidFill>
                  <a:schemeClr val="tx1">
                    <a:lumMod val="75000"/>
                    <a:lumOff val="25000"/>
                  </a:schemeClr>
                </a:solidFill>
              </a:defRPr>
            </a:lvl1pPr>
          </a:lstStyle>
          <a:p>
            <a:pPr>
              <a:defRPr/>
            </a:pPr>
            <a:fld id="{AC73FE6B-747E-46D0-9702-D54F1DA9E113}" type="slidenum">
              <a:rPr lang="en-US"/>
              <a:pPr>
                <a:defRPr/>
              </a:pPr>
              <a:t>‹#›</a:t>
            </a:fld>
            <a:endParaRPr lang="en-US" dirty="0"/>
          </a:p>
        </p:txBody>
      </p:sp>
    </p:spTree>
    <p:extLst>
      <p:ext uri="{BB962C8B-B14F-4D97-AF65-F5344CB8AC3E}">
        <p14:creationId xmlns:p14="http://schemas.microsoft.com/office/powerpoint/2010/main" val="18789176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5">
            <a:extLst>
              <a:ext uri="{FF2B5EF4-FFF2-40B4-BE49-F238E27FC236}">
                <a16:creationId xmlns:a16="http://schemas.microsoft.com/office/drawing/2014/main" id="{2CC5494C-4094-7AC5-3FC0-8890121128C7}"/>
              </a:ext>
            </a:extLst>
          </p:cNvPr>
          <p:cNvSpPr>
            <a:spLocks noGrp="1"/>
          </p:cNvSpPr>
          <p:nvPr>
            <p:ph type="dt" sz="half" idx="10"/>
          </p:nvPr>
        </p:nvSpPr>
        <p:spPr/>
        <p:txBody>
          <a:bodyPr/>
          <a:lstStyle>
            <a:lvl1pPr>
              <a:defRPr/>
            </a:lvl1pPr>
          </a:lstStyle>
          <a:p>
            <a:pPr>
              <a:defRPr/>
            </a:pPr>
            <a:fld id="{3BD37926-0066-4ADF-B741-39556C5F0C72}" type="datetime1">
              <a:rPr lang="en-US"/>
              <a:pPr>
                <a:defRPr/>
              </a:pPr>
              <a:t>10/8/2026</a:t>
            </a:fld>
            <a:endParaRPr lang="en-US" dirty="0"/>
          </a:p>
        </p:txBody>
      </p:sp>
      <p:sp>
        <p:nvSpPr>
          <p:cNvPr id="4" name="Footer Placeholder 6">
            <a:extLst>
              <a:ext uri="{FF2B5EF4-FFF2-40B4-BE49-F238E27FC236}">
                <a16:creationId xmlns:a16="http://schemas.microsoft.com/office/drawing/2014/main" id="{1D09EDD4-1458-576B-AA03-92D0AF065D8D}"/>
              </a:ext>
            </a:extLst>
          </p:cNvPr>
          <p:cNvSpPr>
            <a:spLocks noGrp="1"/>
          </p:cNvSpPr>
          <p:nvPr>
            <p:ph type="ftr" sz="quarter" idx="11"/>
          </p:nvPr>
        </p:nvSpPr>
        <p:spPr/>
        <p:txBody>
          <a:bodyPr/>
          <a:lstStyle>
            <a:lvl1pPr>
              <a:defRPr/>
            </a:lvl1pPr>
          </a:lstStyle>
          <a:p>
            <a:pPr>
              <a:defRPr/>
            </a:pPr>
            <a:r>
              <a:rPr lang="en-US"/>
              <a:t>Footer</a:t>
            </a:r>
          </a:p>
        </p:txBody>
      </p:sp>
      <p:sp>
        <p:nvSpPr>
          <p:cNvPr id="5" name="Slide Number Placeholder 7">
            <a:extLst>
              <a:ext uri="{FF2B5EF4-FFF2-40B4-BE49-F238E27FC236}">
                <a16:creationId xmlns:a16="http://schemas.microsoft.com/office/drawing/2014/main" id="{1A495E10-8EDF-750D-8541-7DE22A78E916}"/>
              </a:ext>
            </a:extLst>
          </p:cNvPr>
          <p:cNvSpPr>
            <a:spLocks noGrp="1"/>
          </p:cNvSpPr>
          <p:nvPr>
            <p:ph type="sldNum" sz="quarter" idx="12"/>
          </p:nvPr>
        </p:nvSpPr>
        <p:spPr/>
        <p:txBody>
          <a:bodyPr/>
          <a:lstStyle>
            <a:lvl1pPr>
              <a:defRPr/>
            </a:lvl1pPr>
          </a:lstStyle>
          <a:p>
            <a:pPr>
              <a:defRPr/>
            </a:pPr>
            <a:fld id="{71464392-05D8-409B-9BFF-50C63ABAEC14}" type="slidenum">
              <a:rPr lang="en-US"/>
              <a:pPr>
                <a:defRPr/>
              </a:pPr>
              <a:t>‹#›</a:t>
            </a:fld>
            <a:endParaRPr lang="en-US" dirty="0"/>
          </a:p>
        </p:txBody>
      </p:sp>
    </p:spTree>
    <p:extLst>
      <p:ext uri="{BB962C8B-B14F-4D97-AF65-F5344CB8AC3E}">
        <p14:creationId xmlns:p14="http://schemas.microsoft.com/office/powerpoint/2010/main" val="30747970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Parallélogramme 14">
            <a:extLst>
              <a:ext uri="{FF2B5EF4-FFF2-40B4-BE49-F238E27FC236}">
                <a16:creationId xmlns:a16="http://schemas.microsoft.com/office/drawing/2014/main" id="{29DF261D-66B0-FFEB-6A9C-D8424AEA6048}"/>
              </a:ext>
            </a:extLst>
          </p:cNvPr>
          <p:cNvSpPr/>
          <p:nvPr userDrawn="1"/>
        </p:nvSpPr>
        <p:spPr>
          <a:xfrm>
            <a:off x="46672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3" name="Date Placeholder 1">
            <a:extLst>
              <a:ext uri="{FF2B5EF4-FFF2-40B4-BE49-F238E27FC236}">
                <a16:creationId xmlns:a16="http://schemas.microsoft.com/office/drawing/2014/main" id="{8E6C88E7-734D-A43B-E29E-5CD249DE921C}"/>
              </a:ext>
            </a:extLst>
          </p:cNvPr>
          <p:cNvSpPr>
            <a:spLocks noGrp="1"/>
          </p:cNvSpPr>
          <p:nvPr>
            <p:ph type="dt" sz="half" idx="10"/>
          </p:nvPr>
        </p:nvSpPr>
        <p:spPr/>
        <p:txBody>
          <a:bodyPr/>
          <a:lstStyle>
            <a:lvl1pPr>
              <a:defRPr>
                <a:solidFill>
                  <a:schemeClr val="tx1">
                    <a:lumMod val="75000"/>
                    <a:lumOff val="25000"/>
                  </a:schemeClr>
                </a:solidFill>
              </a:defRPr>
            </a:lvl1pPr>
          </a:lstStyle>
          <a:p>
            <a:pPr>
              <a:defRPr/>
            </a:pPr>
            <a:fld id="{18F5E107-BCFA-4A4A-A484-6CD5A3F3EB30}" type="datetime1">
              <a:rPr lang="en-US"/>
              <a:pPr>
                <a:defRPr/>
              </a:pPr>
              <a:t>10/8/2026</a:t>
            </a:fld>
            <a:endParaRPr lang="en-US" dirty="0"/>
          </a:p>
        </p:txBody>
      </p:sp>
      <p:sp>
        <p:nvSpPr>
          <p:cNvPr id="4" name="Footer Placeholder 2">
            <a:extLst>
              <a:ext uri="{FF2B5EF4-FFF2-40B4-BE49-F238E27FC236}">
                <a16:creationId xmlns:a16="http://schemas.microsoft.com/office/drawing/2014/main" id="{3DE7D23C-DDD6-BF69-390A-6AF7CB0FEAD4}"/>
              </a:ext>
            </a:extLst>
          </p:cNvPr>
          <p:cNvSpPr>
            <a:spLocks noGrp="1"/>
          </p:cNvSpPr>
          <p:nvPr>
            <p:ph type="ftr" sz="quarter" idx="11"/>
          </p:nvPr>
        </p:nvSpPr>
        <p:spPr/>
        <p:txBody>
          <a:bodyPr/>
          <a:lstStyle>
            <a:lvl1pPr>
              <a:defRPr>
                <a:solidFill>
                  <a:schemeClr val="tx1">
                    <a:lumMod val="75000"/>
                    <a:lumOff val="25000"/>
                  </a:schemeClr>
                </a:solidFill>
              </a:defRPr>
            </a:lvl1pPr>
          </a:lstStyle>
          <a:p>
            <a:pPr>
              <a:defRPr/>
            </a:pPr>
            <a:r>
              <a:rPr lang="en-US"/>
              <a:t>Footer</a:t>
            </a:r>
          </a:p>
        </p:txBody>
      </p:sp>
      <p:sp>
        <p:nvSpPr>
          <p:cNvPr id="5" name="Slide Number Placeholder 3">
            <a:extLst>
              <a:ext uri="{FF2B5EF4-FFF2-40B4-BE49-F238E27FC236}">
                <a16:creationId xmlns:a16="http://schemas.microsoft.com/office/drawing/2014/main" id="{4C7DADE4-5AAB-F664-8AFF-4C0095FE7E9F}"/>
              </a:ext>
            </a:extLst>
          </p:cNvPr>
          <p:cNvSpPr>
            <a:spLocks noGrp="1"/>
          </p:cNvSpPr>
          <p:nvPr>
            <p:ph type="sldNum" sz="quarter" idx="12"/>
          </p:nvPr>
        </p:nvSpPr>
        <p:spPr/>
        <p:txBody>
          <a:bodyPr/>
          <a:lstStyle>
            <a:lvl1pPr>
              <a:defRPr>
                <a:solidFill>
                  <a:schemeClr val="tx1">
                    <a:lumMod val="75000"/>
                    <a:lumOff val="25000"/>
                  </a:schemeClr>
                </a:solidFill>
              </a:defRPr>
            </a:lvl1pPr>
          </a:lstStyle>
          <a:p>
            <a:pPr>
              <a:defRPr/>
            </a:pPr>
            <a:fld id="{45F9BA35-F896-4C89-9342-7B7E043E9556}" type="slidenum">
              <a:rPr lang="en-US"/>
              <a:pPr>
                <a:defRPr/>
              </a:pPr>
              <a:t>‹#›</a:t>
            </a:fld>
            <a:endParaRPr lang="en-US" dirty="0"/>
          </a:p>
        </p:txBody>
      </p:sp>
    </p:spTree>
    <p:extLst>
      <p:ext uri="{BB962C8B-B14F-4D97-AF65-F5344CB8AC3E}">
        <p14:creationId xmlns:p14="http://schemas.microsoft.com/office/powerpoint/2010/main" val="38007304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6_Content with Caption">
    <p:spTree>
      <p:nvGrpSpPr>
        <p:cNvPr id="1" name=""/>
        <p:cNvGrpSpPr/>
        <p:nvPr/>
      </p:nvGrpSpPr>
      <p:grpSpPr>
        <a:xfrm>
          <a:off x="0" y="0"/>
          <a:ext cx="0" cy="0"/>
          <a:chOff x="0" y="0"/>
          <a:chExt cx="0" cy="0"/>
        </a:xfrm>
      </p:grpSpPr>
      <p:sp>
        <p:nvSpPr>
          <p:cNvPr id="4" name="Parallélogramme 14">
            <a:extLst>
              <a:ext uri="{FF2B5EF4-FFF2-40B4-BE49-F238E27FC236}">
                <a16:creationId xmlns:a16="http://schemas.microsoft.com/office/drawing/2014/main" id="{796FC5E2-28F1-ADF3-471B-BB341C2846DD}"/>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 name="Title 1"/>
          <p:cNvSpPr>
            <a:spLocks noGrp="1"/>
          </p:cNvSpPr>
          <p:nvPr>
            <p:ph type="title"/>
          </p:nvPr>
        </p:nvSpPr>
        <p:spPr>
          <a:xfrm>
            <a:off x="4984722" y="548355"/>
            <a:ext cx="6054846" cy="634336"/>
          </a:xfrm>
        </p:spPr>
        <p:txBody>
          <a:bodyPr anchor="ctr">
            <a:noAutofit/>
          </a:bodyPr>
          <a:lstStyle>
            <a:lvl1pPr>
              <a:lnSpc>
                <a:spcPct val="90000"/>
              </a:lnSpc>
              <a:defRPr sz="3600" b="1" i="0">
                <a:solidFill>
                  <a:srgbClr val="FFFFFF"/>
                </a:solidFill>
                <a:latin typeface="+mn-lt"/>
              </a:defRPr>
            </a:lvl1pPr>
          </a:lstStyle>
          <a:p>
            <a:r>
              <a:rPr lang="en-US" noProof="0"/>
              <a:t>Click to edit Master title style</a:t>
            </a:r>
          </a:p>
        </p:txBody>
      </p:sp>
      <p:sp>
        <p:nvSpPr>
          <p:cNvPr id="3" name="Content Placeholder 2"/>
          <p:cNvSpPr>
            <a:spLocks noGrp="1"/>
          </p:cNvSpPr>
          <p:nvPr>
            <p:ph idx="1"/>
          </p:nvPr>
        </p:nvSpPr>
        <p:spPr>
          <a:xfrm>
            <a:off x="5100833" y="1611313"/>
            <a:ext cx="6072099" cy="3755104"/>
          </a:xfrm>
        </p:spPr>
        <p:txBody>
          <a:bodyPr>
            <a:normAutofit/>
          </a:bodyPr>
          <a:lstStyle>
            <a:lvl1pPr>
              <a:defRPr sz="2400"/>
            </a:lvl1pPr>
            <a:lvl2pPr>
              <a:defRPr sz="2000"/>
            </a:lvl2pPr>
            <a:lvl3pPr>
              <a:defRPr sz="1600"/>
            </a:lvl3pPr>
            <a:lvl4pPr>
              <a:defRPr sz="1600"/>
            </a:lvl4pPr>
            <a:lvl5pPr>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Picture Placeholder 9"/>
          <p:cNvSpPr>
            <a:spLocks noGrp="1"/>
          </p:cNvSpPr>
          <p:nvPr>
            <p:ph type="pic" sz="quarter" idx="13"/>
          </p:nvPr>
        </p:nvSpPr>
        <p:spPr>
          <a:xfrm>
            <a:off x="0" y="0"/>
            <a:ext cx="4654296" cy="5864225"/>
          </a:xfrm>
        </p:spPr>
        <p:txBody>
          <a:bodyPr rtlCol="0">
            <a:normAutofit/>
          </a:bodyPr>
          <a:lstStyle>
            <a:lvl1pPr>
              <a:defRPr>
                <a:solidFill>
                  <a:schemeClr val="tx1">
                    <a:lumMod val="75000"/>
                    <a:lumOff val="25000"/>
                  </a:schemeClr>
                </a:solidFill>
              </a:defRPr>
            </a:lvl1pPr>
          </a:lstStyle>
          <a:p>
            <a:pPr lvl="0"/>
            <a:r>
              <a:rPr lang="en-US" noProof="0" dirty="0"/>
              <a:t>Click icon to add picture</a:t>
            </a:r>
          </a:p>
        </p:txBody>
      </p:sp>
      <p:sp>
        <p:nvSpPr>
          <p:cNvPr id="5" name="Date Placeholder 1">
            <a:extLst>
              <a:ext uri="{FF2B5EF4-FFF2-40B4-BE49-F238E27FC236}">
                <a16:creationId xmlns:a16="http://schemas.microsoft.com/office/drawing/2014/main" id="{4A35611F-5748-97A4-A819-84F02F91558A}"/>
              </a:ext>
            </a:extLst>
          </p:cNvPr>
          <p:cNvSpPr>
            <a:spLocks noGrp="1"/>
          </p:cNvSpPr>
          <p:nvPr>
            <p:ph type="dt" sz="half" idx="14"/>
          </p:nvPr>
        </p:nvSpPr>
        <p:spPr/>
        <p:txBody>
          <a:bodyPr/>
          <a:lstStyle>
            <a:lvl1pPr>
              <a:defRPr>
                <a:solidFill>
                  <a:schemeClr val="tx1">
                    <a:lumMod val="75000"/>
                    <a:lumOff val="25000"/>
                  </a:schemeClr>
                </a:solidFill>
              </a:defRPr>
            </a:lvl1pPr>
          </a:lstStyle>
          <a:p>
            <a:pPr>
              <a:defRPr/>
            </a:pPr>
            <a:fld id="{4F9DC87D-84DC-4709-8C14-54EB8D8E7531}" type="datetime1">
              <a:rPr lang="en-US"/>
              <a:pPr>
                <a:defRPr/>
              </a:pPr>
              <a:t>10/8/2026</a:t>
            </a:fld>
            <a:endParaRPr lang="en-US" dirty="0"/>
          </a:p>
        </p:txBody>
      </p:sp>
      <p:sp>
        <p:nvSpPr>
          <p:cNvPr id="6" name="Footer Placeholder 2">
            <a:extLst>
              <a:ext uri="{FF2B5EF4-FFF2-40B4-BE49-F238E27FC236}">
                <a16:creationId xmlns:a16="http://schemas.microsoft.com/office/drawing/2014/main" id="{4D8DCCEE-5597-31DE-82A2-EF5488BF8E19}"/>
              </a:ext>
            </a:extLst>
          </p:cNvPr>
          <p:cNvSpPr>
            <a:spLocks noGrp="1"/>
          </p:cNvSpPr>
          <p:nvPr>
            <p:ph type="ftr" sz="quarter" idx="15"/>
          </p:nvPr>
        </p:nvSpPr>
        <p:spPr/>
        <p:txBody>
          <a:bodyPr/>
          <a:lstStyle>
            <a:lvl1pPr>
              <a:defRPr>
                <a:solidFill>
                  <a:schemeClr val="tx1">
                    <a:lumMod val="75000"/>
                    <a:lumOff val="25000"/>
                  </a:schemeClr>
                </a:solidFill>
              </a:defRPr>
            </a:lvl1pPr>
          </a:lstStyle>
          <a:p>
            <a:pPr>
              <a:defRPr/>
            </a:pPr>
            <a:r>
              <a:rPr lang="en-US"/>
              <a:t>Footer</a:t>
            </a:r>
          </a:p>
        </p:txBody>
      </p:sp>
      <p:sp>
        <p:nvSpPr>
          <p:cNvPr id="7" name="Slide Number Placeholder 3">
            <a:extLst>
              <a:ext uri="{FF2B5EF4-FFF2-40B4-BE49-F238E27FC236}">
                <a16:creationId xmlns:a16="http://schemas.microsoft.com/office/drawing/2014/main" id="{F4A051E7-675F-3205-4E22-6092425B4A48}"/>
              </a:ext>
            </a:extLst>
          </p:cNvPr>
          <p:cNvSpPr>
            <a:spLocks noGrp="1"/>
          </p:cNvSpPr>
          <p:nvPr>
            <p:ph type="sldNum" sz="quarter" idx="16"/>
          </p:nvPr>
        </p:nvSpPr>
        <p:spPr/>
        <p:txBody>
          <a:bodyPr/>
          <a:lstStyle>
            <a:lvl1pPr>
              <a:defRPr>
                <a:solidFill>
                  <a:schemeClr val="tx1">
                    <a:lumMod val="75000"/>
                    <a:lumOff val="25000"/>
                  </a:schemeClr>
                </a:solidFill>
              </a:defRPr>
            </a:lvl1pPr>
          </a:lstStyle>
          <a:p>
            <a:pPr>
              <a:defRPr/>
            </a:pPr>
            <a:fld id="{32A0D7FF-F618-41CB-99AB-BF6F092A83F6}" type="slidenum">
              <a:rPr lang="en-US"/>
              <a:pPr>
                <a:defRPr/>
              </a:pPr>
              <a:t>‹#›</a:t>
            </a:fld>
            <a:endParaRPr lang="en-US" dirty="0"/>
          </a:p>
        </p:txBody>
      </p:sp>
    </p:spTree>
    <p:extLst>
      <p:ext uri="{BB962C8B-B14F-4D97-AF65-F5344CB8AC3E}">
        <p14:creationId xmlns:p14="http://schemas.microsoft.com/office/powerpoint/2010/main" val="2662180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theme" Target="../theme/theme2.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theme" Target="../theme/theme3.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5000">
              <a:schemeClr val="tx1"/>
            </a:gs>
            <a:gs pos="10000">
              <a:schemeClr val="tx1"/>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F7CB535-BF90-479E-89EB-D64C7A2B233D}" type="datetimeFigureOut">
              <a:rPr lang="en-IN" smtClean="0"/>
              <a:t>08-10-2026</a:t>
            </a:fld>
            <a:endParaRPr lang="en-IN"/>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IN"/>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EA9E123-5845-4BA0-89C1-91AC941BB1F8}" type="slidenum">
              <a:rPr lang="en-IN" smtClean="0"/>
              <a:t>‹#›</a:t>
            </a:fld>
            <a:endParaRPr lang="en-IN"/>
          </a:p>
        </p:txBody>
      </p:sp>
    </p:spTree>
    <p:extLst>
      <p:ext uri="{BB962C8B-B14F-4D97-AF65-F5344CB8AC3E}">
        <p14:creationId xmlns:p14="http://schemas.microsoft.com/office/powerpoint/2010/main" val="3997391405"/>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Rectangle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j-lt"/>
              </a:defRPr>
            </a:lvl1pPr>
          </a:lstStyle>
          <a:p>
            <a:fld id="{19B51A1E-902D-48AF-9020-955120F399B6}" type="slidenum">
              <a:rPr lang="en-US" noProof="0" smtClean="0"/>
              <a:pPr/>
              <a:t>‹#›</a:t>
            </a:fld>
            <a:endParaRPr lang="en-US" noProof="0" dirty="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10243100" y="6422491"/>
            <a:ext cx="1053900" cy="380860"/>
          </a:xfrm>
          <a:prstGeom prst="rect">
            <a:avLst/>
          </a:prstGeom>
          <a:noFill/>
        </p:spPr>
        <p:txBody>
          <a:bodyPr wrap="square" tIns="108000" bIns="0" rtlCol="0" anchor="ctr">
            <a:spAutoFit/>
          </a:bodyPr>
          <a:lstStyle/>
          <a:p>
            <a:pPr algn="r">
              <a:lnSpc>
                <a:spcPts val="1000"/>
              </a:lnSpc>
            </a:pPr>
            <a:r>
              <a:rPr lang="en-US" sz="2500" b="1" i="0" spc="-100" baseline="0" noProof="0" dirty="0">
                <a:solidFill>
                  <a:schemeClr val="accent1"/>
                </a:solidFill>
                <a:latin typeface="+mj-lt"/>
              </a:rPr>
              <a:t>TREY</a:t>
            </a:r>
            <a:r>
              <a:rPr lang="en-US" sz="1600" b="1" i="0" spc="-100" baseline="0" noProof="0" dirty="0">
                <a:solidFill>
                  <a:schemeClr val="accent1"/>
                </a:solidFill>
                <a:latin typeface="+mj-lt"/>
              </a:rPr>
              <a:t> </a:t>
            </a:r>
            <a:br>
              <a:rPr lang="en-US" sz="1600" b="1" i="0" spc="-100" baseline="0" noProof="0" dirty="0">
                <a:solidFill>
                  <a:schemeClr val="accent1"/>
                </a:solidFill>
                <a:latin typeface="+mj-lt"/>
              </a:rPr>
            </a:br>
            <a:r>
              <a:rPr lang="en-US" sz="1200" b="0" i="0" spc="140" baseline="0" noProof="0" dirty="0">
                <a:solidFill>
                  <a:schemeClr val="tx1">
                    <a:lumMod val="75000"/>
                    <a:lumOff val="25000"/>
                  </a:schemeClr>
                </a:solidFill>
                <a:latin typeface="+mj-lt"/>
              </a:rPr>
              <a:t>research</a:t>
            </a:r>
          </a:p>
        </p:txBody>
      </p:sp>
      <p:sp>
        <p:nvSpPr>
          <p:cNvPr id="9" name="Rectangle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2559793"/>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9" r:id="rId9"/>
    <p:sldLayoutId id="2147483730" r:id="rId10"/>
  </p:sldLayoutIdLst>
  <p:hf sldNum="0" hdr="0" ft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Parallélogramme 14">
            <a:extLst>
              <a:ext uri="{FF2B5EF4-FFF2-40B4-BE49-F238E27FC236}">
                <a16:creationId xmlns:a16="http://schemas.microsoft.com/office/drawing/2014/main" id="{C91067D1-541D-784D-854B-502DC711C42A}"/>
              </a:ext>
            </a:extLst>
          </p:cNvPr>
          <p:cNvSpPr/>
          <p:nvPr userDrawn="1"/>
        </p:nvSpPr>
        <p:spPr>
          <a:xfrm>
            <a:off x="46672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 name="Title Placeholder 1">
            <a:extLst>
              <a:ext uri="{FF2B5EF4-FFF2-40B4-BE49-F238E27FC236}">
                <a16:creationId xmlns:a16="http://schemas.microsoft.com/office/drawing/2014/main" id="{10CADFAA-C28D-C7AC-9425-80EFB6ECD096}"/>
              </a:ext>
            </a:extLst>
          </p:cNvPr>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en-US" noProof="0"/>
              <a:t>Click to edit Master title style</a:t>
            </a:r>
          </a:p>
        </p:txBody>
      </p:sp>
      <p:sp>
        <p:nvSpPr>
          <p:cNvPr id="1028" name="Text Placeholder 2">
            <a:extLst>
              <a:ext uri="{FF2B5EF4-FFF2-40B4-BE49-F238E27FC236}">
                <a16:creationId xmlns:a16="http://schemas.microsoft.com/office/drawing/2014/main" id="{219AA1F5-20B7-5268-8430-D270C7659A85}"/>
              </a:ext>
            </a:extLst>
          </p:cNvPr>
          <p:cNvSpPr>
            <a:spLocks noGrp="1" noChangeArrowheads="1"/>
          </p:cNvSpPr>
          <p:nvPr>
            <p:ph type="body" idx="1"/>
          </p:nvPr>
        </p:nvSpPr>
        <p:spPr bwMode="auto">
          <a:xfrm>
            <a:off x="1216025" y="2108200"/>
            <a:ext cx="10058400" cy="376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26BAA0A8-3A87-52D4-2475-2E1732DF44A2}"/>
              </a:ext>
            </a:extLst>
          </p:cNvPr>
          <p:cNvSpPr>
            <a:spLocks noGrp="1"/>
          </p:cNvSpPr>
          <p:nvPr>
            <p:ph type="dt" sz="half" idx="2"/>
          </p:nvPr>
        </p:nvSpPr>
        <p:spPr>
          <a:xfrm>
            <a:off x="6834188" y="6446838"/>
            <a:ext cx="2584450"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lumMod val="75000"/>
                    <a:lumOff val="25000"/>
                  </a:schemeClr>
                </a:solidFill>
                <a:latin typeface="+mn-lt"/>
              </a:defRPr>
            </a:lvl1pPr>
          </a:lstStyle>
          <a:p>
            <a:pPr>
              <a:defRPr/>
            </a:pPr>
            <a:fld id="{29D45A96-0C38-468B-B508-DF2325595A68}" type="datetime1">
              <a:rPr lang="en-US"/>
              <a:pPr>
                <a:defRPr/>
              </a:pPr>
              <a:t>10/8/2026</a:t>
            </a:fld>
            <a:endParaRPr lang="en-US" dirty="0"/>
          </a:p>
        </p:txBody>
      </p:sp>
      <p:sp>
        <p:nvSpPr>
          <p:cNvPr id="5" name="Footer Placeholder 4">
            <a:extLst>
              <a:ext uri="{FF2B5EF4-FFF2-40B4-BE49-F238E27FC236}">
                <a16:creationId xmlns:a16="http://schemas.microsoft.com/office/drawing/2014/main" id="{55B29C4F-C45D-BC50-49DF-2418FF780EE2}"/>
              </a:ext>
            </a:extLst>
          </p:cNvPr>
          <p:cNvSpPr>
            <a:spLocks noGrp="1"/>
          </p:cNvSpPr>
          <p:nvPr>
            <p:ph type="ftr" sz="quarter" idx="3"/>
          </p:nvPr>
        </p:nvSpPr>
        <p:spPr>
          <a:xfrm>
            <a:off x="1096963" y="6446838"/>
            <a:ext cx="4846637" cy="365125"/>
          </a:xfrm>
          <a:prstGeom prst="rect">
            <a:avLst/>
          </a:prstGeom>
        </p:spPr>
        <p:txBody>
          <a:bodyPr vert="horz" lIns="91440" tIns="45720" rIns="91440" bIns="45720" rtlCol="0" anchor="ctr"/>
          <a:lstStyle>
            <a:lvl1pPr algn="l" eaLnBrk="1" fontAlgn="auto" hangingPunct="1">
              <a:spcBef>
                <a:spcPts val="0"/>
              </a:spcBef>
              <a:spcAft>
                <a:spcPts val="0"/>
              </a:spcAft>
              <a:defRPr sz="900" cap="all" baseline="0">
                <a:solidFill>
                  <a:schemeClr val="tx1">
                    <a:lumMod val="75000"/>
                    <a:lumOff val="25000"/>
                  </a:schemeClr>
                </a:solidFill>
                <a:latin typeface="+mn-lt"/>
              </a:defRPr>
            </a:lvl1pPr>
          </a:lstStyle>
          <a:p>
            <a:pPr>
              <a:defRPr/>
            </a:pPr>
            <a:r>
              <a:rPr lang="en-US"/>
              <a:t>Footer</a:t>
            </a:r>
          </a:p>
        </p:txBody>
      </p:sp>
      <p:sp>
        <p:nvSpPr>
          <p:cNvPr id="6" name="Slide Number Placeholder 5">
            <a:extLst>
              <a:ext uri="{FF2B5EF4-FFF2-40B4-BE49-F238E27FC236}">
                <a16:creationId xmlns:a16="http://schemas.microsoft.com/office/drawing/2014/main" id="{B206F217-C155-49C5-838C-F0EE4D804203}"/>
              </a:ext>
            </a:extLst>
          </p:cNvPr>
          <p:cNvSpPr>
            <a:spLocks noGrp="1"/>
          </p:cNvSpPr>
          <p:nvPr>
            <p:ph type="sldNum" sz="quarter" idx="4"/>
          </p:nvPr>
        </p:nvSpPr>
        <p:spPr>
          <a:xfrm>
            <a:off x="10375900" y="6446838"/>
            <a:ext cx="779463" cy="365125"/>
          </a:xfrm>
          <a:prstGeom prst="rect">
            <a:avLst/>
          </a:prstGeom>
        </p:spPr>
        <p:txBody>
          <a:bodyPr vert="horz" lIns="91440" tIns="45720" rIns="91440" bIns="45720" rtlCol="0" anchor="ctr"/>
          <a:lstStyle>
            <a:lvl1pPr algn="r" eaLnBrk="1" fontAlgn="auto" hangingPunct="1">
              <a:spcBef>
                <a:spcPts val="0"/>
              </a:spcBef>
              <a:spcAft>
                <a:spcPts val="0"/>
              </a:spcAft>
              <a:defRPr sz="1050">
                <a:solidFill>
                  <a:schemeClr val="tx1">
                    <a:lumMod val="75000"/>
                    <a:lumOff val="25000"/>
                  </a:schemeClr>
                </a:solidFill>
                <a:latin typeface="+mn-lt"/>
              </a:defRPr>
            </a:lvl1pPr>
          </a:lstStyle>
          <a:p>
            <a:pPr>
              <a:defRPr/>
            </a:pPr>
            <a:fld id="{58A39ED3-BFC2-4734-864B-EA1C1347E472}" type="slidenum">
              <a:rPr lang="en-US"/>
              <a:pPr>
                <a:defRPr/>
              </a:pPr>
              <a:t>‹#›</a:t>
            </a:fld>
            <a:endParaRPr lang="en-US" dirty="0"/>
          </a:p>
        </p:txBody>
      </p:sp>
      <p:sp>
        <p:nvSpPr>
          <p:cNvPr id="8" name="Rectangle 7">
            <a:extLst>
              <a:ext uri="{FF2B5EF4-FFF2-40B4-BE49-F238E27FC236}">
                <a16:creationId xmlns:a16="http://schemas.microsoft.com/office/drawing/2014/main" id="{CC62275A-0D24-108B-DBE7-F474FAEA3F7D}"/>
              </a:ext>
            </a:extLst>
          </p:cNvPr>
          <p:cNvSpPr/>
          <p:nvPr userDrawn="1"/>
        </p:nvSpPr>
        <p:spPr>
          <a:xfrm>
            <a:off x="0" y="1011238"/>
            <a:ext cx="1036638"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476369887"/>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Lst>
  <p:hf sldNum="0" hdr="0" ftr="0" dt="0"/>
  <p:txStyles>
    <p:titleStyle>
      <a:lvl1pPr algn="l" rtl="0" eaLnBrk="0" fontAlgn="base" hangingPunct="0">
        <a:lnSpc>
          <a:spcPct val="90000"/>
        </a:lnSpc>
        <a:spcBef>
          <a:spcPct val="0"/>
        </a:spcBef>
        <a:spcAft>
          <a:spcPct val="0"/>
        </a:spcAft>
        <a:defRPr sz="4800" b="1" kern="1200" spc="-50">
          <a:solidFill>
            <a:srgbClr val="404040"/>
          </a:solidFill>
          <a:latin typeface="+mn-lt"/>
          <a:ea typeface="+mj-ea"/>
          <a:cs typeface="+mj-cs"/>
        </a:defRPr>
      </a:lvl1pPr>
      <a:lvl2pPr algn="l" rtl="0" eaLnBrk="0" fontAlgn="base" hangingPunct="0">
        <a:lnSpc>
          <a:spcPct val="90000"/>
        </a:lnSpc>
        <a:spcBef>
          <a:spcPct val="0"/>
        </a:spcBef>
        <a:spcAft>
          <a:spcPct val="0"/>
        </a:spcAft>
        <a:defRPr sz="4800" b="1">
          <a:solidFill>
            <a:srgbClr val="404040"/>
          </a:solidFill>
          <a:latin typeface="Calibri" panose="020F0502020204030204" pitchFamily="34" charset="0"/>
        </a:defRPr>
      </a:lvl2pPr>
      <a:lvl3pPr algn="l" rtl="0" eaLnBrk="0" fontAlgn="base" hangingPunct="0">
        <a:lnSpc>
          <a:spcPct val="90000"/>
        </a:lnSpc>
        <a:spcBef>
          <a:spcPct val="0"/>
        </a:spcBef>
        <a:spcAft>
          <a:spcPct val="0"/>
        </a:spcAft>
        <a:defRPr sz="4800" b="1">
          <a:solidFill>
            <a:srgbClr val="404040"/>
          </a:solidFill>
          <a:latin typeface="Calibri" panose="020F0502020204030204" pitchFamily="34" charset="0"/>
        </a:defRPr>
      </a:lvl3pPr>
      <a:lvl4pPr algn="l" rtl="0" eaLnBrk="0" fontAlgn="base" hangingPunct="0">
        <a:lnSpc>
          <a:spcPct val="90000"/>
        </a:lnSpc>
        <a:spcBef>
          <a:spcPct val="0"/>
        </a:spcBef>
        <a:spcAft>
          <a:spcPct val="0"/>
        </a:spcAft>
        <a:defRPr sz="4800" b="1">
          <a:solidFill>
            <a:srgbClr val="404040"/>
          </a:solidFill>
          <a:latin typeface="Calibri" panose="020F0502020204030204" pitchFamily="34" charset="0"/>
        </a:defRPr>
      </a:lvl4pPr>
      <a:lvl5pPr algn="l" rtl="0" eaLnBrk="0" fontAlgn="base" hangingPunct="0">
        <a:lnSpc>
          <a:spcPct val="90000"/>
        </a:lnSpc>
        <a:spcBef>
          <a:spcPct val="0"/>
        </a:spcBef>
        <a:spcAft>
          <a:spcPct val="0"/>
        </a:spcAft>
        <a:defRPr sz="4800" b="1">
          <a:solidFill>
            <a:srgbClr val="404040"/>
          </a:solidFill>
          <a:latin typeface="Calibri" panose="020F0502020204030204" pitchFamily="34" charset="0"/>
        </a:defRPr>
      </a:lvl5pPr>
      <a:lvl6pPr marL="457200" algn="l" rtl="0" fontAlgn="base">
        <a:lnSpc>
          <a:spcPct val="90000"/>
        </a:lnSpc>
        <a:spcBef>
          <a:spcPct val="0"/>
        </a:spcBef>
        <a:spcAft>
          <a:spcPct val="0"/>
        </a:spcAft>
        <a:defRPr sz="4800" b="1">
          <a:solidFill>
            <a:srgbClr val="404040"/>
          </a:solidFill>
          <a:latin typeface="Calibri" panose="020F0502020204030204" pitchFamily="34" charset="0"/>
        </a:defRPr>
      </a:lvl6pPr>
      <a:lvl7pPr marL="914400" algn="l" rtl="0" fontAlgn="base">
        <a:lnSpc>
          <a:spcPct val="90000"/>
        </a:lnSpc>
        <a:spcBef>
          <a:spcPct val="0"/>
        </a:spcBef>
        <a:spcAft>
          <a:spcPct val="0"/>
        </a:spcAft>
        <a:defRPr sz="4800" b="1">
          <a:solidFill>
            <a:srgbClr val="404040"/>
          </a:solidFill>
          <a:latin typeface="Calibri" panose="020F0502020204030204" pitchFamily="34" charset="0"/>
        </a:defRPr>
      </a:lvl7pPr>
      <a:lvl8pPr marL="1371600" algn="l" rtl="0" fontAlgn="base">
        <a:lnSpc>
          <a:spcPct val="90000"/>
        </a:lnSpc>
        <a:spcBef>
          <a:spcPct val="0"/>
        </a:spcBef>
        <a:spcAft>
          <a:spcPct val="0"/>
        </a:spcAft>
        <a:defRPr sz="4800" b="1">
          <a:solidFill>
            <a:srgbClr val="404040"/>
          </a:solidFill>
          <a:latin typeface="Calibri" panose="020F0502020204030204" pitchFamily="34" charset="0"/>
        </a:defRPr>
      </a:lvl8pPr>
      <a:lvl9pPr marL="1828800" algn="l" rtl="0" fontAlgn="base">
        <a:lnSpc>
          <a:spcPct val="90000"/>
        </a:lnSpc>
        <a:spcBef>
          <a:spcPct val="0"/>
        </a:spcBef>
        <a:spcAft>
          <a:spcPct val="0"/>
        </a:spcAft>
        <a:defRPr sz="4800" b="1">
          <a:solidFill>
            <a:srgbClr val="404040"/>
          </a:solidFill>
          <a:latin typeface="Calibri" panose="020F0502020204030204" pitchFamily="34" charset="0"/>
        </a:defRPr>
      </a:lvl9pPr>
    </p:titleStyle>
    <p:bodyStyle>
      <a:lvl1pPr marL="266700" indent="-266700" algn="l" rtl="0" eaLnBrk="0" fontAlgn="base" hangingPunct="0">
        <a:spcBef>
          <a:spcPts val="1200"/>
        </a:spcBef>
        <a:spcAft>
          <a:spcPts val="200"/>
        </a:spcAft>
        <a:buClr>
          <a:schemeClr val="accent1"/>
        </a:buClr>
        <a:buSzPct val="100000"/>
        <a:buFont typeface="Wingdings" panose="05000000000000000000" pitchFamily="2" charset="2"/>
        <a:buChar char="§"/>
        <a:defRPr sz="2000" kern="1200">
          <a:solidFill>
            <a:srgbClr val="404040"/>
          </a:solidFill>
          <a:latin typeface="+mn-lt"/>
          <a:ea typeface="+mn-ea"/>
          <a:cs typeface="+mn-cs"/>
        </a:defRPr>
      </a:lvl1pPr>
      <a:lvl2pPr marL="382588" indent="-182563" algn="l" rtl="0" eaLnBrk="0" fontAlgn="base" hangingPunct="0">
        <a:spcBef>
          <a:spcPts val="200"/>
        </a:spcBef>
        <a:spcAft>
          <a:spcPts val="400"/>
        </a:spcAft>
        <a:buClr>
          <a:schemeClr val="accent1"/>
        </a:buClr>
        <a:buFont typeface="Wingdings" panose="05000000000000000000" pitchFamily="2" charset="2"/>
        <a:buChar char="§"/>
        <a:defRPr kern="1200">
          <a:solidFill>
            <a:srgbClr val="404040"/>
          </a:solidFill>
          <a:latin typeface="+mn-lt"/>
          <a:ea typeface="+mn-ea"/>
          <a:cs typeface="+mn-cs"/>
        </a:defRPr>
      </a:lvl2pPr>
      <a:lvl3pPr marL="566738" indent="-182563" algn="l" rtl="0" eaLnBrk="0" fontAlgn="base" hangingPunct="0">
        <a:spcBef>
          <a:spcPts val="200"/>
        </a:spcBef>
        <a:spcAft>
          <a:spcPts val="400"/>
        </a:spcAft>
        <a:buClr>
          <a:schemeClr val="accent1"/>
        </a:buClr>
        <a:buFont typeface="Wingdings" panose="05000000000000000000" pitchFamily="2" charset="2"/>
        <a:buChar char="§"/>
        <a:defRPr sz="1400" kern="1200">
          <a:solidFill>
            <a:srgbClr val="404040"/>
          </a:solidFill>
          <a:latin typeface="+mn-lt"/>
          <a:ea typeface="+mn-ea"/>
          <a:cs typeface="+mn-cs"/>
        </a:defRPr>
      </a:lvl3pPr>
      <a:lvl4pPr marL="749300" indent="-182563" algn="l" rtl="0" eaLnBrk="0" fontAlgn="base" hangingPunct="0">
        <a:spcBef>
          <a:spcPts val="200"/>
        </a:spcBef>
        <a:spcAft>
          <a:spcPts val="400"/>
        </a:spcAft>
        <a:buClr>
          <a:schemeClr val="accent1"/>
        </a:buClr>
        <a:buFont typeface="Wingdings" panose="05000000000000000000" pitchFamily="2" charset="2"/>
        <a:buChar char="§"/>
        <a:defRPr sz="1400" kern="1200">
          <a:solidFill>
            <a:srgbClr val="404040"/>
          </a:solidFill>
          <a:latin typeface="+mn-lt"/>
          <a:ea typeface="+mn-ea"/>
          <a:cs typeface="+mn-cs"/>
        </a:defRPr>
      </a:lvl4pPr>
      <a:lvl5pPr marL="931863" indent="-182563" algn="l" rtl="0" eaLnBrk="0" fontAlgn="base" hangingPunct="0">
        <a:spcBef>
          <a:spcPts val="200"/>
        </a:spcBef>
        <a:spcAft>
          <a:spcPts val="400"/>
        </a:spcAft>
        <a:buClr>
          <a:schemeClr val="accent1"/>
        </a:buClr>
        <a:buFont typeface="Wingdings" panose="05000000000000000000" pitchFamily="2" charset="2"/>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9.png"/><Relationship Id="rId7"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hyperlink" Target="https://technofaq.org/posts/2019/06/useful-tips-to-stop-harmful-smoking-habit/" TargetMode="External"/><Relationship Id="rId7" Type="http://schemas.openxmlformats.org/officeDocument/2006/relationships/diagramQuickStyle" Target="../diagrams/quickStyle9.xml"/><Relationship Id="rId2" Type="http://schemas.openxmlformats.org/officeDocument/2006/relationships/image" Target="../media/image13.jpg"/><Relationship Id="rId1" Type="http://schemas.openxmlformats.org/officeDocument/2006/relationships/slideLayout" Target="../slideLayouts/slideLayout19.xml"/><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14.png"/><Relationship Id="rId4" Type="http://schemas.openxmlformats.org/officeDocument/2006/relationships/hyperlink" Target="https://creativecommons.org/licenses/by-nc-sa/3.0/" TargetMode="External"/><Relationship Id="rId9" Type="http://schemas.microsoft.com/office/2007/relationships/diagramDrawing" Target="../diagrams/drawing9.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fif"/><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9.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1.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1.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3.xml"/><Relationship Id="rId5" Type="http://schemas.openxmlformats.org/officeDocument/2006/relationships/image" Target="../media/image25.pn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24.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8.xml"/><Relationship Id="rId5" Type="http://schemas.openxmlformats.org/officeDocument/2006/relationships/image" Target="../media/image32.jpeg"/><Relationship Id="rId4" Type="http://schemas.openxmlformats.org/officeDocument/2006/relationships/image" Target="cid:image001.png@01D0EA4A.2BD679A0" TargetMode="Externa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3.jpeg"/><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30.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6.xml"/><Relationship Id="rId1" Type="http://schemas.openxmlformats.org/officeDocument/2006/relationships/slideLayout" Target="../slideLayouts/slideLayout3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7.xml"/><Relationship Id="rId1" Type="http://schemas.openxmlformats.org/officeDocument/2006/relationships/slideLayout" Target="../slideLayouts/slideLayout3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35.jpeg"/><Relationship Id="rId1" Type="http://schemas.openxmlformats.org/officeDocument/2006/relationships/slideLayout" Target="../slideLayouts/slideLayout30.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9.xml"/><Relationship Id="rId1" Type="http://schemas.openxmlformats.org/officeDocument/2006/relationships/slideLayout" Target="../slideLayouts/slideLayout32.xml"/><Relationship Id="rId5" Type="http://schemas.openxmlformats.org/officeDocument/2006/relationships/image" Target="../media/image38.png"/><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0.xml"/><Relationship Id="rId1" Type="http://schemas.openxmlformats.org/officeDocument/2006/relationships/slideLayout" Target="../slideLayouts/slideLayout32.xml"/><Relationship Id="rId5" Type="http://schemas.openxmlformats.org/officeDocument/2006/relationships/image" Target="../media/image42.png"/><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31.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1111/opo.13078" TargetMode="External"/><Relationship Id="rId2" Type="http://schemas.openxmlformats.org/officeDocument/2006/relationships/hyperlink" Target="https://doi.org/10.1186/s12889-026-27623-7"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doi.org/10.3389/fpubh.2025.1676965" TargetMode="External"/><Relationship Id="rId2" Type="http://schemas.openxmlformats.org/officeDocument/2006/relationships/hyperlink" Target="https://doi.org/10.3390/ijerph17082868"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gemini.google.com/app" TargetMode="External"/><Relationship Id="rId13" Type="http://schemas.openxmlformats.org/officeDocument/2006/relationships/hyperlink" Target="https://kingspharmacy.co.uk/quit-smoking-birmingham/" TargetMode="External"/><Relationship Id="rId18" Type="http://schemas.openxmlformats.org/officeDocument/2006/relationships/hyperlink" Target="https://www.gov.uk/government/publications/stoptober-campaign-evaluation" TargetMode="External"/><Relationship Id="rId3" Type="http://schemas.openxmlformats.org/officeDocument/2006/relationships/hyperlink" Target="https://ash.org.uk/" TargetMode="External"/><Relationship Id="rId21" Type="http://schemas.openxmlformats.org/officeDocument/2006/relationships/hyperlink" Target="https://www.who.int/news-room/fact-sheets/detail/tobacco" TargetMode="External"/><Relationship Id="rId7" Type="http://schemas.openxmlformats.org/officeDocument/2006/relationships/hyperlink" Target="https://campaignresources.dhsc.gov.uk/campaigns/better-health-quit-smoking/" TargetMode="External"/><Relationship Id="rId12" Type="http://schemas.openxmlformats.org/officeDocument/2006/relationships/hyperlink" Target="https://www.instituteofhealthequity.org/resources-reports/fair-society-healthy-lives-the-marmot-review/fair-society-healthy-lives-full-report-pdf.pdf" TargetMode="External"/><Relationship Id="rId17" Type="http://schemas.openxmlformats.org/officeDocument/2006/relationships/hyperlink" Target="https://pshe-association.org.uk/" TargetMode="External"/><Relationship Id="rId2" Type="http://schemas.openxmlformats.org/officeDocument/2006/relationships/hyperlink" Target="https://ash.org.uk/resources/view/young-people-and-smoking" TargetMode="External"/><Relationship Id="rId16" Type="http://schemas.openxmlformats.org/officeDocument/2006/relationships/hyperlink" Target="https://doi.org/10.1071/he06061" TargetMode="External"/><Relationship Id="rId20" Type="http://schemas.openxmlformats.org/officeDocument/2006/relationships/hyperlink" Target="https://www.who.int/health-topics/health-promotion#tab=tab_1" TargetMode="External"/><Relationship Id="rId1" Type="http://schemas.openxmlformats.org/officeDocument/2006/relationships/slideLayout" Target="../slideLayouts/slideLayout25.xml"/><Relationship Id="rId6" Type="http://schemas.openxmlformats.org/officeDocument/2006/relationships/hyperlink" Target="https://www.canva.com/" TargetMode="External"/><Relationship Id="rId11" Type="http://schemas.openxmlformats.org/officeDocument/2006/relationships/hyperlink" Target="https://www.local.gov.uk/case-studies/creative-health-birmingham-city-council-public-health-public-health-researchers" TargetMode="External"/><Relationship Id="rId5" Type="http://schemas.openxmlformats.org/officeDocument/2006/relationships/hyperlink" Target="https://www.bhf.org.uk/" TargetMode="External"/><Relationship Id="rId15" Type="http://schemas.openxmlformats.org/officeDocument/2006/relationships/hyperlink" Target="https://www.england.nhs.uk/2019/01/nhs-long-term-plan-will-help-problem-drinkers-and-smokers" TargetMode="External"/><Relationship Id="rId10" Type="http://schemas.openxmlformats.org/officeDocument/2006/relationships/hyperlink" Target="https://www.healthdata.org/research-analysis/health-topics/smoking-and-tobacco" TargetMode="External"/><Relationship Id="rId19" Type="http://schemas.openxmlformats.org/officeDocument/2006/relationships/hyperlink" Target="https://doi.org/10.1093/heapro/dar069" TargetMode="External"/><Relationship Id="rId4" Type="http://schemas.openxmlformats.org/officeDocument/2006/relationships/hyperlink" Target="https://www.birmingham.gov.uk/info/50405/addiction_and_substance_use_support/1364/stop_smoking" TargetMode="External"/><Relationship Id="rId9" Type="http://schemas.openxmlformats.org/officeDocument/2006/relationships/hyperlink" Target="https://doi.org/10.1093/heapro/9.3.199" TargetMode="External"/><Relationship Id="rId14" Type="http://schemas.openxmlformats.org/officeDocument/2006/relationships/hyperlink" Target="https://www.bhamcommunity.nhs.uk/"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bhf.org.uk/informationsupport/risk-factors/smoking" TargetMode="External"/><Relationship Id="rId13" Type="http://schemas.openxmlformats.org/officeDocument/2006/relationships/hyperlink" Target="https://doi.org/10.1007/978-1-4020-5614-7_2652" TargetMode="External"/><Relationship Id="rId3" Type="http://schemas.openxmlformats.org/officeDocument/2006/relationships/hyperlink" Target="https://www.researchgate.net/publication/272790646_The_Theory_of_Planned_Behavior" TargetMode="External"/><Relationship Id="rId7" Type="http://schemas.openxmlformats.org/officeDocument/2006/relationships/hyperlink" Target="https://www.bristol.ac.uk/alspac/participants/discoveries/smoking-and-grades/" TargetMode="External"/><Relationship Id="rId12" Type="http://schemas.openxmlformats.org/officeDocument/2006/relationships/hyperlink" Target="http://www.nap.edu/catalog/9838.htm" TargetMode="External"/><Relationship Id="rId2" Type="http://schemas.openxmlformats.org/officeDocument/2006/relationships/hyperlink" Target="https://ash.org.uk/resources/view/smoking-and-mental-health" TargetMode="External"/><Relationship Id="rId1" Type="http://schemas.openxmlformats.org/officeDocument/2006/relationships/slideLayout" Target="../slideLayouts/slideLayout31.xml"/><Relationship Id="rId6" Type="http://schemas.openxmlformats.org/officeDocument/2006/relationships/hyperlink" Target="https://ashscotland.org.uk/briefing/young-people-mental-health-smoking/" TargetMode="External"/><Relationship Id="rId11" Type="http://schemas.openxmlformats.org/officeDocument/2006/relationships/hyperlink" Target="https://www.gov.uk/government/news/half-of-all-smokers-underestimate-the-health-and-financial-impacts-of-smoking" TargetMode="External"/><Relationship Id="rId5" Type="http://schemas.openxmlformats.org/officeDocument/2006/relationships/hyperlink" Target="https://www.kingsfund.org.uk/insight-and-analysis/blogs/youth-vaping-next-phase-tobacco-control" TargetMode="External"/><Relationship Id="rId10" Type="http://schemas.openxmlformats.org/officeDocument/2006/relationships/hyperlink" Target="https://doi.org/10.1016/j.healthpol.2006.02.015" TargetMode="External"/><Relationship Id="rId4" Type="http://schemas.openxmlformats.org/officeDocument/2006/relationships/hyperlink" Target="https://www.alzheimersresearchuk.org/news/how-quitting-smoking-could-be-the-next-step-you-take-for-better-brain-health/" TargetMode="External"/><Relationship Id="rId9" Type="http://schemas.openxmlformats.org/officeDocument/2006/relationships/hyperlink" Target="https://www.asthmaandlung.org.uk/support-us/become-corporate-partner/our-partners" TargetMode="External"/><Relationship Id="rId14" Type="http://schemas.openxmlformats.org/officeDocument/2006/relationships/hyperlink" Target="https://www.leeds.ac.uk/news-society-politics/news/article/5082/building-teenagers-resilience-to-say-no-to-smoking"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ww.nhslanarkshire.scot.nhs.uk/become-a-positive-smoke-free-role-model/" TargetMode="External"/><Relationship Id="rId13" Type="http://schemas.openxmlformats.org/officeDocument/2006/relationships/hyperlink" Target="https://doi.org/10.1177/109019818801500203" TargetMode="External"/><Relationship Id="rId3" Type="http://schemas.openxmlformats.org/officeDocument/2006/relationships/hyperlink" Target="https://doi.org/10.1093/eurpub/ckag107" TargetMode="External"/><Relationship Id="rId7" Type="http://schemas.openxmlformats.org/officeDocument/2006/relationships/hyperlink" Target="https://www.ncsct.co.uk/library/view/pdf/NRT-and-young-people.pdf" TargetMode="External"/><Relationship Id="rId12" Type="http://schemas.openxmlformats.org/officeDocument/2006/relationships/hyperlink" Target="https://www.gov.uk/government/publications/health-matters-stopping-smoking-what-works/health-matters-stopping-smoking-what-works" TargetMode="External"/><Relationship Id="rId17" Type="http://schemas.openxmlformats.org/officeDocument/2006/relationships/hyperlink" Target="https://www.who.int/news-room/questions-and-answers/item/tobacco-health-benefits-of-smoking-cessation" TargetMode="External"/><Relationship Id="rId2" Type="http://schemas.openxmlformats.org/officeDocument/2006/relationships/hyperlink" Target="https://www.instituteofhealthequity.org/resources-reports/fair-society-healthy-lives-the-marmot-review/fair-society-healthy-lives-full-report-pdf.pdf" TargetMode="External"/><Relationship Id="rId16" Type="http://schemas.openxmlformats.org/officeDocument/2006/relationships/hyperlink" Target="https://www.independent.co.uk/news/health/vaping-smoking-mental-health-depression-anxiety-cigarettes-b2795168.html" TargetMode="External"/><Relationship Id="rId1" Type="http://schemas.openxmlformats.org/officeDocument/2006/relationships/slideLayout" Target="../slideLayouts/slideLayout31.xml"/><Relationship Id="rId6" Type="http://schemas.openxmlformats.org/officeDocument/2006/relationships/hyperlink" Target="https://www.ncsct.co.uk/publications/category/young-people-smoking" TargetMode="External"/><Relationship Id="rId11" Type="http://schemas.openxmlformats.org/officeDocument/2006/relationships/hyperlink" Target="https://www.nice.org.uk/guidance/ng209" TargetMode="External"/><Relationship Id="rId5" Type="http://schemas.openxmlformats.org/officeDocument/2006/relationships/hyperlink" Target="https://www.istockphoto.com/illustrations/digital-health" TargetMode="External"/><Relationship Id="rId15" Type="http://schemas.openxmlformats.org/officeDocument/2006/relationships/hyperlink" Target="https://psu.pb.unizin.org/kines082/chapter/the-health-belief-model/" TargetMode="External"/><Relationship Id="rId10" Type="http://schemas.openxmlformats.org/officeDocument/2006/relationships/hyperlink" Target="https://www.nicorette.co.uk/getting-ready-to-quit/social-benefits" TargetMode="External"/><Relationship Id="rId4" Type="http://schemas.openxmlformats.org/officeDocument/2006/relationships/hyperlink" Target="https://www.mentalhealth.org.uk/explore-mental-health/a-z-topics/smoking-and-mental-health" TargetMode="External"/><Relationship Id="rId9" Type="http://schemas.openxmlformats.org/officeDocument/2006/relationships/hyperlink" Target="https://www.nhs.uk/better-health/quit-smoking/why-quit-smoking/benefits-of-quitting-smoking/" TargetMode="External"/><Relationship Id="rId14" Type="http://schemas.openxmlformats.org/officeDocument/2006/relationships/hyperlink" Target="https://doi.org/10.2105/AJPH.2009.18911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600" y="872431"/>
            <a:ext cx="11963400" cy="6209986"/>
          </a:xfrm>
          <a:prstGeom prst="rect">
            <a:avLst/>
          </a:prstGeom>
          <a:effectLst/>
        </p:spPr>
      </p:pic>
      <p:pic>
        <p:nvPicPr>
          <p:cNvPr id="9" name="Picture 8"/>
          <p:cNvPicPr>
            <a:picLocks noChangeAspect="1"/>
          </p:cNvPicPr>
          <p:nvPr/>
        </p:nvPicPr>
        <p:blipFill>
          <a:blip r:embed="rId4"/>
          <a:stretch>
            <a:fillRect/>
          </a:stretch>
        </p:blipFill>
        <p:spPr>
          <a:xfrm>
            <a:off x="337555" y="5133786"/>
            <a:ext cx="3203121" cy="11693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5524605" y="5512781"/>
            <a:ext cx="6517412" cy="1323439"/>
          </a:xfrm>
          <a:prstGeom prst="rect">
            <a:avLst/>
          </a:prstGeom>
          <a:solidFill>
            <a:schemeClr val="bg1">
              <a:lumMod val="65000"/>
              <a:lumOff val="35000"/>
            </a:schemeClr>
          </a:solidFill>
          <a:effectLst/>
        </p:spPr>
        <p:txBody>
          <a:bodyPr wrap="square">
            <a:spAutoFit/>
          </a:bodyPr>
          <a:lstStyle/>
          <a:p>
            <a:pPr algn="ctr"/>
            <a:r>
              <a:rPr lang="en-GB" sz="1600" b="1" dirty="0">
                <a:latin typeface="Arial" panose="020B0604020202020204" pitchFamily="34" charset="0"/>
                <a:cs typeface="Arial" panose="020B0604020202020204" pitchFamily="34" charset="0"/>
              </a:rPr>
              <a:t> Module: Social Epidemiology and Public Health Development</a:t>
            </a:r>
          </a:p>
          <a:p>
            <a:pPr algn="ctr"/>
            <a:r>
              <a:rPr lang="en-GB" sz="1600" b="1" dirty="0">
                <a:latin typeface="Arial" panose="020B0604020202020204" pitchFamily="34" charset="0"/>
                <a:cs typeface="Arial" panose="020B0604020202020204" pitchFamily="34" charset="0"/>
              </a:rPr>
              <a:t>Module Code : LCHS 7000</a:t>
            </a:r>
          </a:p>
          <a:p>
            <a:pPr algn="ctr"/>
            <a:r>
              <a:rPr lang="en-GB" sz="1600" b="1" dirty="0">
                <a:latin typeface="Arial" panose="020B0604020202020204" pitchFamily="34" charset="0"/>
                <a:cs typeface="Arial" panose="020B0604020202020204" pitchFamily="34" charset="0"/>
              </a:rPr>
              <a:t> Lecturer: Dr Hamdi Hussain</a:t>
            </a:r>
          </a:p>
          <a:p>
            <a:pPr algn="ctr"/>
            <a:r>
              <a:rPr lang="en-GB" sz="1600" b="1" dirty="0">
                <a:latin typeface="Arial" panose="020B0604020202020204" pitchFamily="34" charset="0"/>
                <a:cs typeface="Arial" panose="020B0604020202020204" pitchFamily="34" charset="0"/>
              </a:rPr>
              <a:t>Student ID:2311121</a:t>
            </a:r>
          </a:p>
          <a:p>
            <a:pPr algn="ctr"/>
            <a:r>
              <a:rPr lang="en-GB" sz="1600" b="1" dirty="0">
                <a:latin typeface="Arial" panose="020B0604020202020204" pitchFamily="34" charset="0"/>
                <a:cs typeface="Arial" panose="020B0604020202020204" pitchFamily="34" charset="0"/>
              </a:rPr>
              <a:t>Student Name Asteria Joseph Nyamhanga Wilson</a:t>
            </a:r>
            <a:endParaRPr lang="en-GB" sz="1600" dirty="0">
              <a:latin typeface="Arial" panose="020B0604020202020204" pitchFamily="34" charset="0"/>
              <a:cs typeface="Arial" panose="020B0604020202020204" pitchFamily="34" charset="0"/>
            </a:endParaRPr>
          </a:p>
        </p:txBody>
      </p:sp>
      <p:sp>
        <p:nvSpPr>
          <p:cNvPr id="2" name="Rectangle 1"/>
          <p:cNvSpPr/>
          <p:nvPr/>
        </p:nvSpPr>
        <p:spPr>
          <a:xfrm>
            <a:off x="228600" y="221715"/>
            <a:ext cx="5107675" cy="2246769"/>
          </a:xfrm>
          <a:prstGeom prst="rect">
            <a:avLst/>
          </a:prstGeom>
          <a:solidFill>
            <a:schemeClr val="tx1">
              <a:lumMod val="95000"/>
            </a:schemeClr>
          </a:solidFill>
        </p:spPr>
        <p:txBody>
          <a:bodyPr wrap="square">
            <a:spAutoFit/>
          </a:bodyPr>
          <a:lstStyle/>
          <a:p>
            <a:pPr algn="ctr"/>
            <a:endParaRPr lang="en-GB" sz="2000" b="1" dirty="0">
              <a:solidFill>
                <a:schemeClr val="bg1"/>
              </a:solidFill>
              <a:latin typeface="Arial" panose="020B0604020202020204" pitchFamily="34" charset="0"/>
              <a:cs typeface="Arial" panose="020B0604020202020204" pitchFamily="34" charset="0"/>
            </a:endParaRPr>
          </a:p>
          <a:p>
            <a:pPr algn="ctr"/>
            <a:r>
              <a:rPr lang="en-GB" sz="2000" b="1" dirty="0">
                <a:solidFill>
                  <a:schemeClr val="bg1"/>
                </a:solidFill>
                <a:latin typeface="Arial" panose="020B0604020202020204" pitchFamily="34" charset="0"/>
                <a:cs typeface="Arial" panose="020B0604020202020204" pitchFamily="34" charset="0"/>
              </a:rPr>
              <a:t>C1: Group Presentation           </a:t>
            </a:r>
            <a:br>
              <a:rPr lang="en-GB" sz="2000" b="1" dirty="0">
                <a:solidFill>
                  <a:schemeClr val="bg1"/>
                </a:solidFill>
                <a:latin typeface="Arial" panose="020B0604020202020204" pitchFamily="34" charset="0"/>
                <a:cs typeface="Arial" panose="020B0604020202020204" pitchFamily="34" charset="0"/>
              </a:rPr>
            </a:br>
            <a:r>
              <a:rPr lang="en-GB" sz="2000" b="1" dirty="0">
                <a:solidFill>
                  <a:schemeClr val="bg1"/>
                </a:solidFill>
                <a:latin typeface="Arial" panose="020B0604020202020204" pitchFamily="34" charset="0"/>
                <a:cs typeface="Arial" panose="020B0604020202020204" pitchFamily="34" charset="0"/>
              </a:rPr>
              <a:t>(Practice intervention)</a:t>
            </a:r>
            <a:br>
              <a:rPr lang="en-GB" sz="2000" b="1" dirty="0">
                <a:solidFill>
                  <a:schemeClr val="bg1"/>
                </a:solidFill>
                <a:latin typeface="Arial" panose="020B0604020202020204" pitchFamily="34" charset="0"/>
                <a:cs typeface="Arial" panose="020B0604020202020204" pitchFamily="34" charset="0"/>
              </a:rPr>
            </a:br>
            <a:r>
              <a:rPr lang="en-GB" sz="2000" b="1" dirty="0">
                <a:solidFill>
                  <a:schemeClr val="bg1"/>
                </a:solidFill>
                <a:latin typeface="Arial" panose="020B0604020202020204" pitchFamily="34" charset="0"/>
                <a:cs typeface="Arial" panose="020B0604020202020204" pitchFamily="34" charset="0"/>
              </a:rPr>
              <a:t> </a:t>
            </a:r>
            <a:r>
              <a:rPr lang="en-IN" sz="2000" b="1" dirty="0">
                <a:solidFill>
                  <a:schemeClr val="bg1"/>
                </a:solidFill>
                <a:latin typeface="Arial" panose="020B0604020202020204" pitchFamily="34" charset="0"/>
                <a:cs typeface="Arial" panose="020B0604020202020204" pitchFamily="34" charset="0"/>
              </a:rPr>
              <a:t>Breathe Free: Choosing a Tobacco-Free Future</a:t>
            </a:r>
            <a:br>
              <a:rPr lang="en-GB" sz="2000" b="1" dirty="0">
                <a:solidFill>
                  <a:schemeClr val="bg1"/>
                </a:solidFill>
                <a:latin typeface="Arial" panose="020B0604020202020204" pitchFamily="34" charset="0"/>
                <a:cs typeface="Arial" panose="020B0604020202020204" pitchFamily="34" charset="0"/>
              </a:rPr>
            </a:br>
            <a:r>
              <a:rPr lang="en-GB" sz="2000" b="1" dirty="0">
                <a:solidFill>
                  <a:schemeClr val="bg1"/>
                </a:solidFill>
                <a:latin typeface="Arial" panose="020B0604020202020204" pitchFamily="34" charset="0"/>
                <a:cs typeface="Arial" panose="020B0604020202020204" pitchFamily="34" charset="0"/>
              </a:rPr>
              <a:t>Task 1: The Campaign Breath Free</a:t>
            </a:r>
          </a:p>
          <a:p>
            <a:pPr algn="ctr"/>
            <a:endParaRPr lang="en-IN" sz="2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834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99201" y="149897"/>
            <a:ext cx="11190109" cy="638459"/>
          </a:xfrm>
          <a:solidFill>
            <a:schemeClr val="tx1"/>
          </a:solidFill>
        </p:spPr>
        <p:txBody>
          <a:bodyPr>
            <a:normAutofit/>
          </a:bodyPr>
          <a:lstStyle/>
          <a:p>
            <a:r>
              <a:rPr lang="en-IN" sz="2400" b="1" dirty="0">
                <a:solidFill>
                  <a:schemeClr val="bg1"/>
                </a:solidFill>
                <a:latin typeface="Arial" panose="020B0604020202020204" pitchFamily="34" charset="0"/>
                <a:cs typeface="Arial" panose="020B0604020202020204" pitchFamily="34" charset="0"/>
              </a:rPr>
              <a:t>Introduction: Tobacco Control and Health Promotion</a:t>
            </a:r>
            <a:endParaRPr lang="en-IN" sz="2400" dirty="0">
              <a:solidFill>
                <a:schemeClr val="bg1"/>
              </a:solidFill>
              <a:latin typeface="Arial" panose="020B0604020202020204" pitchFamily="34" charset="0"/>
              <a:cs typeface="Arial" panose="020B0604020202020204" pitchFamily="34" charset="0"/>
            </a:endParaRPr>
          </a:p>
        </p:txBody>
      </p:sp>
      <p:graphicFrame>
        <p:nvGraphicFramePr>
          <p:cNvPr id="8" name="Content Placeholder 7"/>
          <p:cNvGraphicFramePr>
            <a:graphicFrameLocks noGrp="1"/>
          </p:cNvGraphicFramePr>
          <p:nvPr>
            <p:ph idx="1"/>
          </p:nvPr>
        </p:nvGraphicFramePr>
        <p:xfrm>
          <a:off x="314793" y="1424066"/>
          <a:ext cx="6600753" cy="51266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6520722" y="1424066"/>
            <a:ext cx="5557020" cy="5126635"/>
          </a:xfrm>
          <a:prstGeom prst="rect">
            <a:avLst/>
          </a:prstGeom>
        </p:spPr>
      </p:pic>
      <p:sp>
        <p:nvSpPr>
          <p:cNvPr id="3" name="Rectangle 2"/>
          <p:cNvSpPr/>
          <p:nvPr/>
        </p:nvSpPr>
        <p:spPr>
          <a:xfrm>
            <a:off x="8993085" y="6550701"/>
            <a:ext cx="1654620" cy="276999"/>
          </a:xfrm>
          <a:prstGeom prst="rect">
            <a:avLst/>
          </a:prstGeom>
        </p:spPr>
        <p:txBody>
          <a:bodyPr wrap="none">
            <a:spAutoFit/>
          </a:bodyPr>
          <a:lstStyle/>
          <a:p>
            <a:r>
              <a:rPr lang="en-IN" sz="1200" b="1" dirty="0">
                <a:solidFill>
                  <a:schemeClr val="bg1"/>
                </a:solidFill>
                <a:latin typeface="Arial" panose="020B0604020202020204" pitchFamily="34" charset="0"/>
              </a:rPr>
              <a:t>(Source WHO, 2026)</a:t>
            </a:r>
            <a:endParaRPr lang="en-IN" sz="1200" b="1" dirty="0">
              <a:solidFill>
                <a:schemeClr val="bg1"/>
              </a:solidFill>
            </a:endParaRPr>
          </a:p>
        </p:txBody>
      </p:sp>
      <p:sp>
        <p:nvSpPr>
          <p:cNvPr id="6" name="TextBox 5"/>
          <p:cNvSpPr txBox="1"/>
          <p:nvPr/>
        </p:nvSpPr>
        <p:spPr>
          <a:xfrm>
            <a:off x="2536189" y="921545"/>
            <a:ext cx="8111516" cy="369332"/>
          </a:xfrm>
          <a:prstGeom prst="rect">
            <a:avLst/>
          </a:prstGeom>
          <a:solidFill>
            <a:schemeClr val="tx2">
              <a:lumMod val="20000"/>
              <a:lumOff val="80000"/>
            </a:schemeClr>
          </a:solidFill>
        </p:spPr>
        <p:txBody>
          <a:bodyPr wrap="square" rtlCol="0">
            <a:spAutoFit/>
          </a:bodyPr>
          <a:lstStyle/>
          <a:p>
            <a:pPr algn="ctr"/>
            <a:r>
              <a:rPr lang="en-US" b="1" dirty="0">
                <a:solidFill>
                  <a:schemeClr val="bg1"/>
                </a:solidFill>
                <a:latin typeface="Arial" panose="020B0604020202020204" pitchFamily="34" charset="0"/>
                <a:cs typeface="Arial" panose="020B0604020202020204" pitchFamily="34" charset="0"/>
              </a:rPr>
              <a:t>Campaign title: </a:t>
            </a:r>
            <a:r>
              <a:rPr lang="en-IN" b="1" dirty="0">
                <a:solidFill>
                  <a:schemeClr val="bg1"/>
                </a:solidFill>
                <a:latin typeface="Arial" panose="020B0604020202020204" pitchFamily="34" charset="0"/>
                <a:cs typeface="Arial" panose="020B0604020202020204" pitchFamily="34" charset="0"/>
              </a:rPr>
              <a:t>Breathe Free: Choosing a Tobacco-Free Future</a:t>
            </a:r>
          </a:p>
        </p:txBody>
      </p:sp>
    </p:spTree>
    <p:extLst>
      <p:ext uri="{BB962C8B-B14F-4D97-AF65-F5344CB8AC3E}">
        <p14:creationId xmlns:p14="http://schemas.microsoft.com/office/powerpoint/2010/main" val="1502060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1144" y="186539"/>
            <a:ext cx="11043333" cy="638459"/>
          </a:xfrm>
          <a:solidFill>
            <a:schemeClr val="tx1"/>
          </a:solidFill>
        </p:spPr>
        <p:txBody>
          <a:bodyPr>
            <a:normAutofit/>
          </a:bodyPr>
          <a:lstStyle/>
          <a:p>
            <a:r>
              <a:rPr lang="en-IN" sz="2800" b="1" dirty="0">
                <a:solidFill>
                  <a:schemeClr val="bg1"/>
                </a:solidFill>
                <a:latin typeface="Arial" panose="020B0604020202020204" pitchFamily="34" charset="0"/>
                <a:cs typeface="Arial" panose="020B0604020202020204" pitchFamily="34" charset="0"/>
              </a:rPr>
              <a:t>6–8 Weekly Sessions: Campaign Activities and Aims </a:t>
            </a:r>
            <a:endParaRPr lang="en-IN" sz="2800" dirty="0">
              <a:solidFill>
                <a:schemeClr val="bg1"/>
              </a:solidFill>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nvGraphicFramePr>
        <p:xfrm>
          <a:off x="641145" y="1119980"/>
          <a:ext cx="11043332" cy="5144319"/>
        </p:xfrm>
        <a:graphic>
          <a:graphicData uri="http://schemas.openxmlformats.org/drawingml/2006/table">
            <a:tbl>
              <a:tblPr firstRow="1" firstCol="1" bandRow="1">
                <a:tableStyleId>{18603FDC-E32A-4AB5-989C-0864C3EAD2B8}</a:tableStyleId>
              </a:tblPr>
              <a:tblGrid>
                <a:gridCol w="1142685">
                  <a:extLst>
                    <a:ext uri="{9D8B030D-6E8A-4147-A177-3AD203B41FA5}">
                      <a16:colId xmlns:a16="http://schemas.microsoft.com/office/drawing/2014/main" val="20000"/>
                    </a:ext>
                  </a:extLst>
                </a:gridCol>
                <a:gridCol w="3043003">
                  <a:extLst>
                    <a:ext uri="{9D8B030D-6E8A-4147-A177-3AD203B41FA5}">
                      <a16:colId xmlns:a16="http://schemas.microsoft.com/office/drawing/2014/main" val="20001"/>
                    </a:ext>
                  </a:extLst>
                </a:gridCol>
                <a:gridCol w="3462728">
                  <a:extLst>
                    <a:ext uri="{9D8B030D-6E8A-4147-A177-3AD203B41FA5}">
                      <a16:colId xmlns:a16="http://schemas.microsoft.com/office/drawing/2014/main" val="20002"/>
                    </a:ext>
                  </a:extLst>
                </a:gridCol>
                <a:gridCol w="3394916">
                  <a:extLst>
                    <a:ext uri="{9D8B030D-6E8A-4147-A177-3AD203B41FA5}">
                      <a16:colId xmlns:a16="http://schemas.microsoft.com/office/drawing/2014/main" val="20003"/>
                    </a:ext>
                  </a:extLst>
                </a:gridCol>
              </a:tblGrid>
              <a:tr h="351999">
                <a:tc>
                  <a:txBody>
                    <a:bodyPr/>
                    <a:lstStyle/>
                    <a:p>
                      <a:pPr algn="ctr">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Week</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85000"/>
                      </a:schemeClr>
                    </a:solidFill>
                  </a:tcPr>
                </a:tc>
                <a:tc>
                  <a:txBody>
                    <a:bodyPr/>
                    <a:lstStyle/>
                    <a:p>
                      <a:pPr algn="ctr">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Activity</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85000"/>
                      </a:schemeClr>
                    </a:solidFill>
                  </a:tcPr>
                </a:tc>
                <a:tc>
                  <a:txBody>
                    <a:bodyPr/>
                    <a:lstStyle/>
                    <a:p>
                      <a:pPr algn="ctr">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Content</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85000"/>
                      </a:schemeClr>
                    </a:solidFill>
                  </a:tcPr>
                </a:tc>
                <a:tc>
                  <a:txBody>
                    <a:bodyPr/>
                    <a:lstStyle/>
                    <a:p>
                      <a:pPr algn="ctr">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Aim</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0000"/>
                  </a:ext>
                </a:extLst>
              </a:tr>
              <a:tr h="476066">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1</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Tobacco awareness quiz</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Tobacco, nicotine, myths</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Build knowledge</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1"/>
                  </a:ext>
                </a:extLst>
              </a:tr>
              <a:tr h="478972">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2</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Health impact workshop</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Lungs, brain, addiction</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Explain harms</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2"/>
                  </a:ext>
                </a:extLst>
              </a:tr>
              <a:tr h="480916">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3</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Peer-pressure role-play</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Refusal and communication</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Build confidence</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3"/>
                  </a:ext>
                </a:extLst>
              </a:tr>
              <a:tr h="508000">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4</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Vaping awareness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Nicotine products, marketing</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Challenge misconceptions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4"/>
                  </a:ext>
                </a:extLst>
              </a:tr>
              <a:tr h="754284">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5</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Trigger mapping</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Stress, emotions, social situations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Identify risks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5"/>
                  </a:ext>
                </a:extLst>
              </a:tr>
              <a:tr h="405079">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6</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Healthy alternatives</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Sport, coping, relaxation</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Develop safer strategies</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6"/>
                  </a:ext>
                </a:extLst>
              </a:tr>
              <a:tr h="478806">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7</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Pledge and goal-setting</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Personal tobacco-free goals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Strengthen commitment</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7"/>
                  </a:ext>
                </a:extLst>
              </a:tr>
              <a:tr h="1055999">
                <a:tc>
                  <a:txBody>
                    <a:bodyPr/>
                    <a:lstStyle/>
                    <a:p>
                      <a:pPr algn="ctr">
                        <a:lnSpc>
                          <a:spcPct val="150000"/>
                        </a:lnSpc>
                        <a:spcAft>
                          <a:spcPts val="0"/>
                        </a:spcAft>
                      </a:pPr>
                      <a:r>
                        <a:rPr lang="en-IN" sz="1800" dirty="0">
                          <a:solidFill>
                            <a:schemeClr val="tx1"/>
                          </a:solidFill>
                          <a:effectLst/>
                          <a:latin typeface="Arial" panose="020B0604020202020204" pitchFamily="34" charset="0"/>
                          <a:cs typeface="Arial" panose="020B0604020202020204" pitchFamily="34" charset="0"/>
                        </a:rPr>
                        <a:t>8</a:t>
                      </a:r>
                      <a:endParaRPr lang="en-IN"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en-IN" sz="1800">
                          <a:solidFill>
                            <a:schemeClr val="bg1"/>
                          </a:solidFill>
                          <a:effectLst/>
                          <a:latin typeface="Arial" panose="020B0604020202020204" pitchFamily="34" charset="0"/>
                          <a:cs typeface="Arial" panose="020B0604020202020204" pitchFamily="34" charset="0"/>
                        </a:rPr>
                        <a:t>Review and support</a:t>
                      </a:r>
                      <a:endParaRPr lang="en-IN" sz="180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Quiz, feedback, action plans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algn="l">
                        <a:lnSpc>
                          <a:spcPct val="150000"/>
                        </a:lnSpc>
                        <a:spcAft>
                          <a:spcPts val="0"/>
                        </a:spcAft>
                      </a:pPr>
                      <a:r>
                        <a:rPr lang="en-IN" sz="1800" dirty="0">
                          <a:solidFill>
                            <a:schemeClr val="bg1"/>
                          </a:solidFill>
                          <a:effectLst/>
                          <a:latin typeface="Arial" panose="020B0604020202020204" pitchFamily="34" charset="0"/>
                          <a:cs typeface="Arial" panose="020B0604020202020204" pitchFamily="34" charset="0"/>
                        </a:rPr>
                        <a:t>Sustain tobacco-free behaviour through practical weekly activities</a:t>
                      </a:r>
                      <a:endParaRPr lang="en-IN" sz="18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71420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114300"/>
            <a:ext cx="11604156" cy="928889"/>
          </a:xfrm>
          <a:solidFill>
            <a:schemeClr val="tx1"/>
          </a:solidFill>
        </p:spPr>
        <p:txBody>
          <a:bodyPr>
            <a:noAutofit/>
          </a:bodyPr>
          <a:lstStyle/>
          <a:p>
            <a:r>
              <a:rPr lang="en-US" sz="2800" b="1" dirty="0">
                <a:solidFill>
                  <a:schemeClr val="bg1"/>
                </a:solidFill>
                <a:latin typeface="Arial" panose="020B0604020202020204" pitchFamily="34" charset="0"/>
                <a:cs typeface="Arial" panose="020B0604020202020204" pitchFamily="34" charset="0"/>
              </a:rPr>
              <a:t>Campaign Rationale: Tobacco Control and Health Promotion</a:t>
            </a:r>
            <a:endParaRPr lang="en-IN" sz="2400" dirty="0">
              <a:solidFill>
                <a:schemeClr val="bg1"/>
              </a:solidFill>
              <a:latin typeface="Arial" panose="020B0604020202020204" pitchFamily="34" charset="0"/>
              <a:cs typeface="Arial" panose="020B0604020202020204" pitchFamily="34" charset="0"/>
            </a:endParaRPr>
          </a:p>
        </p:txBody>
      </p:sp>
      <p:graphicFrame>
        <p:nvGraphicFramePr>
          <p:cNvPr id="2" name="Content Placeholder 1"/>
          <p:cNvGraphicFramePr>
            <a:graphicFrameLocks noGrp="1"/>
          </p:cNvGraphicFramePr>
          <p:nvPr>
            <p:ph idx="1"/>
          </p:nvPr>
        </p:nvGraphicFramePr>
        <p:xfrm>
          <a:off x="270165" y="1248784"/>
          <a:ext cx="7013862" cy="5349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DB9EE988-3062-41B9-9EB8-ACCFEDC2ED90}"/>
              </a:ext>
            </a:extLst>
          </p:cNvPr>
          <p:cNvPicPr>
            <a:picLocks noChangeAspect="1"/>
          </p:cNvPicPr>
          <p:nvPr/>
        </p:nvPicPr>
        <p:blipFill>
          <a:blip r:embed="rId8"/>
          <a:stretch>
            <a:fillRect/>
          </a:stretch>
        </p:blipFill>
        <p:spPr>
          <a:xfrm>
            <a:off x="7377545" y="1423261"/>
            <a:ext cx="4686300" cy="4288475"/>
          </a:xfrm>
          <a:prstGeom prst="rect">
            <a:avLst/>
          </a:prstGeom>
        </p:spPr>
      </p:pic>
      <p:sp>
        <p:nvSpPr>
          <p:cNvPr id="7" name="Rectangle 6">
            <a:extLst>
              <a:ext uri="{FF2B5EF4-FFF2-40B4-BE49-F238E27FC236}">
                <a16:creationId xmlns:a16="http://schemas.microsoft.com/office/drawing/2014/main" id="{60C3E6EF-F2E7-4C8D-B260-91B778D9FB3B}"/>
              </a:ext>
            </a:extLst>
          </p:cNvPr>
          <p:cNvSpPr/>
          <p:nvPr/>
        </p:nvSpPr>
        <p:spPr>
          <a:xfrm>
            <a:off x="8827411" y="5711736"/>
            <a:ext cx="245052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Sharma </a:t>
            </a:r>
            <a:r>
              <a:rPr kumimoji="0" lang="en-IN" sz="1200" b="1"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et al.</a:t>
            </a: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2020)</a:t>
            </a:r>
            <a:endParaRPr kumimoji="0" lang="en-IN" sz="12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Rectangle 2"/>
          <p:cNvSpPr/>
          <p:nvPr/>
        </p:nvSpPr>
        <p:spPr>
          <a:xfrm>
            <a:off x="4405473" y="3244334"/>
            <a:ext cx="338105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prstClr val="white"/>
                </a:solidFill>
                <a:effectLst/>
                <a:uLnTx/>
                <a:uFillTx/>
                <a:latin typeface="Century Gothic" panose="020B0502020202020204"/>
                <a:ea typeface="+mn-ea"/>
                <a:cs typeface="+mn-cs"/>
              </a:rPr>
              <a:t>(Source: Sharma et al., 2020)</a:t>
            </a:r>
          </a:p>
        </p:txBody>
      </p:sp>
    </p:spTree>
    <p:extLst>
      <p:ext uri="{BB962C8B-B14F-4D97-AF65-F5344CB8AC3E}">
        <p14:creationId xmlns:p14="http://schemas.microsoft.com/office/powerpoint/2010/main" val="1846473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3922" y="89416"/>
            <a:ext cx="11604156" cy="830080"/>
          </a:xfrm>
          <a:solidFill>
            <a:schemeClr val="tx1"/>
          </a:solidFill>
        </p:spPr>
        <p:txBody>
          <a:bodyPr>
            <a:noAutofit/>
          </a:bodyPr>
          <a:lstStyle/>
          <a:p>
            <a:pPr algn="ctr"/>
            <a:r>
              <a:rPr lang="en-IN" sz="2800" b="1" dirty="0">
                <a:solidFill>
                  <a:schemeClr val="bg1"/>
                </a:solidFill>
                <a:latin typeface="Arial" panose="020B0604020202020204" pitchFamily="34" charset="0"/>
                <a:cs typeface="Arial" panose="020B0604020202020204" pitchFamily="34" charset="0"/>
              </a:rPr>
              <a:t>Justifying the Need for Tobacco Control</a:t>
            </a:r>
            <a:endParaRPr lang="en-IN" sz="2400" b="1" dirty="0">
              <a:solidFill>
                <a:schemeClr val="bg1"/>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60C3E6EF-F2E7-4C8D-B260-91B778D9FB3B}"/>
              </a:ext>
            </a:extLst>
          </p:cNvPr>
          <p:cNvSpPr/>
          <p:nvPr/>
        </p:nvSpPr>
        <p:spPr>
          <a:xfrm>
            <a:off x="8488414" y="5547260"/>
            <a:ext cx="245052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a:t>
            </a: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Khan, 2022</a:t>
            </a: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endParaRPr kumimoji="0" lang="en-IN" sz="12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Rectangle 2"/>
          <p:cNvSpPr/>
          <p:nvPr/>
        </p:nvSpPr>
        <p:spPr>
          <a:xfrm>
            <a:off x="4405473" y="3244334"/>
            <a:ext cx="338105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prstClr val="white"/>
                </a:solidFill>
                <a:effectLst/>
                <a:uLnTx/>
                <a:uFillTx/>
                <a:latin typeface="Century Gothic" panose="020B0502020202020204"/>
                <a:ea typeface="+mn-ea"/>
                <a:cs typeface="+mn-cs"/>
              </a:rPr>
              <a:t>(Source: Sharma et al., 2020)</a:t>
            </a:r>
          </a:p>
        </p:txBody>
      </p:sp>
      <p:graphicFrame>
        <p:nvGraphicFramePr>
          <p:cNvPr id="9" name="Content Placeholder 8"/>
          <p:cNvGraphicFramePr>
            <a:graphicFrameLocks noGrp="1"/>
          </p:cNvGraphicFramePr>
          <p:nvPr>
            <p:ph idx="1"/>
          </p:nvPr>
        </p:nvGraphicFramePr>
        <p:xfrm>
          <a:off x="281254" y="919496"/>
          <a:ext cx="6118097" cy="57599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6535815" y="1482208"/>
            <a:ext cx="5486296" cy="3779339"/>
          </a:xfrm>
          <a:prstGeom prst="rect">
            <a:avLst/>
          </a:prstGeom>
        </p:spPr>
      </p:pic>
    </p:spTree>
    <p:extLst>
      <p:ext uri="{BB962C8B-B14F-4D97-AF65-F5344CB8AC3E}">
        <p14:creationId xmlns:p14="http://schemas.microsoft.com/office/powerpoint/2010/main" val="1817875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114300"/>
            <a:ext cx="11604156" cy="467591"/>
          </a:xfrm>
          <a:solidFill>
            <a:schemeClr val="tx1"/>
          </a:solidFill>
        </p:spPr>
        <p:txBody>
          <a:bodyPr>
            <a:noAutofit/>
          </a:bodyPr>
          <a:lstStyle/>
          <a:p>
            <a:pPr algn="ctr"/>
            <a:r>
              <a:rPr lang="en-US" sz="2800" b="1" dirty="0">
                <a:solidFill>
                  <a:schemeClr val="bg1"/>
                </a:solidFill>
                <a:latin typeface="Arial" panose="020B0604020202020204" pitchFamily="34" charset="0"/>
                <a:cs typeface="Arial" panose="020B0604020202020204" pitchFamily="34" charset="0"/>
              </a:rPr>
              <a:t>Social Determinants of Teenage Tobacco Use</a:t>
            </a:r>
            <a:endParaRPr lang="en-IN" sz="1800" dirty="0">
              <a:solidFill>
                <a:schemeClr val="bg1"/>
              </a:solidFill>
              <a:latin typeface="Arial" panose="020B0604020202020204" pitchFamily="34" charset="0"/>
              <a:cs typeface="Arial" panose="020B0604020202020204" pitchFamily="34" charset="0"/>
            </a:endParaRPr>
          </a:p>
        </p:txBody>
      </p:sp>
      <p:graphicFrame>
        <p:nvGraphicFramePr>
          <p:cNvPr id="2" name="Content Placeholder 1"/>
          <p:cNvGraphicFramePr>
            <a:graphicFrameLocks noGrp="1"/>
          </p:cNvGraphicFramePr>
          <p:nvPr>
            <p:ph idx="1"/>
          </p:nvPr>
        </p:nvGraphicFramePr>
        <p:xfrm>
          <a:off x="5642262" y="716973"/>
          <a:ext cx="6380019" cy="5953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E46BCACE-B9C4-4EF0-9166-1D7A80C698A2}"/>
              </a:ext>
            </a:extLst>
          </p:cNvPr>
          <p:cNvPicPr>
            <a:picLocks noChangeAspect="1"/>
          </p:cNvPicPr>
          <p:nvPr/>
        </p:nvPicPr>
        <p:blipFill>
          <a:blip r:embed="rId8"/>
          <a:stretch>
            <a:fillRect/>
          </a:stretch>
        </p:blipFill>
        <p:spPr>
          <a:xfrm>
            <a:off x="169719" y="981620"/>
            <a:ext cx="5781376" cy="4886004"/>
          </a:xfrm>
          <a:prstGeom prst="rect">
            <a:avLst/>
          </a:prstGeom>
        </p:spPr>
      </p:pic>
      <p:sp>
        <p:nvSpPr>
          <p:cNvPr id="7" name="Rectangle 6">
            <a:extLst>
              <a:ext uri="{FF2B5EF4-FFF2-40B4-BE49-F238E27FC236}">
                <a16:creationId xmlns:a16="http://schemas.microsoft.com/office/drawing/2014/main" id="{B58D0AF3-D7D0-41EC-B924-71A25298C065}"/>
              </a:ext>
            </a:extLst>
          </p:cNvPr>
          <p:cNvSpPr/>
          <p:nvPr/>
        </p:nvSpPr>
        <p:spPr>
          <a:xfrm>
            <a:off x="1405765" y="5867624"/>
            <a:ext cx="2581156"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kingsfund.org.uk, 2025)</a:t>
            </a:r>
            <a:endParaRPr kumimoji="0" lang="en-IN" sz="12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17636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114300"/>
            <a:ext cx="11604156" cy="467591"/>
          </a:xfrm>
          <a:solidFill>
            <a:schemeClr val="tx1"/>
          </a:solidFill>
        </p:spPr>
        <p:txBody>
          <a:bodyPr>
            <a:noAutofit/>
          </a:bodyPr>
          <a:lstStyle/>
          <a:p>
            <a:pPr algn="ctr"/>
            <a:r>
              <a:rPr lang="en-US" sz="2800" b="1" dirty="0">
                <a:solidFill>
                  <a:schemeClr val="bg1"/>
                </a:solidFill>
              </a:rPr>
              <a:t>UK Tobacco-Control Guidelines and Youth Statistics </a:t>
            </a:r>
            <a:endParaRPr lang="en-IN" sz="2800" dirty="0">
              <a:solidFill>
                <a:schemeClr val="bg1"/>
              </a:solidFill>
              <a:latin typeface="Arial" panose="020B0604020202020204" pitchFamily="34" charset="0"/>
              <a:cs typeface="Arial" panose="020B0604020202020204" pitchFamily="34" charset="0"/>
            </a:endParaRPr>
          </a:p>
        </p:txBody>
      </p:sp>
      <p:graphicFrame>
        <p:nvGraphicFramePr>
          <p:cNvPr id="3" name="Content Placeholder 2"/>
          <p:cNvGraphicFramePr>
            <a:graphicFrameLocks noGrp="1"/>
          </p:cNvGraphicFramePr>
          <p:nvPr>
            <p:ph idx="1"/>
          </p:nvPr>
        </p:nvGraphicFramePr>
        <p:xfrm>
          <a:off x="270165" y="737756"/>
          <a:ext cx="6380019" cy="58812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What is the UK smoking ban and how many people still smoke?">
            <a:extLst>
              <a:ext uri="{FF2B5EF4-FFF2-40B4-BE49-F238E27FC236}">
                <a16:creationId xmlns:a16="http://schemas.microsoft.com/office/drawing/2014/main" id="{42A10594-3A30-4FEC-8680-051948941A8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16435" y="1211977"/>
            <a:ext cx="5268191" cy="41154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BA424BFA-DDE5-47D4-B5FB-A8FD75B0463E}"/>
              </a:ext>
            </a:extLst>
          </p:cNvPr>
          <p:cNvSpPr>
            <a:spLocks noChangeArrowheads="1"/>
          </p:cNvSpPr>
          <p:nvPr/>
        </p:nvSpPr>
        <p:spPr bwMode="auto">
          <a:xfrm>
            <a:off x="8998527" y="5383174"/>
            <a:ext cx="179042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(Source: Foster, 2024)</a:t>
            </a:r>
            <a:endPar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92819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114300"/>
            <a:ext cx="11604156" cy="467591"/>
          </a:xfrm>
          <a:solidFill>
            <a:schemeClr val="tx1"/>
          </a:solidFill>
        </p:spPr>
        <p:txBody>
          <a:bodyPr>
            <a:noAutofit/>
          </a:bodyPr>
          <a:lstStyle/>
          <a:p>
            <a:pPr algn="ctr"/>
            <a:r>
              <a:rPr lang="en-US" sz="2800" b="1" dirty="0">
                <a:solidFill>
                  <a:schemeClr val="bg1"/>
                </a:solidFill>
              </a:rPr>
              <a:t>Short-Term and Long-Term Consequences of Tobacco Use</a:t>
            </a:r>
            <a:endParaRPr lang="en-IN" sz="2800" dirty="0">
              <a:solidFill>
                <a:schemeClr val="bg1"/>
              </a:solidFill>
              <a:latin typeface="Arial" panose="020B0604020202020204" pitchFamily="34" charset="0"/>
              <a:cs typeface="Arial" panose="020B0604020202020204" pitchFamily="34" charset="0"/>
            </a:endParaRPr>
          </a:p>
        </p:txBody>
      </p:sp>
      <p:graphicFrame>
        <p:nvGraphicFramePr>
          <p:cNvPr id="6" name="Content Placeholder 5"/>
          <p:cNvGraphicFramePr>
            <a:graphicFrameLocks noGrp="1"/>
          </p:cNvGraphicFramePr>
          <p:nvPr>
            <p:ph idx="1"/>
          </p:nvPr>
        </p:nvGraphicFramePr>
        <p:xfrm>
          <a:off x="5631874" y="737756"/>
          <a:ext cx="6380019" cy="58812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0EDB681B-1715-4C68-905D-B9C5C3A8FAE8}"/>
              </a:ext>
            </a:extLst>
          </p:cNvPr>
          <p:cNvPicPr>
            <a:picLocks noChangeAspect="1"/>
          </p:cNvPicPr>
          <p:nvPr/>
        </p:nvPicPr>
        <p:blipFill>
          <a:blip r:embed="rId8"/>
          <a:stretch>
            <a:fillRect/>
          </a:stretch>
        </p:blipFill>
        <p:spPr>
          <a:xfrm>
            <a:off x="180106" y="874447"/>
            <a:ext cx="5306293" cy="5256189"/>
          </a:xfrm>
          <a:prstGeom prst="rect">
            <a:avLst/>
          </a:prstGeom>
        </p:spPr>
      </p:pic>
      <p:sp>
        <p:nvSpPr>
          <p:cNvPr id="7" name="Rectangle 1">
            <a:extLst>
              <a:ext uri="{FF2B5EF4-FFF2-40B4-BE49-F238E27FC236}">
                <a16:creationId xmlns:a16="http://schemas.microsoft.com/office/drawing/2014/main" id="{D3185C8D-DD8B-45F9-9697-2DB75239400D}"/>
              </a:ext>
            </a:extLst>
          </p:cNvPr>
          <p:cNvSpPr>
            <a:spLocks noChangeArrowheads="1"/>
          </p:cNvSpPr>
          <p:nvPr/>
        </p:nvSpPr>
        <p:spPr bwMode="auto">
          <a:xfrm>
            <a:off x="1587558" y="6146193"/>
            <a:ext cx="249138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(Source: </a:t>
            </a:r>
            <a:r>
              <a:rPr kumimoji="0" lang="en-US" altLang="en-US" sz="12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Positivechoices</a:t>
            </a:r>
            <a:r>
              <a:rPr kumimoji="0" lang="en-US" alt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2022)</a:t>
            </a:r>
            <a:endPar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336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5135" y="353290"/>
            <a:ext cx="11604156" cy="467591"/>
          </a:xfrm>
          <a:solidFill>
            <a:schemeClr val="tx1"/>
          </a:solidFill>
        </p:spPr>
        <p:txBody>
          <a:bodyPr>
            <a:noAutofit/>
          </a:bodyPr>
          <a:lstStyle/>
          <a:p>
            <a:pPr algn="ctr"/>
            <a:r>
              <a:rPr lang="en-US" sz="2800" b="1" dirty="0">
                <a:solidFill>
                  <a:schemeClr val="bg1"/>
                </a:solidFill>
              </a:rPr>
              <a:t>Behaviour-Change Activities and Individual Support</a:t>
            </a:r>
            <a:endParaRPr lang="en-IN" sz="2800" dirty="0">
              <a:solidFill>
                <a:schemeClr val="bg1"/>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37B0B516-28FB-4972-8AEA-A8DE30A6D46C}"/>
              </a:ext>
            </a:extLst>
          </p:cNvPr>
          <p:cNvPicPr>
            <a:picLocks noChangeAspect="1"/>
          </p:cNvPicPr>
          <p:nvPr/>
        </p:nvPicPr>
        <p:blipFill>
          <a:blip r:embed="rId3"/>
          <a:stretch>
            <a:fillRect/>
          </a:stretch>
        </p:blipFill>
        <p:spPr>
          <a:xfrm>
            <a:off x="152340" y="1726341"/>
            <a:ext cx="5903685" cy="4196476"/>
          </a:xfrm>
          <a:prstGeom prst="rect">
            <a:avLst/>
          </a:prstGeom>
        </p:spPr>
      </p:pic>
      <p:graphicFrame>
        <p:nvGraphicFramePr>
          <p:cNvPr id="6" name="Content Placeholder 5"/>
          <p:cNvGraphicFramePr>
            <a:graphicFrameLocks noGrp="1"/>
          </p:cNvGraphicFramePr>
          <p:nvPr>
            <p:ph idx="1"/>
          </p:nvPr>
        </p:nvGraphicFramePr>
        <p:xfrm>
          <a:off x="5676844" y="976746"/>
          <a:ext cx="6380019" cy="58812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1">
            <a:extLst>
              <a:ext uri="{FF2B5EF4-FFF2-40B4-BE49-F238E27FC236}">
                <a16:creationId xmlns:a16="http://schemas.microsoft.com/office/drawing/2014/main" id="{57252079-57B7-40F0-85A1-88CB0B701940}"/>
              </a:ext>
            </a:extLst>
          </p:cNvPr>
          <p:cNvSpPr>
            <a:spLocks noChangeArrowheads="1"/>
          </p:cNvSpPr>
          <p:nvPr/>
        </p:nvSpPr>
        <p:spPr bwMode="auto">
          <a:xfrm>
            <a:off x="1811425" y="6002527"/>
            <a:ext cx="237436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(Source: Simpson </a:t>
            </a:r>
            <a:r>
              <a:rPr kumimoji="0" lang="en-US" altLang="en-US" sz="12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 al.</a:t>
            </a:r>
            <a:r>
              <a:rPr kumimoji="0" lang="en-US" alt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2025)</a:t>
            </a:r>
            <a:endPar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11621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0"/>
            <a:ext cx="11604156" cy="924791"/>
          </a:xfrm>
          <a:solidFill>
            <a:schemeClr val="tx1"/>
          </a:solidFill>
        </p:spPr>
        <p:txBody>
          <a:bodyPr>
            <a:noAutofit/>
          </a:bodyPr>
          <a:lstStyle/>
          <a:p>
            <a:pPr algn="ctr"/>
            <a:r>
              <a:rPr lang="en-US" sz="2800" b="1" dirty="0">
                <a:solidFill>
                  <a:schemeClr val="bg1"/>
                </a:solidFill>
                <a:latin typeface="Arial" panose="020B0604020202020204" pitchFamily="34" charset="0"/>
                <a:cs typeface="Arial" panose="020B0604020202020204" pitchFamily="34" charset="0"/>
              </a:rPr>
              <a:t>Three Measurable Campaign Aims </a:t>
            </a:r>
            <a:endParaRPr lang="en-IN" sz="2800" dirty="0">
              <a:solidFill>
                <a:schemeClr val="bg1"/>
              </a:solidFill>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F4B6014A-5C14-43E9-B544-ECFB27F8578F}"/>
              </a:ext>
            </a:extLst>
          </p:cNvPr>
          <p:cNvGraphicFramePr>
            <a:graphicFrameLocks noGrp="1"/>
          </p:cNvGraphicFramePr>
          <p:nvPr/>
        </p:nvGraphicFramePr>
        <p:xfrm>
          <a:off x="270165" y="924790"/>
          <a:ext cx="11604154" cy="5670881"/>
        </p:xfrm>
        <a:graphic>
          <a:graphicData uri="http://schemas.openxmlformats.org/drawingml/2006/table">
            <a:tbl>
              <a:tblPr/>
              <a:tblGrid>
                <a:gridCol w="1893901">
                  <a:extLst>
                    <a:ext uri="{9D8B030D-6E8A-4147-A177-3AD203B41FA5}">
                      <a16:colId xmlns:a16="http://schemas.microsoft.com/office/drawing/2014/main" val="1288149712"/>
                    </a:ext>
                  </a:extLst>
                </a:gridCol>
                <a:gridCol w="2054402">
                  <a:extLst>
                    <a:ext uri="{9D8B030D-6E8A-4147-A177-3AD203B41FA5}">
                      <a16:colId xmlns:a16="http://schemas.microsoft.com/office/drawing/2014/main" val="2321242961"/>
                    </a:ext>
                  </a:extLst>
                </a:gridCol>
                <a:gridCol w="2102550">
                  <a:extLst>
                    <a:ext uri="{9D8B030D-6E8A-4147-A177-3AD203B41FA5}">
                      <a16:colId xmlns:a16="http://schemas.microsoft.com/office/drawing/2014/main" val="1545095897"/>
                    </a:ext>
                  </a:extLst>
                </a:gridCol>
                <a:gridCol w="2102550">
                  <a:extLst>
                    <a:ext uri="{9D8B030D-6E8A-4147-A177-3AD203B41FA5}">
                      <a16:colId xmlns:a16="http://schemas.microsoft.com/office/drawing/2014/main" val="20003"/>
                    </a:ext>
                  </a:extLst>
                </a:gridCol>
                <a:gridCol w="2118600">
                  <a:extLst>
                    <a:ext uri="{9D8B030D-6E8A-4147-A177-3AD203B41FA5}">
                      <a16:colId xmlns:a16="http://schemas.microsoft.com/office/drawing/2014/main" val="3817623606"/>
                    </a:ext>
                  </a:extLst>
                </a:gridCol>
                <a:gridCol w="1332151">
                  <a:extLst>
                    <a:ext uri="{9D8B030D-6E8A-4147-A177-3AD203B41FA5}">
                      <a16:colId xmlns:a16="http://schemas.microsoft.com/office/drawing/2014/main" val="25305898"/>
                    </a:ext>
                  </a:extLst>
                </a:gridCol>
              </a:tblGrid>
              <a:tr h="731076">
                <a:tc>
                  <a:txBody>
                    <a:bodyPr/>
                    <a:lstStyle/>
                    <a:p>
                      <a:pPr algn="ctr" rtl="0" fontAlgn="t">
                        <a:spcBef>
                          <a:spcPts val="0"/>
                        </a:spcBef>
                        <a:spcAft>
                          <a:spcPts val="0"/>
                        </a:spcAft>
                      </a:pPr>
                      <a:r>
                        <a:rPr lang="en-US" sz="1800" b="1" i="0" u="none" strike="noStrike" dirty="0">
                          <a:solidFill>
                            <a:srgbClr val="000000"/>
                          </a:solidFill>
                          <a:effectLst/>
                          <a:latin typeface="Arial" panose="020B0604020202020204" pitchFamily="34" charset="0"/>
                          <a:cs typeface="Arial" panose="020B0604020202020204" pitchFamily="34" charset="0"/>
                        </a:rPr>
                        <a:t>Campaign aim</a:t>
                      </a:r>
                      <a:endParaRPr lang="en-US" sz="1800" dirty="0">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tc>
                  <a:txBody>
                    <a:bodyPr/>
                    <a:lstStyle/>
                    <a:p>
                      <a:pPr algn="ctr" rtl="0" fontAlgn="t">
                        <a:spcBef>
                          <a:spcPts val="0"/>
                        </a:spcBef>
                        <a:spcAft>
                          <a:spcPts val="0"/>
                        </a:spcAft>
                      </a:pPr>
                      <a:r>
                        <a:rPr lang="en-US" sz="1800" b="1" i="0" u="none" strike="noStrike" dirty="0">
                          <a:solidFill>
                            <a:srgbClr val="000000"/>
                          </a:solidFill>
                          <a:effectLst/>
                          <a:latin typeface="Arial" panose="020B0604020202020204" pitchFamily="34" charset="0"/>
                          <a:cs typeface="Arial" panose="020B0604020202020204" pitchFamily="34" charset="0"/>
                        </a:rPr>
                        <a:t>Measurement</a:t>
                      </a:r>
                      <a:endParaRPr lang="en-US" sz="1800" dirty="0">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tc>
                  <a:txBody>
                    <a:bodyPr/>
                    <a:lstStyle/>
                    <a:p>
                      <a:pPr algn="ctr" rtl="0" fontAlgn="t">
                        <a:spcBef>
                          <a:spcPts val="0"/>
                        </a:spcBef>
                        <a:spcAft>
                          <a:spcPts val="0"/>
                        </a:spcAft>
                      </a:pPr>
                      <a:r>
                        <a:rPr lang="en-US" sz="1800" b="1" i="0" u="none" strike="noStrike" dirty="0">
                          <a:solidFill>
                            <a:srgbClr val="000000"/>
                          </a:solidFill>
                          <a:effectLst/>
                          <a:latin typeface="Arial" panose="020B0604020202020204" pitchFamily="34" charset="0"/>
                          <a:cs typeface="Arial" panose="020B0604020202020204" pitchFamily="34" charset="0"/>
                        </a:rPr>
                        <a:t>Target</a:t>
                      </a:r>
                      <a:endParaRPr lang="en-US" sz="1800" dirty="0">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tc>
                  <a:txBody>
                    <a:bodyPr/>
                    <a:lstStyle/>
                    <a:p>
                      <a:pPr algn="ctr" rtl="0" fontAlgn="t">
                        <a:spcBef>
                          <a:spcPts val="0"/>
                        </a:spcBef>
                        <a:spcAft>
                          <a:spcPts val="0"/>
                        </a:spcAft>
                      </a:pPr>
                      <a:r>
                        <a:rPr lang="en-IN" sz="1800" b="1" dirty="0">
                          <a:solidFill>
                            <a:schemeClr val="bg1"/>
                          </a:solidFill>
                          <a:latin typeface="Arial" panose="020B0604020202020204" pitchFamily="34" charset="0"/>
                          <a:cs typeface="Arial" panose="020B0604020202020204" pitchFamily="34" charset="0"/>
                        </a:rPr>
                        <a:t>How it will be measured</a:t>
                      </a:r>
                      <a:endParaRPr lang="en-US" sz="1800" b="1"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tc>
                  <a:txBody>
                    <a:bodyPr/>
                    <a:lstStyle/>
                    <a:p>
                      <a:pPr algn="ctr" rtl="0" fontAlgn="t">
                        <a:spcBef>
                          <a:spcPts val="0"/>
                        </a:spcBef>
                        <a:spcAft>
                          <a:spcPts val="0"/>
                        </a:spcAft>
                      </a:pPr>
                      <a:r>
                        <a:rPr lang="en-US" sz="1800" b="1" i="0" u="none" strike="noStrike" dirty="0">
                          <a:solidFill>
                            <a:srgbClr val="000000"/>
                          </a:solidFill>
                          <a:effectLst/>
                          <a:latin typeface="Arial" panose="020B0604020202020204" pitchFamily="34" charset="0"/>
                          <a:cs typeface="Arial" panose="020B0604020202020204" pitchFamily="34" charset="0"/>
                        </a:rPr>
                        <a:t>Expected benefit</a:t>
                      </a:r>
                      <a:endParaRPr lang="en-US" sz="1800" dirty="0">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tc>
                  <a:txBody>
                    <a:bodyPr/>
                    <a:lstStyle/>
                    <a:p>
                      <a:pPr algn="ctr" rtl="0" fontAlgn="t">
                        <a:spcBef>
                          <a:spcPts val="0"/>
                        </a:spcBef>
                        <a:spcAft>
                          <a:spcPts val="0"/>
                        </a:spcAft>
                      </a:pPr>
                      <a:r>
                        <a:rPr lang="en-US" sz="1800" b="1" i="0" u="none" strike="noStrike" dirty="0">
                          <a:solidFill>
                            <a:srgbClr val="000000"/>
                          </a:solidFill>
                          <a:effectLst/>
                          <a:latin typeface="Arial" panose="020B0604020202020204" pitchFamily="34" charset="0"/>
                          <a:cs typeface="Arial" panose="020B0604020202020204" pitchFamily="34" charset="0"/>
                        </a:rPr>
                        <a:t>Timescale</a:t>
                      </a:r>
                      <a:endParaRPr lang="en-US" sz="1800" dirty="0">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47867468"/>
                  </a:ext>
                </a:extLst>
              </a:tr>
              <a:tr h="1820864">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1. Prevent tobacco initiation (35%)</a:t>
                      </a:r>
                      <a:r>
                        <a:rPr lang="en-IN" sz="1500" dirty="0">
                          <a:solidFill>
                            <a:schemeClr val="bg1"/>
                          </a:solidFill>
                          <a:latin typeface="Arial" panose="020B0604020202020204" pitchFamily="34" charset="0"/>
                          <a:cs typeface="Arial" panose="020B0604020202020204" pitchFamily="34" charset="0"/>
                        </a:rPr>
                        <a:t> Reduce first-time use of cigarettes or e-cigarettes among participating teenagers.</a:t>
                      </a:r>
                      <a:endParaRPr lang="en-US" sz="1500" b="1"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Pre/post knowledge quiz</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15% improvement</a:t>
                      </a:r>
                      <a:r>
                        <a:rPr lang="en-IN" sz="1500" dirty="0">
                          <a:solidFill>
                            <a:schemeClr val="bg1"/>
                          </a:solidFill>
                          <a:latin typeface="Arial" panose="020B0604020202020204" pitchFamily="34" charset="0"/>
                          <a:cs typeface="Arial" panose="020B0604020202020204" pitchFamily="34" charset="0"/>
                        </a:rPr>
                        <a:t> in tobacco non-initiation</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Compare baseline and post-campaign responses on first-time tobacco use</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Better informed health decisions</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US" sz="1500" b="0" i="0" u="none" strike="noStrike" dirty="0">
                          <a:solidFill>
                            <a:schemeClr val="bg1"/>
                          </a:solidFill>
                          <a:effectLst/>
                          <a:latin typeface="Arial" panose="020B0604020202020204" pitchFamily="34" charset="0"/>
                          <a:cs typeface="Arial" panose="020B0604020202020204" pitchFamily="34" charset="0"/>
                        </a:rPr>
                        <a:t>Week 8</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66840810"/>
                  </a:ext>
                </a:extLst>
              </a:tr>
              <a:tr h="1308658">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2. Strengthen refusal skills (35%)</a:t>
                      </a:r>
                      <a:r>
                        <a:rPr lang="en-IN" sz="1500" dirty="0">
                          <a:solidFill>
                            <a:schemeClr val="bg1"/>
                          </a:solidFill>
                          <a:latin typeface="Arial" panose="020B0604020202020204" pitchFamily="34" charset="0"/>
                          <a:cs typeface="Arial" panose="020B0604020202020204" pitchFamily="34" charset="0"/>
                        </a:rPr>
                        <a:t> Improve teenagers’ ability to resist peer pressure.</a:t>
                      </a:r>
                      <a:endParaRPr lang="en-US" sz="1500" b="1"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Structured role-play assessment</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20% improvement</a:t>
                      </a:r>
                      <a:r>
                        <a:rPr lang="en-IN" sz="1500" dirty="0">
                          <a:solidFill>
                            <a:schemeClr val="bg1"/>
                          </a:solidFill>
                          <a:latin typeface="Arial" panose="020B0604020202020204" pitchFamily="34" charset="0"/>
                          <a:cs typeface="Arial" panose="020B0604020202020204" pitchFamily="34" charset="0"/>
                        </a:rPr>
                        <a:t> in refusal confidence</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Score teenagers across 3 structured peer-pressure role-play scenarios</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Greater confidence resisting peer pressure</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US" sz="1500" b="0" i="0" u="none" strike="noStrike" dirty="0">
                          <a:solidFill>
                            <a:schemeClr val="bg1"/>
                          </a:solidFill>
                          <a:effectLst/>
                          <a:latin typeface="Arial" panose="020B0604020202020204" pitchFamily="34" charset="0"/>
                          <a:cs typeface="Arial" panose="020B0604020202020204" pitchFamily="34" charset="0"/>
                        </a:rPr>
                        <a:t>Weeks 3–6</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92705367"/>
                  </a:ext>
                </a:extLst>
              </a:tr>
              <a:tr h="1810283">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3. Increase tobacco knowledge (30%)</a:t>
                      </a:r>
                      <a:r>
                        <a:rPr lang="en-IN" sz="1500" dirty="0">
                          <a:solidFill>
                            <a:schemeClr val="bg1"/>
                          </a:solidFill>
                          <a:latin typeface="Arial" panose="020B0604020202020204" pitchFamily="34" charset="0"/>
                          <a:cs typeface="Arial" panose="020B0604020202020204" pitchFamily="34" charset="0"/>
                        </a:rPr>
                        <a:t> Improve understanding of tobacco harms, nicotine addiction and product risks.</a:t>
                      </a:r>
                      <a:endParaRPr lang="en-US" sz="1500" b="1"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Anonymous baseline/follow-up questionnaire</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b="1" dirty="0">
                          <a:solidFill>
                            <a:schemeClr val="bg1"/>
                          </a:solidFill>
                          <a:latin typeface="Arial" panose="020B0604020202020204" pitchFamily="34" charset="0"/>
                          <a:cs typeface="Arial" panose="020B0604020202020204" pitchFamily="34" charset="0"/>
                        </a:rPr>
                        <a:t>25% improvement</a:t>
                      </a:r>
                      <a:r>
                        <a:rPr lang="en-IN" sz="1500" dirty="0">
                          <a:solidFill>
                            <a:schemeClr val="bg1"/>
                          </a:solidFill>
                          <a:latin typeface="Arial" panose="020B0604020202020204" pitchFamily="34" charset="0"/>
                          <a:cs typeface="Arial" panose="020B0604020202020204" pitchFamily="34" charset="0"/>
                        </a:rPr>
                        <a:t> in knowledge and reduced experimentation intentions</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Compare pre/post questionnaire scores on health risks and intention to experiment</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IN" sz="1500" dirty="0">
                          <a:solidFill>
                            <a:schemeClr val="bg1"/>
                          </a:solidFill>
                          <a:latin typeface="Arial" panose="020B0604020202020204" pitchFamily="34" charset="0"/>
                          <a:cs typeface="Arial" panose="020B0604020202020204" pitchFamily="34" charset="0"/>
                        </a:rPr>
                        <a:t>Lower intention to experiment with tobacco</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rtl="0" fontAlgn="t">
                        <a:spcBef>
                          <a:spcPts val="0"/>
                        </a:spcBef>
                        <a:spcAft>
                          <a:spcPts val="0"/>
                        </a:spcAft>
                      </a:pPr>
                      <a:r>
                        <a:rPr lang="en-US" sz="1500" b="0" i="0" u="none" strike="noStrike" dirty="0">
                          <a:solidFill>
                            <a:schemeClr val="bg1"/>
                          </a:solidFill>
                          <a:effectLst/>
                          <a:latin typeface="Arial" panose="020B0604020202020204" pitchFamily="34" charset="0"/>
                          <a:cs typeface="Arial" panose="020B0604020202020204" pitchFamily="34" charset="0"/>
                        </a:rPr>
                        <a:t>Week 8</a:t>
                      </a:r>
                      <a:endParaRPr lang="en-US" sz="1500" dirty="0">
                        <a:solidFill>
                          <a:schemeClr val="bg1"/>
                        </a:solidFill>
                        <a:effectLst/>
                        <a:latin typeface="Arial" panose="020B0604020202020204" pitchFamily="34" charset="0"/>
                        <a:cs typeface="Arial" panose="020B0604020202020204" pitchFamily="34" charset="0"/>
                      </a:endParaRPr>
                    </a:p>
                  </a:txBody>
                  <a:tcPr marL="63500" marR="6350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388583698"/>
                  </a:ext>
                </a:extLst>
              </a:tr>
            </a:tbl>
          </a:graphicData>
        </a:graphic>
      </p:graphicFrame>
      <p:sp>
        <p:nvSpPr>
          <p:cNvPr id="7" name="Rectangle 1">
            <a:extLst>
              <a:ext uri="{FF2B5EF4-FFF2-40B4-BE49-F238E27FC236}">
                <a16:creationId xmlns:a16="http://schemas.microsoft.com/office/drawing/2014/main" id="{E80BA7A9-6A7F-41B2-92A6-422E7F9A5414}"/>
              </a:ext>
            </a:extLst>
          </p:cNvPr>
          <p:cNvSpPr>
            <a:spLocks noChangeArrowheads="1"/>
          </p:cNvSpPr>
          <p:nvPr/>
        </p:nvSpPr>
        <p:spPr bwMode="auto">
          <a:xfrm>
            <a:off x="2695575" y="838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45811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0165" y="114300"/>
            <a:ext cx="11604156" cy="467591"/>
          </a:xfrm>
          <a:solidFill>
            <a:schemeClr val="tx1"/>
          </a:solidFill>
        </p:spPr>
        <p:txBody>
          <a:bodyPr>
            <a:noAutofit/>
          </a:bodyPr>
          <a:lstStyle/>
          <a:p>
            <a:pPr algn="ctr"/>
            <a:r>
              <a:rPr lang="en-US" sz="2800" b="1" dirty="0">
                <a:solidFill>
                  <a:schemeClr val="bg1"/>
                </a:solidFill>
                <a:latin typeface="Arial" panose="020B0604020202020204" pitchFamily="34" charset="0"/>
                <a:cs typeface="Arial" panose="020B0604020202020204" pitchFamily="34" charset="0"/>
              </a:rPr>
              <a:t>The Expected Benefits of Three AIMS </a:t>
            </a:r>
            <a:endParaRPr lang="en-IN" sz="2800" dirty="0">
              <a:solidFill>
                <a:schemeClr val="bg1"/>
              </a:solidFill>
              <a:latin typeface="Arial" panose="020B0604020202020204" pitchFamily="34" charset="0"/>
              <a:cs typeface="Arial" panose="020B0604020202020204" pitchFamily="34" charset="0"/>
            </a:endParaRPr>
          </a:p>
        </p:txBody>
      </p:sp>
      <p:graphicFrame>
        <p:nvGraphicFramePr>
          <p:cNvPr id="7" name="Content Placeholder 6"/>
          <p:cNvGraphicFramePr>
            <a:graphicFrameLocks noGrp="1"/>
          </p:cNvGraphicFramePr>
          <p:nvPr>
            <p:ph idx="1"/>
          </p:nvPr>
        </p:nvGraphicFramePr>
        <p:xfrm>
          <a:off x="270165" y="953201"/>
          <a:ext cx="6310517" cy="55675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p:cNvPicPr>
            <a:picLocks noChangeAspect="1"/>
          </p:cNvPicPr>
          <p:nvPr/>
        </p:nvPicPr>
        <p:blipFill>
          <a:blip r:embed="rId8"/>
          <a:stretch>
            <a:fillRect/>
          </a:stretch>
        </p:blipFill>
        <p:spPr>
          <a:xfrm>
            <a:off x="6775554" y="1463960"/>
            <a:ext cx="5289653" cy="4619625"/>
          </a:xfrm>
          <a:prstGeom prst="rect">
            <a:avLst/>
          </a:prstGeom>
        </p:spPr>
      </p:pic>
      <p:sp>
        <p:nvSpPr>
          <p:cNvPr id="9" name="Rectangle 8"/>
          <p:cNvSpPr/>
          <p:nvPr/>
        </p:nvSpPr>
        <p:spPr>
          <a:xfrm>
            <a:off x="8446972" y="6083585"/>
            <a:ext cx="2313454" cy="276999"/>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(Source: </a:t>
            </a: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Lockett </a:t>
            </a:r>
            <a:r>
              <a:rPr kumimoji="0" lang="en-US" sz="12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 al., </a:t>
            </a: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2026</a:t>
            </a:r>
            <a:r>
              <a:rPr kumimoji="0" lang="en-IN"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Tree>
    <p:extLst>
      <p:ext uri="{BB962C8B-B14F-4D97-AF65-F5344CB8AC3E}">
        <p14:creationId xmlns:p14="http://schemas.microsoft.com/office/powerpoint/2010/main" val="2697704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060" y="309196"/>
            <a:ext cx="11190109" cy="779375"/>
          </a:xfrm>
          <a:solidFill>
            <a:schemeClr val="tx1"/>
          </a:solidFill>
        </p:spPr>
        <p:txBody>
          <a:bodyPr>
            <a:normAutofit/>
          </a:bodyPr>
          <a:lstStyle/>
          <a:p>
            <a:r>
              <a:rPr lang="en-IN" sz="2800" b="1" dirty="0">
                <a:solidFill>
                  <a:schemeClr val="bg1"/>
                </a:solidFill>
                <a:latin typeface="Arial" panose="020B0604020202020204" pitchFamily="34" charset="0"/>
                <a:cs typeface="Arial" panose="020B0604020202020204" pitchFamily="34" charset="0"/>
              </a:rPr>
              <a:t>Conclusion</a:t>
            </a:r>
          </a:p>
        </p:txBody>
      </p:sp>
      <p:sp>
        <p:nvSpPr>
          <p:cNvPr id="5" name="Content Placeholder 4"/>
          <p:cNvSpPr>
            <a:spLocks noGrp="1"/>
          </p:cNvSpPr>
          <p:nvPr>
            <p:ph idx="1"/>
          </p:nvPr>
        </p:nvSpPr>
        <p:spPr>
          <a:xfrm>
            <a:off x="594061" y="1291771"/>
            <a:ext cx="6430854" cy="5286450"/>
          </a:xfrm>
          <a:solidFill>
            <a:schemeClr val="tx1"/>
          </a:solidFill>
        </p:spPr>
        <p:txBody>
          <a:bodyPr>
            <a:normAutofit/>
          </a:bodyPr>
          <a:lstStyle/>
          <a:p>
            <a:pPr algn="just" fontAlgn="base">
              <a:lnSpc>
                <a:spcPct val="150000"/>
              </a:lnSpc>
              <a:buClr>
                <a:schemeClr val="bg1"/>
              </a:buClr>
              <a:buFont typeface="Wingdings" panose="05000000000000000000" pitchFamily="2" charset="2"/>
              <a:buChar char="Ø"/>
            </a:pPr>
            <a:r>
              <a:rPr lang="en-IN" sz="1800" dirty="0">
                <a:latin typeface="Arial" panose="020B0604020202020204" pitchFamily="34" charset="0"/>
                <a:cs typeface="Arial" panose="020B0604020202020204" pitchFamily="34" charset="0"/>
              </a:rPr>
              <a:t>The campaign employs health promotion, social epidemiology and behavioural change theory in the prevention of tobacco initiation.</a:t>
            </a:r>
          </a:p>
          <a:p>
            <a:pPr algn="just" fontAlgn="base">
              <a:lnSpc>
                <a:spcPct val="150000"/>
              </a:lnSpc>
              <a:buClr>
                <a:schemeClr val="bg1"/>
              </a:buClr>
              <a:buFont typeface="Wingdings" panose="05000000000000000000" pitchFamily="2" charset="2"/>
              <a:buChar char="Ø"/>
            </a:pPr>
            <a:r>
              <a:rPr lang="en-IN" sz="1800" dirty="0">
                <a:latin typeface="Arial" panose="020B0604020202020204" pitchFamily="34" charset="0"/>
                <a:cs typeface="Arial" panose="020B0604020202020204" pitchFamily="34" charset="0"/>
              </a:rPr>
              <a:t>Eight fidelity-enhancing sessions develop knowledge, refusal skills and supportive social norms.</a:t>
            </a:r>
          </a:p>
          <a:p>
            <a:pPr algn="just" fontAlgn="base">
              <a:lnSpc>
                <a:spcPct val="150000"/>
              </a:lnSpc>
              <a:buClr>
                <a:schemeClr val="bg1"/>
              </a:buClr>
              <a:buFont typeface="Wingdings" panose="05000000000000000000" pitchFamily="2" charset="2"/>
              <a:buChar char="Ø"/>
            </a:pPr>
            <a:r>
              <a:rPr lang="en-IN" sz="1800" dirty="0">
                <a:latin typeface="Arial" panose="020B0604020202020204" pitchFamily="34" charset="0"/>
                <a:cs typeface="Arial" panose="020B0604020202020204" pitchFamily="34" charset="0"/>
              </a:rPr>
              <a:t>Evaluation involves measuring knowledge, confidence and experimentation, which enables the prevention of smoking among teenagers.</a:t>
            </a:r>
          </a:p>
          <a:p>
            <a:pPr algn="just" fontAlgn="base">
              <a:lnSpc>
                <a:spcPct val="150000"/>
              </a:lnSpc>
              <a:buClr>
                <a:schemeClr val="bg1"/>
              </a:buClr>
              <a:buFont typeface="Wingdings" panose="05000000000000000000" pitchFamily="2" charset="2"/>
              <a:buChar char="Ø"/>
            </a:pPr>
            <a:r>
              <a:rPr lang="en-IN" sz="1800" dirty="0">
                <a:latin typeface="Arial" panose="020B0604020202020204" pitchFamily="34" charset="0"/>
                <a:cs typeface="Arial" panose="020B0604020202020204" pitchFamily="34" charset="0"/>
              </a:rPr>
              <a:t>Follow-up outcomes will investigate more successful, healthier life-course trajectories effectively and sustainably.</a:t>
            </a:r>
          </a:p>
        </p:txBody>
      </p:sp>
      <p:pic>
        <p:nvPicPr>
          <p:cNvPr id="3" name="Picture 2"/>
          <p:cNvPicPr>
            <a:picLocks noChangeAspect="1"/>
          </p:cNvPicPr>
          <p:nvPr/>
        </p:nvPicPr>
        <p:blipFill>
          <a:blip r:embed="rId3"/>
          <a:stretch>
            <a:fillRect/>
          </a:stretch>
        </p:blipFill>
        <p:spPr>
          <a:xfrm>
            <a:off x="7486650" y="1771650"/>
            <a:ext cx="4603750" cy="3944521"/>
          </a:xfrm>
          <a:prstGeom prst="rect">
            <a:avLst/>
          </a:prstGeom>
        </p:spPr>
      </p:pic>
    </p:spTree>
    <p:extLst>
      <p:ext uri="{BB962C8B-B14F-4D97-AF65-F5344CB8AC3E}">
        <p14:creationId xmlns:p14="http://schemas.microsoft.com/office/powerpoint/2010/main" val="3767821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Placeholder 11" descr="Hands coming together in circle">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2762865" y="122903"/>
            <a:ext cx="9202992" cy="2382172"/>
          </a:xfrm>
        </p:spPr>
        <p:txBody>
          <a:bodyPr/>
          <a:lstStyle/>
          <a:p>
            <a:pPr algn="ctr">
              <a:lnSpc>
                <a:spcPct val="100000"/>
              </a:lnSpc>
            </a:pPr>
            <a:r>
              <a:rPr lang="en-GB" sz="2800" spc="0" dirty="0">
                <a:solidFill>
                  <a:schemeClr val="tx1"/>
                </a:solidFill>
                <a:latin typeface="Arial" panose="020B0604020202020204" pitchFamily="34" charset="0"/>
                <a:cs typeface="Arial" panose="020B0604020202020204" pitchFamily="34" charset="0"/>
              </a:rPr>
              <a:t>C1: Group Presentation           </a:t>
            </a:r>
            <a:br>
              <a:rPr lang="en-GB" sz="2800" spc="0" dirty="0">
                <a:solidFill>
                  <a:schemeClr val="tx1"/>
                </a:solidFill>
                <a:latin typeface="Arial" panose="020B0604020202020204" pitchFamily="34" charset="0"/>
                <a:cs typeface="Arial" panose="020B0604020202020204" pitchFamily="34" charset="0"/>
              </a:rPr>
            </a:br>
            <a:r>
              <a:rPr lang="en-GB" sz="2800" spc="0" dirty="0">
                <a:solidFill>
                  <a:schemeClr val="tx1"/>
                </a:solidFill>
                <a:latin typeface="Arial" panose="020B0604020202020204" pitchFamily="34" charset="0"/>
                <a:cs typeface="Arial" panose="020B0604020202020204" pitchFamily="34" charset="0"/>
              </a:rPr>
              <a:t>(Practice intervention)</a:t>
            </a:r>
            <a:br>
              <a:rPr lang="en-GB" sz="2800" spc="0" dirty="0">
                <a:solidFill>
                  <a:schemeClr val="tx1"/>
                </a:solidFill>
                <a:latin typeface="Arial" panose="020B0604020202020204" pitchFamily="34" charset="0"/>
                <a:cs typeface="Arial" panose="020B0604020202020204" pitchFamily="34" charset="0"/>
              </a:rPr>
            </a:br>
            <a:r>
              <a:rPr lang="en-GB" sz="2800" spc="0" dirty="0">
                <a:solidFill>
                  <a:schemeClr val="tx1"/>
                </a:solidFill>
                <a:latin typeface="Arial" panose="020B0604020202020204" pitchFamily="34" charset="0"/>
                <a:cs typeface="Arial" panose="020B0604020202020204" pitchFamily="34" charset="0"/>
              </a:rPr>
              <a:t> Campaign Design For Teenage Smoking and Vaping Cessation</a:t>
            </a:r>
            <a:br>
              <a:rPr lang="en-GB" sz="2800" spc="0" dirty="0">
                <a:solidFill>
                  <a:schemeClr val="tx1"/>
                </a:solidFill>
                <a:latin typeface="Arial" panose="020B0604020202020204" pitchFamily="34" charset="0"/>
                <a:cs typeface="Arial" panose="020B0604020202020204" pitchFamily="34" charset="0"/>
              </a:rPr>
            </a:br>
            <a:r>
              <a:rPr lang="en-GB" sz="2800" spc="0" dirty="0">
                <a:solidFill>
                  <a:schemeClr val="tx1"/>
                </a:solidFill>
                <a:latin typeface="Arial" panose="020B0604020202020204" pitchFamily="34" charset="0"/>
                <a:cs typeface="Arial" panose="020B0604020202020204" pitchFamily="34" charset="0"/>
              </a:rPr>
              <a:t>Task 2: The Campaign Breath Free</a:t>
            </a:r>
            <a:br>
              <a:rPr lang="en-GB" sz="2800" spc="0" dirty="0">
                <a:solidFill>
                  <a:schemeClr val="tx1"/>
                </a:solidFill>
                <a:latin typeface="Arial" panose="020B0604020202020204" pitchFamily="34" charset="0"/>
                <a:cs typeface="Arial" panose="020B0604020202020204" pitchFamily="34" charset="0"/>
              </a:rPr>
            </a:br>
            <a:endParaRPr lang="en-US" sz="2800" spc="0" dirty="0">
              <a:solidFill>
                <a:schemeClr val="tx1"/>
              </a:solidFill>
              <a:latin typeface="Arial" panose="020B0604020202020204" pitchFamily="34" charset="0"/>
              <a:cs typeface="Arial" panose="020B0604020202020204" pitchFamily="34" charset="0"/>
            </a:endParaRP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5540477" y="4793634"/>
            <a:ext cx="6580188" cy="1941463"/>
          </a:xfrm>
        </p:spPr>
        <p:txBody>
          <a:bodyPr/>
          <a:lstStyle/>
          <a:p>
            <a:pPr algn="ctr"/>
            <a:r>
              <a:rPr lang="en-GB" b="1" dirty="0"/>
              <a:t> </a:t>
            </a:r>
            <a:r>
              <a:rPr lang="en-GB" b="1" dirty="0">
                <a:latin typeface="Arial" panose="020B0604020202020204" pitchFamily="34" charset="0"/>
                <a:cs typeface="Arial" panose="020B0604020202020204" pitchFamily="34" charset="0"/>
              </a:rPr>
              <a:t>Module: Social Epidemiology and Public Health Development</a:t>
            </a:r>
          </a:p>
          <a:p>
            <a:pPr algn="ctr"/>
            <a:r>
              <a:rPr lang="en-GB" b="1" dirty="0">
                <a:latin typeface="Arial" panose="020B0604020202020204" pitchFamily="34" charset="0"/>
                <a:cs typeface="Arial" panose="020B0604020202020204" pitchFamily="34" charset="0"/>
              </a:rPr>
              <a:t>Module Code : LCHS 7000</a:t>
            </a:r>
          </a:p>
          <a:p>
            <a:pPr algn="ctr"/>
            <a:r>
              <a:rPr lang="en-GB" b="1" dirty="0">
                <a:latin typeface="Arial" panose="020B0604020202020204" pitchFamily="34" charset="0"/>
                <a:cs typeface="Arial" panose="020B0604020202020204" pitchFamily="34" charset="0"/>
              </a:rPr>
              <a:t> Lecturer: Dr Hamdi Hussain</a:t>
            </a:r>
          </a:p>
          <a:p>
            <a:pPr algn="ctr"/>
            <a:r>
              <a:rPr lang="en-GB" b="1" dirty="0">
                <a:latin typeface="Arial" panose="020B0604020202020204" pitchFamily="34" charset="0"/>
                <a:cs typeface="Arial" panose="020B0604020202020204" pitchFamily="34" charset="0"/>
              </a:rPr>
              <a:t>Student ID: 2223485</a:t>
            </a:r>
            <a:endParaRPr lang="en-GB" dirty="0">
              <a:latin typeface="Arial" panose="020B0604020202020204" pitchFamily="34" charset="0"/>
              <a:cs typeface="Arial" panose="020B0604020202020204" pitchFamily="34" charset="0"/>
            </a:endParaRPr>
          </a:p>
          <a:p>
            <a:pPr algn="ctr"/>
            <a:endParaRPr lang="en-US" dirty="0"/>
          </a:p>
        </p:txBody>
      </p:sp>
    </p:spTree>
    <p:extLst>
      <p:ext uri="{BB962C8B-B14F-4D97-AF65-F5344CB8AC3E}">
        <p14:creationId xmlns:p14="http://schemas.microsoft.com/office/powerpoint/2010/main" val="1509701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ndara"/>
              <a:ea typeface="+mn-ea"/>
              <a:cs typeface="+mn-cs"/>
            </a:endParaRPr>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1274503" y="91326"/>
            <a:ext cx="9642993" cy="985000"/>
          </a:xfrm>
        </p:spPr>
        <p:txBody>
          <a:bodyPr/>
          <a:lstStyle/>
          <a:p>
            <a:pPr algn="ctr">
              <a:lnSpc>
                <a:spcPct val="100000"/>
              </a:lnSpc>
              <a:tabLst>
                <a:tab pos="403225" algn="l"/>
              </a:tabLst>
            </a:pPr>
            <a:r>
              <a:rPr lang="en-US" sz="2800" spc="-150" dirty="0">
                <a:solidFill>
                  <a:schemeClr val="tx1"/>
                </a:solidFill>
                <a:latin typeface="Arial" panose="020B0604020202020204" pitchFamily="34" charset="0"/>
                <a:cs typeface="Arial" panose="020B0604020202020204" pitchFamily="34" charset="0"/>
              </a:rPr>
              <a:t>Campaign</a:t>
            </a:r>
            <a:br>
              <a:rPr lang="en-US" sz="2800" spc="-150" dirty="0">
                <a:solidFill>
                  <a:schemeClr val="tx1"/>
                </a:solidFill>
                <a:latin typeface="Arial" panose="020B0604020202020204" pitchFamily="34" charset="0"/>
                <a:cs typeface="Arial" panose="020B0604020202020204" pitchFamily="34" charset="0"/>
              </a:rPr>
            </a:br>
            <a:r>
              <a:rPr lang="en-US" sz="2800" spc="-150" dirty="0">
                <a:solidFill>
                  <a:schemeClr val="tx1"/>
                </a:solidFill>
                <a:latin typeface="Arial" panose="020B0604020202020204" pitchFamily="34" charset="0"/>
                <a:cs typeface="Arial" panose="020B0604020202020204" pitchFamily="34" charset="0"/>
              </a:rPr>
              <a:t>Breath Free: Tobacco Free Future</a:t>
            </a:r>
          </a:p>
        </p:txBody>
      </p:sp>
      <p:sp>
        <p:nvSpPr>
          <p:cNvPr id="22" name="TextBox 21">
            <a:extLst>
              <a:ext uri="{FF2B5EF4-FFF2-40B4-BE49-F238E27FC236}">
                <a16:creationId xmlns:a16="http://schemas.microsoft.com/office/drawing/2014/main" id="{79AAF3C1-724D-68C5-238B-862F37F1ABD3}"/>
              </a:ext>
            </a:extLst>
          </p:cNvPr>
          <p:cNvSpPr txBox="1"/>
          <p:nvPr/>
        </p:nvSpPr>
        <p:spPr>
          <a:xfrm>
            <a:off x="2255793" y="2070426"/>
            <a:ext cx="352475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Campaign Overview</a:t>
            </a:r>
          </a:p>
        </p:txBody>
      </p:sp>
      <p:pic>
        <p:nvPicPr>
          <p:cNvPr id="25" name="Picture Placeholder 24">
            <a:extLst>
              <a:ext uri="{FF2B5EF4-FFF2-40B4-BE49-F238E27FC236}">
                <a16:creationId xmlns:a16="http://schemas.microsoft.com/office/drawing/2014/main" id="{D9C7C1AC-2AFB-2EED-9CD2-1B05C2EE5C18}"/>
              </a:ext>
            </a:extLst>
          </p:cNvPr>
          <p:cNvPicPr>
            <a:picLocks noGrp="1" noChangeAspect="1"/>
          </p:cNvPicPr>
          <p:nvPr>
            <p:ph type="pic" sz="quarter" idx="14"/>
          </p:nvPr>
        </p:nvPicPr>
        <p:blipFill>
          <a:blip r:embed="rId2">
            <a:extLst>
              <a:ext uri="{837473B0-CC2E-450A-ABE3-18F120FF3D39}">
                <a1611:picAttrSrcUrl xmlns:a1611="http://schemas.microsoft.com/office/drawing/2016/11/main" r:id="rId3"/>
              </a:ext>
            </a:extLst>
          </a:blip>
          <a:srcRect l="22991" r="22991"/>
          <a:stretch>
            <a:fillRect/>
          </a:stretch>
        </p:blipFill>
        <p:spPr>
          <a:xfrm>
            <a:off x="7943850" y="2037745"/>
            <a:ext cx="4155785" cy="4745954"/>
          </a:xfrm>
        </p:spPr>
      </p:pic>
      <p:sp>
        <p:nvSpPr>
          <p:cNvPr id="26" name="TextBox 25">
            <a:extLst>
              <a:ext uri="{FF2B5EF4-FFF2-40B4-BE49-F238E27FC236}">
                <a16:creationId xmlns:a16="http://schemas.microsoft.com/office/drawing/2014/main" id="{7213C23F-D804-CDC1-0D18-E2F5A4967A99}"/>
              </a:ext>
            </a:extLst>
          </p:cNvPr>
          <p:cNvSpPr txBox="1"/>
          <p:nvPr/>
        </p:nvSpPr>
        <p:spPr>
          <a:xfrm>
            <a:off x="8316825" y="6552868"/>
            <a:ext cx="3341775"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ndara"/>
                <a:ea typeface="+mn-ea"/>
                <a:cs typeface="+mn-cs"/>
                <a:hlinkClick r:id="rId3" tooltip="https://technofaq.org/posts/2019/06/useful-tips-to-stop-harmful-smoking-habit/"/>
              </a:rPr>
              <a:t>This Photo</a:t>
            </a:r>
            <a:r>
              <a:rPr kumimoji="0" lang="en-GB" sz="900" b="0" i="0" u="none" strike="noStrike" kern="1200" cap="none" spc="0" normalizeH="0" baseline="0" noProof="0" dirty="0">
                <a:ln>
                  <a:noFill/>
                </a:ln>
                <a:solidFill>
                  <a:prstClr val="black"/>
                </a:solidFill>
                <a:effectLst/>
                <a:uLnTx/>
                <a:uFillTx/>
                <a:latin typeface="Candara"/>
                <a:ea typeface="+mn-ea"/>
                <a:cs typeface="+mn-cs"/>
              </a:rPr>
              <a:t> by Unknown Author is licensed under </a:t>
            </a:r>
            <a:r>
              <a:rPr kumimoji="0" lang="en-GB" sz="900" b="0" i="0" u="none" strike="noStrike" kern="1200" cap="none" spc="0" normalizeH="0" baseline="0" noProof="0" dirty="0">
                <a:ln>
                  <a:noFill/>
                </a:ln>
                <a:solidFill>
                  <a:prstClr val="black"/>
                </a:solidFill>
                <a:effectLst/>
                <a:uLnTx/>
                <a:uFillTx/>
                <a:latin typeface="Candara"/>
                <a:ea typeface="+mn-ea"/>
                <a:cs typeface="+mn-cs"/>
                <a:hlinkClick r:id="rId4" tooltip="https://creativecommons.org/licenses/by-nc-sa/3.0/"/>
              </a:rPr>
              <a:t>CC BY-SA-NC</a:t>
            </a:r>
            <a:endParaRPr kumimoji="0" lang="en-GB" sz="900" b="0" i="0" u="none" strike="noStrike" kern="1200" cap="none" spc="0" normalizeH="0" baseline="0" noProof="0" dirty="0">
              <a:ln>
                <a:noFill/>
              </a:ln>
              <a:solidFill>
                <a:prstClr val="black"/>
              </a:solidFill>
              <a:effectLst/>
              <a:uLnTx/>
              <a:uFillTx/>
              <a:latin typeface="Candara"/>
              <a:ea typeface="+mn-ea"/>
              <a:cs typeface="+mn-cs"/>
            </a:endParaRPr>
          </a:p>
        </p:txBody>
      </p:sp>
      <p:graphicFrame>
        <p:nvGraphicFramePr>
          <p:cNvPr id="4" name="Diagram 3">
            <a:extLst>
              <a:ext uri="{FF2B5EF4-FFF2-40B4-BE49-F238E27FC236}">
                <a16:creationId xmlns:a16="http://schemas.microsoft.com/office/drawing/2014/main" id="{127E1960-3EA7-99F3-3114-36986189C450}"/>
              </a:ext>
            </a:extLst>
          </p:cNvPr>
          <p:cNvGraphicFramePr/>
          <p:nvPr/>
        </p:nvGraphicFramePr>
        <p:xfrm>
          <a:off x="292511" y="2680798"/>
          <a:ext cx="7451314" cy="34598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3FD93ADD-9862-3CEB-E6F4-C175D2C3F771}"/>
              </a:ext>
            </a:extLst>
          </p:cNvPr>
          <p:cNvPicPr>
            <a:picLocks noChangeAspect="1"/>
          </p:cNvPicPr>
          <p:nvPr/>
        </p:nvPicPr>
        <p:blipFill>
          <a:blip r:embed="rId10"/>
          <a:srcRect l="25157" t="30797" r="9766" b="60241"/>
          <a:stretch>
            <a:fillRect/>
          </a:stretch>
        </p:blipFill>
        <p:spPr>
          <a:xfrm>
            <a:off x="961512" y="1159307"/>
            <a:ext cx="10268974" cy="795457"/>
          </a:xfrm>
          <a:prstGeom prst="rect">
            <a:avLst/>
          </a:prstGeom>
        </p:spPr>
      </p:pic>
    </p:spTree>
    <p:extLst>
      <p:ext uri="{BB962C8B-B14F-4D97-AF65-F5344CB8AC3E}">
        <p14:creationId xmlns:p14="http://schemas.microsoft.com/office/powerpoint/2010/main" val="1589092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21C2F78-A666-EDAB-840F-EEBFF95F8F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79EF9D-8250-6523-52C0-49E2CB7DB542}"/>
              </a:ext>
            </a:extLst>
          </p:cNvPr>
          <p:cNvSpPr>
            <a:spLocks noGrp="1"/>
          </p:cNvSpPr>
          <p:nvPr>
            <p:ph type="title"/>
          </p:nvPr>
        </p:nvSpPr>
        <p:spPr>
          <a:xfrm>
            <a:off x="1664683" y="192245"/>
            <a:ext cx="5698142" cy="985000"/>
          </a:xfrm>
        </p:spPr>
        <p:txBody>
          <a:bodyPr/>
          <a:lstStyle/>
          <a:p>
            <a:pPr algn="ctr">
              <a:tabLst>
                <a:tab pos="403225" algn="l"/>
              </a:tabLst>
            </a:pPr>
            <a:r>
              <a:rPr lang="en-US" sz="2800" spc="0" dirty="0">
                <a:solidFill>
                  <a:schemeClr val="tx1"/>
                </a:solidFill>
                <a:latin typeface="Arial" panose="020B0604020202020204" pitchFamily="34" charset="0"/>
                <a:cs typeface="Arial" panose="020B0604020202020204" pitchFamily="34" charset="0"/>
              </a:rPr>
              <a:t>Needs Assessment Before Designing a Campaign</a:t>
            </a:r>
          </a:p>
        </p:txBody>
      </p:sp>
      <p:sp>
        <p:nvSpPr>
          <p:cNvPr id="22" name="TextBox 21">
            <a:extLst>
              <a:ext uri="{FF2B5EF4-FFF2-40B4-BE49-F238E27FC236}">
                <a16:creationId xmlns:a16="http://schemas.microsoft.com/office/drawing/2014/main" id="{D475D6F2-A307-58DB-F628-B125E807D332}"/>
              </a:ext>
            </a:extLst>
          </p:cNvPr>
          <p:cNvSpPr txBox="1"/>
          <p:nvPr/>
        </p:nvSpPr>
        <p:spPr>
          <a:xfrm>
            <a:off x="476527" y="5147256"/>
            <a:ext cx="6886298"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Needs Assessment will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Targets the schools and groups most at risk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Identifies which action should be given priority.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Ensure fair allocation of resources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Informs planning and  appropriate commissioning of services </a:t>
            </a:r>
          </a:p>
        </p:txBody>
      </p:sp>
      <p:pic>
        <p:nvPicPr>
          <p:cNvPr id="2050" name="Picture 2" descr="Teen Tobacco Use Linked to Higher Risk of Anxiety, Depression | The  Educated Patient">
            <a:extLst>
              <a:ext uri="{FF2B5EF4-FFF2-40B4-BE49-F238E27FC236}">
                <a16:creationId xmlns:a16="http://schemas.microsoft.com/office/drawing/2014/main" id="{489FFD52-1CBC-79C9-0F4D-36AD5F81247E}"/>
              </a:ext>
            </a:extLst>
          </p:cNvPr>
          <p:cNvPicPr>
            <a:picLocks noGrp="1" noChangeAspect="1" noChangeArrowheads="1"/>
          </p:cNvPicPr>
          <p:nvPr>
            <p:ph type="pic" sz="quarter" idx="14"/>
          </p:nvPr>
        </p:nvPicPr>
        <p:blipFill>
          <a:blip cstate="print">
            <a:extLst>
              <a:ext uri="{28A0092B-C50C-407E-A947-70E740481C1C}">
                <a14:useLocalDpi xmlns:a14="http://schemas.microsoft.com/office/drawing/2010/main" val="0"/>
              </a:ext>
            </a:extLst>
          </a:blip>
          <a:srcRect l="2155" r="2155"/>
          <a:stretch>
            <a:fillRect/>
          </a:stretch>
        </p:blipFill>
        <p:spPr bwMode="auto">
          <a:xfrm>
            <a:off x="7597673" y="534048"/>
            <a:ext cx="4307786" cy="561910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5B3B0A6-FBE4-8541-0605-E57961573E26}"/>
              </a:ext>
            </a:extLst>
          </p:cNvPr>
          <p:cNvSpPr txBox="1"/>
          <p:nvPr/>
        </p:nvSpPr>
        <p:spPr>
          <a:xfrm>
            <a:off x="476527" y="2741474"/>
            <a:ext cx="7121146" cy="203132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Breath Free </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combines a </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subjective view</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professional judgement from teachers, school nurses and youth workers on where the tobacco experimentation is emerging.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With the </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objective view </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that freedom from preventable harm is the universal right for young people</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(Naidoo and Wills, 2010).</a:t>
            </a: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Target Population</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Young People </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age 13-16</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identified age in which experimentation typically begins</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6" name="Picture 5">
            <a:extLst>
              <a:ext uri="{FF2B5EF4-FFF2-40B4-BE49-F238E27FC236}">
                <a16:creationId xmlns:a16="http://schemas.microsoft.com/office/drawing/2014/main" id="{6D28E9B6-3C34-9928-4E6E-B3610F83BBF9}"/>
              </a:ext>
            </a:extLst>
          </p:cNvPr>
          <p:cNvPicPr>
            <a:picLocks noChangeAspect="1"/>
          </p:cNvPicPr>
          <p:nvPr/>
        </p:nvPicPr>
        <p:blipFill>
          <a:blip r:embed="rId2"/>
          <a:srcRect l="27499" t="32260" r="44376" b="54962"/>
          <a:stretch>
            <a:fillRect/>
          </a:stretch>
        </p:blipFill>
        <p:spPr>
          <a:xfrm>
            <a:off x="924232" y="1177245"/>
            <a:ext cx="6345032" cy="1390119"/>
          </a:xfrm>
          <a:prstGeom prst="rect">
            <a:avLst/>
          </a:prstGeom>
        </p:spPr>
      </p:pic>
    </p:spTree>
    <p:extLst>
      <p:ext uri="{BB962C8B-B14F-4D97-AF65-F5344CB8AC3E}">
        <p14:creationId xmlns:p14="http://schemas.microsoft.com/office/powerpoint/2010/main" val="4141936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5039442" y="296634"/>
            <a:ext cx="6641900" cy="1345353"/>
          </a:xfrm>
        </p:spPr>
        <p:txBody>
          <a:bodyPr/>
          <a:lstStyle/>
          <a:p>
            <a:pPr algn="ctr">
              <a:lnSpc>
                <a:spcPct val="150000"/>
              </a:lnSpc>
            </a:pPr>
            <a:r>
              <a:rPr lang="en-US" sz="2800" spc="0" dirty="0">
                <a:solidFill>
                  <a:schemeClr val="tx1"/>
                </a:solidFill>
                <a:latin typeface="Arial" panose="020B0604020202020204" pitchFamily="34" charset="0"/>
                <a:cs typeface="Arial" panose="020B0604020202020204" pitchFamily="34" charset="0"/>
              </a:rPr>
              <a:t>The Campaign: Slogan/Focus/Activities/Benefits</a:t>
            </a:r>
          </a:p>
        </p:txBody>
      </p:sp>
      <p:pic>
        <p:nvPicPr>
          <p:cNvPr id="25" name="Picture 24">
            <a:extLst>
              <a:ext uri="{FF2B5EF4-FFF2-40B4-BE49-F238E27FC236}">
                <a16:creationId xmlns:a16="http://schemas.microsoft.com/office/drawing/2014/main" id="{E4D63E17-9B63-E5C2-91B5-A4E9D5A73F36}"/>
              </a:ext>
            </a:extLst>
          </p:cNvPr>
          <p:cNvPicPr>
            <a:picLocks noChangeAspect="1"/>
          </p:cNvPicPr>
          <p:nvPr/>
        </p:nvPicPr>
        <p:blipFill>
          <a:blip r:embed="rId2"/>
          <a:stretch>
            <a:fillRect/>
          </a:stretch>
        </p:blipFill>
        <p:spPr>
          <a:xfrm>
            <a:off x="5264774" y="2085280"/>
            <a:ext cx="6750245" cy="4048123"/>
          </a:xfrm>
          <a:prstGeom prst="rect">
            <a:avLst/>
          </a:prstGeom>
        </p:spPr>
      </p:pic>
      <p:pic>
        <p:nvPicPr>
          <p:cNvPr id="4" name="Picture 3">
            <a:extLst>
              <a:ext uri="{FF2B5EF4-FFF2-40B4-BE49-F238E27FC236}">
                <a16:creationId xmlns:a16="http://schemas.microsoft.com/office/drawing/2014/main" id="{AB8E6200-C3FF-763C-C634-EB4F1073D618}"/>
              </a:ext>
            </a:extLst>
          </p:cNvPr>
          <p:cNvPicPr>
            <a:picLocks noChangeAspect="1"/>
          </p:cNvPicPr>
          <p:nvPr/>
        </p:nvPicPr>
        <p:blipFill>
          <a:blip r:embed="rId3"/>
          <a:stretch>
            <a:fillRect/>
          </a:stretch>
        </p:blipFill>
        <p:spPr>
          <a:xfrm>
            <a:off x="333677" y="176516"/>
            <a:ext cx="4523457" cy="6504967"/>
          </a:xfrm>
          <a:prstGeom prst="rect">
            <a:avLst/>
          </a:prstGeom>
        </p:spPr>
      </p:pic>
      <p:sp>
        <p:nvSpPr>
          <p:cNvPr id="6" name="TextBox 5">
            <a:extLst>
              <a:ext uri="{FF2B5EF4-FFF2-40B4-BE49-F238E27FC236}">
                <a16:creationId xmlns:a16="http://schemas.microsoft.com/office/drawing/2014/main" id="{6EE156CB-DB14-33A4-8B74-FFCE0ECE6C44}"/>
              </a:ext>
            </a:extLst>
          </p:cNvPr>
          <p:cNvSpPr txBox="1"/>
          <p:nvPr/>
        </p:nvSpPr>
        <p:spPr>
          <a:xfrm>
            <a:off x="8525187" y="6312151"/>
            <a:ext cx="3156155"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(Google, 2025; Canva, 2025)</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53176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4462A44-8D3E-E564-01C3-4C256DADAA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47C2F6-7ECF-D6AC-AAF4-D7A11891CB1C}"/>
              </a:ext>
            </a:extLst>
          </p:cNvPr>
          <p:cNvSpPr>
            <a:spLocks noGrp="1"/>
          </p:cNvSpPr>
          <p:nvPr>
            <p:ph type="title"/>
          </p:nvPr>
        </p:nvSpPr>
        <p:spPr>
          <a:xfrm>
            <a:off x="1045898" y="98357"/>
            <a:ext cx="9928742" cy="692613"/>
          </a:xfrm>
        </p:spPr>
        <p:txBody>
          <a:bodyPr/>
          <a:lstStyle/>
          <a:p>
            <a:pPr algn="ctr">
              <a:tabLst>
                <a:tab pos="403225" algn="l"/>
              </a:tabLst>
            </a:pPr>
            <a:r>
              <a:rPr lang="en-US" sz="2800" spc="-150" dirty="0">
                <a:solidFill>
                  <a:schemeClr val="tx1"/>
                </a:solidFill>
                <a:latin typeface="Arial" panose="020B0604020202020204" pitchFamily="34" charset="0"/>
                <a:cs typeface="Arial" panose="020B0604020202020204" pitchFamily="34" charset="0"/>
              </a:rPr>
              <a:t>Why a Tobacco Free Future Starts with Teenagers</a:t>
            </a:r>
          </a:p>
        </p:txBody>
      </p:sp>
      <p:sp>
        <p:nvSpPr>
          <p:cNvPr id="22" name="TextBox 21">
            <a:extLst>
              <a:ext uri="{FF2B5EF4-FFF2-40B4-BE49-F238E27FC236}">
                <a16:creationId xmlns:a16="http://schemas.microsoft.com/office/drawing/2014/main" id="{61BEF721-C05E-2812-D881-C49CDA243282}"/>
              </a:ext>
            </a:extLst>
          </p:cNvPr>
          <p:cNvSpPr txBox="1"/>
          <p:nvPr/>
        </p:nvSpPr>
        <p:spPr>
          <a:xfrm>
            <a:off x="3292879" y="560138"/>
            <a:ext cx="5282379"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Rationale</a:t>
            </a:r>
          </a:p>
        </p:txBody>
      </p:sp>
      <p:graphicFrame>
        <p:nvGraphicFramePr>
          <p:cNvPr id="3" name="Diagram 2">
            <a:extLst>
              <a:ext uri="{FF2B5EF4-FFF2-40B4-BE49-F238E27FC236}">
                <a16:creationId xmlns:a16="http://schemas.microsoft.com/office/drawing/2014/main" id="{39B61715-E77B-3637-A5AD-1E17A4AD110A}"/>
              </a:ext>
            </a:extLst>
          </p:cNvPr>
          <p:cNvGraphicFramePr/>
          <p:nvPr/>
        </p:nvGraphicFramePr>
        <p:xfrm>
          <a:off x="969697" y="1063279"/>
          <a:ext cx="102526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CD0FCF6F-5B5E-57C5-E786-9D11895511A4}"/>
              </a:ext>
            </a:extLst>
          </p:cNvPr>
          <p:cNvSpPr txBox="1"/>
          <p:nvPr/>
        </p:nvSpPr>
        <p:spPr>
          <a:xfrm>
            <a:off x="842955" y="6396335"/>
            <a:ext cx="10182225"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(World Health Organization, 2025b;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Action on Smoking and Health, 2024; Marmot, 2010;</a:t>
            </a:r>
            <a:r>
              <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2019).</a:t>
            </a:r>
            <a:endPar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86991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06BC4-0BE1-6816-6130-632E71E80DAC}"/>
              </a:ext>
            </a:extLst>
          </p:cNvPr>
          <p:cNvSpPr>
            <a:spLocks noGrp="1"/>
          </p:cNvSpPr>
          <p:nvPr>
            <p:ph type="title"/>
          </p:nvPr>
        </p:nvSpPr>
        <p:spPr>
          <a:xfrm>
            <a:off x="3752248" y="188126"/>
            <a:ext cx="4175511" cy="432000"/>
          </a:xfrm>
        </p:spPr>
        <p:txBody>
          <a:bodyPr/>
          <a:lstStyle/>
          <a:p>
            <a:pPr algn="ctr"/>
            <a:r>
              <a:rPr lang="en-US" sz="2800" dirty="0">
                <a:solidFill>
                  <a:schemeClr val="tx1"/>
                </a:solidFill>
                <a:latin typeface="Arial" panose="020B0604020202020204" pitchFamily="34" charset="0"/>
                <a:cs typeface="Arial" panose="020B0604020202020204" pitchFamily="34" charset="0"/>
              </a:rPr>
              <a:t>Types of Evaluation </a:t>
            </a:r>
            <a:endParaRPr lang="en-GB" sz="2800" dirty="0">
              <a:solidFill>
                <a:schemeClr val="tx1"/>
              </a:solidFill>
              <a:latin typeface="Arial" panose="020B0604020202020204" pitchFamily="34" charset="0"/>
              <a:cs typeface="Arial" panose="020B0604020202020204" pitchFamily="34" charset="0"/>
            </a:endParaRPr>
          </a:p>
        </p:txBody>
      </p:sp>
      <p:graphicFrame>
        <p:nvGraphicFramePr>
          <p:cNvPr id="3" name="Diagram 2">
            <a:extLst>
              <a:ext uri="{FF2B5EF4-FFF2-40B4-BE49-F238E27FC236}">
                <a16:creationId xmlns:a16="http://schemas.microsoft.com/office/drawing/2014/main" id="{8218BEE8-9B5B-7835-3DC6-E8270CE3B1B3}"/>
              </a:ext>
            </a:extLst>
          </p:cNvPr>
          <p:cNvGraphicFramePr/>
          <p:nvPr/>
        </p:nvGraphicFramePr>
        <p:xfrm>
          <a:off x="1514628" y="2207634"/>
          <a:ext cx="9162743" cy="4266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D2076352-5AA9-24DA-517E-E09DE73B67C6}"/>
              </a:ext>
            </a:extLst>
          </p:cNvPr>
          <p:cNvSpPr txBox="1"/>
          <p:nvPr/>
        </p:nvSpPr>
        <p:spPr>
          <a:xfrm>
            <a:off x="240425" y="659549"/>
            <a:ext cx="11711150" cy="147732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Evaluation is done before delivery so that the right data will be collected at the right time </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(Rootman.</a:t>
            </a:r>
            <a:r>
              <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et.al</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2001).</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Evaluation provides</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feedback </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 the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effectiveness</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of a programme.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to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determine</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appropriateness of intervention </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the target population.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Target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problems</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with its implementation.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Targets ongoing </a:t>
            </a: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concerns</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that need to be resolved </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(O’Connor Fleming &amp; Parker, 2001).</a:t>
            </a:r>
          </a:p>
        </p:txBody>
      </p:sp>
      <p:sp>
        <p:nvSpPr>
          <p:cNvPr id="6" name="TextBox 5">
            <a:extLst>
              <a:ext uri="{FF2B5EF4-FFF2-40B4-BE49-F238E27FC236}">
                <a16:creationId xmlns:a16="http://schemas.microsoft.com/office/drawing/2014/main" id="{36684468-FB1B-F362-ECEE-37D6BD232DD4}"/>
              </a:ext>
            </a:extLst>
          </p:cNvPr>
          <p:cNvSpPr txBox="1"/>
          <p:nvPr/>
        </p:nvSpPr>
        <p:spPr>
          <a:xfrm>
            <a:off x="3215935" y="6359728"/>
            <a:ext cx="494264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(Hawe, </a:t>
            </a:r>
            <a:r>
              <a:rPr kumimoji="0" lang="en-US" altLang="en-US" sz="18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Degeling</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Hall,1990</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Hawe, 1994)</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65226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01CE8-17FB-226D-B4A2-D69D0D709796}"/>
              </a:ext>
            </a:extLst>
          </p:cNvPr>
          <p:cNvSpPr>
            <a:spLocks noGrp="1"/>
          </p:cNvSpPr>
          <p:nvPr>
            <p:ph type="title"/>
          </p:nvPr>
        </p:nvSpPr>
        <p:spPr>
          <a:xfrm>
            <a:off x="3527278" y="241487"/>
            <a:ext cx="4699293" cy="432000"/>
          </a:xfrm>
        </p:spPr>
        <p:txBody>
          <a:bodyPr/>
          <a:lstStyle/>
          <a:p>
            <a:pPr algn="ctr"/>
            <a:r>
              <a:rPr lang="en-US" sz="2800" dirty="0">
                <a:solidFill>
                  <a:schemeClr val="tx1"/>
                </a:solidFill>
                <a:latin typeface="Arial" panose="020B0604020202020204" pitchFamily="34" charset="0"/>
                <a:cs typeface="Arial" panose="020B0604020202020204" pitchFamily="34" charset="0"/>
              </a:rPr>
              <a:t>Evaluation of Breath Free</a:t>
            </a:r>
            <a:endParaRPr lang="en-GB" sz="2800" dirty="0">
              <a:solidFill>
                <a:schemeClr val="tx1"/>
              </a:solidFill>
              <a:latin typeface="Arial" panose="020B0604020202020204" pitchFamily="34" charset="0"/>
              <a:cs typeface="Arial" panose="020B0604020202020204" pitchFamily="34" charset="0"/>
            </a:endParaRPr>
          </a:p>
        </p:txBody>
      </p:sp>
      <p:graphicFrame>
        <p:nvGraphicFramePr>
          <p:cNvPr id="3" name="Diagram 2">
            <a:extLst>
              <a:ext uri="{FF2B5EF4-FFF2-40B4-BE49-F238E27FC236}">
                <a16:creationId xmlns:a16="http://schemas.microsoft.com/office/drawing/2014/main" id="{536359E6-23D6-71AA-E769-8C39B80767F2}"/>
              </a:ext>
            </a:extLst>
          </p:cNvPr>
          <p:cNvGraphicFramePr/>
          <p:nvPr/>
        </p:nvGraphicFramePr>
        <p:xfrm>
          <a:off x="392435" y="872984"/>
          <a:ext cx="1140712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41DA9010-CBB7-BFE2-3A46-CC8F09E54BE3}"/>
              </a:ext>
            </a:extLst>
          </p:cNvPr>
          <p:cNvSpPr txBox="1"/>
          <p:nvPr/>
        </p:nvSpPr>
        <p:spPr>
          <a:xfrm>
            <a:off x="3357977" y="6491148"/>
            <a:ext cx="5191219" cy="33855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en-US" altLang="en-US"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Rootman</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 al.</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2001; Hawe, </a:t>
            </a:r>
            <a:r>
              <a:rPr kumimoji="0" lang="en-US" altLang="en-US"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Degeling</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Hall, 1990)</a:t>
            </a:r>
            <a:endPar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05778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D3289-6BCA-C432-1167-B53545A86A80}"/>
              </a:ext>
            </a:extLst>
          </p:cNvPr>
          <p:cNvSpPr>
            <a:spLocks noGrp="1"/>
          </p:cNvSpPr>
          <p:nvPr>
            <p:ph type="title"/>
          </p:nvPr>
        </p:nvSpPr>
        <p:spPr>
          <a:xfrm>
            <a:off x="298650" y="354730"/>
            <a:ext cx="5797350" cy="432000"/>
          </a:xfrm>
        </p:spPr>
        <p:txBody>
          <a:bodyPr/>
          <a:lstStyle/>
          <a:p>
            <a:pPr algn="ctr"/>
            <a:r>
              <a:rPr lang="en-US" sz="2800" spc="0" dirty="0">
                <a:solidFill>
                  <a:schemeClr val="tx1"/>
                </a:solidFill>
                <a:latin typeface="Arial" panose="020B0604020202020204" pitchFamily="34" charset="0"/>
                <a:cs typeface="Arial" panose="020B0604020202020204" pitchFamily="34" charset="0"/>
              </a:rPr>
              <a:t>How to evaluate achieved Aims</a:t>
            </a:r>
            <a:endParaRPr lang="en-GB" sz="2800" spc="0" dirty="0">
              <a:solidFill>
                <a:schemeClr val="tx1"/>
              </a:solidFill>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FC9F5890-8DB3-E39F-8206-E5281D315F60}"/>
              </a:ext>
            </a:extLst>
          </p:cNvPr>
          <p:cNvGraphicFramePr>
            <a:graphicFrameLocks noGrp="1"/>
          </p:cNvGraphicFramePr>
          <p:nvPr/>
        </p:nvGraphicFramePr>
        <p:xfrm>
          <a:off x="425449" y="1202455"/>
          <a:ext cx="7604125" cy="4772662"/>
        </p:xfrm>
        <a:graphic>
          <a:graphicData uri="http://schemas.openxmlformats.org/drawingml/2006/table">
            <a:tbl>
              <a:tblPr firstRow="1" bandRow="1">
                <a:tableStyleId>{BC89EF96-8CEA-46FF-86C4-4CE0E7609802}</a:tableStyleId>
              </a:tblPr>
              <a:tblGrid>
                <a:gridCol w="2917826">
                  <a:extLst>
                    <a:ext uri="{9D8B030D-6E8A-4147-A177-3AD203B41FA5}">
                      <a16:colId xmlns:a16="http://schemas.microsoft.com/office/drawing/2014/main" val="1508773292"/>
                    </a:ext>
                  </a:extLst>
                </a:gridCol>
                <a:gridCol w="2295525">
                  <a:extLst>
                    <a:ext uri="{9D8B030D-6E8A-4147-A177-3AD203B41FA5}">
                      <a16:colId xmlns:a16="http://schemas.microsoft.com/office/drawing/2014/main" val="3634284660"/>
                    </a:ext>
                  </a:extLst>
                </a:gridCol>
                <a:gridCol w="2390774">
                  <a:extLst>
                    <a:ext uri="{9D8B030D-6E8A-4147-A177-3AD203B41FA5}">
                      <a16:colId xmlns:a16="http://schemas.microsoft.com/office/drawing/2014/main" val="160693682"/>
                    </a:ext>
                  </a:extLst>
                </a:gridCol>
              </a:tblGrid>
              <a:tr h="582904">
                <a:tc>
                  <a:txBody>
                    <a:bodyPr/>
                    <a:lstStyle/>
                    <a:p>
                      <a:pPr marL="457200" marR="0">
                        <a:buNone/>
                      </a:pPr>
                      <a:r>
                        <a:rPr lang="en-US" sz="1600" dirty="0">
                          <a:effectLst/>
                          <a:latin typeface="Arial" panose="020B0604020202020204" pitchFamily="34" charset="0"/>
                          <a:cs typeface="Arial" panose="020B0604020202020204" pitchFamily="34" charset="0"/>
                        </a:rPr>
                        <a:t>Indicator</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457200" marR="0">
                        <a:buNone/>
                      </a:pPr>
                      <a:r>
                        <a:rPr lang="en-US" sz="1600">
                          <a:effectLst/>
                          <a:latin typeface="Arial" panose="020B0604020202020204" pitchFamily="34" charset="0"/>
                          <a:cs typeface="Arial" panose="020B0604020202020204" pitchFamily="34" charset="0"/>
                        </a:rPr>
                        <a:t>Target</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457200" marR="0">
                        <a:buNone/>
                      </a:pPr>
                      <a:r>
                        <a:rPr lang="en-US" sz="1600">
                          <a:effectLst/>
                          <a:latin typeface="Arial" panose="020B0604020202020204" pitchFamily="34" charset="0"/>
                          <a:cs typeface="Arial" panose="020B0604020202020204" pitchFamily="34" charset="0"/>
                        </a:rPr>
                        <a:t>Method</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extLst>
                  <a:ext uri="{0D108BD9-81ED-4DB2-BD59-A6C34878D82A}">
                    <a16:rowId xmlns:a16="http://schemas.microsoft.com/office/drawing/2014/main" val="2276178680"/>
                  </a:ext>
                </a:extLst>
              </a:tr>
              <a:tr h="582904">
                <a:tc>
                  <a:txBody>
                    <a:bodyPr/>
                    <a:lstStyle/>
                    <a:p>
                      <a:pPr marL="457200" marR="0">
                        <a:buNone/>
                      </a:pPr>
                      <a:r>
                        <a:rPr lang="en-US" sz="1600">
                          <a:effectLst/>
                          <a:latin typeface="Arial" panose="020B0604020202020204" pitchFamily="34" charset="0"/>
                          <a:cs typeface="Arial" panose="020B0604020202020204" pitchFamily="34" charset="0"/>
                        </a:rPr>
                        <a:t>Campaign Recognition</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60% students</a:t>
                      </a:r>
                      <a:endParaRPr lang="en-GB" sz="1600" dirty="0">
                        <a:effectLst/>
                        <a:latin typeface="Arial" panose="020B0604020202020204" pitchFamily="34"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Tracking survey</a:t>
                      </a:r>
                      <a:endParaRPr lang="en-GB"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45935017"/>
                  </a:ext>
                </a:extLst>
              </a:tr>
              <a:tr h="665342">
                <a:tc>
                  <a:txBody>
                    <a:bodyPr/>
                    <a:lstStyle/>
                    <a:p>
                      <a:pPr marL="457200" marR="0">
                        <a:buNone/>
                      </a:pPr>
                      <a:r>
                        <a:rPr lang="en-US" sz="1600">
                          <a:effectLst/>
                          <a:latin typeface="Arial" panose="020B0604020202020204" pitchFamily="34" charset="0"/>
                          <a:cs typeface="Arial" panose="020B0604020202020204" pitchFamily="34" charset="0"/>
                        </a:rPr>
                        <a:t>Students recognizing harms of tobacco use</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70%</a:t>
                      </a:r>
                      <a:endParaRPr lang="en-GB" sz="1600" dirty="0">
                        <a:effectLst/>
                        <a:latin typeface="Arial" panose="020B0604020202020204" pitchFamily="34"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Questionnaire </a:t>
                      </a:r>
                      <a:endParaRPr lang="en-GB"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98378152"/>
                  </a:ext>
                </a:extLst>
              </a:tr>
              <a:tr h="665342">
                <a:tc>
                  <a:txBody>
                    <a:bodyPr/>
                    <a:lstStyle/>
                    <a:p>
                      <a:pPr marL="457200" marR="0">
                        <a:buNone/>
                      </a:pPr>
                      <a:r>
                        <a:rPr lang="en-US" sz="1600">
                          <a:effectLst/>
                          <a:latin typeface="Arial" panose="020B0604020202020204" pitchFamily="34" charset="0"/>
                          <a:cs typeface="Arial" panose="020B0604020202020204" pitchFamily="34" charset="0"/>
                        </a:rPr>
                        <a:t>Completion of personal no smoke pledge</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40% of year 9-11</a:t>
                      </a:r>
                      <a:endParaRPr lang="en-GB" sz="1600" dirty="0">
                        <a:effectLst/>
                        <a:latin typeface="Arial" panose="020B0604020202020204" pitchFamily="34"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Pledge tool completion data</a:t>
                      </a:r>
                      <a:endParaRPr lang="en-GB"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12496893"/>
                  </a:ext>
                </a:extLst>
              </a:tr>
              <a:tr h="665342">
                <a:tc>
                  <a:txBody>
                    <a:bodyPr/>
                    <a:lstStyle/>
                    <a:p>
                      <a:pPr marL="457200" marR="0">
                        <a:buNone/>
                      </a:pPr>
                      <a:r>
                        <a:rPr lang="en-US" sz="1600" dirty="0">
                          <a:effectLst/>
                          <a:latin typeface="Arial" panose="020B0604020202020204" pitchFamily="34" charset="0"/>
                          <a:cs typeface="Arial" panose="020B0604020202020204" pitchFamily="34" charset="0"/>
                        </a:rPr>
                        <a:t>Self-efficacy, confidence to refuse</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Increase vs baseline</a:t>
                      </a:r>
                      <a:endParaRPr lang="en-GB" sz="1600" dirty="0">
                        <a:effectLst/>
                        <a:latin typeface="Arial" panose="020B0604020202020204" pitchFamily="34"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Attitude scale</a:t>
                      </a:r>
                      <a:endParaRPr lang="en-GB"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33351416"/>
                  </a:ext>
                </a:extLst>
              </a:tr>
              <a:tr h="665342">
                <a:tc>
                  <a:txBody>
                    <a:bodyPr/>
                    <a:lstStyle/>
                    <a:p>
                      <a:pPr marL="457200" marR="0">
                        <a:buNone/>
                      </a:pPr>
                      <a:r>
                        <a:rPr lang="en-US" sz="1600">
                          <a:effectLst/>
                          <a:latin typeface="Arial" panose="020B0604020202020204" pitchFamily="34" charset="0"/>
                          <a:cs typeface="Arial" panose="020B0604020202020204" pitchFamily="34" charset="0"/>
                        </a:rPr>
                        <a:t>Past 30 days tobacco experimentation</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15% reduction</a:t>
                      </a:r>
                      <a:endParaRPr lang="en-GB" sz="1600" dirty="0">
                        <a:effectLst/>
                        <a:latin typeface="Arial" panose="020B0604020202020204" pitchFamily="34" charset="0"/>
                        <a:cs typeface="Arial" panose="020B0604020202020204" pitchFamily="34" charset="0"/>
                      </a:endParaRPr>
                    </a:p>
                  </a:txBody>
                  <a:tcPr/>
                </a:tc>
                <a:tc>
                  <a:txBody>
                    <a:bodyPr/>
                    <a:lstStyle/>
                    <a:p>
                      <a:pPr>
                        <a:buNone/>
                      </a:pPr>
                      <a:r>
                        <a:rPr lang="en-US" sz="1600" dirty="0">
                          <a:effectLst/>
                          <a:latin typeface="Arial" panose="020B0604020202020204" pitchFamily="34" charset="0"/>
                          <a:cs typeface="Arial" panose="020B0604020202020204" pitchFamily="34" charset="0"/>
                        </a:rPr>
                        <a:t>Baseline vs 6 months follow-up survey</a:t>
                      </a:r>
                      <a:endParaRPr lang="en-GB" sz="1600" dirty="0">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04369868"/>
                  </a:ext>
                </a:extLst>
              </a:tr>
              <a:tr h="945486">
                <a:tc>
                  <a:txBody>
                    <a:bodyPr/>
                    <a:lstStyle/>
                    <a:p>
                      <a:pPr marL="457200" marR="0">
                        <a:buNone/>
                      </a:pPr>
                      <a:r>
                        <a:rPr lang="en-US" sz="1600">
                          <a:effectLst/>
                          <a:latin typeface="Arial" panose="020B0604020202020204" pitchFamily="34" charset="0"/>
                          <a:cs typeface="Arial" panose="020B0604020202020204" pitchFamily="34" charset="0"/>
                        </a:rPr>
                        <a:t>Policy change: smoke free spaces, retailer compliance</a:t>
                      </a:r>
                      <a:endParaRPr lang="en-GB" sz="160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457200" marR="0">
                        <a:buNone/>
                      </a:pPr>
                      <a:r>
                        <a:rPr lang="en-GB" sz="1600" dirty="0">
                          <a:effectLst/>
                          <a:latin typeface="Arial" panose="020B0604020202020204" pitchFamily="34" charset="0"/>
                          <a:cs typeface="Arial" panose="020B0604020202020204" pitchFamily="34" charset="0"/>
                        </a:rPr>
                        <a:t>All partner schools</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457200" marR="0">
                        <a:buNone/>
                      </a:pPr>
                      <a:r>
                        <a:rPr lang="en-GB" sz="1600" dirty="0">
                          <a:effectLst/>
                          <a:latin typeface="Arial" panose="020B0604020202020204" pitchFamily="34" charset="0"/>
                          <a:cs typeface="Arial" panose="020B0604020202020204" pitchFamily="34" charset="0"/>
                        </a:rPr>
                        <a:t>Policy audit, trading data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txBody>
                  <a:tcPr/>
                </a:tc>
                <a:extLst>
                  <a:ext uri="{0D108BD9-81ED-4DB2-BD59-A6C34878D82A}">
                    <a16:rowId xmlns:a16="http://schemas.microsoft.com/office/drawing/2014/main" val="1718049035"/>
                  </a:ext>
                </a:extLst>
              </a:tr>
            </a:tbl>
          </a:graphicData>
        </a:graphic>
      </p:graphicFrame>
      <p:sp>
        <p:nvSpPr>
          <p:cNvPr id="7" name="Rectangle: Rounded Corners 6">
            <a:extLst>
              <a:ext uri="{FF2B5EF4-FFF2-40B4-BE49-F238E27FC236}">
                <a16:creationId xmlns:a16="http://schemas.microsoft.com/office/drawing/2014/main" id="{9E12920D-1C7E-5E7E-7ADE-749867698DEA}"/>
              </a:ext>
            </a:extLst>
          </p:cNvPr>
          <p:cNvSpPr/>
          <p:nvPr/>
        </p:nvSpPr>
        <p:spPr>
          <a:xfrm>
            <a:off x="8410575" y="864000"/>
            <a:ext cx="3514725" cy="2724786"/>
          </a:xfrm>
          <a:prstGeom prst="roundRect">
            <a:avLst/>
          </a:prstGeom>
          <a:solidFill>
            <a:schemeClr val="accent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Ottawa Charter Lense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Equity: compare school groups results to check the gap is not widening.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Community ownership: students and parents help design and interpret survey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Equal Partners: All stakeholders involved </a:t>
            </a:r>
          </a:p>
        </p:txBody>
      </p:sp>
      <p:sp>
        <p:nvSpPr>
          <p:cNvPr id="9" name="Rectangle: Rounded Corners 8">
            <a:extLst>
              <a:ext uri="{FF2B5EF4-FFF2-40B4-BE49-F238E27FC236}">
                <a16:creationId xmlns:a16="http://schemas.microsoft.com/office/drawing/2014/main" id="{830B7E79-F777-3AEA-D63E-189F53917E98}"/>
              </a:ext>
            </a:extLst>
          </p:cNvPr>
          <p:cNvSpPr/>
          <p:nvPr/>
        </p:nvSpPr>
        <p:spPr>
          <a:xfrm>
            <a:off x="8410575" y="3701214"/>
            <a:ext cx="3581400" cy="2724786"/>
          </a:xfrm>
          <a:prstGeom prst="roundRect">
            <a:avLst/>
          </a:prstGeom>
          <a:solidFill>
            <a:schemeClr val="accent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When to measure: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Baseline before launch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During: monthly process log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Immediate after: Impact survey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6-12 months: Outcome follow-up</a:t>
            </a:r>
          </a:p>
        </p:txBody>
      </p:sp>
      <p:sp>
        <p:nvSpPr>
          <p:cNvPr id="12" name="TextBox 11">
            <a:extLst>
              <a:ext uri="{FF2B5EF4-FFF2-40B4-BE49-F238E27FC236}">
                <a16:creationId xmlns:a16="http://schemas.microsoft.com/office/drawing/2014/main" id="{9A94A6B4-DE32-50D6-AF9E-A9AD82D34AE8}"/>
              </a:ext>
            </a:extLst>
          </p:cNvPr>
          <p:cNvSpPr txBox="1"/>
          <p:nvPr/>
        </p:nvSpPr>
        <p:spPr>
          <a:xfrm>
            <a:off x="603450" y="6206176"/>
            <a:ext cx="750570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Public Health England (2018), Stoptober KPIs followed to set targets</a:t>
            </a:r>
            <a:endParaRPr kumimoji="0" lang="en-US" altLang="en-US" sz="2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8711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2165350" y="152400"/>
            <a:ext cx="7861300" cy="647700"/>
          </a:xfrm>
        </p:spPr>
        <p:txBody>
          <a:bodyPr/>
          <a:lstStyle/>
          <a:p>
            <a:pPr algn="ctr">
              <a:lnSpc>
                <a:spcPct val="100000"/>
              </a:lnSpc>
            </a:pPr>
            <a:r>
              <a:rPr lang="en-US" sz="2800" spc="0" dirty="0">
                <a:solidFill>
                  <a:schemeClr val="tx1"/>
                </a:solidFill>
                <a:latin typeface="Arial" panose="020B0604020202020204" pitchFamily="34" charset="0"/>
                <a:cs typeface="Arial" panose="020B0604020202020204" pitchFamily="34" charset="0"/>
              </a:rPr>
              <a:t>Potential Partners: Local Area</a:t>
            </a:r>
          </a:p>
        </p:txBody>
      </p:sp>
      <p:pic>
        <p:nvPicPr>
          <p:cNvPr id="5122" name="Picture 2" descr="P.S.H.E - Northcote Primary School">
            <a:extLst>
              <a:ext uri="{FF2B5EF4-FFF2-40B4-BE49-F238E27FC236}">
                <a16:creationId xmlns:a16="http://schemas.microsoft.com/office/drawing/2014/main" id="{E20991A2-39FC-B5C2-82AC-90B83A38E9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4365" y="811690"/>
            <a:ext cx="3105150" cy="265523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C381A23-232F-E63A-3545-C31F799ED39C}"/>
              </a:ext>
            </a:extLst>
          </p:cNvPr>
          <p:cNvSpPr txBox="1"/>
          <p:nvPr/>
        </p:nvSpPr>
        <p:spPr>
          <a:xfrm>
            <a:off x="189868" y="3322144"/>
            <a:ext cx="4389276"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PSHE association </a:t>
            </a: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supports teachers with quality resources and guidance to improve health education in schools (PSHE Association, 2022).</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5127" name="Picture 7" descr="Organisation's logo">
            <a:extLst>
              <a:ext uri="{FF2B5EF4-FFF2-40B4-BE49-F238E27FC236}">
                <a16:creationId xmlns:a16="http://schemas.microsoft.com/office/drawing/2014/main" id="{8586C714-8B80-1F48-40C4-72D191D475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0778" y="1263388"/>
            <a:ext cx="3448049" cy="172719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B8751365-ED64-0D89-880C-EF37A1DBA02B}"/>
              </a:ext>
            </a:extLst>
          </p:cNvPr>
          <p:cNvSpPr txBox="1"/>
          <p:nvPr/>
        </p:nvSpPr>
        <p:spPr>
          <a:xfrm>
            <a:off x="4911117" y="3304631"/>
            <a:ext cx="3209925" cy="73866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School Nurses give advice and refer teenagers to local </a:t>
            </a:r>
            <a:r>
              <a:rPr kumimoji="0" lang="en-US" altLang="en-US" sz="1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services.School</a:t>
            </a: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Nurses(NHS , 2026)</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7" name="TextBox 16">
            <a:extLst>
              <a:ext uri="{FF2B5EF4-FFF2-40B4-BE49-F238E27FC236}">
                <a16:creationId xmlns:a16="http://schemas.microsoft.com/office/drawing/2014/main" id="{D152ABB1-3426-AF1E-A241-F9FFBA072234}"/>
              </a:ext>
            </a:extLst>
          </p:cNvPr>
          <p:cNvSpPr txBox="1"/>
          <p:nvPr/>
        </p:nvSpPr>
        <p:spPr>
          <a:xfrm>
            <a:off x="8579334" y="3114156"/>
            <a:ext cx="3422798"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It runs stop smoking support and public health work to improve health and reduce inequalities (Birmingham City Council, 2025)</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20" name="TextBox 19">
            <a:extLst>
              <a:ext uri="{FF2B5EF4-FFF2-40B4-BE49-F238E27FC236}">
                <a16:creationId xmlns:a16="http://schemas.microsoft.com/office/drawing/2014/main" id="{8D98BF4B-7CDD-63FB-5FC0-3E6AFA2AAA0D}"/>
              </a:ext>
            </a:extLst>
          </p:cNvPr>
          <p:cNvSpPr txBox="1"/>
          <p:nvPr/>
        </p:nvSpPr>
        <p:spPr>
          <a:xfrm>
            <a:off x="832565" y="6182380"/>
            <a:ext cx="3280095" cy="52322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Pharmacies supported by local council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offer quit smoking kits (Mentor, 2023)</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5132" name="Picture 12" descr="King's Pharmacy">
            <a:extLst>
              <a:ext uri="{FF2B5EF4-FFF2-40B4-BE49-F238E27FC236}">
                <a16:creationId xmlns:a16="http://schemas.microsoft.com/office/drawing/2014/main" id="{328F51C2-04CB-4646-C406-2C615B14A8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5149" y="4274869"/>
            <a:ext cx="2058921" cy="1804987"/>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Birmingham City Council: Info about Schools - Arts In The Yard">
            <a:extLst>
              <a:ext uri="{FF2B5EF4-FFF2-40B4-BE49-F238E27FC236}">
                <a16:creationId xmlns:a16="http://schemas.microsoft.com/office/drawing/2014/main" id="{0B0653DA-4123-0E36-94C6-B236EE899EF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797" t="23584" r="7578" b="24472"/>
          <a:stretch>
            <a:fillRect/>
          </a:stretch>
        </p:blipFill>
        <p:spPr bwMode="auto">
          <a:xfrm>
            <a:off x="8651163" y="1170750"/>
            <a:ext cx="3209925" cy="1686864"/>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77C98EF7-CD3B-0640-C5A2-C3AE49E32B57}"/>
              </a:ext>
            </a:extLst>
          </p:cNvPr>
          <p:cNvSpPr txBox="1"/>
          <p:nvPr/>
        </p:nvSpPr>
        <p:spPr>
          <a:xfrm>
            <a:off x="6516080" y="6126681"/>
            <a:ext cx="4886761"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LAs support councils to share good practice(LA, 2026)</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5137" name="Picture 17" descr="Local Government Association - Wikipedia">
            <a:extLst>
              <a:ext uri="{FF2B5EF4-FFF2-40B4-BE49-F238E27FC236}">
                <a16:creationId xmlns:a16="http://schemas.microsoft.com/office/drawing/2014/main" id="{EA7563A1-47CE-1166-C5B6-FA4F865E24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74804" y="4274869"/>
            <a:ext cx="3209925" cy="1727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0454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04E83-A4F0-49C5-BB01-F5773509A2B3}"/>
              </a:ext>
            </a:extLst>
          </p:cNvPr>
          <p:cNvSpPr>
            <a:spLocks noGrp="1"/>
          </p:cNvSpPr>
          <p:nvPr>
            <p:ph type="title"/>
          </p:nvPr>
        </p:nvSpPr>
        <p:spPr/>
        <p:txBody>
          <a:bodyPr/>
          <a:lstStyle/>
          <a:p>
            <a:pPr algn="ctr"/>
            <a:r>
              <a:rPr lang="en-US" spc="0" dirty="0">
                <a:solidFill>
                  <a:schemeClr val="tx1"/>
                </a:solidFill>
                <a:latin typeface="Arial" panose="020B0604020202020204" pitchFamily="34" charset="0"/>
                <a:cs typeface="Arial" panose="020B0604020202020204" pitchFamily="34" charset="0"/>
              </a:rPr>
              <a:t>National Organisations</a:t>
            </a:r>
          </a:p>
        </p:txBody>
      </p:sp>
      <p:cxnSp>
        <p:nvCxnSpPr>
          <p:cNvPr id="11" name="Straight Connector 10">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6146" name="Picture 2" descr="Action on Smoking and Health - ASH">
            <a:extLst>
              <a:ext uri="{FF2B5EF4-FFF2-40B4-BE49-F238E27FC236}">
                <a16:creationId xmlns:a16="http://schemas.microsoft.com/office/drawing/2014/main" id="{04F3B7B0-3FA0-DD1F-EB08-39CFAFCDEA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50" t="26191" r="28750" b="25397"/>
          <a:stretch>
            <a:fillRect/>
          </a:stretch>
        </p:blipFill>
        <p:spPr bwMode="auto">
          <a:xfrm>
            <a:off x="1000126" y="1276350"/>
            <a:ext cx="3206773" cy="189547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9CD1E092-4C54-0585-9DF9-8D5A10E5BB08}"/>
              </a:ext>
            </a:extLst>
          </p:cNvPr>
          <p:cNvSpPr txBox="1"/>
          <p:nvPr/>
        </p:nvSpPr>
        <p:spPr>
          <a:xfrm>
            <a:off x="173592" y="3171826"/>
            <a:ext cx="5044359"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charity working to reduce harm from tobacco (ASH, 2023)</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6149" name="Picture 5" descr="Better Health Quit Smoking | Campaigns | Campaign Resource Centre">
            <a:extLst>
              <a:ext uri="{FF2B5EF4-FFF2-40B4-BE49-F238E27FC236}">
                <a16:creationId xmlns:a16="http://schemas.microsoft.com/office/drawing/2014/main" id="{890D39B0-996B-006D-B75B-DEE9E53C59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3792" y="962026"/>
            <a:ext cx="3928533" cy="220980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24BE9AD0-10D6-3C93-A952-CDDD5C62969E}"/>
              </a:ext>
            </a:extLst>
          </p:cNvPr>
          <p:cNvSpPr txBox="1"/>
          <p:nvPr/>
        </p:nvSpPr>
        <p:spPr>
          <a:xfrm>
            <a:off x="7152007" y="3217993"/>
            <a:ext cx="3830318" cy="52322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Runs Stoptober to help people quit smoking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(Department of Health and Social Care, 2022)</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6152" name="Picture 8" descr="British Heart Foundation - Wikipedia">
            <a:extLst>
              <a:ext uri="{FF2B5EF4-FFF2-40B4-BE49-F238E27FC236}">
                <a16:creationId xmlns:a16="http://schemas.microsoft.com/office/drawing/2014/main" id="{11A590B3-9146-1ED2-5161-71EFACED71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9423" y="3793216"/>
            <a:ext cx="2262187" cy="2632784"/>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5E5D6A29-76D8-22DA-C149-A1F4594855FE}"/>
              </a:ext>
            </a:extLst>
          </p:cNvPr>
          <p:cNvSpPr txBox="1"/>
          <p:nvPr/>
        </p:nvSpPr>
        <p:spPr>
          <a:xfrm>
            <a:off x="5964524" y="5687336"/>
            <a:ext cx="5169913" cy="73866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charity fighting heart and circulatory diseases and targeting preventable factors, smoking is one of the major cause(British heart foundation, 2024)</a:t>
            </a:r>
            <a:endParaRPr kumimoji="0" lang="en-US" alt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86469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3817373" y="78658"/>
            <a:ext cx="4353233" cy="842796"/>
          </a:xfrm>
        </p:spPr>
        <p:txBody>
          <a:bodyPr/>
          <a:lstStyle/>
          <a:p>
            <a:pPr algn="ctr"/>
            <a:r>
              <a:rPr lang="en-US" sz="2800" spc="0" dirty="0">
                <a:solidFill>
                  <a:schemeClr val="tx1"/>
                </a:solidFill>
                <a:latin typeface="Arial" panose="020B0604020202020204" pitchFamily="34" charset="0"/>
                <a:cs typeface="Arial" panose="020B0604020202020204" pitchFamily="34" charset="0"/>
              </a:rPr>
              <a:t>Replicated Resources</a:t>
            </a:r>
          </a:p>
        </p:txBody>
      </p:sp>
      <p:sp>
        <p:nvSpPr>
          <p:cNvPr id="5" name="TextBox 4">
            <a:extLst>
              <a:ext uri="{FF2B5EF4-FFF2-40B4-BE49-F238E27FC236}">
                <a16:creationId xmlns:a16="http://schemas.microsoft.com/office/drawing/2014/main" id="{EE5D99C7-390B-5F3E-BA07-F11BFBC2C259}"/>
              </a:ext>
            </a:extLst>
          </p:cNvPr>
          <p:cNvSpPr txBox="1"/>
          <p:nvPr/>
        </p:nvSpPr>
        <p:spPr>
          <a:xfrm>
            <a:off x="5742305" y="6410010"/>
            <a:ext cx="4856601"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(Department of Health and Social Care, 2022)</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7171" name="Picture 3">
            <a:extLst>
              <a:ext uri="{FF2B5EF4-FFF2-40B4-BE49-F238E27FC236}">
                <a16:creationId xmlns:a16="http://schemas.microsoft.com/office/drawing/2014/main" id="{2D8A2294-66DF-D05D-E656-9ABC25B5D1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 y="921454"/>
            <a:ext cx="2489936" cy="3149769"/>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a:extLst>
              <a:ext uri="{FF2B5EF4-FFF2-40B4-BE49-F238E27FC236}">
                <a16:creationId xmlns:a16="http://schemas.microsoft.com/office/drawing/2014/main" id="{AB05B0D1-E354-EE63-B781-3A5B27F34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4053" y="988129"/>
            <a:ext cx="2489936" cy="3149769"/>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a:extLst>
              <a:ext uri="{FF2B5EF4-FFF2-40B4-BE49-F238E27FC236}">
                <a16:creationId xmlns:a16="http://schemas.microsoft.com/office/drawing/2014/main" id="{EB70E584-D145-4EAE-1D72-1756A290564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246" r="22053"/>
          <a:stretch>
            <a:fillRect/>
          </a:stretch>
        </p:blipFill>
        <p:spPr bwMode="auto">
          <a:xfrm>
            <a:off x="9536331" y="1085982"/>
            <a:ext cx="2381250" cy="2437810"/>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a:extLst>
              <a:ext uri="{FF2B5EF4-FFF2-40B4-BE49-F238E27FC236}">
                <a16:creationId xmlns:a16="http://schemas.microsoft.com/office/drawing/2014/main" id="{5CCF72F5-EADA-E747-85A8-3CA4FD5226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14052" y="4352605"/>
            <a:ext cx="2426737" cy="2426737"/>
          </a:xfrm>
          <a:prstGeom prst="rect">
            <a:avLst/>
          </a:prstGeom>
          <a:noFill/>
          <a:extLst>
            <a:ext uri="{909E8E84-426E-40DD-AFC4-6F175D3DCCD1}">
              <a14:hiddenFill xmlns:a14="http://schemas.microsoft.com/office/drawing/2010/main">
                <a:solidFill>
                  <a:srgbClr val="FFFFFF"/>
                </a:solidFill>
              </a14:hiddenFill>
            </a:ext>
          </a:extLst>
        </p:spPr>
      </p:pic>
      <p:pic>
        <p:nvPicPr>
          <p:cNvPr id="7179" name="Picture 11">
            <a:extLst>
              <a:ext uri="{FF2B5EF4-FFF2-40B4-BE49-F238E27FC236}">
                <a16:creationId xmlns:a16="http://schemas.microsoft.com/office/drawing/2014/main" id="{829CD419-7794-B057-EBE6-3DD831ACFE6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9158" y="2090180"/>
            <a:ext cx="2884109" cy="409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744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52DBE09-DD1B-1EB2-2D23-BF27405223E6}"/>
              </a:ext>
            </a:extLst>
          </p:cNvPr>
          <p:cNvSpPr>
            <a:spLocks noGrp="1"/>
          </p:cNvSpPr>
          <p:nvPr>
            <p:ph type="ctrTitle"/>
          </p:nvPr>
        </p:nvSpPr>
        <p:spPr>
          <a:xfrm>
            <a:off x="6856413" y="4148138"/>
            <a:ext cx="3978275" cy="2366962"/>
          </a:xfrm>
        </p:spPr>
        <p:txBody>
          <a:bodyPr>
            <a:normAutofit fontScale="90000"/>
          </a:bodyPr>
          <a:lstStyle/>
          <a:p>
            <a:pPr eaLnBrk="1" fontAlgn="auto" hangingPunct="1">
              <a:lnSpc>
                <a:spcPct val="150000"/>
              </a:lnSpc>
              <a:spcAft>
                <a:spcPts val="0"/>
              </a:spcAft>
              <a:defRPr/>
            </a:pPr>
            <a:r>
              <a:rPr lang="en-GB" sz="1800" dirty="0">
                <a:solidFill>
                  <a:schemeClr val="tx1"/>
                </a:solidFill>
                <a:latin typeface="Arial" panose="020B0604020202020204" pitchFamily="34" charset="0"/>
                <a:cs typeface="Arial" panose="020B0604020202020204" pitchFamily="34" charset="0"/>
              </a:rPr>
              <a:t>Module: Social Epidemiology and Public Health Development</a:t>
            </a:r>
            <a:br>
              <a:rPr lang="en-GB" sz="1800" dirty="0">
                <a:solidFill>
                  <a:schemeClr val="tx1"/>
                </a:solidFill>
                <a:latin typeface="Arial" panose="020B0604020202020204" pitchFamily="34" charset="0"/>
                <a:cs typeface="Arial" panose="020B0604020202020204" pitchFamily="34" charset="0"/>
              </a:rPr>
            </a:br>
            <a:r>
              <a:rPr lang="en-GB" sz="1800" dirty="0">
                <a:solidFill>
                  <a:schemeClr val="tx1"/>
                </a:solidFill>
                <a:latin typeface="Arial" panose="020B0604020202020204" pitchFamily="34" charset="0"/>
                <a:cs typeface="Arial" panose="020B0604020202020204" pitchFamily="34" charset="0"/>
              </a:rPr>
              <a:t>Module Code: LCHS7000</a:t>
            </a:r>
            <a:br>
              <a:rPr lang="en-GB" sz="1800" dirty="0">
                <a:solidFill>
                  <a:schemeClr val="tx1"/>
                </a:solidFill>
                <a:latin typeface="Arial" panose="020B0604020202020204" pitchFamily="34" charset="0"/>
                <a:cs typeface="Arial" panose="020B0604020202020204" pitchFamily="34" charset="0"/>
              </a:rPr>
            </a:br>
            <a:r>
              <a:rPr lang="en-GB" sz="1800" dirty="0">
                <a:solidFill>
                  <a:schemeClr val="tx1"/>
                </a:solidFill>
                <a:latin typeface="Arial" panose="020B0604020202020204" pitchFamily="34" charset="0"/>
                <a:cs typeface="Arial" panose="020B0604020202020204" pitchFamily="34" charset="0"/>
              </a:rPr>
              <a:t>Lecturer: Dr Hamdi Hussain</a:t>
            </a:r>
            <a:br>
              <a:rPr lang="en-GB" sz="1800" dirty="0">
                <a:solidFill>
                  <a:schemeClr val="tx1"/>
                </a:solidFill>
                <a:latin typeface="Arial" panose="020B0604020202020204" pitchFamily="34" charset="0"/>
                <a:cs typeface="Arial" panose="020B0604020202020204" pitchFamily="34" charset="0"/>
              </a:rPr>
            </a:br>
            <a:r>
              <a:rPr lang="en-GB" sz="1800" dirty="0">
                <a:solidFill>
                  <a:schemeClr val="tx1"/>
                </a:solidFill>
                <a:latin typeface="Arial" panose="020B0604020202020204" pitchFamily="34" charset="0"/>
                <a:cs typeface="Arial" panose="020B0604020202020204" pitchFamily="34" charset="0"/>
              </a:rPr>
              <a:t>Student Name: Shabnam khan</a:t>
            </a:r>
            <a:br>
              <a:rPr lang="en-GB" sz="1800" dirty="0">
                <a:solidFill>
                  <a:schemeClr val="tx1"/>
                </a:solidFill>
                <a:latin typeface="Arial" panose="020B0604020202020204" pitchFamily="34" charset="0"/>
                <a:cs typeface="Arial" panose="020B0604020202020204" pitchFamily="34" charset="0"/>
              </a:rPr>
            </a:br>
            <a:r>
              <a:rPr lang="en-GB" sz="1800" dirty="0">
                <a:solidFill>
                  <a:schemeClr val="tx1"/>
                </a:solidFill>
                <a:latin typeface="Arial" panose="020B0604020202020204" pitchFamily="34" charset="0"/>
                <a:cs typeface="Arial" panose="020B0604020202020204" pitchFamily="34" charset="0"/>
              </a:rPr>
              <a:t>Student ID:  2312156</a:t>
            </a:r>
            <a:endParaRPr lang="en-US" sz="1800" dirty="0">
              <a:solidFill>
                <a:schemeClr val="tx1"/>
              </a:solidFill>
              <a:latin typeface="Arial" panose="020B0604020202020204" pitchFamily="34" charset="0"/>
              <a:cs typeface="Arial" panose="020B0604020202020204" pitchFamily="34" charset="0"/>
            </a:endParaRPr>
          </a:p>
        </p:txBody>
      </p:sp>
      <p:sp>
        <p:nvSpPr>
          <p:cNvPr id="4" name="Subtitle 3">
            <a:extLst>
              <a:ext uri="{FF2B5EF4-FFF2-40B4-BE49-F238E27FC236}">
                <a16:creationId xmlns:a16="http://schemas.microsoft.com/office/drawing/2014/main" id="{A01D30BA-30DF-A49A-1E41-39DE1083B060}"/>
              </a:ext>
            </a:extLst>
          </p:cNvPr>
          <p:cNvSpPr>
            <a:spLocks noGrp="1"/>
          </p:cNvSpPr>
          <p:nvPr>
            <p:ph type="subTitle" idx="1"/>
          </p:nvPr>
        </p:nvSpPr>
        <p:spPr>
          <a:xfrm>
            <a:off x="6527800" y="1112838"/>
            <a:ext cx="5387975" cy="3035300"/>
          </a:xfrm>
        </p:spPr>
        <p:txBody>
          <a:bodyPr rtlCol="0">
            <a:noAutofit/>
          </a:bodyPr>
          <a:lstStyle/>
          <a:p>
            <a:pPr algn="ctr" eaLnBrk="1" fontAlgn="auto" hangingPunct="1">
              <a:defRPr/>
            </a:pPr>
            <a:r>
              <a:rPr lang="en-US" b="1" spc="0" dirty="0">
                <a:solidFill>
                  <a:schemeClr val="tx1"/>
                </a:solidFill>
                <a:latin typeface="Arial" panose="020B0604020202020204" pitchFamily="34" charset="0"/>
                <a:cs typeface="Arial" panose="020B0604020202020204" pitchFamily="34" charset="0"/>
              </a:rPr>
              <a:t>Group Presentation</a:t>
            </a:r>
          </a:p>
          <a:p>
            <a:pPr algn="ctr" eaLnBrk="1" fontAlgn="auto" hangingPunct="1">
              <a:defRPr/>
            </a:pPr>
            <a:r>
              <a:rPr lang="en-US" b="1" spc="0" dirty="0">
                <a:solidFill>
                  <a:schemeClr val="tx1"/>
                </a:solidFill>
                <a:latin typeface="Arial" panose="020B0604020202020204" pitchFamily="34" charset="0"/>
                <a:cs typeface="Arial" panose="020B0604020202020204" pitchFamily="34" charset="0"/>
              </a:rPr>
              <a:t>Task 3 Component 1 </a:t>
            </a:r>
          </a:p>
          <a:p>
            <a:pPr algn="ctr" eaLnBrk="1" fontAlgn="auto" hangingPunct="1">
              <a:defRPr/>
            </a:pPr>
            <a:r>
              <a:rPr lang="en-US" b="1" spc="0" dirty="0">
                <a:solidFill>
                  <a:schemeClr val="tx1"/>
                </a:solidFill>
                <a:latin typeface="Arial" panose="020B0604020202020204" pitchFamily="34" charset="0"/>
                <a:cs typeface="Arial" panose="020B0604020202020204" pitchFamily="34" charset="0"/>
              </a:rPr>
              <a:t>Benefits and Challenges </a:t>
            </a:r>
          </a:p>
          <a:p>
            <a:pPr algn="ctr" eaLnBrk="1" fontAlgn="auto" hangingPunct="1">
              <a:defRPr/>
            </a:pPr>
            <a:r>
              <a:rPr lang="en-US" b="1" spc="0" dirty="0">
                <a:solidFill>
                  <a:schemeClr val="tx1"/>
                </a:solidFill>
                <a:latin typeface="Arial" panose="020B0604020202020204" pitchFamily="34" charset="0"/>
                <a:cs typeface="Arial" panose="020B0604020202020204" pitchFamily="34" charset="0"/>
              </a:rPr>
              <a:t>Breath Free: </a:t>
            </a:r>
          </a:p>
          <a:p>
            <a:pPr algn="ctr" eaLnBrk="1" fontAlgn="auto" hangingPunct="1">
              <a:defRPr/>
            </a:pPr>
            <a:r>
              <a:rPr lang="en-US" b="1" spc="0" dirty="0">
                <a:solidFill>
                  <a:schemeClr val="tx1"/>
                </a:solidFill>
                <a:latin typeface="Arial" panose="020B0604020202020204" pitchFamily="34" charset="0"/>
                <a:cs typeface="Arial" panose="020B0604020202020204" pitchFamily="34" charset="0"/>
              </a:rPr>
              <a:t> Choosing A Tobacco Free Future</a:t>
            </a:r>
          </a:p>
          <a:p>
            <a:pPr algn="ctr" eaLnBrk="1" fontAlgn="auto" hangingPunct="1">
              <a:defRPr/>
            </a:pPr>
            <a:endParaRPr lang="en-US" spc="0" dirty="0">
              <a:solidFill>
                <a:schemeClr val="tx1"/>
              </a:solidFill>
              <a:latin typeface="Arial" panose="020B0604020202020204" pitchFamily="34" charset="0"/>
              <a:cs typeface="Arial" panose="020B0604020202020204" pitchFamily="34" charset="0"/>
            </a:endParaRPr>
          </a:p>
        </p:txBody>
      </p:sp>
      <p:pic>
        <p:nvPicPr>
          <p:cNvPr id="24580" name="Picture 1" descr="Discover University of Wales Trinity Saint David">
            <a:extLst>
              <a:ext uri="{FF2B5EF4-FFF2-40B4-BE49-F238E27FC236}">
                <a16:creationId xmlns:a16="http://schemas.microsoft.com/office/drawing/2014/main" id="{0EB5362E-5442-C8FA-9320-46D27DA7AA93}"/>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250488" y="34925"/>
            <a:ext cx="18097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descr="Abstract health medical science healthcare icon digital technology science  concept modern innovation,Treatment,medicine on hi tech future blue  background. for wallpaper, template, web design 6713080 Vector Art at  Vecteezy">
            <a:extLst>
              <a:ext uri="{FF2B5EF4-FFF2-40B4-BE49-F238E27FC236}">
                <a16:creationId xmlns:a16="http://schemas.microsoft.com/office/drawing/2014/main" id="{1B3C4B04-1F75-A3D5-21A2-78EF6202B0F3}"/>
              </a:ext>
            </a:extLst>
          </p:cNvPr>
          <p:cNvPicPr>
            <a:picLocks noGrp="1" noChangeAspect="1" noChangeArrowheads="1"/>
          </p:cNvPicPr>
          <p:nvPr>
            <p:ph type="pic" sz="quarter" idx="13"/>
          </p:nvPr>
        </p:nvPicPr>
        <p:blipFill>
          <a:blip r:embed="rId5">
            <a:extLst>
              <a:ext uri="{28A0092B-C50C-407E-A947-70E740481C1C}">
                <a14:useLocalDpi xmlns:a14="http://schemas.microsoft.com/office/drawing/2010/main" val="0"/>
              </a:ext>
            </a:extLst>
          </a:blip>
          <a:srcRect l="21619" r="21619"/>
          <a:stretch>
            <a:fillRect/>
          </a:stretch>
        </p:blipFill>
        <p:spPr>
          <a:noFill/>
        </p:spPr>
      </p:pic>
      <p:sp>
        <p:nvSpPr>
          <p:cNvPr id="11" name="TextBox 10">
            <a:extLst>
              <a:ext uri="{FF2B5EF4-FFF2-40B4-BE49-F238E27FC236}">
                <a16:creationId xmlns:a16="http://schemas.microsoft.com/office/drawing/2014/main" id="{0E57EA56-4C58-81D9-6ABB-F36BFBEEE6F1}"/>
              </a:ext>
            </a:extLst>
          </p:cNvPr>
          <p:cNvSpPr txBox="1"/>
          <p:nvPr/>
        </p:nvSpPr>
        <p:spPr>
          <a:xfrm>
            <a:off x="295275" y="6330950"/>
            <a:ext cx="2339975" cy="25400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(Narongrit Doungmanee, 2025)</a:t>
            </a:r>
            <a:endParaRPr kumimoji="0" lang="en-GB" sz="10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0717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8A4B7516-22CC-CD70-DC6F-2156A49E727B}"/>
              </a:ext>
            </a:extLst>
          </p:cNvPr>
          <p:cNvGraphicFramePr/>
          <p:nvPr/>
        </p:nvGraphicFramePr>
        <p:xfrm>
          <a:off x="0" y="2201989"/>
          <a:ext cx="4879668" cy="3648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2DADA425-26EC-0459-8B47-09B665B20DFA}"/>
              </a:ext>
            </a:extLst>
          </p:cNvPr>
          <p:cNvSpPr txBox="1"/>
          <p:nvPr/>
        </p:nvSpPr>
        <p:spPr>
          <a:xfrm>
            <a:off x="463550" y="179388"/>
            <a:ext cx="11376025" cy="107632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Campaign Aim: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 prevent teenagers from starting to smoke and vape by building knowledge and healthy behaviours and to support those who want to quit</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26628" name="Picture 8">
            <a:extLst>
              <a:ext uri="{FF2B5EF4-FFF2-40B4-BE49-F238E27FC236}">
                <a16:creationId xmlns:a16="http://schemas.microsoft.com/office/drawing/2014/main" id="{448EAABC-1494-0702-97D2-8671A150D61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59313" y="1308100"/>
            <a:ext cx="7308850" cy="51228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629" name="TextBox 11">
            <a:extLst>
              <a:ext uri="{FF2B5EF4-FFF2-40B4-BE49-F238E27FC236}">
                <a16:creationId xmlns:a16="http://schemas.microsoft.com/office/drawing/2014/main" id="{DD97A9B9-E747-C15A-A6DE-7FEEE8C6373C}"/>
              </a:ext>
            </a:extLst>
          </p:cNvPr>
          <p:cNvSpPr txBox="1">
            <a:spLocks noChangeArrowheads="1"/>
          </p:cNvSpPr>
          <p:nvPr/>
        </p:nvSpPr>
        <p:spPr bwMode="auto">
          <a:xfrm>
            <a:off x="5634038" y="6308725"/>
            <a:ext cx="550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Infographic Generated from Gemini, (2025)</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10488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BCADF-C4E2-8019-F55F-89B78EE0C5D3}"/>
              </a:ext>
            </a:extLst>
          </p:cNvPr>
          <p:cNvSpPr>
            <a:spLocks noGrp="1"/>
          </p:cNvSpPr>
          <p:nvPr>
            <p:ph type="title"/>
          </p:nvPr>
        </p:nvSpPr>
        <p:spPr>
          <a:xfrm>
            <a:off x="4117975" y="276225"/>
            <a:ext cx="3956050" cy="500063"/>
          </a:xfrm>
        </p:spPr>
        <p:txBody>
          <a:bodyPr/>
          <a:lstStyle/>
          <a:p>
            <a:pPr algn="ctr" eaLnBrk="1" fontAlgn="auto" hangingPunct="1">
              <a:spcAft>
                <a:spcPts val="0"/>
              </a:spcAft>
              <a:defRPr/>
            </a:pPr>
            <a:r>
              <a:rPr lang="en-US" sz="2800" dirty="0">
                <a:solidFill>
                  <a:schemeClr val="tx1"/>
                </a:solidFill>
                <a:latin typeface="Arial" panose="020B0604020202020204" pitchFamily="34" charset="0"/>
                <a:cs typeface="Arial" panose="020B0604020202020204" pitchFamily="34" charset="0"/>
              </a:rPr>
              <a:t>Physiological Benefits</a:t>
            </a:r>
            <a:endParaRPr lang="en-GB" sz="2800" dirty="0">
              <a:solidFill>
                <a:schemeClr val="tx1"/>
              </a:solidFill>
              <a:latin typeface="Arial" panose="020B0604020202020204" pitchFamily="34" charset="0"/>
              <a:cs typeface="Arial" panose="020B0604020202020204" pitchFamily="34" charset="0"/>
            </a:endParaRPr>
          </a:p>
        </p:txBody>
      </p:sp>
      <p:graphicFrame>
        <p:nvGraphicFramePr>
          <p:cNvPr id="3" name="Diagram 2">
            <a:extLst>
              <a:ext uri="{FF2B5EF4-FFF2-40B4-BE49-F238E27FC236}">
                <a16:creationId xmlns:a16="http://schemas.microsoft.com/office/drawing/2014/main" id="{DCDB0B15-A3CF-97CC-EB4D-EBC23FF100A2}"/>
              </a:ext>
            </a:extLst>
          </p:cNvPr>
          <p:cNvGraphicFramePr/>
          <p:nvPr/>
        </p:nvGraphicFramePr>
        <p:xfrm>
          <a:off x="1851741" y="1610609"/>
          <a:ext cx="8304982" cy="47859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244BD1E-0525-982A-9FF4-1849AB3A0075}"/>
              </a:ext>
            </a:extLst>
          </p:cNvPr>
          <p:cNvSpPr txBox="1"/>
          <p:nvPr/>
        </p:nvSpPr>
        <p:spPr>
          <a:xfrm>
            <a:off x="590550" y="784225"/>
            <a:ext cx="11010900" cy="64611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Behaviour is what people do. It is shaped by biology, psychology and social environment not by individual choice alone(Institute of Medicine, 2001).</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2105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526453E-2EC7-EB4D-2C4B-4A0C7B7ADE84}"/>
              </a:ext>
            </a:extLst>
          </p:cNvPr>
          <p:cNvGraphicFramePr/>
          <p:nvPr/>
        </p:nvGraphicFramePr>
        <p:xfrm>
          <a:off x="799749" y="1971492"/>
          <a:ext cx="10592502" cy="46097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a:extLst>
              <a:ext uri="{FF2B5EF4-FFF2-40B4-BE49-F238E27FC236}">
                <a16:creationId xmlns:a16="http://schemas.microsoft.com/office/drawing/2014/main" id="{8B937D89-EF9F-EDC7-BBE6-667000F7BC4F}"/>
              </a:ext>
            </a:extLst>
          </p:cNvPr>
          <p:cNvSpPr txBox="1">
            <a:spLocks/>
          </p:cNvSpPr>
          <p:nvPr/>
        </p:nvSpPr>
        <p:spPr>
          <a:xfrm>
            <a:off x="4000500" y="276225"/>
            <a:ext cx="3956050" cy="500063"/>
          </a:xfrm>
          <a:prstGeom prst="rect">
            <a:avLst/>
          </a:prstGeom>
        </p:spPr>
        <p:txBody>
          <a:bodyPr>
            <a:normAutofit/>
          </a:bodyPr>
          <a:lstStyle>
            <a:lvl1pPr algn="l" defTabSz="914400" rtl="0" eaLnBrk="1" latinLnBrk="0" hangingPunct="1">
              <a:lnSpc>
                <a:spcPct val="90000"/>
              </a:lnSpc>
              <a:spcBef>
                <a:spcPct val="0"/>
              </a:spcBef>
              <a:buNone/>
              <a:defRPr sz="4800" b="1" kern="1200" spc="-50" baseline="0">
                <a:solidFill>
                  <a:schemeClr val="tx1">
                    <a:lumMod val="75000"/>
                    <a:lumOff val="25000"/>
                  </a:schemeClr>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5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Sociological Benefits</a:t>
            </a:r>
          </a:p>
        </p:txBody>
      </p:sp>
      <p:sp>
        <p:nvSpPr>
          <p:cNvPr id="5" name="TextBox 4">
            <a:extLst>
              <a:ext uri="{FF2B5EF4-FFF2-40B4-BE49-F238E27FC236}">
                <a16:creationId xmlns:a16="http://schemas.microsoft.com/office/drawing/2014/main" id="{CB333A68-D1D0-8E40-A3A0-140CB596DB68}"/>
              </a:ext>
            </a:extLst>
          </p:cNvPr>
          <p:cNvSpPr txBox="1"/>
          <p:nvPr/>
        </p:nvSpPr>
        <p:spPr>
          <a:xfrm>
            <a:off x="584200" y="776288"/>
            <a:ext cx="10787063" cy="92392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According to </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Institute of Medicine (2001), b</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ehaviours are socially patterned. Health follows a social gradient, the lower the person’s social position, the worse their health</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(Marmot, 2010). UK  Tobacco-free generation policy and </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UK Act, aimed a tobacco free future. (</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Matthes and Berrick, 2026).</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529754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99DBBC4-FAAE-5404-D6E7-E9F34B12A0B5}"/>
              </a:ext>
            </a:extLst>
          </p:cNvPr>
          <p:cNvGraphicFramePr/>
          <p:nvPr/>
        </p:nvGraphicFramePr>
        <p:xfrm>
          <a:off x="1160408" y="1658796"/>
          <a:ext cx="9871179" cy="45145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a:extLst>
              <a:ext uri="{FF2B5EF4-FFF2-40B4-BE49-F238E27FC236}">
                <a16:creationId xmlns:a16="http://schemas.microsoft.com/office/drawing/2014/main" id="{9983D822-ACC3-F3D9-1F2C-AB29B4640870}"/>
              </a:ext>
            </a:extLst>
          </p:cNvPr>
          <p:cNvSpPr txBox="1">
            <a:spLocks/>
          </p:cNvSpPr>
          <p:nvPr/>
        </p:nvSpPr>
        <p:spPr>
          <a:xfrm>
            <a:off x="4000500" y="276225"/>
            <a:ext cx="3956050" cy="500063"/>
          </a:xfrm>
          <a:prstGeom prst="rect">
            <a:avLst/>
          </a:prstGeom>
        </p:spPr>
        <p:txBody>
          <a:bodyPr>
            <a:normAutofit fontScale="92500"/>
          </a:bodyPr>
          <a:lstStyle>
            <a:lvl1pPr algn="l" defTabSz="914400" rtl="0" eaLnBrk="1" latinLnBrk="0" hangingPunct="1">
              <a:lnSpc>
                <a:spcPct val="90000"/>
              </a:lnSpc>
              <a:spcBef>
                <a:spcPct val="0"/>
              </a:spcBef>
              <a:buNone/>
              <a:defRPr sz="4800" b="1" kern="1200" spc="-50" baseline="0">
                <a:solidFill>
                  <a:schemeClr val="tx1">
                    <a:lumMod val="75000"/>
                    <a:lumOff val="25000"/>
                  </a:schemeClr>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5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Psychological  Benefits</a:t>
            </a:r>
          </a:p>
        </p:txBody>
      </p:sp>
      <p:sp>
        <p:nvSpPr>
          <p:cNvPr id="5" name="TextBox 4">
            <a:extLst>
              <a:ext uri="{FF2B5EF4-FFF2-40B4-BE49-F238E27FC236}">
                <a16:creationId xmlns:a16="http://schemas.microsoft.com/office/drawing/2014/main" id="{38AE59D1-A497-071F-C802-71D06B2411D3}"/>
              </a:ext>
            </a:extLst>
          </p:cNvPr>
          <p:cNvSpPr txBox="1"/>
          <p:nvPr/>
        </p:nvSpPr>
        <p:spPr>
          <a:xfrm>
            <a:off x="492125" y="874713"/>
            <a:ext cx="11207750" cy="369887"/>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According to </a:t>
            </a: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Institute of Medicine (2001), psychological factors shape both health and smoking behaviour.</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871977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FE90D-E9D6-196E-CEB4-FF14A68724E8}"/>
              </a:ext>
            </a:extLst>
          </p:cNvPr>
          <p:cNvSpPr>
            <a:spLocks noGrp="1"/>
          </p:cNvSpPr>
          <p:nvPr>
            <p:ph type="title"/>
          </p:nvPr>
        </p:nvSpPr>
        <p:spPr>
          <a:xfrm>
            <a:off x="1931988" y="392113"/>
            <a:ext cx="8328025" cy="500062"/>
          </a:xfrm>
        </p:spPr>
        <p:txBody>
          <a:bodyPr/>
          <a:lstStyle/>
          <a:p>
            <a:pPr algn="ctr" eaLnBrk="1" fontAlgn="auto" hangingPunct="1">
              <a:spcAft>
                <a:spcPts val="0"/>
              </a:spcAft>
              <a:defRPr/>
            </a:pPr>
            <a:r>
              <a:rPr lang="en-US" sz="2800" dirty="0">
                <a:solidFill>
                  <a:schemeClr val="tx1"/>
                </a:solidFill>
                <a:latin typeface="Arial" panose="020B0604020202020204" pitchFamily="34" charset="0"/>
                <a:cs typeface="Arial" panose="020B0604020202020204" pitchFamily="34" charset="0"/>
              </a:rPr>
              <a:t> The Next Phase of Tobacco Control</a:t>
            </a:r>
            <a:endParaRPr lang="en-GB" sz="2800" dirty="0">
              <a:solidFill>
                <a:schemeClr val="tx1"/>
              </a:solidFill>
              <a:latin typeface="Arial" panose="020B0604020202020204" pitchFamily="34" charset="0"/>
              <a:cs typeface="Arial" panose="020B0604020202020204" pitchFamily="34" charset="0"/>
            </a:endParaRPr>
          </a:p>
        </p:txBody>
      </p:sp>
      <p:pic>
        <p:nvPicPr>
          <p:cNvPr id="32771" name="Picture 3">
            <a:extLst>
              <a:ext uri="{FF2B5EF4-FFF2-40B4-BE49-F238E27FC236}">
                <a16:creationId xmlns:a16="http://schemas.microsoft.com/office/drawing/2014/main" id="{F3993441-E354-503B-7A75-B9D9F6119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782" t="17587" r="22766" b="19695"/>
          <a:stretch>
            <a:fillRect/>
          </a:stretch>
        </p:blipFill>
        <p:spPr bwMode="auto">
          <a:xfrm>
            <a:off x="1884363" y="992188"/>
            <a:ext cx="8423275"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Box 6">
            <a:extLst>
              <a:ext uri="{FF2B5EF4-FFF2-40B4-BE49-F238E27FC236}">
                <a16:creationId xmlns:a16="http://schemas.microsoft.com/office/drawing/2014/main" id="{5C5EB8E6-0D77-1B7A-3CFD-87C9C0A89F3B}"/>
              </a:ext>
            </a:extLst>
          </p:cNvPr>
          <p:cNvSpPr txBox="1">
            <a:spLocks noChangeArrowheads="1"/>
          </p:cNvSpPr>
          <p:nvPr/>
        </p:nvSpPr>
        <p:spPr bwMode="auto">
          <a:xfrm>
            <a:off x="225425" y="6265863"/>
            <a:ext cx="19907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(Asamoah, 2026)</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99147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CB9A3-569C-776A-A8F6-D6D372841A62}"/>
              </a:ext>
            </a:extLst>
          </p:cNvPr>
          <p:cNvSpPr>
            <a:spLocks noGrp="1"/>
          </p:cNvSpPr>
          <p:nvPr>
            <p:ph type="title"/>
          </p:nvPr>
        </p:nvSpPr>
        <p:spPr>
          <a:xfrm>
            <a:off x="1096963" y="287338"/>
            <a:ext cx="10058400" cy="520700"/>
          </a:xfrm>
        </p:spPr>
        <p:txBody>
          <a:bodyPr/>
          <a:lstStyle/>
          <a:p>
            <a:pPr algn="ctr" eaLnBrk="1" fontAlgn="auto" hangingPunct="1">
              <a:spcAft>
                <a:spcPts val="0"/>
              </a:spcAft>
              <a:defRPr/>
            </a:pPr>
            <a:r>
              <a:rPr lang="en-US" sz="2800" dirty="0">
                <a:solidFill>
                  <a:schemeClr val="tx1"/>
                </a:solidFill>
              </a:rPr>
              <a:t>Smoking Cessation Support </a:t>
            </a:r>
            <a:endParaRPr lang="en-GB" sz="2800" dirty="0">
              <a:solidFill>
                <a:schemeClr val="tx1"/>
              </a:solidFill>
            </a:endParaRPr>
          </a:p>
        </p:txBody>
      </p:sp>
      <p:pic>
        <p:nvPicPr>
          <p:cNvPr id="34819" name="Picture 4" descr="Health matters: stopping smoking – what works? - GOV.UK">
            <a:extLst>
              <a:ext uri="{FF2B5EF4-FFF2-40B4-BE49-F238E27FC236}">
                <a16:creationId xmlns:a16="http://schemas.microsoft.com/office/drawing/2014/main" id="{DF4DD68D-0C3C-967F-FD4A-9EEA6B8BF0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1775" y="808038"/>
            <a:ext cx="6637338" cy="442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1FFFC5A7-B720-1003-3E1B-21BBEF6EC3CB}"/>
              </a:ext>
            </a:extLst>
          </p:cNvPr>
          <p:cNvGraphicFramePr/>
          <p:nvPr/>
        </p:nvGraphicFramePr>
        <p:xfrm>
          <a:off x="651909" y="546998"/>
          <a:ext cx="445505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4821" name="TextBox 6">
            <a:extLst>
              <a:ext uri="{FF2B5EF4-FFF2-40B4-BE49-F238E27FC236}">
                <a16:creationId xmlns:a16="http://schemas.microsoft.com/office/drawing/2014/main" id="{7AF8645D-07FB-B871-56F5-5F1E6C27FA9B}"/>
              </a:ext>
            </a:extLst>
          </p:cNvPr>
          <p:cNvSpPr txBox="1">
            <a:spLocks noChangeArrowheads="1"/>
          </p:cNvSpPr>
          <p:nvPr/>
        </p:nvSpPr>
        <p:spPr bwMode="auto">
          <a:xfrm>
            <a:off x="3425825" y="6126163"/>
            <a:ext cx="48529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(Public Health England, 2019; NCSCT, 2026)</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593166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8FA53B5-6E3E-0D6A-1A5A-9ABA31C0D767}"/>
              </a:ext>
            </a:extLst>
          </p:cNvPr>
          <p:cNvSpPr>
            <a:spLocks noGrp="1" noRot="1" noChangeAspect="1" noMove="1" noResize="1" noEditPoints="1" noAdjustHandles="1" noChangeArrowheads="1" noChangeShapeType="1" noTextEdit="1"/>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7" name="Straight Connector 16">
            <a:extLst>
              <a:ext uri="{FF2B5EF4-FFF2-40B4-BE49-F238E27FC236}">
                <a16:creationId xmlns:a16="http://schemas.microsoft.com/office/drawing/2014/main" id="{CE5EBC97-A3C6-3B9D-CA0C-3D3532DFDAC5}"/>
              </a:ext>
            </a:extLst>
          </p:cNvPr>
          <p:cNvCxnSpPr>
            <a:cxnSpLocks noGrp="1" noRot="1" noChangeAspect="1" noMove="1" noResize="1" noEditPoints="1" noAdjustHandles="1" noChangeArrowheads="1" noChangeShapeType="1"/>
          </p:cNvCxnSpPr>
          <p:nvPr/>
        </p:nvCxnSpPr>
        <p:spPr>
          <a:xfrm>
            <a:off x="1193800" y="1897063"/>
            <a:ext cx="996632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F0CEA81E-BC7D-7266-0AD3-C0C285CF2E20}"/>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itle 5">
            <a:extLst>
              <a:ext uri="{FF2B5EF4-FFF2-40B4-BE49-F238E27FC236}">
                <a16:creationId xmlns:a16="http://schemas.microsoft.com/office/drawing/2014/main" id="{893365FE-365E-1C24-D28E-671AFA2D7D98}"/>
              </a:ext>
            </a:extLst>
          </p:cNvPr>
          <p:cNvSpPr>
            <a:spLocks noGrp="1"/>
          </p:cNvSpPr>
          <p:nvPr>
            <p:ph type="title"/>
          </p:nvPr>
        </p:nvSpPr>
        <p:spPr>
          <a:xfrm>
            <a:off x="839788" y="198438"/>
            <a:ext cx="10512425" cy="614362"/>
          </a:xfrm>
        </p:spPr>
        <p:txBody>
          <a:bodyPr anchor="b">
            <a:normAutofit/>
          </a:bodyPr>
          <a:lstStyle/>
          <a:p>
            <a:pPr algn="ctr" eaLnBrk="1" fontAlgn="auto" hangingPunct="1">
              <a:spcAft>
                <a:spcPts val="0"/>
              </a:spcAft>
              <a:defRPr/>
            </a:pPr>
            <a:r>
              <a:rPr lang="en-US" sz="2800" dirty="0">
                <a:solidFill>
                  <a:schemeClr val="tx1"/>
                </a:solidFill>
                <a:latin typeface="Arial" panose="020B0604020202020204" pitchFamily="34" charset="0"/>
                <a:cs typeface="Arial" panose="020B0604020202020204" pitchFamily="34" charset="0"/>
              </a:rPr>
              <a:t>Barriers to Changing Behaviour from Theoretical Perspective</a:t>
            </a:r>
          </a:p>
        </p:txBody>
      </p:sp>
      <p:cxnSp>
        <p:nvCxnSpPr>
          <p:cNvPr id="21" name="Straight Connector 20">
            <a:extLst>
              <a:ext uri="{FF2B5EF4-FFF2-40B4-BE49-F238E27FC236}">
                <a16:creationId xmlns:a16="http://schemas.microsoft.com/office/drawing/2014/main" id="{7ACF4DBF-C0C5-9B39-6617-1748CA062365}"/>
              </a:ext>
            </a:extLst>
          </p:cNvPr>
          <p:cNvCxnSpPr>
            <a:cxnSpLocks noGrp="1" noRot="1" noChangeAspect="1" noMove="1" noResize="1" noEditPoints="1" noAdjustHandles="1" noChangeArrowheads="1" noChangeShapeType="1"/>
          </p:cNvCxnSpPr>
          <p:nvPr/>
        </p:nvCxnSpPr>
        <p:spPr>
          <a:xfrm>
            <a:off x="5243513" y="1917700"/>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5847" name="TextBox 10">
            <a:extLst>
              <a:ext uri="{FF2B5EF4-FFF2-40B4-BE49-F238E27FC236}">
                <a16:creationId xmlns:a16="http://schemas.microsoft.com/office/drawing/2014/main" id="{30137C5C-0994-CF02-0306-37478A5EB414}"/>
              </a:ext>
            </a:extLst>
          </p:cNvPr>
          <p:cNvSpPr txBox="1">
            <a:spLocks noChangeArrowheads="1"/>
          </p:cNvSpPr>
          <p:nvPr/>
        </p:nvSpPr>
        <p:spPr bwMode="auto">
          <a:xfrm>
            <a:off x="247650" y="6259513"/>
            <a:ext cx="1709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(Urich, 2020)</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35848" name="Picture 5" descr="There are boxes with text and links to show the relationshop between the variables, perceived beliefs, and likelihood of engaging health promoting behavior.">
            <a:extLst>
              <a:ext uri="{FF2B5EF4-FFF2-40B4-BE49-F238E27FC236}">
                <a16:creationId xmlns:a16="http://schemas.microsoft.com/office/drawing/2014/main" id="{3CEB2393-6AD1-0BC0-B298-7F7F6BB7F1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890" t="12183" r="8273" b="8795"/>
          <a:stretch>
            <a:fillRect/>
          </a:stretch>
        </p:blipFill>
        <p:spPr bwMode="auto">
          <a:xfrm>
            <a:off x="898525" y="1919288"/>
            <a:ext cx="5734050" cy="422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9" name="Picture 26">
            <a:extLst>
              <a:ext uri="{FF2B5EF4-FFF2-40B4-BE49-F238E27FC236}">
                <a16:creationId xmlns:a16="http://schemas.microsoft.com/office/drawing/2014/main" id="{B0E24407-893C-4E04-3203-F9C8A80046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4165" t="30251" r="8459" b="59058"/>
          <a:stretch>
            <a:fillRect/>
          </a:stretch>
        </p:blipFill>
        <p:spPr bwMode="auto">
          <a:xfrm>
            <a:off x="630238" y="893763"/>
            <a:ext cx="10931525"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0" name="Picture 31">
            <a:extLst>
              <a:ext uri="{FF2B5EF4-FFF2-40B4-BE49-F238E27FC236}">
                <a16:creationId xmlns:a16="http://schemas.microsoft.com/office/drawing/2014/main" id="{BBFDA684-DB0E-01F8-0F10-EA94962A35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1774" t="43771" r="10001" b="13029"/>
          <a:stretch>
            <a:fillRect/>
          </a:stretch>
        </p:blipFill>
        <p:spPr bwMode="auto">
          <a:xfrm>
            <a:off x="6759575" y="2293938"/>
            <a:ext cx="4802188" cy="413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1" name="TextBox 34">
            <a:extLst>
              <a:ext uri="{FF2B5EF4-FFF2-40B4-BE49-F238E27FC236}">
                <a16:creationId xmlns:a16="http://schemas.microsoft.com/office/drawing/2014/main" id="{7D2C5C80-9FA8-CA46-69BB-5C366015665E}"/>
              </a:ext>
            </a:extLst>
          </p:cNvPr>
          <p:cNvSpPr txBox="1">
            <a:spLocks noChangeArrowheads="1"/>
          </p:cNvSpPr>
          <p:nvPr/>
        </p:nvSpPr>
        <p:spPr bwMode="auto">
          <a:xfrm>
            <a:off x="3178175" y="6467475"/>
            <a:ext cx="88852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(Steckler, McLeroy and Hotzman, 2010; Rosenstock, Strecher and Becker, 1988: Institute of Medicine,2001), </a:t>
            </a:r>
            <a:endParaRPr kumimoji="0" lang="en-GB"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41362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3">
            <a:extLst>
              <a:ext uri="{FF2B5EF4-FFF2-40B4-BE49-F238E27FC236}">
                <a16:creationId xmlns:a16="http://schemas.microsoft.com/office/drawing/2014/main" id="{B73E3548-0897-D8A0-A6ED-FEC776B992DE}"/>
              </a:ext>
            </a:extLst>
          </p:cNvPr>
          <p:cNvSpPr txBox="1">
            <a:spLocks noChangeArrowheads="1"/>
          </p:cNvSpPr>
          <p:nvPr/>
        </p:nvSpPr>
        <p:spPr bwMode="auto">
          <a:xfrm>
            <a:off x="3790950" y="6183313"/>
            <a:ext cx="440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(Rosenstock, Strecher and Becker, 1988)</a:t>
            </a:r>
            <a:endParaRPr kumimoji="0" lang="en-GB" alt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pic>
        <p:nvPicPr>
          <p:cNvPr id="37891" name="Picture 6">
            <a:extLst>
              <a:ext uri="{FF2B5EF4-FFF2-40B4-BE49-F238E27FC236}">
                <a16:creationId xmlns:a16="http://schemas.microsoft.com/office/drawing/2014/main" id="{737559E4-991B-1EAB-C267-E2F1E5FA6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135" t="33939" r="9698" b="13940"/>
          <a:stretch>
            <a:fillRect/>
          </a:stretch>
        </p:blipFill>
        <p:spPr bwMode="auto">
          <a:xfrm>
            <a:off x="788988" y="1243013"/>
            <a:ext cx="10614025"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0">
            <a:extLst>
              <a:ext uri="{FF2B5EF4-FFF2-40B4-BE49-F238E27FC236}">
                <a16:creationId xmlns:a16="http://schemas.microsoft.com/office/drawing/2014/main" id="{FC715341-7065-4F90-D23B-C9217D03BC2E}"/>
              </a:ext>
            </a:extLst>
          </p:cNvPr>
          <p:cNvSpPr txBox="1">
            <a:spLocks noChangeArrowheads="1"/>
          </p:cNvSpPr>
          <p:nvPr/>
        </p:nvSpPr>
        <p:spPr bwMode="auto">
          <a:xfrm>
            <a:off x="928688" y="488950"/>
            <a:ext cx="105251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Health Belief Model: Teen Behaviour Barriers and Breath Free </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68725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EC0B982-4D69-EF04-0517-39282BBD1E8C}"/>
              </a:ext>
            </a:extLst>
          </p:cNvPr>
          <p:cNvSpPr>
            <a:spLocks noGrp="1" noRot="1" noChangeAspect="1" noMove="1" noResize="1" noEditPoints="1" noAdjustHandles="1" noChangeArrowheads="1" noChangeShapeType="1" noTextEdit="1"/>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51CB42E0-686E-CB97-36BD-2753E1516D09}"/>
              </a:ext>
            </a:extLst>
          </p:cNvPr>
          <p:cNvCxnSpPr>
            <a:cxnSpLocks noGrp="1" noRot="1" noChangeAspect="1" noMove="1" noResize="1" noEditPoints="1" noAdjustHandles="1" noChangeArrowheads="1" noChangeShapeType="1"/>
          </p:cNvCxnSpPr>
          <p:nvPr/>
        </p:nvCxnSpPr>
        <p:spPr>
          <a:xfrm>
            <a:off x="1193800" y="1897063"/>
            <a:ext cx="996632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3608D087-6314-2469-E3EB-4802BD285368}"/>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F47BE0C4-E490-3582-8068-9DD98C0CC60F}"/>
              </a:ext>
            </a:extLst>
          </p:cNvPr>
          <p:cNvSpPr>
            <a:spLocks noGrp="1"/>
          </p:cNvSpPr>
          <p:nvPr>
            <p:ph type="title"/>
          </p:nvPr>
        </p:nvSpPr>
        <p:spPr>
          <a:xfrm>
            <a:off x="2932113" y="234950"/>
            <a:ext cx="5983287" cy="488950"/>
          </a:xfrm>
        </p:spPr>
        <p:txBody>
          <a:bodyPr anchor="b">
            <a:normAutofit/>
          </a:bodyPr>
          <a:lstStyle/>
          <a:p>
            <a:pPr algn="ctr" eaLnBrk="1" fontAlgn="auto" hangingPunct="1">
              <a:spcAft>
                <a:spcPts val="0"/>
              </a:spcAft>
              <a:defRPr/>
            </a:pPr>
            <a:r>
              <a:rPr lang="en-US" sz="2800" dirty="0">
                <a:solidFill>
                  <a:schemeClr val="tx1"/>
                </a:solidFill>
                <a:latin typeface="Arial" panose="020B0604020202020204" pitchFamily="34" charset="0"/>
                <a:cs typeface="Arial" panose="020B0604020202020204" pitchFamily="34" charset="0"/>
              </a:rPr>
              <a:t>Theory Of Planned Behaviour</a:t>
            </a:r>
          </a:p>
        </p:txBody>
      </p:sp>
      <p:cxnSp>
        <p:nvCxnSpPr>
          <p:cNvPr id="22" name="Straight Connector 21">
            <a:extLst>
              <a:ext uri="{FF2B5EF4-FFF2-40B4-BE49-F238E27FC236}">
                <a16:creationId xmlns:a16="http://schemas.microsoft.com/office/drawing/2014/main" id="{4DB70AB8-C741-50C5-7B8A-EDA7CB6E7613}"/>
              </a:ext>
            </a:extLst>
          </p:cNvPr>
          <p:cNvCxnSpPr>
            <a:cxnSpLocks noGrp="1" noRot="1" noChangeAspect="1" noMove="1" noResize="1" noEditPoints="1" noAdjustHandles="1" noChangeArrowheads="1" noChangeShapeType="1"/>
          </p:cNvCxnSpPr>
          <p:nvPr/>
        </p:nvCxnSpPr>
        <p:spPr>
          <a:xfrm>
            <a:off x="5243513" y="1917700"/>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8919" name="TextBox 9">
            <a:extLst>
              <a:ext uri="{FF2B5EF4-FFF2-40B4-BE49-F238E27FC236}">
                <a16:creationId xmlns:a16="http://schemas.microsoft.com/office/drawing/2014/main" id="{1067701A-FDA3-FFDD-7C88-0C1C59CC5090}"/>
              </a:ext>
            </a:extLst>
          </p:cNvPr>
          <p:cNvSpPr txBox="1">
            <a:spLocks noChangeArrowheads="1"/>
          </p:cNvSpPr>
          <p:nvPr/>
        </p:nvSpPr>
        <p:spPr bwMode="auto">
          <a:xfrm>
            <a:off x="841375" y="6434138"/>
            <a:ext cx="1857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(Ajzen, 1991)</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38920" name="Picture 3" descr="Sam Young: Theory of Planned Behaviour">
            <a:extLst>
              <a:ext uri="{FF2B5EF4-FFF2-40B4-BE49-F238E27FC236}">
                <a16:creationId xmlns:a16="http://schemas.microsoft.com/office/drawing/2014/main" id="{85CC6FAD-19EF-8EE3-24BB-B2971C84C4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707" t="10506" r="4343" b="23906"/>
          <a:stretch>
            <a:fillRect/>
          </a:stretch>
        </p:blipFill>
        <p:spPr bwMode="auto">
          <a:xfrm>
            <a:off x="354013" y="1763713"/>
            <a:ext cx="655161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13">
            <a:extLst>
              <a:ext uri="{FF2B5EF4-FFF2-40B4-BE49-F238E27FC236}">
                <a16:creationId xmlns:a16="http://schemas.microsoft.com/office/drawing/2014/main" id="{A9BC239E-E04B-8383-D210-2A44E887D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6569" t="29613" r="14308" b="61768"/>
          <a:stretch>
            <a:fillRect/>
          </a:stretch>
        </p:blipFill>
        <p:spPr bwMode="auto">
          <a:xfrm>
            <a:off x="128588" y="746125"/>
            <a:ext cx="11934825" cy="97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23">
            <a:extLst>
              <a:ext uri="{FF2B5EF4-FFF2-40B4-BE49-F238E27FC236}">
                <a16:creationId xmlns:a16="http://schemas.microsoft.com/office/drawing/2014/main" id="{EADC833F-34FD-A872-71A3-367EED1E6E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2953" t="39192" r="9093" b="11919"/>
          <a:stretch>
            <a:fillRect/>
          </a:stretch>
        </p:blipFill>
        <p:spPr bwMode="auto">
          <a:xfrm>
            <a:off x="6970713" y="1668463"/>
            <a:ext cx="5029200"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43804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0">
            <a:extLst>
              <a:ext uri="{FF2B5EF4-FFF2-40B4-BE49-F238E27FC236}">
                <a16:creationId xmlns:a16="http://schemas.microsoft.com/office/drawing/2014/main" id="{1456A1AB-830A-3A38-31E2-8DD7E80F7063}"/>
              </a:ext>
            </a:extLst>
          </p:cNvPr>
          <p:cNvSpPr txBox="1">
            <a:spLocks noChangeArrowheads="1"/>
          </p:cNvSpPr>
          <p:nvPr/>
        </p:nvSpPr>
        <p:spPr bwMode="auto">
          <a:xfrm>
            <a:off x="558800" y="398463"/>
            <a:ext cx="10626725"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Theory Of Planned Behaviour: Teen Barriers And Breath Free </a:t>
            </a:r>
            <a:endPar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40963" name="TextBox 4">
            <a:extLst>
              <a:ext uri="{FF2B5EF4-FFF2-40B4-BE49-F238E27FC236}">
                <a16:creationId xmlns:a16="http://schemas.microsoft.com/office/drawing/2014/main" id="{41AE5B19-0FD0-9B9A-5C5A-60AEE31EF96E}"/>
              </a:ext>
            </a:extLst>
          </p:cNvPr>
          <p:cNvSpPr txBox="1">
            <a:spLocks noChangeArrowheads="1"/>
          </p:cNvSpPr>
          <p:nvPr/>
        </p:nvSpPr>
        <p:spPr bwMode="auto">
          <a:xfrm>
            <a:off x="5167313" y="5726113"/>
            <a:ext cx="1857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(Ajzen, 1991)</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40964" name="Picture 10">
            <a:extLst>
              <a:ext uri="{FF2B5EF4-FFF2-40B4-BE49-F238E27FC236}">
                <a16:creationId xmlns:a16="http://schemas.microsoft.com/office/drawing/2014/main" id="{4B7A54E5-B4C8-60D7-46CF-1F0B113C15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849" t="83195" r="9091" b="8417"/>
          <a:stretch>
            <a:fillRect/>
          </a:stretch>
        </p:blipFill>
        <p:spPr bwMode="auto">
          <a:xfrm>
            <a:off x="969963" y="6159500"/>
            <a:ext cx="1010443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12">
            <a:extLst>
              <a:ext uri="{FF2B5EF4-FFF2-40B4-BE49-F238E27FC236}">
                <a16:creationId xmlns:a16="http://schemas.microsoft.com/office/drawing/2014/main" id="{0AABDB24-2694-96F2-048E-A768ED8327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6439" t="34344" r="9924" b="15581"/>
          <a:stretch>
            <a:fillRect/>
          </a:stretch>
        </p:blipFill>
        <p:spPr bwMode="auto">
          <a:xfrm>
            <a:off x="760413" y="1100138"/>
            <a:ext cx="10523537"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634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Rectangle 28">
            <a:extLst>
              <a:ext uri="{FF2B5EF4-FFF2-40B4-BE49-F238E27FC236}">
                <a16:creationId xmlns:a16="http://schemas.microsoft.com/office/drawing/2014/main" id="{384B0B9C-9AD7-347C-A692-E9A176ED1CE2}"/>
              </a:ext>
            </a:extLst>
          </p:cNvPr>
          <p:cNvSpPr>
            <a:spLocks noGrp="1" noRot="1" noChangeAspect="1" noMove="1" noResize="1" noEditPoints="1" noAdjustHandles="1" noChangeArrowheads="1" noChangeShapeType="1" noTextEdit="1"/>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7" name="Straight Connector 30">
            <a:extLst>
              <a:ext uri="{FF2B5EF4-FFF2-40B4-BE49-F238E27FC236}">
                <a16:creationId xmlns:a16="http://schemas.microsoft.com/office/drawing/2014/main" id="{B3130378-D85D-75B7-4248-33FFF0C2200E}"/>
              </a:ext>
            </a:extLst>
          </p:cNvPr>
          <p:cNvCxnSpPr>
            <a:cxnSpLocks noGrp="1" noRot="1" noChangeAspect="1" noMove="1" noResize="1" noEditPoints="1" noAdjustHandles="1" noChangeArrowheads="1" noChangeShapeType="1"/>
          </p:cNvCxnSpPr>
          <p:nvPr/>
        </p:nvCxnSpPr>
        <p:spPr>
          <a:xfrm>
            <a:off x="1193800" y="1897063"/>
            <a:ext cx="996632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32">
            <a:extLst>
              <a:ext uri="{FF2B5EF4-FFF2-40B4-BE49-F238E27FC236}">
                <a16:creationId xmlns:a16="http://schemas.microsoft.com/office/drawing/2014/main" id="{D8F86197-938F-F4C9-4C77-0ACD6398D73F}"/>
              </a:ext>
            </a:extLst>
          </p:cNvPr>
          <p:cNvSpPr>
            <a:spLocks noGrp="1" noRot="1" noChangeAspect="1" noMove="1" noResize="1" noEditPoints="1" noAdjustHandles="1" noChangeArrowheads="1" noChangeShapeType="1" noTextEdit="1"/>
          </p:cNvSpPr>
          <p:nvPr/>
        </p:nvSpPr>
        <p:spPr>
          <a:xfrm>
            <a:off x="0" y="0"/>
            <a:ext cx="12185650"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55286DF6-4872-6332-6E9F-278046C70033}"/>
              </a:ext>
            </a:extLst>
          </p:cNvPr>
          <p:cNvSpPr>
            <a:spLocks noGrp="1"/>
          </p:cNvSpPr>
          <p:nvPr>
            <p:ph type="title"/>
          </p:nvPr>
        </p:nvSpPr>
        <p:spPr>
          <a:xfrm>
            <a:off x="1225550" y="287338"/>
            <a:ext cx="9734550" cy="554037"/>
          </a:xfrm>
        </p:spPr>
        <p:txBody>
          <a:bodyPr anchor="b"/>
          <a:lstStyle/>
          <a:p>
            <a:pPr algn="ctr" eaLnBrk="1" fontAlgn="auto" hangingPunct="1">
              <a:spcAft>
                <a:spcPts val="0"/>
              </a:spcAft>
              <a:defRPr/>
            </a:pPr>
            <a:r>
              <a:rPr lang="en-US" sz="2800" dirty="0">
                <a:solidFill>
                  <a:schemeClr val="tx1"/>
                </a:solidFill>
              </a:rPr>
              <a:t> Proposed Solutions To Overcome Barriers And Challenges</a:t>
            </a:r>
          </a:p>
        </p:txBody>
      </p:sp>
      <p:cxnSp>
        <p:nvCxnSpPr>
          <p:cNvPr id="30" name="Straight Connector 34">
            <a:extLst>
              <a:ext uri="{FF2B5EF4-FFF2-40B4-BE49-F238E27FC236}">
                <a16:creationId xmlns:a16="http://schemas.microsoft.com/office/drawing/2014/main" id="{7A4260AF-46BC-B352-1EE1-9C8D71669DC7}"/>
              </a:ext>
            </a:extLst>
          </p:cNvPr>
          <p:cNvCxnSpPr>
            <a:cxnSpLocks noGrp="1" noRot="1" noChangeAspect="1" noMove="1" noResize="1" noEditPoints="1" noAdjustHandles="1" noChangeArrowheads="1" noChangeShapeType="1"/>
          </p:cNvCxnSpPr>
          <p:nvPr/>
        </p:nvCxnSpPr>
        <p:spPr>
          <a:xfrm>
            <a:off x="590550" y="2633663"/>
            <a:ext cx="283527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3015" name="Rectangle 1">
            <a:extLst>
              <a:ext uri="{FF2B5EF4-FFF2-40B4-BE49-F238E27FC236}">
                <a16:creationId xmlns:a16="http://schemas.microsoft.com/office/drawing/2014/main" id="{0D05119B-84D3-192D-5735-AAA5941D438B}"/>
              </a:ext>
            </a:extLst>
          </p:cNvPr>
          <p:cNvSpPr>
            <a:spLocks noChangeArrowheads="1"/>
          </p:cNvSpPr>
          <p:nvPr/>
        </p:nvSpPr>
        <p:spPr bwMode="auto">
          <a:xfrm>
            <a:off x="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TextBox 7">
            <a:extLst>
              <a:ext uri="{FF2B5EF4-FFF2-40B4-BE49-F238E27FC236}">
                <a16:creationId xmlns:a16="http://schemas.microsoft.com/office/drawing/2014/main" id="{C099EE96-FDC1-5BF9-F14E-E15F8049162C}"/>
              </a:ext>
            </a:extLst>
          </p:cNvPr>
          <p:cNvSpPr txBox="1"/>
          <p:nvPr/>
        </p:nvSpPr>
        <p:spPr>
          <a:xfrm>
            <a:off x="484188" y="1042988"/>
            <a:ext cx="11117262" cy="5586412"/>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Peer pressure </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Role-play  and refusal skill training through workshops to build confidence to say No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(Lewis , 2026).</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Lack of Knowledge</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Deliver simple, and easy to understand health education on smoking/vaping risks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(Denscombe, 2007). </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Low confidence/Self Control</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Quizzes , scenarios and pledges to increase self-efficacy</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2021).</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Social Media Influence</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Relatable social media messages promoting tobacco/vape free lifestyle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(Matthes and Berrick, 2026).</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Difficulty accessing support</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Signpost to school staff, NHS Stop-Smoking services and trusted adults</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(Public Health England, 2019).</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Nicotine dependence/Cravings</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Spread knowledge about pharmacies and local services that offer combination NRT( Nicotine patches and gums), as statistics show quit success 25% over single use product </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(NICE, 2021).</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Family/Social Influence</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Involve parents and schools in awareness activities as most children likely to start smoking who have smokers in the family</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(Matthes and Berrick, 2026).</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Cultural Acceptance</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Tailor messages that are culturally appropriate and target cultural differences towards smoking and vaping within communities, using relevant role models</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(Khan and </a:t>
            </a:r>
            <a:r>
              <a:rPr kumimoji="0" lang="en-US" altLang="en-US"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Fabrigar</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2008).</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Deprivation</a:t>
            </a: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Target areas with higher deprivation, as smoking follows a social gradient</a:t>
            </a:r>
            <a:r>
              <a:rPr kumimoji="0" lang="en-US" alt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(Marmot, 2010).</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98471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031" y="69273"/>
            <a:ext cx="11464245" cy="726319"/>
          </a:xfrm>
        </p:spPr>
        <p:txBody>
          <a:bodyPr>
            <a:normAutofit/>
          </a:bodyPr>
          <a:lstStyle/>
          <a:p>
            <a:pPr algn="ctr"/>
            <a:r>
              <a:rPr lang="en-IN" sz="2800" b="1" dirty="0">
                <a:solidFill>
                  <a:schemeClr val="bg1"/>
                </a:solidFill>
                <a:latin typeface="Arial" panose="020B0604020202020204" pitchFamily="34" charset="0"/>
                <a:cs typeface="Arial" panose="020B0604020202020204" pitchFamily="34" charset="0"/>
              </a:rPr>
              <a:t>Reference List</a:t>
            </a:r>
            <a:endParaRPr lang="en-IN" sz="2800"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8685" y="706582"/>
            <a:ext cx="11872685" cy="5999018"/>
          </a:xfrm>
          <a:solidFill>
            <a:schemeClr val="tx1"/>
          </a:solidFill>
        </p:spPr>
        <p:txBody>
          <a:bodyPr>
            <a:noAutofit/>
          </a:bodyPr>
          <a:lstStyle/>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Adams, T.N., Morris, J. and Bomgaars, D.L. (2023) </a:t>
            </a:r>
            <a:r>
              <a:rPr lang="en-US" sz="1050" i="1" dirty="0">
                <a:solidFill>
                  <a:schemeClr val="bg1"/>
                </a:solidFill>
                <a:latin typeface="Arial" panose="020B0604020202020204" pitchFamily="34" charset="0"/>
                <a:cs typeface="Arial" panose="020B0604020202020204" pitchFamily="34" charset="0"/>
              </a:rPr>
              <a:t>Nicotine addiction and smoking: Health effects and interventions (nursing)</a:t>
            </a:r>
            <a:r>
              <a:rPr lang="en-US" sz="1050" dirty="0">
                <a:solidFill>
                  <a:schemeClr val="bg1"/>
                </a:solidFill>
                <a:latin typeface="Arial" panose="020B0604020202020204" pitchFamily="34" charset="0"/>
                <a:cs typeface="Arial" panose="020B0604020202020204" pitchFamily="34" charset="0"/>
              </a:rPr>
              <a:t>, </a:t>
            </a:r>
            <a:r>
              <a:rPr lang="en-US" sz="1050" i="1" dirty="0">
                <a:solidFill>
                  <a:schemeClr val="bg1"/>
                </a:solidFill>
                <a:latin typeface="Arial" panose="020B0604020202020204" pitchFamily="34" charset="0"/>
                <a:cs typeface="Arial" panose="020B0604020202020204" pitchFamily="34" charset="0"/>
              </a:rPr>
              <a:t>PubMed</a:t>
            </a:r>
            <a:r>
              <a:rPr lang="en-US" sz="1050" dirty="0">
                <a:solidFill>
                  <a:schemeClr val="bg1"/>
                </a:solidFill>
                <a:latin typeface="Arial" panose="020B0604020202020204" pitchFamily="34" charset="0"/>
                <a:cs typeface="Arial" panose="020B0604020202020204" pitchFamily="34" charset="0"/>
              </a:rPr>
              <a:t>. </a:t>
            </a:r>
            <a:r>
              <a:rPr lang="en-US" sz="1050" dirty="0" err="1">
                <a:solidFill>
                  <a:schemeClr val="bg1"/>
                </a:solidFill>
                <a:latin typeface="Arial" panose="020B0604020202020204" pitchFamily="34" charset="0"/>
                <a:cs typeface="Arial" panose="020B0604020202020204" pitchFamily="34" charset="0"/>
              </a:rPr>
              <a:t>StatPearls</a:t>
            </a:r>
            <a:r>
              <a:rPr lang="en-US" sz="1050" dirty="0">
                <a:solidFill>
                  <a:schemeClr val="bg1"/>
                </a:solidFill>
                <a:latin typeface="Arial" panose="020B0604020202020204" pitchFamily="34" charset="0"/>
                <a:cs typeface="Arial" panose="020B0604020202020204" pitchFamily="34" charset="0"/>
              </a:rPr>
              <a:t> Publishing. Available at: https://www.ncbi.nlm.nih.gov/books/NBK568714/ (Accessed: September 26, 2026).</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Allen, J.P. (2024) “Rethinking peer influence and risk taking: A strengths-based approach to adolescence in a new era,” </a:t>
            </a:r>
            <a:r>
              <a:rPr lang="en-US" sz="1050" i="1" dirty="0">
                <a:solidFill>
                  <a:schemeClr val="bg1"/>
                </a:solidFill>
                <a:latin typeface="Arial" panose="020B0604020202020204" pitchFamily="34" charset="0"/>
                <a:cs typeface="Arial" panose="020B0604020202020204" pitchFamily="34" charset="0"/>
              </a:rPr>
              <a:t>Development and psychopathology</a:t>
            </a:r>
            <a:r>
              <a:rPr lang="en-US" sz="1050" dirty="0">
                <a:solidFill>
                  <a:schemeClr val="bg1"/>
                </a:solidFill>
                <a:latin typeface="Arial" panose="020B0604020202020204" pitchFamily="34" charset="0"/>
                <a:cs typeface="Arial" panose="020B0604020202020204" pitchFamily="34" charset="0"/>
              </a:rPr>
              <a:t>, 36(5), pp. 1–12. Available at: https://doi.org/10.1017/s0954579424000877.</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Bartos, L.J., Funes, M.J., Ouellet, M., Posadas, M.P., Immink, M.A. and Krägeloh, C. (2022) “A feasibility study of a program integrating mindfulness, yoga, positive psychology, and emotional intelligence in tertiary-level student musicians,” </a:t>
            </a:r>
            <a:r>
              <a:rPr lang="en-US" sz="1050" i="1" dirty="0">
                <a:solidFill>
                  <a:schemeClr val="bg1"/>
                </a:solidFill>
                <a:latin typeface="Arial" panose="020B0604020202020204" pitchFamily="34" charset="0"/>
                <a:cs typeface="Arial" panose="020B0604020202020204" pitchFamily="34" charset="0"/>
              </a:rPr>
              <a:t>Mindfulness</a:t>
            </a:r>
            <a:r>
              <a:rPr lang="en-US" sz="1050" dirty="0">
                <a:solidFill>
                  <a:schemeClr val="bg1"/>
                </a:solidFill>
                <a:latin typeface="Arial" panose="020B0604020202020204" pitchFamily="34" charset="0"/>
                <a:cs typeface="Arial" panose="020B0604020202020204" pitchFamily="34" charset="0"/>
              </a:rPr>
              <a:t>, 13(10), pp. 2507–2528. Available at: https://doi.org/10.1007/s12671-022-01976-7.</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Examquestionbank (2023) </a:t>
            </a:r>
            <a:r>
              <a:rPr lang="en-US" sz="1050" i="1" dirty="0">
                <a:solidFill>
                  <a:schemeClr val="bg1"/>
                </a:solidFill>
                <a:latin typeface="Arial" panose="020B0604020202020204" pitchFamily="34" charset="0"/>
                <a:cs typeface="Arial" panose="020B0604020202020204" pitchFamily="34" charset="0"/>
              </a:rPr>
              <a:t>Health promotion theory review by experts</a:t>
            </a:r>
            <a:r>
              <a:rPr lang="en-US" sz="1050" dirty="0">
                <a:solidFill>
                  <a:schemeClr val="bg1"/>
                </a:solidFill>
                <a:latin typeface="Arial" panose="020B0604020202020204" pitchFamily="34" charset="0"/>
                <a:cs typeface="Arial" panose="020B0604020202020204" pitchFamily="34" charset="0"/>
              </a:rPr>
              <a:t>, </a:t>
            </a:r>
            <a:r>
              <a:rPr lang="en-US" sz="1050" i="1" dirty="0">
                <a:solidFill>
                  <a:schemeClr val="bg1"/>
                </a:solidFill>
                <a:latin typeface="Arial" panose="020B0604020202020204" pitchFamily="34" charset="0"/>
                <a:cs typeface="Arial" panose="020B0604020202020204" pitchFamily="34" charset="0"/>
              </a:rPr>
              <a:t>Examquestionbank.com</a:t>
            </a:r>
            <a:r>
              <a:rPr lang="en-US" sz="1050" dirty="0">
                <a:solidFill>
                  <a:schemeClr val="bg1"/>
                </a:solidFill>
                <a:latin typeface="Arial" panose="020B0604020202020204" pitchFamily="34" charset="0"/>
                <a:cs typeface="Arial" panose="020B0604020202020204" pitchFamily="34" charset="0"/>
              </a:rPr>
              <a:t>. Available at: https://www.examquestionbank.com/questions/critically-review-health-promotion-theory (Accessed: September 26, 2026).</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Foster, A. (2024) “What is the UK smoking ban, how will it work and when will it start?,” </a:t>
            </a:r>
            <a:r>
              <a:rPr lang="en-US" sz="1050" i="1" dirty="0">
                <a:solidFill>
                  <a:schemeClr val="bg1"/>
                </a:solidFill>
                <a:latin typeface="Arial" panose="020B0604020202020204" pitchFamily="34" charset="0"/>
                <a:cs typeface="Arial" panose="020B0604020202020204" pitchFamily="34" charset="0"/>
              </a:rPr>
              <a:t>www.bbc.com</a:t>
            </a:r>
            <a:r>
              <a:rPr lang="en-US" sz="1050" dirty="0">
                <a:solidFill>
                  <a:schemeClr val="bg1"/>
                </a:solidFill>
                <a:latin typeface="Arial" panose="020B0604020202020204" pitchFamily="34" charset="0"/>
                <a:cs typeface="Arial" panose="020B0604020202020204" pitchFamily="34" charset="0"/>
              </a:rPr>
              <a:t>, 16 April. Available at: https://www.bbc.com/news/health-68825322 (Accessed: September 26, 2026).</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Karatayev, O., Collier, A. D, Targoff, S.R. and Leibowitz, S.F. (2024) “Neurological disorders induced by drug use: Effects of adolescent and embryonic drug exposure on behavioral neurodevelopment,” </a:t>
            </a:r>
            <a:r>
              <a:rPr lang="en-US" sz="1050" i="1" dirty="0">
                <a:solidFill>
                  <a:schemeClr val="bg1"/>
                </a:solidFill>
                <a:latin typeface="Arial" panose="020B0604020202020204" pitchFamily="34" charset="0"/>
                <a:cs typeface="Arial" panose="020B0604020202020204" pitchFamily="34" charset="0"/>
              </a:rPr>
              <a:t>International Journal of Molecular Sciences</a:t>
            </a:r>
            <a:r>
              <a:rPr lang="en-US" sz="1050" dirty="0">
                <a:solidFill>
                  <a:schemeClr val="bg1"/>
                </a:solidFill>
                <a:latin typeface="Arial" panose="020B0604020202020204" pitchFamily="34" charset="0"/>
                <a:cs typeface="Arial" panose="020B0604020202020204" pitchFamily="34" charset="0"/>
              </a:rPr>
              <a:t>, 25(15), pp. 8341–8341. Available at: https://doi.org/10.3390/ijms25158341.</a:t>
            </a:r>
          </a:p>
          <a:p>
            <a:pPr lvl="0"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Khan, J. (2022) </a:t>
            </a:r>
            <a:r>
              <a:rPr lang="en-US" sz="1050" i="1" dirty="0">
                <a:solidFill>
                  <a:schemeClr val="bg1"/>
                </a:solidFill>
                <a:latin typeface="Arial" panose="020B0604020202020204" pitchFamily="34" charset="0"/>
                <a:cs typeface="Arial" panose="020B0604020202020204" pitchFamily="34" charset="0"/>
              </a:rPr>
              <a:t>The Khan Review making smoking obsolete independent review into smokefree 2030 policies</a:t>
            </a:r>
            <a:r>
              <a:rPr lang="en-US" sz="1050" dirty="0">
                <a:solidFill>
                  <a:schemeClr val="bg1"/>
                </a:solidFill>
                <a:latin typeface="Arial" panose="020B0604020202020204" pitchFamily="34" charset="0"/>
                <a:cs typeface="Arial" panose="020B0604020202020204" pitchFamily="34" charset="0"/>
              </a:rPr>
              <a:t>. Available at: https://www.bda.org/media/p23fe2ai/khan-review-making-smoking-obsolete.pdf (Accessed: September 26, 2026).</a:t>
            </a:r>
          </a:p>
          <a:p>
            <a:pPr lvl="0" algn="just">
              <a:lnSpc>
                <a:spcPct val="150000"/>
              </a:lnSpc>
              <a:buClr>
                <a:schemeClr val="bg1"/>
              </a:buClr>
              <a:buFont typeface="Wingdings" panose="05000000000000000000" pitchFamily="2" charset="2"/>
              <a:buChar char="Ø"/>
            </a:pPr>
            <a:r>
              <a:rPr lang="en-IN" sz="1050" dirty="0">
                <a:solidFill>
                  <a:schemeClr val="bg1"/>
                </a:solidFill>
                <a:latin typeface="Arial" panose="020B0604020202020204" pitchFamily="34" charset="0"/>
                <a:cs typeface="Arial" panose="020B0604020202020204" pitchFamily="34" charset="0"/>
              </a:rPr>
              <a:t>kingsfund.org.uk (2025) </a:t>
            </a:r>
            <a:r>
              <a:rPr lang="en-IN" sz="1050" i="1" dirty="0">
                <a:solidFill>
                  <a:schemeClr val="bg1"/>
                </a:solidFill>
                <a:latin typeface="Arial" panose="020B0604020202020204" pitchFamily="34" charset="0"/>
                <a:cs typeface="Arial" panose="020B0604020202020204" pitchFamily="34" charset="0"/>
              </a:rPr>
              <a:t>What is the state of children’s health in England?</a:t>
            </a:r>
            <a:r>
              <a:rPr lang="en-IN" sz="1050" dirty="0">
                <a:solidFill>
                  <a:schemeClr val="bg1"/>
                </a:solidFill>
                <a:latin typeface="Arial" panose="020B0604020202020204" pitchFamily="34" charset="0"/>
                <a:cs typeface="Arial" panose="020B0604020202020204" pitchFamily="34" charset="0"/>
              </a:rPr>
              <a:t>, </a:t>
            </a:r>
            <a:r>
              <a:rPr lang="en-IN" sz="1050" i="1" dirty="0">
                <a:solidFill>
                  <a:schemeClr val="bg1"/>
                </a:solidFill>
                <a:latin typeface="Arial" panose="020B0604020202020204" pitchFamily="34" charset="0"/>
                <a:cs typeface="Arial" panose="020B0604020202020204" pitchFamily="34" charset="0"/>
              </a:rPr>
              <a:t>The King’s Fund</a:t>
            </a:r>
            <a:r>
              <a:rPr lang="en-IN" sz="1050" dirty="0">
                <a:solidFill>
                  <a:schemeClr val="bg1"/>
                </a:solidFill>
                <a:latin typeface="Arial" panose="020B0604020202020204" pitchFamily="34" charset="0"/>
                <a:cs typeface="Arial" panose="020B0604020202020204" pitchFamily="34" charset="0"/>
              </a:rPr>
              <a:t>. Available at: https://www.kingsfund.org.uk/insight-and-analysis/long-reads/state-childrens-health-england?utm_source=chatgpt.com (Accessed: September 23, 2026).</a:t>
            </a:r>
          </a:p>
          <a:p>
            <a:pPr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Lockett, C., Shah, S., Rizzo Liu, K., Stockings, E., Sunderland, M. and Mooney-Somers, J. (2026) “Study protocol for the breathe easy all together e-cigarette prevention program: A RE-AIM framework-based experimental process and impact evaluation,” </a:t>
            </a:r>
            <a:r>
              <a:rPr lang="en-US" sz="1050" i="1" dirty="0">
                <a:solidFill>
                  <a:schemeClr val="bg1"/>
                </a:solidFill>
                <a:latin typeface="Arial" panose="020B0604020202020204" pitchFamily="34" charset="0"/>
                <a:cs typeface="Arial" panose="020B0604020202020204" pitchFamily="34" charset="0"/>
              </a:rPr>
              <a:t>BMC Public Health</a:t>
            </a:r>
            <a:r>
              <a:rPr lang="en-US" sz="1050" dirty="0">
                <a:solidFill>
                  <a:schemeClr val="bg1"/>
                </a:solidFill>
                <a:latin typeface="Arial" panose="020B0604020202020204" pitchFamily="34" charset="0"/>
                <a:cs typeface="Arial" panose="020B0604020202020204" pitchFamily="34" charset="0"/>
              </a:rPr>
              <a:t>, 26(1). Available at: </a:t>
            </a:r>
            <a:r>
              <a:rPr lang="en-US" sz="1050" dirty="0">
                <a:solidFill>
                  <a:schemeClr val="bg1"/>
                </a:solidFill>
                <a:latin typeface="Arial" panose="020B0604020202020204" pitchFamily="34" charset="0"/>
                <a:cs typeface="Arial" panose="020B0604020202020204" pitchFamily="34" charset="0"/>
                <a:hlinkClick r:id="rId2"/>
              </a:rPr>
              <a:t>https://doi.org/10.1186/s12889-026-27623-7</a:t>
            </a:r>
            <a:r>
              <a:rPr lang="en-US" sz="1050" dirty="0">
                <a:solidFill>
                  <a:schemeClr val="bg1"/>
                </a:solidFill>
                <a:latin typeface="Arial" panose="020B0604020202020204" pitchFamily="34" charset="0"/>
                <a:cs typeface="Arial" panose="020B0604020202020204" pitchFamily="34" charset="0"/>
              </a:rPr>
              <a:t>.</a:t>
            </a:r>
          </a:p>
          <a:p>
            <a:pPr algn="just">
              <a:lnSpc>
                <a:spcPct val="150000"/>
              </a:lnSpc>
              <a:buClr>
                <a:schemeClr val="bg1"/>
              </a:buClr>
              <a:buFont typeface="Wingdings" panose="05000000000000000000" pitchFamily="2" charset="2"/>
              <a:buChar char="Ø"/>
            </a:pPr>
            <a:r>
              <a:rPr lang="en-US" sz="1050" dirty="0">
                <a:solidFill>
                  <a:schemeClr val="bg1"/>
                </a:solidFill>
                <a:latin typeface="Arial" panose="020B0604020202020204" pitchFamily="34" charset="0"/>
                <a:cs typeface="Arial" panose="020B0604020202020204" pitchFamily="34" charset="0"/>
              </a:rPr>
              <a:t>Lutmer, K.M., Wagner, H., Richdale, K., Zimmerman, A.B., Datta, A. and Dougherty, B.E. (2023) “Examining daily disposable soft contact lens wearers’ attitudes and beliefs using the health belief model: Ophthalmic &amp; physiological optics,” </a:t>
            </a:r>
            <a:r>
              <a:rPr lang="en-US" sz="1050" i="1" dirty="0">
                <a:solidFill>
                  <a:schemeClr val="bg1"/>
                </a:solidFill>
                <a:latin typeface="Arial" panose="020B0604020202020204" pitchFamily="34" charset="0"/>
                <a:cs typeface="Arial" panose="020B0604020202020204" pitchFamily="34" charset="0"/>
              </a:rPr>
              <a:t>Ophthalmic &amp; Physiological Optics</a:t>
            </a:r>
            <a:r>
              <a:rPr lang="en-US" sz="1050" dirty="0">
                <a:solidFill>
                  <a:schemeClr val="bg1"/>
                </a:solidFill>
                <a:latin typeface="Arial" panose="020B0604020202020204" pitchFamily="34" charset="0"/>
                <a:cs typeface="Arial" panose="020B0604020202020204" pitchFamily="34" charset="0"/>
              </a:rPr>
              <a:t>, 43(2), pp. 202–211. Available at: </a:t>
            </a:r>
            <a:r>
              <a:rPr lang="en-US" sz="1050" dirty="0">
                <a:solidFill>
                  <a:schemeClr val="bg1"/>
                </a:solidFill>
                <a:latin typeface="Arial" panose="020B0604020202020204" pitchFamily="34" charset="0"/>
                <a:cs typeface="Arial" panose="020B0604020202020204" pitchFamily="34" charset="0"/>
                <a:hlinkClick r:id="rId3"/>
              </a:rPr>
              <a:t>https://doi.org/10.1111/opo.13078</a:t>
            </a:r>
            <a:r>
              <a:rPr lang="en-US" sz="1050" dirty="0">
                <a:solidFill>
                  <a:schemeClr val="bg1"/>
                </a:solidFill>
                <a:latin typeface="Arial" panose="020B0604020202020204" pitchFamily="34" charset="0"/>
                <a:cs typeface="Arial" panose="020B0604020202020204" pitchFamily="34" charset="0"/>
              </a:rPr>
              <a:t>. </a:t>
            </a:r>
            <a:r>
              <a:rPr lang="en-US" sz="1050">
                <a:solidFill>
                  <a:schemeClr val="bg1"/>
                </a:solidFill>
                <a:latin typeface="Arial" panose="020B0604020202020204" pitchFamily="34" charset="0"/>
                <a:cs typeface="Arial" panose="020B0604020202020204" pitchFamily="34" charset="0"/>
              </a:rPr>
              <a:t>asteria Wilson</a:t>
            </a:r>
            <a:endParaRPr lang="en-US"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04155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904" y="100995"/>
            <a:ext cx="11464245" cy="588553"/>
          </a:xfrm>
          <a:solidFill>
            <a:schemeClr val="tx1"/>
          </a:solidFill>
        </p:spPr>
        <p:txBody>
          <a:bodyPr>
            <a:normAutofit/>
          </a:bodyPr>
          <a:lstStyle/>
          <a:p>
            <a:pPr algn="ctr"/>
            <a:r>
              <a:rPr lang="en-IN" sz="2800" b="1" dirty="0">
                <a:solidFill>
                  <a:schemeClr val="bg1"/>
                </a:solidFill>
                <a:latin typeface="Arial" panose="020B0604020202020204" pitchFamily="34" charset="0"/>
                <a:cs typeface="Arial" panose="020B0604020202020204" pitchFamily="34" charset="0"/>
              </a:rPr>
              <a:t>Reference List</a:t>
            </a:r>
            <a:endParaRPr lang="en-IN" sz="2800"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8685" y="812800"/>
            <a:ext cx="11872685" cy="5892800"/>
          </a:xfrm>
          <a:solidFill>
            <a:schemeClr val="tx1"/>
          </a:solidFill>
        </p:spPr>
        <p:txBody>
          <a:bodyPr>
            <a:noAutofit/>
          </a:bodyPr>
          <a:lstStyle/>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Mays, D., Gilman, S.E., Rende, R., Luta, G., Tercyak, K.P. and Niaura, R.S. (2024) “Parental smoking exposure and adolescent smoking trajectories,” </a:t>
            </a:r>
            <a:r>
              <a:rPr lang="en-US" sz="1100" i="1" dirty="0">
                <a:latin typeface="Arial" panose="020B0604020202020204" pitchFamily="34" charset="0"/>
                <a:cs typeface="Arial" panose="020B0604020202020204" pitchFamily="34" charset="0"/>
              </a:rPr>
              <a:t>Pediatrics</a:t>
            </a:r>
            <a:r>
              <a:rPr lang="en-US" sz="1100" dirty="0">
                <a:latin typeface="Arial" panose="020B0604020202020204" pitchFamily="34" charset="0"/>
                <a:cs typeface="Arial" panose="020B0604020202020204" pitchFamily="34" charset="0"/>
              </a:rPr>
              <a:t>, 133(6), pp. 983–991. Available at: https://doi.org/10.1542/peds.2013-3003.</a:t>
            </a: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NHS (2020) </a:t>
            </a:r>
            <a:r>
              <a:rPr lang="en-US" sz="1100" i="1" dirty="0">
                <a:latin typeface="Arial" panose="020B0604020202020204" pitchFamily="34" charset="0"/>
                <a:cs typeface="Arial" panose="020B0604020202020204" pitchFamily="34" charset="0"/>
              </a:rPr>
              <a:t>Quit smoking - better health</a:t>
            </a:r>
            <a:r>
              <a:rPr lang="en-US" sz="1100" dirty="0">
                <a:latin typeface="Arial" panose="020B0604020202020204" pitchFamily="34" charset="0"/>
                <a:cs typeface="Arial" panose="020B0604020202020204" pitchFamily="34" charset="0"/>
              </a:rPr>
              <a:t>, </a:t>
            </a:r>
            <a:r>
              <a:rPr lang="en-US" sz="1100" i="1" dirty="0">
                <a:latin typeface="Arial" panose="020B0604020202020204" pitchFamily="34" charset="0"/>
                <a:cs typeface="Arial" panose="020B0604020202020204" pitchFamily="34" charset="0"/>
              </a:rPr>
              <a:t>NHS.UK</a:t>
            </a:r>
            <a:r>
              <a:rPr lang="en-US" sz="1100" dirty="0">
                <a:latin typeface="Arial" panose="020B0604020202020204" pitchFamily="34" charset="0"/>
                <a:cs typeface="Arial" panose="020B0604020202020204" pitchFamily="34" charset="0"/>
              </a:rPr>
              <a:t>. NHS. Available at: https://www.nhs.uk/better-health/quit-smoking/ (Accessed: September 26, 2026).</a:t>
            </a:r>
          </a:p>
          <a:p>
            <a:pPr algn="just">
              <a:lnSpc>
                <a:spcPct val="150000"/>
              </a:lnSpc>
              <a:buClr>
                <a:schemeClr val="bg1"/>
              </a:buClr>
              <a:buFont typeface="Wingdings" panose="05000000000000000000" pitchFamily="2" charset="2"/>
              <a:buChar char="Ø"/>
            </a:pPr>
            <a:r>
              <a:rPr lang="en-IN" sz="1100" dirty="0">
                <a:latin typeface="Arial" panose="020B0604020202020204" pitchFamily="34" charset="0"/>
                <a:cs typeface="Arial" panose="020B0604020202020204" pitchFamily="34" charset="0"/>
              </a:rPr>
              <a:t>NHS (2024) </a:t>
            </a:r>
            <a:r>
              <a:rPr lang="en-IN" sz="1100" i="1" dirty="0">
                <a:latin typeface="Arial" panose="020B0604020202020204" pitchFamily="34" charset="0"/>
                <a:cs typeface="Arial" panose="020B0604020202020204" pitchFamily="34" charset="0"/>
              </a:rPr>
              <a:t>Understanding the true impact of smoking - better health</a:t>
            </a:r>
            <a:r>
              <a:rPr lang="en-IN" sz="1100" dirty="0">
                <a:latin typeface="Arial" panose="020B0604020202020204" pitchFamily="34" charset="0"/>
                <a:cs typeface="Arial" panose="020B0604020202020204" pitchFamily="34" charset="0"/>
              </a:rPr>
              <a:t>, </a:t>
            </a:r>
            <a:r>
              <a:rPr lang="en-IN" sz="1100" i="1" dirty="0">
                <a:latin typeface="Arial" panose="020B0604020202020204" pitchFamily="34" charset="0"/>
                <a:cs typeface="Arial" panose="020B0604020202020204" pitchFamily="34" charset="0"/>
              </a:rPr>
              <a:t>nhs.uk</a:t>
            </a:r>
            <a:r>
              <a:rPr lang="en-IN" sz="1100" dirty="0">
                <a:latin typeface="Arial" panose="020B0604020202020204" pitchFamily="34" charset="0"/>
                <a:cs typeface="Arial" panose="020B0604020202020204" pitchFamily="34" charset="0"/>
              </a:rPr>
              <a:t>. Available at: https://www.nhs.uk/better-health/quit-smoking/why-quit-smoking/understanding-the-true-impact-of-smoking/ (Accessed: September 29, 2026).</a:t>
            </a:r>
            <a:endParaRPr lang="en-US" sz="1100" dirty="0">
              <a:latin typeface="Arial" panose="020B0604020202020204" pitchFamily="34" charset="0"/>
              <a:cs typeface="Arial" panose="020B0604020202020204" pitchFamily="34" charset="0"/>
            </a:endParaRP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NHS (2025) </a:t>
            </a:r>
            <a:r>
              <a:rPr lang="en-US" sz="1100" i="1" dirty="0">
                <a:latin typeface="Arial" panose="020B0604020202020204" pitchFamily="34" charset="0"/>
                <a:cs typeface="Arial" panose="020B0604020202020204" pitchFamily="34" charset="0"/>
              </a:rPr>
              <a:t>Understanding the true impact of smoking - better health</a:t>
            </a:r>
            <a:r>
              <a:rPr lang="en-US" sz="1100" dirty="0">
                <a:latin typeface="Arial" panose="020B0604020202020204" pitchFamily="34" charset="0"/>
                <a:cs typeface="Arial" panose="020B0604020202020204" pitchFamily="34" charset="0"/>
              </a:rPr>
              <a:t>, </a:t>
            </a:r>
            <a:r>
              <a:rPr lang="en-US" sz="1100" i="1" dirty="0">
                <a:latin typeface="Arial" panose="020B0604020202020204" pitchFamily="34" charset="0"/>
                <a:cs typeface="Arial" panose="020B0604020202020204" pitchFamily="34" charset="0"/>
              </a:rPr>
              <a:t>nhs.uk</a:t>
            </a:r>
            <a:r>
              <a:rPr lang="en-US" sz="1100" dirty="0">
                <a:latin typeface="Arial" panose="020B0604020202020204" pitchFamily="34" charset="0"/>
                <a:cs typeface="Arial" panose="020B0604020202020204" pitchFamily="34" charset="0"/>
              </a:rPr>
              <a:t>. Available at: https://www.nhs.uk/better-health/quit-smoking/why-quit-smoking/understanding-the-true-impact-of-smoking/ (Accessed: September 26, 2026).</a:t>
            </a: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NHS England (2025) </a:t>
            </a:r>
            <a:r>
              <a:rPr lang="en-US" sz="1100" i="1" dirty="0">
                <a:latin typeface="Arial" panose="020B0604020202020204" pitchFamily="34" charset="0"/>
                <a:cs typeface="Arial" panose="020B0604020202020204" pitchFamily="34" charset="0"/>
              </a:rPr>
              <a:t>Smoking, drinking and drug use among young people in England, 2023</a:t>
            </a:r>
            <a:r>
              <a:rPr lang="en-US" sz="1100" dirty="0">
                <a:latin typeface="Arial" panose="020B0604020202020204" pitchFamily="34" charset="0"/>
                <a:cs typeface="Arial" panose="020B0604020202020204" pitchFamily="34" charset="0"/>
              </a:rPr>
              <a:t>, </a:t>
            </a:r>
            <a:r>
              <a:rPr lang="en-US" sz="1100" i="1" dirty="0">
                <a:latin typeface="Arial" panose="020B0604020202020204" pitchFamily="34" charset="0"/>
                <a:cs typeface="Arial" panose="020B0604020202020204" pitchFamily="34" charset="0"/>
              </a:rPr>
              <a:t>Digital.nhs.uk</a:t>
            </a:r>
            <a:r>
              <a:rPr lang="en-US" sz="1100" dirty="0">
                <a:latin typeface="Arial" panose="020B0604020202020204" pitchFamily="34" charset="0"/>
                <a:cs typeface="Arial" panose="020B0604020202020204" pitchFamily="34" charset="0"/>
              </a:rPr>
              <a:t>. Available at: https://digital.nhs.uk/data-and-information/publications/statistical/smoking-drinking-and-drug-use-among-young-people-in-england/2023 (Accessed: September 26, 2026).</a:t>
            </a: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Positivechoices (2022) </a:t>
            </a:r>
            <a:r>
              <a:rPr lang="en-US" sz="1100" i="1" dirty="0">
                <a:latin typeface="Arial" panose="020B0604020202020204" pitchFamily="34" charset="0"/>
                <a:cs typeface="Arial" panose="020B0604020202020204" pitchFamily="34" charset="0"/>
              </a:rPr>
              <a:t>Tobacco and Cigarettes: Factsheet</a:t>
            </a:r>
            <a:r>
              <a:rPr lang="en-US" sz="1100" dirty="0">
                <a:latin typeface="Arial" panose="020B0604020202020204" pitchFamily="34" charset="0"/>
                <a:cs typeface="Arial" panose="020B0604020202020204" pitchFamily="34" charset="0"/>
              </a:rPr>
              <a:t>, </a:t>
            </a:r>
            <a:r>
              <a:rPr lang="en-US" sz="1100" i="1" dirty="0">
                <a:latin typeface="Arial" panose="020B0604020202020204" pitchFamily="34" charset="0"/>
                <a:cs typeface="Arial" panose="020B0604020202020204" pitchFamily="34" charset="0"/>
              </a:rPr>
              <a:t>Positive Choices</a:t>
            </a:r>
            <a:r>
              <a:rPr lang="en-US" sz="1100" dirty="0">
                <a:latin typeface="Arial" panose="020B0604020202020204" pitchFamily="34" charset="0"/>
                <a:cs typeface="Arial" panose="020B0604020202020204" pitchFamily="34" charset="0"/>
              </a:rPr>
              <a:t>. Available at: https://positivechoices.org.au/teachers/tobacco-factsheet? (Accessed: September 26, 2026).</a:t>
            </a: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Sawyer, K., Hanafi, A., Freeman, T.P., Burke, C., Adams, S., Aveyard, P., Jacobsen, P. and Taylor, G. (2025) “What is the effect of presenting evidence of the mental vs physical health benefits of quitting smoking on motivation to stop smoking? An online randomised controlled experiment,” </a:t>
            </a:r>
            <a:r>
              <a:rPr lang="en-US" sz="1100" i="1" dirty="0">
                <a:latin typeface="Arial" panose="020B0604020202020204" pitchFamily="34" charset="0"/>
                <a:cs typeface="Arial" panose="020B0604020202020204" pitchFamily="34" charset="0"/>
              </a:rPr>
              <a:t>BMC Public Health</a:t>
            </a:r>
            <a:r>
              <a:rPr lang="en-US" sz="1100" dirty="0">
                <a:latin typeface="Arial" panose="020B0604020202020204" pitchFamily="34" charset="0"/>
                <a:cs typeface="Arial" panose="020B0604020202020204" pitchFamily="34" charset="0"/>
              </a:rPr>
              <a:t>, 25(1). Available at: https://doi.org/10.1186/s12889-025-22795-0.</a:t>
            </a:r>
          </a:p>
          <a:p>
            <a:pPr algn="just">
              <a:lnSpc>
                <a:spcPct val="150000"/>
              </a:lnSpc>
              <a:buClr>
                <a:schemeClr val="bg1"/>
              </a:buClr>
              <a:buFont typeface="Wingdings" panose="05000000000000000000" pitchFamily="2" charset="2"/>
              <a:buChar char="Ø"/>
            </a:pPr>
            <a:r>
              <a:rPr lang="en-IN" sz="1100" dirty="0">
                <a:latin typeface="Arial" panose="020B0604020202020204" pitchFamily="34" charset="0"/>
                <a:cs typeface="Arial" panose="020B0604020202020204" pitchFamily="34" charset="0"/>
              </a:rPr>
              <a:t>Sharma, R., Martins, N., Tripathi, A., Caponnetto, P., Garg, N., Nepovimova, E., Kuča, K. and Prajapati, P.K. (2020) “Influence of family environment and tobacco addiction: A short report from a post-graduate teaching hospital, India,” </a:t>
            </a:r>
            <a:r>
              <a:rPr lang="en-IN" sz="1100" i="1" dirty="0">
                <a:latin typeface="Arial" panose="020B0604020202020204" pitchFamily="34" charset="0"/>
                <a:cs typeface="Arial" panose="020B0604020202020204" pitchFamily="34" charset="0"/>
              </a:rPr>
              <a:t>International Journal of Environmental Research and Public Health</a:t>
            </a:r>
            <a:r>
              <a:rPr lang="en-IN" sz="1100" dirty="0">
                <a:latin typeface="Arial" panose="020B0604020202020204" pitchFamily="34" charset="0"/>
                <a:cs typeface="Arial" panose="020B0604020202020204" pitchFamily="34" charset="0"/>
              </a:rPr>
              <a:t>, 17(8), p. 2868. Available at: </a:t>
            </a:r>
            <a:r>
              <a:rPr lang="en-IN" sz="1100" u="sng" dirty="0">
                <a:latin typeface="Arial" panose="020B0604020202020204" pitchFamily="34" charset="0"/>
                <a:cs typeface="Arial" panose="020B0604020202020204" pitchFamily="34" charset="0"/>
                <a:hlinkClick r:id="rId2"/>
              </a:rPr>
              <a:t>https://doi.org/10.3390/ijerph17082868</a:t>
            </a:r>
            <a:r>
              <a:rPr lang="en-IN" sz="1100" dirty="0">
                <a:latin typeface="Arial" panose="020B0604020202020204" pitchFamily="34" charset="0"/>
                <a:cs typeface="Arial" panose="020B0604020202020204" pitchFamily="34" charset="0"/>
              </a:rPr>
              <a:t>.</a:t>
            </a:r>
            <a:endParaRPr lang="en-US" sz="1100" dirty="0">
              <a:latin typeface="Arial" panose="020B0604020202020204" pitchFamily="34" charset="0"/>
              <a:cs typeface="Arial" panose="020B0604020202020204" pitchFamily="34" charset="0"/>
            </a:endParaRPr>
          </a:p>
          <a:p>
            <a:pPr algn="just">
              <a:lnSpc>
                <a:spcPct val="150000"/>
              </a:lnSpc>
              <a:buClr>
                <a:schemeClr val="bg1"/>
              </a:buClr>
              <a:buFont typeface="Wingdings" panose="05000000000000000000" pitchFamily="2" charset="2"/>
              <a:buChar char="Ø"/>
            </a:pPr>
            <a:r>
              <a:rPr lang="en-US" sz="1100" dirty="0">
                <a:latin typeface="Arial" panose="020B0604020202020204" pitchFamily="34" charset="0"/>
                <a:cs typeface="Arial" panose="020B0604020202020204" pitchFamily="34" charset="0"/>
              </a:rPr>
              <a:t>Simpson, A., Jackson, B., Rosenberg, M. and Willis, C. (2025) “Measuring delivery and impact in community-based health promotion initiatives: Development and overview of the healthway evaluation framework,” </a:t>
            </a:r>
            <a:r>
              <a:rPr lang="en-US" sz="1100" i="1" dirty="0">
                <a:latin typeface="Arial" panose="020B0604020202020204" pitchFamily="34" charset="0"/>
                <a:cs typeface="Arial" panose="020B0604020202020204" pitchFamily="34" charset="0"/>
              </a:rPr>
              <a:t>Frontiers in Public Health</a:t>
            </a:r>
            <a:r>
              <a:rPr lang="en-US" sz="1100" dirty="0">
                <a:latin typeface="Arial" panose="020B0604020202020204" pitchFamily="34" charset="0"/>
                <a:cs typeface="Arial" panose="020B0604020202020204" pitchFamily="34" charset="0"/>
              </a:rPr>
              <a:t>, 13. Available at: </a:t>
            </a:r>
            <a:r>
              <a:rPr lang="en-US" sz="1100" dirty="0">
                <a:latin typeface="Arial" panose="020B0604020202020204" pitchFamily="34" charset="0"/>
                <a:cs typeface="Arial" panose="020B0604020202020204" pitchFamily="34" charset="0"/>
                <a:hlinkClick r:id="rId3"/>
              </a:rPr>
              <a:t>https://doi.org/10.3389/fpubh.2025.1676965</a:t>
            </a:r>
            <a:r>
              <a:rPr lang="en-US" sz="1100" dirty="0">
                <a:latin typeface="Arial" panose="020B0604020202020204" pitchFamily="34" charset="0"/>
                <a:cs typeface="Arial" panose="020B0604020202020204" pitchFamily="34" charset="0"/>
              </a:rPr>
              <a:t>.           Asteria Wilson</a:t>
            </a:r>
          </a:p>
        </p:txBody>
      </p:sp>
    </p:spTree>
    <p:extLst>
      <p:ext uri="{BB962C8B-B14F-4D97-AF65-F5344CB8AC3E}">
        <p14:creationId xmlns:p14="http://schemas.microsoft.com/office/powerpoint/2010/main" val="5666024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DCAE19-8D7D-7A4A-4A6A-523BC82B84B1}"/>
              </a:ext>
            </a:extLst>
          </p:cNvPr>
          <p:cNvSpPr>
            <a:spLocks noChangeArrowheads="1"/>
          </p:cNvSpPr>
          <p:nvPr/>
        </p:nvSpPr>
        <p:spPr bwMode="auto">
          <a:xfrm>
            <a:off x="0" y="9975"/>
            <a:ext cx="184731" cy="437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1587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1549158B-BD83-0D5F-241D-74CB583B4E76}"/>
              </a:ext>
            </a:extLst>
          </p:cNvPr>
          <p:cNvSpPr txBox="1"/>
          <p:nvPr/>
        </p:nvSpPr>
        <p:spPr>
          <a:xfrm>
            <a:off x="92365" y="228599"/>
            <a:ext cx="11797719" cy="650178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Reference list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Action on Smoking and Health (2024)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Young people and smoking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ASH</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
              </a:rPr>
              <a:t>https://ash.org.uk/resources/view/young-people-and-smoking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25,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ASH (2023)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Action on smoking and health</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Action on Smoking and Health</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https://ash.org.uk/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Birmingham City Council (2025)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Get help to stop smoking | stop smoking | Birmingham City Council</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Birmingham.gov.uk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https://www.birmingham.gov.uk/info/50405/addiction_and_substance_use_support/1364/stop_smoking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British heart foundation (2024)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British Heart Foundation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British Heart foundation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https://www.bhf.org.uk/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Canva (2025)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Canva</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Canva</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https://www.canva.com/</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Cavanagh, S. and Chadwick, K. (2005)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needs assessment: A practical guide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National Institute for Health and Clinical Excellence.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Department of Health and Social Care (2022)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Better Health quit smoking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Campaign Resource Centre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https://campaignresources.dhsc.gov.uk/campaigns/better-health-quit-smoking/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Google (2025)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Gemini</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gemini.google.com</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Google.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8"/>
              </a:rPr>
              <a:t>https://gemini.google.com/app</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Hawe, P. (1994) “Capturing the meaning of ‘community’ in community intervention evaluation: Some contributions from community psychology,”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Promotion International</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9(3), pp. 199–210.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9"/>
              </a:rPr>
              <a:t>https://doi.org/10.1093/heapro/9.3.199</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Hawe, P., </a:t>
            </a:r>
            <a:r>
              <a:rPr kumimoji="0" lang="en-US" altLang="en-US" sz="105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Degeling</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D.E. and Hall, J. (1990)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Evaluating health promotion : A health worker’s guide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Maclennan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&amp; Petty.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IHME (2019)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Smoking and tobacco</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Institute for Health Metrics and Evaluation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0"/>
              </a:rPr>
              <a:t>https://www.healthdata.org/research-analysis/health-topics/smoking-and-tobacco</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25,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 (2026)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Creative Health at Birmingham City Council Public Health: Public Health Researchers in Residence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LGAcomms</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Local Government Association.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1"/>
              </a:rPr>
              <a:t>https://www.local.gov.uk/case-studies/creative-health-birmingham-city-council-public-health-public-health-researchers</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Marmot, M. (2010)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Fair Society, healthy lives: The marmot review</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Institute of Health Equity</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Marmot Review.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2"/>
              </a:rPr>
              <a:t>https://www.instituteofhealthequity.org/resources-reports/fair-society-healthy-lives-the-marmot-review/fair-society-healthy-lives-full-report-pdf.pdf</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25,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Mentor, P. (2023)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Quit smoking in Birmingham: Our best solution to kick the habit with ease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King’s Pharmacy</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3"/>
              </a:rPr>
              <a:t>https://kingspharmacy.co.uk/quit-smoking-birmingham/</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Naidoo, J. and Wills, J. (2010)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Developing practice for Public Health and Health Promotion e-book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Elsevier Health Sciences.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(2026)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Home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Website</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4"/>
              </a:rPr>
              <a:t>https://www.bhamcommunity.nhs.uk/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(2019)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long term plan will help problem drinkers and smokers</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England.nhs.uk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5"/>
              </a:rPr>
              <a:t>https://www.england.nhs.uk/2019/01/nhs-long-term-plan-will-help-problem-drinkers-and-smokers</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(Accessed: September 25,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O’Connor-Fleming, M., Parker, E., Higgins, H. and Gould, T. (2006) “A framework for evaluating health promotion programs,”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Promotion Journal of Australia</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17(1), pp. 61–66.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6"/>
              </a:rPr>
              <a:t>https://doi.org/10.1071/he06061</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PSHE Association (2022)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Home | pshe-association.Org.UK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pshe-association.org.uk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7"/>
              </a:rPr>
              <a:t>https://pshe-association.org.uk/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Public Health England (2018)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Stoptober campaign evaluation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GOV.UK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8"/>
              </a:rPr>
              <a:t>https://www.gov.uk/government/publications/stoptober-campaign-evaluation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Rootman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 </a:t>
            </a:r>
            <a:r>
              <a:rPr kumimoji="0" lang="en-US" altLang="en-US" sz="105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Goodstadt</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 Hyndman, B., McQueen, D.V., Potvin, L., Springett, J. and </a:t>
            </a:r>
            <a:r>
              <a:rPr kumimoji="0" lang="en-US" altLang="en-US" sz="105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Ziglio</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 (2001) “Evaluation in health promotion: Principles and perspectives,”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Who.int</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[Preprint]. Available at: https://doi.org/9289013591 (‎print)‎.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Saan, H. and Wise, M. (2011) “Enable, mediate, advocate,”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Promotion International</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26(suppl 2), pp. ii187-ii193.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9"/>
              </a:rPr>
              <a:t>https://doi.org/10.1093/heapro/dar069</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Scriven, A. (2010)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Promoting health: A practical guide - e-book</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Elsevier Health Sciences.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World Health Organization (2025a)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promotion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World Health Organization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WHO.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0"/>
              </a:rPr>
              <a:t>https://www.who.int/health-topics/health-promotion#tab=tab_1</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25,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World Health Organization (2025b)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Tobacco</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05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World Health Organization</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World Health Organization. Available at: </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1"/>
              </a:rPr>
              <a:t>https://www.who.int/news-room/fact-sheets/detail/tobacco</a:t>
            </a:r>
            <a:r>
              <a:rPr kumimoji="0" lang="en-US" alt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September 25, 2026).</a:t>
            </a:r>
          </a:p>
        </p:txBody>
      </p:sp>
    </p:spTree>
    <p:extLst>
      <p:ext uri="{BB962C8B-B14F-4D97-AF65-F5344CB8AC3E}">
        <p14:creationId xmlns:p14="http://schemas.microsoft.com/office/powerpoint/2010/main" val="2739288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4">
            <a:extLst>
              <a:ext uri="{FF2B5EF4-FFF2-40B4-BE49-F238E27FC236}">
                <a16:creationId xmlns:a16="http://schemas.microsoft.com/office/drawing/2014/main" id="{7B899FFA-BA8E-FB9F-AF85-7C86ED0A8CDE}"/>
              </a:ext>
            </a:extLst>
          </p:cNvPr>
          <p:cNvSpPr txBox="1">
            <a:spLocks noChangeArrowheads="1"/>
          </p:cNvSpPr>
          <p:nvPr/>
        </p:nvSpPr>
        <p:spPr bwMode="auto">
          <a:xfrm>
            <a:off x="200025" y="0"/>
            <a:ext cx="1179195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Reference list</a:t>
            </a:r>
            <a:endParaRPr kumimoji="0" lang="en-US" altLang="en-US" sz="2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Action on Smoking and Health (2019)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Smoking and mental health</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ASH</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2"/>
              </a:rPr>
              <a:t>https://ash.org.uk/resources/view/smoking-and-mental-health</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Ajzen, I. (1991)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The theory of planned behavior</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ResearchGate</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3"/>
              </a:rPr>
              <a:t>https://www.researchgate.net/publication/272790646_The_Theory_of_Planned_Behavior</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Alzheimer’s Research UK (2024)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How quitting smoking could be the next step you take for Better Brain Health - alzheimer’s research 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Alzheimer’s Research 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4"/>
              </a:rPr>
              <a:t>https://www.alzheimersresearchuk.org/news/how-quitting-smoking-could-be-the-next-step-you-take-for-better-brain-health/</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Asamoah, S. (2026)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Securly - geolocation sharing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Kingsfund.org.uk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5"/>
              </a:rPr>
              <a:t>https://www.kingsfund.org.uk/insight-and-analysis/blogs/youth-vaping-next-phase-tobacco-control</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30,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ASH (2024)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Young People, Mental Health and smoking - ASH Scotland</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ASH Scotland</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6"/>
              </a:rPr>
              <a:t>https://ashscotland.org.uk/briefing/young-people-mental-health-smoking/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Bristol, U. (2026)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Poor school grades and smoking: Is tobacco all to blame?</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www.bristol.ac.uk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7"/>
              </a:rPr>
              <a:t>https://www.bristol.ac.uk/alspac/participants/discoveries/smoking-and-grades/</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British Heart Foundation (2023)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British heart foundation</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8"/>
              </a:rPr>
              <a:t>https://www.bhf.org.uk/informationsupport/risk-factors/smoking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British Lung Foundation (2026)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Asthma + lung 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Asthma + Lung 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9"/>
              </a:rPr>
              <a:t>https://www.asthmaandlung.org.uk/support-us/become-corporate-partner/our-partners</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Denscombe, M. (2007) “UK health policy and ‘underage’ smokers: The case for smoking cessation services,”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Health Policy</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80(1), pp. 69–76.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0"/>
              </a:rPr>
              <a:t>https://doi.org/10.1016/j.healthpol.2006.02.015</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Department of Health and Social Care (2012)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Half of all smokers underestimate the health and financial impacts of 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GOV.UK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1"/>
              </a:rPr>
              <a:t>https://www.gov.uk/government/news/half-of-all-smokers-underestimate-the-health-and-financial-impacts-of-smoking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Google (2025)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Gemini</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gemini.google.com</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Google. Available at: https://gemini.google.com/app (Accessed: September 28,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Institute of Medicine (2001)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Health and behavior the interplay of biological, behavioral, and societal influences</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National Academies Press.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2"/>
              </a:rPr>
              <a:t>http://www.nap.edu/catalog/9838.htm</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Khan, M. and Fabrigar, L. (2008) “Planned behavior theory,”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Encyclopedia of Public Health</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pp. 1110–1111.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3"/>
              </a:rPr>
              <a:t>https://doi.org/10.1007/978-1-4020-5614-7_2652</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Lewis , D. (2026)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Welcome to zscaler directory authentication</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4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Leeds.ac.uk</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4"/>
              </a:rPr>
              <a:t>https://www.leeds.ac.uk/news-society-politics/news/article/5082/building-teenagers-resilience-to-say-no-to-smoking</a:t>
            </a:r>
            <a:r>
              <a:rPr kumimoji="0" lang="en-US"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4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19882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4">
            <a:extLst>
              <a:ext uri="{FF2B5EF4-FFF2-40B4-BE49-F238E27FC236}">
                <a16:creationId xmlns:a16="http://schemas.microsoft.com/office/drawing/2014/main" id="{A24AA9DF-26BA-F31A-E57D-6A9F11A0CE55}"/>
              </a:ext>
            </a:extLst>
          </p:cNvPr>
          <p:cNvSpPr txBox="1">
            <a:spLocks noChangeArrowheads="1"/>
          </p:cNvSpPr>
          <p:nvPr/>
        </p:nvSpPr>
        <p:spPr bwMode="auto">
          <a:xfrm>
            <a:off x="184150" y="90488"/>
            <a:ext cx="11771313" cy="680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Reference list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Marmot, M. (2010)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Fair Society, healthy lives: The marmot review</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Institute of Health Equity</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The Marmot Review.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2"/>
              </a:rPr>
              <a:t>https://www.instituteofhealthequity.org/resources-reports/fair-society-healthy-lives-the-marmot-review/fair-society-healthy-lives-full-report-pdf.pdf</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Matthes, B.K. and Berrick, J. (2026) “Reshaping the social meaning of smoking: The UK’s tobacco-free generation policy,”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European Journal of Public Health</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36(4).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3"/>
              </a:rPr>
              <a:t>https://doi.org/10.1093/eurpub/ckag107</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Mental Health Foundation (2021)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Smoking and mental health</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Mental Health Foundation</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4"/>
              </a:rPr>
              <a:t>https://www.mentalhealth.org.uk/explore-mental-health/a-z-topics/smoking-and-mental-health</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Narongrit Doungmanee (2025)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Digital health illustrations, royalty-free vector graphics &amp; clip art - iStock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Istockphoto.com</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5"/>
              </a:rPr>
              <a:t>https://www.istockphoto.com/illustrations/digital-health</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NCSCT (2021)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Young people and stopping smoking</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Ncsct.co.uk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6"/>
              </a:rPr>
              <a:t>https://www.ncsct.co.uk/publications/category/young-people-smoking</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NCSCT (2026)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Nicotine replacement therapy (NRT) for young people 12-17 years of age</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7"/>
              </a:rPr>
              <a:t>https://www.ncsct.co.uk/library/view/pdf/NRT-and-young-people.pdf</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NHS (2021)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Become a positive smoke-free role model | NHS Lanarkshire</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Scot.nhs.uk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8"/>
              </a:rPr>
              <a:t>https://www.nhslanarkshire.scot.nhs.uk/become-a-positive-smoke-free-role-model/</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NHS (2023)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Benefits of quitting smoking</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nhs.uk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9"/>
              </a:rPr>
              <a:t>https://www.nhs.uk/better-health/quit-smoking/why-quit-smoking/benefits-of-quitting-smoking/</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Nicorette (2026)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Social benefits of quitting smoking</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Nicorette.co.uk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0"/>
              </a:rPr>
              <a:t>https://www.nicorette.co.uk/getting-ready-to-quit/social-benefits</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NICE (2021)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Overview | tobacco: Preventing uptake, promoting quitting and treating dependence | guidance | NICE</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www.nice.org.uk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1"/>
              </a:rPr>
              <a:t>https://www.nice.org.uk/guidance/ng209</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30,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Public Health England (2019)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Health matters: Stopping smoking - what works?</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GOV.UK</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Public Health England.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2"/>
              </a:rPr>
              <a:t>https://www.gov.uk/government/publications/health-matters-stopping-smoking-what-works/health-matters-stopping-smoking-what-works</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Rosenstock, I.M., Strecher, V.J. and Becker, M.H. (1988) “Social learning theory and the health belief model,”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Health Education Quarterly</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15(2), pp. 175–183.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3"/>
              </a:rPr>
              <a:t>https://doi.org/10.1177/109019818801500203</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Steckler, A., McLeroy, K.R. and Hotzman, D. (2010) “Godfrey H. Hochbaum (1916-1999): From Social psychology to Health Behavior and Health Education,”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American journal of public health</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100(10), p. 1864.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4"/>
              </a:rPr>
              <a:t>https://doi.org/10.2105/AJPH.2009.189118</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Urich, A. (2020)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The health belief model</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PennState</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Pressbooks.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5"/>
              </a:rPr>
              <a:t>https://psu.pb.unizin.org/kines082/chapter/the-health-belief-model/</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Whittaker, R. (2025)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Teen vapers and smokers have a higher rates of depression and anxiety, study finds</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The Independent</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6"/>
              </a:rPr>
              <a:t>https://www.independent.co.uk/news/health/vaping-smoking-mental-health-depression-anxiety-cigarettes-b2795168.html</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29, 2026).</a:t>
            </a:r>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World Health Organisation (2020)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Tobacco: Health benefits of smoking cessation</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altLang="en-US" sz="12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www.who.int</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7"/>
              </a:rPr>
              <a:t>https://www.who.int/news-room/questions-and-answers/item/tobacco-health-benefits-of-smoking-cessation</a:t>
            </a:r>
            <a:r>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September 28, 2026).</a:t>
            </a:r>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9286535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name="Custom">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0_Bright business presentation_AAS_v3" id="{675E8371-EC70-4345-8B64-A71003B56298}" vid="{0F92AA19-00D6-4C71-B13F-219D7994A0BF}"/>
    </a:ext>
  </a:extLst>
</a:theme>
</file>

<file path=ppt/theme/theme3.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Classic Company All Hands_Win32_MS v3" id="{1F352A5D-0EBE-49A2-9FF7-DEF81AB6F3C6}" vid="{D35781EA-2188-4D84-8966-791644CE1346}"/>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201</TotalTime>
  <Words>8285</Words>
  <Application>Microsoft Office PowerPoint</Application>
  <PresentationFormat>Widescreen</PresentationFormat>
  <Paragraphs>456</Paragraphs>
  <Slides>40</Slides>
  <Notes>22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Arial</vt:lpstr>
      <vt:lpstr>Calibri</vt:lpstr>
      <vt:lpstr>Candara</vt:lpstr>
      <vt:lpstr>Century Gothic</vt:lpstr>
      <vt:lpstr>Corbel</vt:lpstr>
      <vt:lpstr>Times New Roman</vt:lpstr>
      <vt:lpstr>Wingdings</vt:lpstr>
      <vt:lpstr>Wingdings 3</vt:lpstr>
      <vt:lpstr>Slice</vt:lpstr>
      <vt:lpstr>Custom</vt:lpstr>
      <vt:lpstr>RetrospectVTI</vt:lpstr>
      <vt:lpstr>PowerPoint Presentation</vt:lpstr>
      <vt:lpstr>Introduction: Tobacco Control and Health Promotion</vt:lpstr>
      <vt:lpstr>6–8 Weekly Sessions: Campaign Activities and Aims </vt:lpstr>
      <vt:lpstr>Campaign Rationale: Tobacco Control and Health Promotion</vt:lpstr>
      <vt:lpstr>Justifying the Need for Tobacco Control</vt:lpstr>
      <vt:lpstr>Social Determinants of Teenage Tobacco Use</vt:lpstr>
      <vt:lpstr>UK Tobacco-Control Guidelines and Youth Statistics </vt:lpstr>
      <vt:lpstr>Short-Term and Long-Term Consequences of Tobacco Use</vt:lpstr>
      <vt:lpstr>Behaviour-Change Activities and Individual Support</vt:lpstr>
      <vt:lpstr>Three Measurable Campaign Aims </vt:lpstr>
      <vt:lpstr>The Expected Benefits of Three AIMS </vt:lpstr>
      <vt:lpstr>Conclusion</vt:lpstr>
      <vt:lpstr>C1: Group Presentation            (Practice intervention)  Campaign Design For Teenage Smoking and Vaping Cessation Task 2: The Campaign Breath Free </vt:lpstr>
      <vt:lpstr>Campaign Breath Free: Tobacco Free Future</vt:lpstr>
      <vt:lpstr>Needs Assessment Before Designing a Campaign</vt:lpstr>
      <vt:lpstr>The Campaign: Slogan/Focus/Activities/Benefits</vt:lpstr>
      <vt:lpstr>Why a Tobacco Free Future Starts with Teenagers</vt:lpstr>
      <vt:lpstr>Types of Evaluation </vt:lpstr>
      <vt:lpstr>Evaluation of Breath Free</vt:lpstr>
      <vt:lpstr>How to evaluate achieved Aims</vt:lpstr>
      <vt:lpstr>Potential Partners: Local Area</vt:lpstr>
      <vt:lpstr>National Organisations</vt:lpstr>
      <vt:lpstr>Replicated Resources</vt:lpstr>
      <vt:lpstr>Module: Social Epidemiology and Public Health Development Module Code: LCHS7000 Lecturer: Dr Hamdi Hussain Student Name: Shabnam khan Student ID:  2312156</vt:lpstr>
      <vt:lpstr>PowerPoint Presentation</vt:lpstr>
      <vt:lpstr>Physiological Benefits</vt:lpstr>
      <vt:lpstr>PowerPoint Presentation</vt:lpstr>
      <vt:lpstr>PowerPoint Presentation</vt:lpstr>
      <vt:lpstr> The Next Phase of Tobacco Control</vt:lpstr>
      <vt:lpstr>Smoking Cessation Support </vt:lpstr>
      <vt:lpstr>Barriers to Changing Behaviour from Theoretical Perspective</vt:lpstr>
      <vt:lpstr>PowerPoint Presentation</vt:lpstr>
      <vt:lpstr>Theory Of Planned Behaviour</vt:lpstr>
      <vt:lpstr>PowerPoint Presentation</vt:lpstr>
      <vt:lpstr> Proposed Solutions To Overcome Barriers And Challenges</vt:lpstr>
      <vt:lpstr>Reference List</vt:lpstr>
      <vt:lpstr>Reference List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AOC</dc:creator>
  <cp:lastModifiedBy>Asteria Joseph Nyamhanga Wilson (2311121)</cp:lastModifiedBy>
  <cp:revision>325</cp:revision>
  <dcterms:created xsi:type="dcterms:W3CDTF">2026-09-16T09:50:40Z</dcterms:created>
  <dcterms:modified xsi:type="dcterms:W3CDTF">2026-10-08T21:01:24Z</dcterms:modified>
</cp:coreProperties>
</file>