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59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577" autoAdjust="0"/>
    <p:restoredTop sz="94660"/>
  </p:normalViewPr>
  <p:slideViewPr>
    <p:cSldViewPr snapToGrid="0">
      <p:cViewPr varScale="1">
        <p:scale>
          <a:sx n="86" d="100"/>
          <a:sy n="86" d="100"/>
        </p:scale>
        <p:origin x="58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AC196-FF28-4708-85B9-4C9936DCE1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1FEDEA-CCB0-432C-BBCF-9416C4B511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A177E-E239-4A3A-9B3A-849228165A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9ACAD-0C53-4E9E-8583-050093E56DA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20E7B-9DB2-4B39-BC71-421A2CFF9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2FAB9B-0263-4AF1-9960-9FF3FFAF7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6ED4-F941-4A90-8356-A73C755F0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698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EB5EF-5624-4AA2-BE09-57D0FCEC6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D9E8C-99F6-4361-874F-99B8F82A3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0F6EC9-481B-4096-915B-5B6C1B6C7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9ACAD-0C53-4E9E-8583-050093E56DA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873AA5-A2FE-47A8-80B5-8AA320C24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4559-1CF2-44FF-A90E-5CD6A6A92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6ED4-F941-4A90-8356-A73C755F0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615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7EED1-D8B5-4E44-BECF-AA35D5F52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D3BE5-72D2-4722-9B72-F273F8A671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59583-997A-4082-B947-5A6B0DC37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9ACAD-0C53-4E9E-8583-050093E56DA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594EC-9FF0-4233-B7CE-5E29FA0E6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F0C04D-5A1E-4E78-B7B1-A7FF71558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6ED4-F941-4A90-8356-A73C755F0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749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1CD44-B7B6-49ED-8102-CDE7FDFDB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27ADF-0438-406A-BC32-527DDF71E3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215C87-45B4-4FF8-9C2D-06AF1C840D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4902D8-A3ED-4ED0-8BF3-3A77FCAC7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9ACAD-0C53-4E9E-8583-050093E56DA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C5229E-9602-4B3F-B7F8-F07D431E3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76382C-FDEA-4590-92F6-F68F4C884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6ED4-F941-4A90-8356-A73C755F0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722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BB158-24F5-43A9-9DD1-B6611D45C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ED49DC-726B-4F5D-AA6C-C5B4671BE5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14FF85-1685-4FE9-BC0F-6B4B8550AA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001D82-640F-40C2-A286-60D345E017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655A3D-4CCD-423E-A07B-1B518C040E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DBD8C5-33C6-429E-B360-3BCBB1C4B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9ACAD-0C53-4E9E-8583-050093E56DA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610554-C5EB-4032-96FE-B18CD026F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640577-A8F8-4A19-838C-BC3795CAC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6ED4-F941-4A90-8356-A73C755F0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817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0483A-C4B7-4E66-8C4A-67BFB8C32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400A95-3B1F-44A9-916C-1B1825627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9ACAD-0C53-4E9E-8583-050093E56DA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B8A94E-94FF-4EB2-B05F-02307F9D4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990CAB-B260-4893-8D58-033CA99AC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6ED4-F941-4A90-8356-A73C755F0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228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A41C32-FD89-4BA0-BC82-01A49E0C9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9ACAD-0C53-4E9E-8583-050093E56DA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6DF8D-7CD8-4312-AD55-C08470E1F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4D736C-8AF2-4346-8A5D-80D802104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6ED4-F941-4A90-8356-A73C755F0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831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6D1A8-BF4E-4EC8-8828-8A32FD495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1CFC5-711C-4603-B40A-82BB7CC66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958D62-8AC5-40CF-9F10-42573C226C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3C5E28-D81C-496A-A3B5-8FF826230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9ACAD-0C53-4E9E-8583-050093E56DA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A70332-9976-4916-A002-8AC20B662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670A77-A954-4A67-B2AD-13A5FFB6D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6ED4-F941-4A90-8356-A73C755F0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213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166B8-E889-433C-A539-DC72155F0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21309B-09EE-4AE4-AE74-AAC8DC015F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54CA6F-E10B-4F4D-93D4-9AB4E0DEAA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A6C7EA-2F99-4A9C-A378-A540A822A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9ACAD-0C53-4E9E-8583-050093E56DA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B8FA18-30A8-4E47-A4B3-B6882DC24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C01D22-9DAC-4F6A-960C-458626DFE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6ED4-F941-4A90-8356-A73C755F0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582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5BE33-4673-4F94-B7D0-526AC495D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1460DA-1756-4965-9158-2C1124DAC8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3EBF3-6DB1-46E2-B796-6E90C8AC0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9ACAD-0C53-4E9E-8583-050093E56DA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7E81A-040C-4930-A6A1-AADE60FA2A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96D6-3400-4157-9567-725C458DC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6ED4-F941-4A90-8356-A73C755F0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543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05254C-2B98-41C8-AD93-FE821A2034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842AFE-D37B-4EFB-8F19-B11512F1AA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E66C5-5D4B-495E-83B7-17437B76B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9ACAD-0C53-4E9E-8583-050093E56DA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209531-7A09-438E-A3BB-814A792A9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D750D-D4CF-478B-AAD9-37D44119D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6ED4-F941-4A90-8356-A73C755F0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237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5CBEF4-3472-43DF-857B-B29C3F702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A08C53-D303-4D15-8A04-11C26AC369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9B9A4-8C98-43B3-BB7A-1DD522E854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C9ACAD-0C53-4E9E-8583-050093E56DA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F58195-1837-474C-A4E4-45BA1E49F9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C02DD-750C-474F-9927-D89BB1B72D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666ED4-F941-4A90-8356-A73C755F02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817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www.psychologynoteshq.com/erikson-stages/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hyperlink" Target="https://www.slideserve.com/carina/erik-erikson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hyperlink" Target="https://www.verywellmind.com/autonomy-versus-shame-and-doubt-2795733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hyperlink" Target="https://eriksonstheory.weebly.com/initiative-vs-guilt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hyperlink" Target="https://www.slideshare.net/S-Shabir/eirk-eriksons-stages-of-psychosocial-development" TargetMode="Externa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hyperlink" Target="https://www.youtube.com/watch?v=BWmb8JCZWvM&amp;app=desktop" TargetMode="Externa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hyperlink" Target="https://www.verywellmind.com/intimacy-versus-isolation-2795739" TargetMode="Externa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hyperlink" Target="https://www.verywellmind.com/generativity-versus-stagnation-2795734" TargetMode="Externa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www.verywellmind.com/integrity-versus-despair-2795738" TargetMode="Externa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socialsci.libretexts.org/Bookshelves/Early_Childhood_Education/Book%3A_Child_Growth_and_Development_(Paris_Ricardo_Rymond_and_Johnson)/09%3A_Social_Emotional_Development_in_Early_Childhood/9.03%3A_Erikson-_Initiative_vs._Guilt#:~:text=Psychologist%20Erik%20Erikson%20argues%20that,guilt%E2%80%9D.&amp;text=On%20the%20other%20hand%2C%20if,develop%20a%20sense%20of%20guilt" TargetMode="External"/><Relationship Id="rId3" Type="http://schemas.openxmlformats.org/officeDocument/2006/relationships/hyperlink" Target="https://www.medoptionsinc.com/ego-integrity-vs-despair-in-long-term-care/" TargetMode="External"/><Relationship Id="rId7" Type="http://schemas.openxmlformats.org/officeDocument/2006/relationships/hyperlink" Target="file:///C:\Users\Student\Downloads\Lewis-Abell2017_ReferenceWorkEntry_AutonomyVersusShameAndDoubt.pdf" TargetMode="External"/><Relationship Id="rId2" Type="http://schemas.openxmlformats.org/officeDocument/2006/relationships/hyperlink" Target="https://psychology.fas.harvard.edu/people/erik-eriks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ocialsci.libretexts.org/Bookshelves/Human_Development/Book%3A_Lifespan_Development_-_A_Psychological_Perspective_(Lally_and_Valentine-French)/08%3A_Middle_Adulthood/8.12%3A_Erikson-_Generativity_vs_Stagnation" TargetMode="External"/><Relationship Id="rId5" Type="http://schemas.openxmlformats.org/officeDocument/2006/relationships/hyperlink" Target="https://link.springer.com/referenceworkentry/10.1007%2F978-3-319-28099-8_593-1#:~:text=Definition,to%20give%20back%20to%20society" TargetMode="External"/><Relationship Id="rId4" Type="http://schemas.openxmlformats.org/officeDocument/2006/relationships/hyperlink" Target="https://www.ncbi.nlm.nih.gov/books/NBK556096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4879949/" TargetMode="External"/><Relationship Id="rId2" Type="http://schemas.openxmlformats.org/officeDocument/2006/relationships/hyperlink" Target="https://www.e-counseling.com/intimacy/intimacy-vs-isolation-what-you-didnt-realize-you-actually-know-erik-eriksons-theor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5DDAD-F3C2-4BD6-9CFF-BB6312D55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2387600"/>
          </a:xfrm>
        </p:spPr>
        <p:txBody>
          <a:bodyPr/>
          <a:lstStyle/>
          <a:p>
            <a:r>
              <a:rPr lang="en-GB" b="1" u="sng" dirty="0"/>
              <a:t>Erikson’s Psychosocial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FBDF41-318B-4D3E-92CC-8D2352A625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42787" y="2387600"/>
            <a:ext cx="9144000" cy="1655762"/>
          </a:xfrm>
        </p:spPr>
        <p:txBody>
          <a:bodyPr/>
          <a:lstStyle/>
          <a:p>
            <a:r>
              <a:rPr lang="en-GB" b="1" u="sng" dirty="0"/>
              <a:t>By Curtis Jones</a:t>
            </a:r>
          </a:p>
        </p:txBody>
      </p:sp>
      <p:pic>
        <p:nvPicPr>
          <p:cNvPr id="1026" name="Picture 2" descr="Erik Erikson's Stages of Psychosocial Development">
            <a:extLst>
              <a:ext uri="{FF2B5EF4-FFF2-40B4-BE49-F238E27FC236}">
                <a16:creationId xmlns:a16="http://schemas.microsoft.com/office/drawing/2014/main" id="{9DA17E57-5B86-4316-AAD4-A9D9E9B58B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573" y="2302736"/>
            <a:ext cx="5610427" cy="4335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2058695-187A-4B6B-ABA8-218E41737448}"/>
              </a:ext>
            </a:extLst>
          </p:cNvPr>
          <p:cNvSpPr txBox="1"/>
          <p:nvPr/>
        </p:nvSpPr>
        <p:spPr>
          <a:xfrm>
            <a:off x="822932" y="6061630"/>
            <a:ext cx="62159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https://www.psychologynoteshq.com/erikson-stages/</a:t>
            </a:r>
            <a:r>
              <a:rPr lang="en-GB" dirty="0"/>
              <a:t> 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B68282-5900-4D0D-B3A3-969D3A0770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772278" y="158003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08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1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62AA8-50EF-46DA-93B3-961C6AEBD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581C4-852B-4EBF-A0D5-C53CF30375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Theory consists of eight different stages.</a:t>
            </a:r>
          </a:p>
          <a:p>
            <a:r>
              <a:rPr lang="en-GB" dirty="0"/>
              <a:t>Personality development from infancy carries through to adulthood.</a:t>
            </a:r>
          </a:p>
          <a:p>
            <a:r>
              <a:rPr lang="en-GB" dirty="0"/>
              <a:t>This assignment will include Erikson’s eight stages of development.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771C509-BAF3-42BF-A462-BFB649E9A0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610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4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655E22-AB8A-4DC2-8BFB-F1A374E55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</a:rPr>
              <a:t>Stage One: Trust vs Mistrust (Age 0-1).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123C4-D3DE-432D-80BA-A078F3A87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9322" y="2494450"/>
            <a:ext cx="4359127" cy="3563159"/>
          </a:xfrm>
        </p:spPr>
        <p:txBody>
          <a:bodyPr>
            <a:normAutofit/>
          </a:bodyPr>
          <a:lstStyle/>
          <a:p>
            <a:r>
              <a:rPr lang="en-GB" sz="2400" dirty="0"/>
              <a:t>Reaction to trust: Showing signs of hope.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Reaction to mis</a:t>
            </a:r>
            <a:r>
              <a:rPr lang="en-GB" sz="2400" dirty="0"/>
              <a:t>trust: Becoming withdrawn.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250BDEF1-B92F-4A40-AA33-CB04399BB0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67"/>
          <a:stretch/>
        </p:blipFill>
        <p:spPr bwMode="auto">
          <a:xfrm>
            <a:off x="6098892" y="2492376"/>
            <a:ext cx="4802404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243C611-3116-49C6-84E8-F16CDB703A6F}"/>
              </a:ext>
            </a:extLst>
          </p:cNvPr>
          <p:cNvSpPr txBox="1"/>
          <p:nvPr/>
        </p:nvSpPr>
        <p:spPr>
          <a:xfrm>
            <a:off x="4397405" y="618628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https://www.slideserve.com/carina/erik-erikson</a:t>
            </a:r>
            <a:r>
              <a:rPr lang="en-GB" dirty="0"/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F697B2-678E-471B-8A8D-9082BEEBF4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620053" y="442739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653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8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6ED65-B8A1-4672-8636-9D932D8CB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Stage Two: Autonomy vs. Shame, doubt.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1CB06-A4D3-4CB9-AFA0-77610979A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431" y="1825625"/>
            <a:ext cx="11354539" cy="4351338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“Children holding onto caregivers is seen as a form of restraint which may be a result of carers who are to controlling. Children letting go of carers can be seen is seen by Eriksen as a result of carers allowing the child to have too much freedom.”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(Lewis, S and Abell, S. 2017).</a:t>
            </a:r>
          </a:p>
          <a:p>
            <a:pPr marL="0" indent="0">
              <a:buNone/>
            </a:pPr>
            <a:r>
              <a:rPr lang="en-GB" sz="1400" dirty="0">
                <a:hlinkClick r:id="rId4"/>
              </a:rPr>
              <a:t>https://www.verywellmind.com/autonomy-versus-shame-and-doubt-2795733</a:t>
            </a:r>
            <a:r>
              <a:rPr lang="en-GB" sz="1400" dirty="0"/>
              <a:t> </a:t>
            </a:r>
          </a:p>
        </p:txBody>
      </p:sp>
      <p:pic>
        <p:nvPicPr>
          <p:cNvPr id="1026" name="Picture 2" descr="Autonomy vs. Shame and Doubt in Psychosocial Stage 2">
            <a:extLst>
              <a:ext uri="{FF2B5EF4-FFF2-40B4-BE49-F238E27FC236}">
                <a16:creationId xmlns:a16="http://schemas.microsoft.com/office/drawing/2014/main" id="{44773BEC-31D8-4D9F-82A6-8A91D4277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2980" y="3173361"/>
            <a:ext cx="5162549" cy="34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BF875A-1AE1-4D40-9862-3CD40CBC2C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084869" y="514649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368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FE720-FFFC-48E1-BF2B-0E3CDCE2B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Stage Three: Initiative vs. Guilt.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519E2-98B8-4A45-8EB7-100A79068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245" y="1520825"/>
            <a:ext cx="6182032" cy="4351338"/>
          </a:xfrm>
        </p:spPr>
        <p:txBody>
          <a:bodyPr>
            <a:normAutofit/>
          </a:bodyPr>
          <a:lstStyle/>
          <a:p>
            <a:r>
              <a:rPr lang="en-GB" dirty="0"/>
              <a:t>At this stage, a child is able to apply more planning and take charge of a situation before others have the opportunity to. </a:t>
            </a:r>
          </a:p>
          <a:p>
            <a:r>
              <a:rPr lang="en-GB" dirty="0"/>
              <a:t>This allows the child to explore new things and to make decisions for themselves.</a:t>
            </a:r>
          </a:p>
          <a:p>
            <a:r>
              <a:rPr lang="en-GB" dirty="0"/>
              <a:t>A child is able to experience feelings of guilt at this stage.</a:t>
            </a:r>
          </a:p>
          <a:p>
            <a:pPr marL="0" indent="0">
              <a:buNone/>
            </a:pPr>
            <a:r>
              <a:rPr lang="en-GB" sz="1600" dirty="0">
                <a:hlinkClick r:id="rId4"/>
              </a:rPr>
              <a:t>https://eriksonstheory.weebly.com/initiative-vs-guilt.html</a:t>
            </a:r>
            <a:r>
              <a:rPr lang="en-GB" sz="1600" dirty="0"/>
              <a:t> </a:t>
            </a:r>
          </a:p>
        </p:txBody>
      </p:sp>
      <p:pic>
        <p:nvPicPr>
          <p:cNvPr id="2050" name="Picture 2" descr="Initiative vs. Guilt - Erik Erikson">
            <a:extLst>
              <a:ext uri="{FF2B5EF4-FFF2-40B4-BE49-F238E27FC236}">
                <a16:creationId xmlns:a16="http://schemas.microsoft.com/office/drawing/2014/main" id="{DFB5C875-8DAC-44EF-A810-D0DB7F0401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475" y="2597867"/>
            <a:ext cx="5503816" cy="366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805C38-6DE1-41E0-AE72-9DC45E8B70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864231" y="102790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8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D42EA-1AD0-4768-ADFE-C8F0A7C39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Stage Four: Industry vs. Inferiority.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9079E-2C8E-478F-8D99-41B3CFF6E1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0" dirty="0">
                <a:effectLst/>
              </a:rPr>
              <a:t>Industry vs Inferiority is the stage whereby Erikson feels that </a:t>
            </a:r>
            <a:r>
              <a:rPr lang="en-GB" sz="2400" dirty="0"/>
              <a:t>c</a:t>
            </a:r>
            <a:r>
              <a:rPr lang="en-GB" sz="2400" b="0" dirty="0">
                <a:effectLst/>
              </a:rPr>
              <a:t>hildren become more sociable outside of their family.</a:t>
            </a:r>
            <a:endParaRPr lang="en-GB" sz="3200" b="0" dirty="0">
              <a:solidFill>
                <a:srgbClr val="333333"/>
              </a:solidFill>
              <a:effectLst/>
            </a:endParaRPr>
          </a:p>
          <a:p>
            <a:pPr marL="0" indent="0">
              <a:buNone/>
            </a:pPr>
            <a:endParaRPr lang="en-GB" b="0" i="1" dirty="0">
              <a:solidFill>
                <a:srgbClr val="333333"/>
              </a:solidFill>
              <a:effectLst/>
              <a:latin typeface="Georgia" panose="02040502050405020303" pitchFamily="18" charset="0"/>
            </a:endParaRPr>
          </a:p>
          <a:p>
            <a:endParaRPr lang="en-GB" b="0" i="1" dirty="0">
              <a:solidFill>
                <a:srgbClr val="333333"/>
              </a:solidFill>
              <a:effectLst/>
              <a:latin typeface="Georgia" panose="02040502050405020303" pitchFamily="18" charset="0"/>
            </a:endParaRPr>
          </a:p>
          <a:p>
            <a:endParaRPr lang="en-GB" b="0" i="1" dirty="0">
              <a:solidFill>
                <a:srgbClr val="333333"/>
              </a:solidFill>
              <a:effectLst/>
              <a:latin typeface="Georgia" panose="02040502050405020303" pitchFamily="18" charset="0"/>
            </a:endParaRPr>
          </a:p>
          <a:p>
            <a:endParaRPr lang="en-GB" b="0" i="1" dirty="0">
              <a:solidFill>
                <a:srgbClr val="333333"/>
              </a:solidFill>
              <a:effectLst/>
              <a:latin typeface="Georgia" panose="02040502050405020303" pitchFamily="18" charset="0"/>
            </a:endParaRPr>
          </a:p>
          <a:p>
            <a:endParaRPr lang="en-GB" b="0" i="1" dirty="0">
              <a:solidFill>
                <a:srgbClr val="333333"/>
              </a:solidFill>
              <a:effectLst/>
              <a:latin typeface="Georgia" panose="02040502050405020303" pitchFamily="18" charset="0"/>
            </a:endParaRPr>
          </a:p>
        </p:txBody>
      </p:sp>
      <p:pic>
        <p:nvPicPr>
          <p:cNvPr id="3074" name="Picture 2" descr="Eirk Erikson's Stages of Psychosocial Development">
            <a:extLst>
              <a:ext uri="{FF2B5EF4-FFF2-40B4-BE49-F238E27FC236}">
                <a16:creationId xmlns:a16="http://schemas.microsoft.com/office/drawing/2014/main" id="{BEDB55CD-0F8C-4FF1-B008-81FBDA526B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690" y="2345478"/>
            <a:ext cx="5787784" cy="4345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AC7247-4C07-4AF5-AAA5-F9809FB02B34}"/>
              </a:ext>
            </a:extLst>
          </p:cNvPr>
          <p:cNvSpPr txBox="1"/>
          <p:nvPr/>
        </p:nvSpPr>
        <p:spPr>
          <a:xfrm>
            <a:off x="233778" y="3354963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https://www.slideshare.net/S-Shabir/eirk-eriksons-stages-of-psychosocial-development</a:t>
            </a:r>
            <a:r>
              <a:rPr lang="en-GB" dirty="0"/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F5AFBB-BB5E-44C6-9C65-182F9374CF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649862" y="443627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299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6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C8B0D-6779-48A6-B831-F34A6069F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Stage Five: Identity vs. Role Confusion.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278D5-0D7B-465A-970E-593F6B2338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First thoughts about family, career and housing</a:t>
            </a:r>
          </a:p>
          <a:p>
            <a:r>
              <a:rPr lang="en-GB" dirty="0"/>
              <a:t>Sense of identity</a:t>
            </a:r>
          </a:p>
          <a:p>
            <a:r>
              <a:rPr lang="en-GB" dirty="0"/>
              <a:t>“Confusion could result in </a:t>
            </a:r>
          </a:p>
          <a:p>
            <a:pPr marL="0" indent="0">
              <a:buNone/>
            </a:pPr>
            <a:r>
              <a:rPr lang="en-GB" dirty="0"/>
              <a:t>feeling of weakness.</a:t>
            </a:r>
            <a:r>
              <a:rPr lang="en-GB" dirty="0">
                <a:solidFill>
                  <a:srgbClr val="333333"/>
                </a:solidFill>
                <a:latin typeface="Georgia" panose="02040502050405020303" pitchFamily="18" charset="0"/>
              </a:rPr>
              <a:t>”</a:t>
            </a:r>
            <a:endParaRPr lang="en-GB" b="0" i="0" dirty="0">
              <a:solidFill>
                <a:srgbClr val="333333"/>
              </a:solidFill>
              <a:effectLst/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en-GB" dirty="0"/>
              <a:t>(Block, 2011).</a:t>
            </a:r>
          </a:p>
        </p:txBody>
      </p:sp>
      <p:pic>
        <p:nvPicPr>
          <p:cNvPr id="4098" name="Picture 2" descr="Identity vs Role Confusion - YouTube">
            <a:extLst>
              <a:ext uri="{FF2B5EF4-FFF2-40B4-BE49-F238E27FC236}">
                <a16:creationId xmlns:a16="http://schemas.microsoft.com/office/drawing/2014/main" id="{025E30D9-1283-4CDB-AE8C-32B1A45305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447" y="2506661"/>
            <a:ext cx="6825772" cy="3839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8C4A91-517E-49B0-9701-E8109ED3606D}"/>
              </a:ext>
            </a:extLst>
          </p:cNvPr>
          <p:cNvSpPr txBox="1"/>
          <p:nvPr/>
        </p:nvSpPr>
        <p:spPr>
          <a:xfrm>
            <a:off x="6096000" y="133326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https://www.youtube.com/watch?v=BWmb8JCZWvM&amp;app=desktop</a:t>
            </a:r>
            <a:r>
              <a:rPr lang="en-GB" dirty="0"/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089782-DB15-41A8-9E27-20E2FEC63D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59750" y="487128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852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48969-13B3-4088-9A48-988B320FC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Stage Six: Intimacy vs. Isolation.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E7C8D-67A5-434D-A24B-2A8193D4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072" y="1514907"/>
            <a:ext cx="4287747" cy="4351338"/>
          </a:xfrm>
        </p:spPr>
        <p:txBody>
          <a:bodyPr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GB" sz="2400" dirty="0"/>
              <a:t>Intimacy is a stage whereby a person is expected to experience relationships and with someone who is not a family member.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Isolation is when a person does not develop a relationship or feels that a relationships is unsafe. </a:t>
            </a:r>
          </a:p>
          <a:p>
            <a:pPr marL="0" indent="0">
              <a:buNone/>
            </a:pPr>
            <a:r>
              <a:rPr lang="en-GB" sz="2400" dirty="0"/>
              <a:t>This is seen as the opposite to intimacy.</a:t>
            </a:r>
          </a:p>
          <a:p>
            <a:pPr marL="0" indent="0">
              <a:buNone/>
            </a:pPr>
            <a:endParaRPr lang="en-GB" sz="9600" dirty="0">
              <a:solidFill>
                <a:srgbClr val="333333"/>
              </a:solidFill>
              <a:latin typeface="Poppins"/>
            </a:endParaRPr>
          </a:p>
          <a:p>
            <a:pPr marL="0" indent="0">
              <a:buNone/>
            </a:pPr>
            <a:endParaRPr lang="en-GB" b="0" i="0" dirty="0">
              <a:solidFill>
                <a:srgbClr val="333333"/>
              </a:solidFill>
              <a:effectLst/>
              <a:latin typeface="Poppins"/>
            </a:endParaRPr>
          </a:p>
        </p:txBody>
      </p:sp>
      <p:pic>
        <p:nvPicPr>
          <p:cNvPr id="5122" name="Picture 2" descr="Psychosocial Stage 6: Intimacy vs. Isolation">
            <a:extLst>
              <a:ext uri="{FF2B5EF4-FFF2-40B4-BE49-F238E27FC236}">
                <a16:creationId xmlns:a16="http://schemas.microsoft.com/office/drawing/2014/main" id="{F2E561F4-0A86-4A70-8956-1B5CAE0C5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955" y="2231981"/>
            <a:ext cx="4844845" cy="3634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A8C662-7BB9-4FA3-8818-B354DD864AB2}"/>
              </a:ext>
            </a:extLst>
          </p:cNvPr>
          <p:cNvSpPr txBox="1"/>
          <p:nvPr/>
        </p:nvSpPr>
        <p:spPr>
          <a:xfrm>
            <a:off x="712433" y="5866245"/>
            <a:ext cx="6094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https://www.verywellmind.com/intimacy-versus-isolation-2795739</a:t>
            </a:r>
            <a:r>
              <a:rPr lang="en-GB" dirty="0"/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14AD50-963F-47C1-9AB9-9AED5B4F0D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18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3CD8-C033-46D3-8D87-1B0923CB0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Stage Seven: Generativity vs. Stagnation.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9B9EA-5946-44C7-90EB-66EA81DEB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Exploring new ideas over identity development, developing a new carer.</a:t>
            </a:r>
          </a:p>
          <a:p>
            <a:r>
              <a:rPr lang="en-GB" dirty="0"/>
              <a:t>Feeling of worthlessness, not feeling needed.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5D74DEE8-E3C8-4ADA-8CF1-385B029E71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900" y="3283974"/>
            <a:ext cx="5036574" cy="3357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8780A49-F424-4BD5-BBDD-142796347351}"/>
              </a:ext>
            </a:extLst>
          </p:cNvPr>
          <p:cNvSpPr txBox="1"/>
          <p:nvPr/>
        </p:nvSpPr>
        <p:spPr>
          <a:xfrm>
            <a:off x="590550" y="4962832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https://www.verywellmind.com/generativity-versus-stagnation-2795734</a:t>
            </a:r>
            <a:r>
              <a:rPr lang="en-GB" dirty="0"/>
              <a:t> 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30D1DE-9E41-4C63-B93C-ECCB7057BF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638550" y="363604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167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6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ntegrity vs. Despair in Psychosocial Development">
            <a:extLst>
              <a:ext uri="{FF2B5EF4-FFF2-40B4-BE49-F238E27FC236}">
                <a16:creationId xmlns:a16="http://schemas.microsoft.com/office/drawing/2014/main" id="{BE66C4CF-B5B7-468D-A52F-703D770799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57" r="9007" b="-1"/>
          <a:stretch/>
        </p:blipFill>
        <p:spPr bwMode="auto">
          <a:xfrm>
            <a:off x="5797848" y="-789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70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49EC2A-2C07-43D1-9877-E4BCA6CD9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000000"/>
                </a:solidFill>
              </a:rPr>
              <a:t>Stage Eight: Ego Integrity vs. Despair.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5D259-E602-49F3-A54B-76CB2D6F3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pPr marL="342900" lvl="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“Ego integrity is when a person who reaches later life reflects on positive experiences and looks back on life with acceptance”.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0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Dr.</a:t>
            </a:r>
            <a:r>
              <a:rPr lang="en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Laura P. </a:t>
            </a:r>
            <a:r>
              <a:rPr lang="en-GB" sz="20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Etre</a:t>
            </a:r>
            <a:r>
              <a:rPr lang="en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Psy.D. 2018).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Despair occurs when a person has a lot of regret and guilt due to believing that their life has not been fulfilled.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1ACA05-1D09-4BA9-8113-E05662BD7A5F}"/>
              </a:ext>
            </a:extLst>
          </p:cNvPr>
          <p:cNvSpPr txBox="1"/>
          <p:nvPr/>
        </p:nvSpPr>
        <p:spPr>
          <a:xfrm>
            <a:off x="1129683" y="5736389"/>
            <a:ext cx="6094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https://www.verywellmind.com/integrity-versus-despair-2795738</a:t>
            </a:r>
            <a:r>
              <a:rPr lang="en-GB" dirty="0"/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A6FB58-82FC-4C0B-BBBF-2E839DA040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44162" y="39272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69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F1AD3-845E-4598-9400-15F30B3B6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4A45C-140B-4A24-8C2E-0D7DD348B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this theory, I have learnt that Erikson has a two-case scenario for each stage of lifespan development.</a:t>
            </a:r>
          </a:p>
          <a:p>
            <a:endParaRPr lang="en-GB" sz="18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have chosen this theory because it has clearly stated its opinion on how it sees lifespan development. </a:t>
            </a:r>
          </a:p>
          <a:p>
            <a:endParaRPr lang="en-GB" sz="18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picked this theory because I felt that it has a clear idea of the different stages of life development.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B168FB-BFCF-4188-A41E-F2B895EA2D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08637" y="422321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971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5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B65EC-5464-4A29-AFED-D60DCC093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763" y="4618607"/>
            <a:ext cx="11235431" cy="1325563"/>
          </a:xfrm>
        </p:spPr>
        <p:txBody>
          <a:bodyPr>
            <a:normAutofit fontScale="90000"/>
          </a:bodyPr>
          <a:lstStyle/>
          <a:p>
            <a:br>
              <a:rPr lang="en-GB" b="1" u="sng" dirty="0"/>
            </a:br>
            <a:r>
              <a:rPr lang="en-GB" sz="1800" b="1" u="sng" dirty="0">
                <a:latin typeface="+mn-lt"/>
              </a:rPr>
              <a:t>Reference Page:</a:t>
            </a:r>
            <a:br>
              <a:rPr lang="en-GB" sz="1800" b="1" u="sng" dirty="0">
                <a:latin typeface="+mn-lt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Coles, R., Hunt, R., and Maher, B. (2002) ‘Erik Erikson: Faculty of Arts and Sciences Memorial Minute.’</a:t>
            </a: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https://psychology.fas.harvard.edu/people/erik-erikson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 Laura, P. (2018) ‘Ego Integrity vs.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Despair in Long-term Care’</a:t>
            </a: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https://www.medoptionsinc.com/ego-integrity-vs-despair-in-long-term-care/</a:t>
            </a:r>
            <a:b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latin typeface="+mn-lt"/>
              </a:rPr>
              <a:t>Gabriel, A., </a:t>
            </a:r>
            <a:r>
              <a:rPr lang="en-GB" sz="1800" dirty="0" err="1">
                <a:latin typeface="+mn-lt"/>
              </a:rPr>
              <a:t>Orenstien</a:t>
            </a:r>
            <a:r>
              <a:rPr lang="en-GB" sz="1800" dirty="0">
                <a:latin typeface="+mn-lt"/>
              </a:rPr>
              <a:t>., Lewis L. (2020) ‘</a:t>
            </a:r>
            <a:r>
              <a:rPr lang="en-GB" sz="1800" dirty="0" err="1">
                <a:latin typeface="+mn-lt"/>
              </a:rPr>
              <a:t>Eriksons</a:t>
            </a:r>
            <a:r>
              <a:rPr lang="en-GB" sz="1800" dirty="0">
                <a:latin typeface="+mn-lt"/>
              </a:rPr>
              <a:t> Stages of Psychosocial Development’ ‘</a:t>
            </a:r>
            <a:r>
              <a:rPr lang="en-GB" sz="1800" dirty="0" err="1">
                <a:latin typeface="+mn-lt"/>
              </a:rPr>
              <a:t>StatPearls</a:t>
            </a:r>
            <a:r>
              <a:rPr lang="en-GB" sz="1800" dirty="0">
                <a:latin typeface="+mn-lt"/>
              </a:rPr>
              <a:t> [Internet]’.</a:t>
            </a:r>
            <a:br>
              <a:rPr lang="en-GB" sz="1600" b="1" u="sng" dirty="0"/>
            </a:b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https://www.ncbi.nlm.nih.gov/books/NBK556096/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Issawi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and Dauphin, B. (2017) ‘Industry Versus Inferiority’</a:t>
            </a:r>
            <a:b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https://link.springer.com/referenceworkentry/10.1007%2F978-3-319-28099-8_593-1#:~:text=Definition,to%20give%20back%20to%20society</a:t>
            </a:r>
            <a:b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Lally, M.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Valentine-French, S. (2019) ‘8.12: Generativity vs Stagnation’ ‘Lifespan Development- A Psychological Perspective’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https://socialsci.libretexts.org/Bookshelves/Human_Development/Book%3A_Lifespan_Development_-_A_Psychological_Perspective_(Lally_and_Valentine-French)/08%3A_Middle_Adulthood/8.12%3A_Erikson-_Generativity_vs_Stagnation</a:t>
            </a:r>
            <a:br>
              <a:rPr lang="en-GB" sz="1800" b="1" u="sng" dirty="0">
                <a:latin typeface="+mn-lt"/>
              </a:rPr>
            </a:br>
            <a:br>
              <a:rPr lang="en-GB" sz="1800" b="1" u="sng" dirty="0">
                <a:latin typeface="+mn-lt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Lewis, S. and Abell, S. (2017) ‘Autonomy Versus Shame and Doubt’ pp. 2-4.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file:///C:/Users/Student/Downloads/Lewis-Abell2017_ReferenceWorkEntry_AutonomyVersusShameAndDoubt.pdf</a:t>
            </a:r>
            <a:br>
              <a:rPr lang="en-GB" sz="1800" b="1" u="sng" dirty="0"/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Paris et al. (2020) ‘9.3: Erikson- Initiative vs Guilt’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socialsci.libretexts.org/Bookshelves/Early_Childhood_Education/Book%3A_Child_Growth_and_Development_(Paris_Ricardo_Rymond_and_Johnson)/09%3A_Social_Emotional_Development_in_Early_Childhood/9.03%3A_Erikson-_Initiative_vs._Guilt#:~:text=Psychologist%20Erik%20Erikson%20argues%20that,guilt%E2%80%9D.&amp;text=On%20the%20other%20hand%2C%20if,develop%20a%20sense%20of%20guilt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4218535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367E1-A723-4CFE-BA68-2D8B9556E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130" y="245400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Overman, M. (2018) ‘Intimacy vs. Isolation: Erik Erikson’s Theory’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333333"/>
                </a:solidFill>
                <a:latin typeface="Poppins"/>
                <a:hlinkClick r:id="rId2"/>
              </a:rPr>
              <a:t>https://www.e-counseling.com/intimacy/intimacy-vs-isolation-what-you-didnt-realize-you-actually-know-erik-eriksons-theory/</a:t>
            </a:r>
            <a:r>
              <a:rPr lang="en-GB" sz="1600" dirty="0">
                <a:solidFill>
                  <a:srgbClr val="333333"/>
                </a:solidFill>
                <a:latin typeface="Poppins"/>
              </a:rPr>
              <a:t> </a:t>
            </a:r>
          </a:p>
          <a:p>
            <a:pPr marL="0" indent="0">
              <a:buNone/>
            </a:pPr>
            <a:r>
              <a:rPr lang="en-GB" sz="1600" dirty="0" err="1">
                <a:solidFill>
                  <a:srgbClr val="000000"/>
                </a:solidFill>
                <a:latin typeface="+mn-lt"/>
              </a:rPr>
              <a:t>Rageline</a:t>
            </a:r>
            <a:r>
              <a:rPr lang="en-GB" sz="1600" dirty="0">
                <a:solidFill>
                  <a:srgbClr val="000000"/>
                </a:solidFill>
                <a:latin typeface="+mn-lt"/>
              </a:rPr>
              <a:t>, T. (2016) ‘Links of Adolescents Identity Development and Relationship with Peers: A Systematic Literature Review’ 25(2) pp.95-105.</a:t>
            </a:r>
            <a:br>
              <a:rPr lang="en-GB" sz="16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https://www.ncbi.nlm.nih.gov/pmc/articles/PMC4879949/</a:t>
            </a:r>
            <a:endParaRPr lang="en-GB" sz="1600" u="sng" dirty="0">
              <a:solidFill>
                <a:srgbClr val="0563C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dirty="0">
                <a:latin typeface="Calibri" panose="020F0502020204030204" pitchFamily="34" charset="0"/>
                <a:cs typeface="Times New Roman" panose="02020603050405020304" pitchFamily="18" charset="0"/>
              </a:rPr>
              <a:t>Block, M.</a:t>
            </a:r>
            <a:r>
              <a:rPr lang="en-GB" sz="1600" dirty="0"/>
              <a:t> (2011) ‘Identity Versus Role Confusion’</a:t>
            </a:r>
            <a:endParaRPr lang="en-GB" sz="1600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https://link.springer.com/referenceworkentry/10.1007%2F978-0-387-79061-9_1447</a:t>
            </a:r>
          </a:p>
          <a:p>
            <a:pPr marL="0" indent="0">
              <a:buNone/>
            </a:pPr>
            <a:endParaRPr lang="en-GB" sz="1600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u="sn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0139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558</TotalTime>
  <Words>1086</Words>
  <Application>Microsoft Office PowerPoint</Application>
  <PresentationFormat>Widescreen</PresentationFormat>
  <Paragraphs>63</Paragraphs>
  <Slides>13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Arial</vt:lpstr>
      <vt:lpstr>Calibri</vt:lpstr>
      <vt:lpstr>Calibri Light</vt:lpstr>
      <vt:lpstr>Georgia</vt:lpstr>
      <vt:lpstr>Poppins</vt:lpstr>
      <vt:lpstr>Office Theme</vt:lpstr>
      <vt:lpstr>Erikson’s Psychosocial Development</vt:lpstr>
      <vt:lpstr>Introduction</vt:lpstr>
      <vt:lpstr>Stage One: Trust vs Mistrust (Age 0-1).</vt:lpstr>
      <vt:lpstr>Stage Two: Autonomy vs. Shame, doubt.</vt:lpstr>
      <vt:lpstr>Stage Three: Initiative vs. Guilt.</vt:lpstr>
      <vt:lpstr>Stage Four: Industry vs. Inferiority.</vt:lpstr>
      <vt:lpstr>Stage Five: Identity vs. Role Confusion.</vt:lpstr>
      <vt:lpstr>Stage Six: Intimacy vs. Isolation. </vt:lpstr>
      <vt:lpstr>Stage Seven: Generativity vs. Stagnation.</vt:lpstr>
      <vt:lpstr>Stage Eight: Ego Integrity vs. Despair.</vt:lpstr>
      <vt:lpstr>Conclusion</vt:lpstr>
      <vt:lpstr> Reference Page: Coles, R., Hunt, R., and Maher, B. (2002) ‘Erik Erikson: Faculty of Arts and Sciences Memorial Minute.’ https://psychology.fas.harvard.edu/people/erik-erikson   Dr Laura, P. (2018) ‘Ego Integrity vs. Despair in Long-term Care’ https://www.medoptionsinc.com/ego-integrity-vs-despair-in-long-term-care/  Gabriel, A., Orenstien., Lewis L. (2020) ‘Eriksons Stages of Psychosocial Development’ ‘StatPearls [Internet]’. https://www.ncbi.nlm.nih.gov/books/NBK556096/   Issawi, S. and Dauphin, B. (2017) ‘Industry Versus Inferiority’ https://link.springer.com/referenceworkentry/10.1007%2F978-3-319-28099-8_593-1#:~:text=Definition,to%20give%20back%20to%20society  Lally, M. and Valentine-French, S. (2019) ‘8.12: Generativity vs Stagnation’ ‘Lifespan Development- A Psychological Perspective’ https://socialsci.libretexts.org/Bookshelves/Human_Development/Book%3A_Lifespan_Development_-_A_Psychological_Perspective_(Lally_and_Valentine-French)/08%3A_Middle_Adulthood/8.12%3A_Erikson-_Generativity_vs_Stagnation  Lewis, S. and Abell, S. (2017) ‘Autonomy Versus Shame and Doubt’ pp. 2-4. file:///C:/Users/Student/Downloads/Lewis-Abell2017_ReferenceWorkEntry_AutonomyVersusShameAndDoubt.pdf  Paris et al. (2020) ‘9.3: Erikson- Initiative vs Guilt’ https://socialsci.libretexts.org/Bookshelves/Early_Childhood_Education/Book%3A_Child_Growth_and_Development_(Paris_Ricardo_Rymond_and_Johnson)/09%3A_Social_Emotional_Development_in_Early_Childhood/9.03%3A_Erikson-_Initiative_vs._Guilt#:~:text=Psychologist%20Erik%20Erikson%20argues%20that,guilt%E2%80%9D.&amp;text=On%20the%20other%20hand%2C%20if,develop%20a%20sense%20of%20guilt             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Erikson’s Psychosocial Development</dc:title>
  <dc:creator>Curtis Jones</dc:creator>
  <cp:lastModifiedBy>Curtis Jones</cp:lastModifiedBy>
  <cp:revision>15</cp:revision>
  <dcterms:created xsi:type="dcterms:W3CDTF">2020-11-19T15:59:29Z</dcterms:created>
  <dcterms:modified xsi:type="dcterms:W3CDTF">2020-11-20T18:14:36Z</dcterms:modified>
</cp:coreProperties>
</file>