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64" r:id="rId4"/>
    <p:sldId id="258" r:id="rId5"/>
    <p:sldId id="259" r:id="rId6"/>
    <p:sldId id="260" r:id="rId7"/>
    <p:sldId id="261" r:id="rId8"/>
    <p:sldId id="265" r:id="rId9"/>
    <p:sldId id="266" r:id="rId10"/>
    <p:sldId id="267" r:id="rId11"/>
    <p:sldId id="268" r:id="rId12"/>
    <p:sldId id="262" r:id="rId13"/>
    <p:sldId id="263"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762"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34288F1-4587-48A3-AAB8-A2CBD5A6B492}" type="datetimeFigureOut">
              <a:rPr lang="en-US" smtClean="0"/>
              <a:t>11/21/2016</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363965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11/21/2016</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996655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4288F1-4587-48A3-AAB8-A2CBD5A6B492}" type="datetimeFigureOut">
              <a:rPr lang="en-US" smtClean="0"/>
              <a:t>11/21/2016</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961720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34288F1-4587-48A3-AAB8-A2CBD5A6B492}" type="datetimeFigureOut">
              <a:rPr lang="en-US" smtClean="0"/>
              <a:t>11/21/2016</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2289674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34288F1-4587-48A3-AAB8-A2CBD5A6B492}" type="datetimeFigureOut">
              <a:rPr lang="en-US" smtClean="0"/>
              <a:t>11/21/2016</a:t>
            </a:fld>
            <a:endParaRPr lang="en-US"/>
          </a:p>
        </p:txBody>
      </p:sp>
      <p:sp>
        <p:nvSpPr>
          <p:cNvPr id="9" name="Slide Number Placeholder 8"/>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861833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34288F1-4587-48A3-AAB8-A2CBD5A6B492}" type="datetimeFigureOut">
              <a:rPr lang="en-US" smtClean="0"/>
              <a:t>11/21/2016</a:t>
            </a:fld>
            <a:endParaRPr lang="en-US"/>
          </a:p>
        </p:txBody>
      </p:sp>
      <p:sp>
        <p:nvSpPr>
          <p:cNvPr id="5" name="Slide Number Placeholder 4"/>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098615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288F1-4587-48A3-AAB8-A2CBD5A6B492}" type="datetimeFigureOut">
              <a:rPr lang="en-US" smtClean="0"/>
              <a:t>11/21/2016</a:t>
            </a:fld>
            <a:endParaRPr lang="en-US"/>
          </a:p>
        </p:txBody>
      </p:sp>
      <p:sp>
        <p:nvSpPr>
          <p:cNvPr id="4" name="Slide Number Placeholder 3"/>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110272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4288F1-4587-48A3-AAB8-A2CBD5A6B492}" type="datetimeFigureOut">
              <a:rPr lang="en-US" smtClean="0"/>
              <a:t>11/21/2016</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774891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4288F1-4587-48A3-AAB8-A2CBD5A6B492}" type="datetimeFigureOut">
              <a:rPr lang="en-US" smtClean="0"/>
              <a:t>11/21/2016</a:t>
            </a:fld>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834714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11/21/2016</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4002909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4288F1-4587-48A3-AAB8-A2CBD5A6B492}" type="datetimeFigureOut">
              <a:rPr lang="en-US" smtClean="0"/>
              <a:t>11/21/2016</a:t>
            </a:fld>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1144474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34288F1-4587-48A3-AAB8-A2CBD5A6B492}" type="datetimeFigureOut">
              <a:rPr lang="en-US" smtClean="0"/>
              <a:t>11/21/2016</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FD1133E-2AB8-4DC6-916A-BF9A0E3111F9}" type="slidenum">
              <a:rPr lang="en-US" smtClean="0"/>
              <a:t>‹#›</a:t>
            </a:fld>
            <a:endParaRPr lang="en-US"/>
          </a:p>
        </p:txBody>
      </p:sp>
    </p:spTree>
    <p:extLst>
      <p:ext uri="{BB962C8B-B14F-4D97-AF65-F5344CB8AC3E}">
        <p14:creationId xmlns:p14="http://schemas.microsoft.com/office/powerpoint/2010/main" val="131073780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smtClean="0">
                <a:solidFill>
                  <a:srgbClr val="2C0FBF"/>
                </a:solidFill>
              </a:rPr>
              <a:t>PARTICIPATORY QUALITATIVE DATA ANALYSIS</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a:t>
            </a:r>
            <a:endParaRPr lang="en-US" b="1" dirty="0"/>
          </a:p>
        </p:txBody>
      </p:sp>
      <p:sp>
        <p:nvSpPr>
          <p:cNvPr id="3" name="Content Placeholder 2"/>
          <p:cNvSpPr>
            <a:spLocks noGrp="1"/>
          </p:cNvSpPr>
          <p:nvPr>
            <p:ph idx="1"/>
          </p:nvPr>
        </p:nvSpPr>
        <p:spPr/>
        <p:txBody>
          <a:bodyPr>
            <a:normAutofit fontScale="92500" lnSpcReduction="20000"/>
          </a:bodyPr>
          <a:lstStyle/>
          <a:p>
            <a:r>
              <a:rPr lang="en-GB" dirty="0" smtClean="0"/>
              <a:t>Qualitative data usually provides an answer to a ‘why’? Question , and are generally open questions. </a:t>
            </a:r>
          </a:p>
          <a:p>
            <a:r>
              <a:rPr lang="en-GB" dirty="0" smtClean="0"/>
              <a:t>This kind of data will be gained from open ended questionnaires, interviews and focus groups as well as creative methods such as photographs videos and drawings. </a:t>
            </a:r>
          </a:p>
          <a:p>
            <a:r>
              <a:rPr lang="en-GB" dirty="0" smtClean="0"/>
              <a:t>There are a number of approaches to analysing this kind of data: </a:t>
            </a:r>
            <a:endParaRPr lang="en-US" dirty="0"/>
          </a:p>
        </p:txBody>
      </p:sp>
    </p:spTree>
    <p:extLst>
      <p:ext uri="{BB962C8B-B14F-4D97-AF65-F5344CB8AC3E}">
        <p14:creationId xmlns:p14="http://schemas.microsoft.com/office/powerpoint/2010/main" val="2640667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analysis </a:t>
            </a:r>
            <a:endParaRPr lang="en-US" dirty="0"/>
          </a:p>
        </p:txBody>
      </p:sp>
      <p:sp>
        <p:nvSpPr>
          <p:cNvPr id="3" name="Content Placeholder 2"/>
          <p:cNvSpPr>
            <a:spLocks noGrp="1"/>
          </p:cNvSpPr>
          <p:nvPr>
            <p:ph idx="1"/>
          </p:nvPr>
        </p:nvSpPr>
        <p:spPr/>
        <p:txBody>
          <a:bodyPr>
            <a:normAutofit fontScale="70000" lnSpcReduction="20000"/>
          </a:bodyPr>
          <a:lstStyle/>
          <a:p>
            <a:r>
              <a:rPr lang="en-GB" dirty="0" smtClean="0"/>
              <a:t>You do not present all your data collected in a study: RAW DATA </a:t>
            </a:r>
          </a:p>
          <a:p>
            <a:r>
              <a:rPr lang="en-GB" dirty="0" smtClean="0"/>
              <a:t>This data needs to be</a:t>
            </a:r>
          </a:p>
          <a:p>
            <a:pPr lvl="1"/>
            <a:r>
              <a:rPr lang="en-GB" dirty="0" smtClean="0"/>
              <a:t>Analysed </a:t>
            </a:r>
          </a:p>
          <a:p>
            <a:pPr lvl="1"/>
            <a:r>
              <a:rPr lang="en-GB" dirty="0" smtClean="0"/>
              <a:t>Interpreted </a:t>
            </a:r>
          </a:p>
          <a:p>
            <a:pPr lvl="1"/>
            <a:r>
              <a:rPr lang="en-GB" dirty="0" smtClean="0"/>
              <a:t>Summarised</a:t>
            </a:r>
          </a:p>
          <a:p>
            <a:pPr lvl="1"/>
            <a:endParaRPr lang="en-GB" dirty="0" smtClean="0"/>
          </a:p>
          <a:p>
            <a:r>
              <a:rPr lang="en-GB" dirty="0" smtClean="0"/>
              <a:t>However, the data still needs to stand alone </a:t>
            </a:r>
            <a:r>
              <a:rPr lang="en-GB" dirty="0" smtClean="0"/>
              <a:t> </a:t>
            </a:r>
            <a:r>
              <a:rPr lang="en-GB" dirty="0" smtClean="0"/>
              <a:t>under your Findings Heading:</a:t>
            </a:r>
          </a:p>
          <a:p>
            <a:pPr lvl="1"/>
            <a:r>
              <a:rPr lang="en-GB" dirty="0" smtClean="0"/>
              <a:t>This means you do not draw conclusions from it you present your data so that others can see why you have drawn the conclusions you have in your discussion and conclusion sections. </a:t>
            </a:r>
            <a:endParaRPr lang="en-US" dirty="0"/>
          </a:p>
        </p:txBody>
      </p:sp>
    </p:spTree>
    <p:extLst>
      <p:ext uri="{BB962C8B-B14F-4D97-AF65-F5344CB8AC3E}">
        <p14:creationId xmlns:p14="http://schemas.microsoft.com/office/powerpoint/2010/main" val="465494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 </a:t>
            </a:r>
            <a:endParaRPr lang="en-US" dirty="0"/>
          </a:p>
        </p:txBody>
      </p:sp>
      <p:sp>
        <p:nvSpPr>
          <p:cNvPr id="3" name="Content Placeholder 2"/>
          <p:cNvSpPr>
            <a:spLocks noGrp="1"/>
          </p:cNvSpPr>
          <p:nvPr>
            <p:ph idx="1"/>
          </p:nvPr>
        </p:nvSpPr>
        <p:spPr>
          <a:xfrm>
            <a:off x="152400" y="1219200"/>
            <a:ext cx="8229600" cy="5410200"/>
          </a:xfrm>
        </p:spPr>
        <p:txBody>
          <a:bodyPr>
            <a:normAutofit/>
          </a:bodyPr>
          <a:lstStyle/>
          <a:p>
            <a:r>
              <a:rPr lang="en-GB" dirty="0" smtClean="0"/>
              <a:t>Summarising:</a:t>
            </a:r>
          </a:p>
          <a:p>
            <a:pPr lvl="1"/>
            <a:r>
              <a:rPr lang="en-GB" dirty="0" smtClean="0"/>
              <a:t>Responses are summarised, often by means of identifying common themes and grouping under these. Summarising can help interpretation to be more meaningful and useful. </a:t>
            </a:r>
          </a:p>
          <a:p>
            <a:r>
              <a:rPr lang="en-GB" dirty="0" smtClean="0"/>
              <a:t>Interpreting:</a:t>
            </a:r>
          </a:p>
          <a:p>
            <a:pPr lvl="1"/>
            <a:r>
              <a:rPr lang="en-GB" dirty="0" smtClean="0"/>
              <a:t>This is where you look at the raw data and interpret what you think are main messages / themes</a:t>
            </a:r>
          </a:p>
          <a:p>
            <a:endParaRPr lang="en-GB" dirty="0" smtClean="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Coding</a:t>
            </a:r>
          </a:p>
          <a:p>
            <a:pPr lvl="1"/>
            <a:r>
              <a:rPr lang="en-GB" dirty="0" smtClean="0"/>
              <a:t>This process means allocating a ‘code’ for all responses received. These codes allow distinctions in the data to be seen and discussion regarding similarities and differences between different groups and codes. For Example, if your question  is “what do you think about your park?” Your codes may focus on swing, slide, roundabout etc. In addition, once all data have been coded, it will then be possible to quantify the responses. </a:t>
            </a:r>
          </a:p>
          <a:p>
            <a:pPr lvl="1"/>
            <a:endParaRPr lang="en-GB" dirty="0" smtClean="0"/>
          </a:p>
          <a:p>
            <a:endParaRPr lang="en-US" dirty="0"/>
          </a:p>
        </p:txBody>
      </p:sp>
    </p:spTree>
    <p:extLst>
      <p:ext uri="{BB962C8B-B14F-4D97-AF65-F5344CB8AC3E}">
        <p14:creationId xmlns:p14="http://schemas.microsoft.com/office/powerpoint/2010/main" val="2735159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Qualitative cont.: </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Working with Visual Data:</a:t>
            </a:r>
          </a:p>
          <a:p>
            <a:pPr lvl="1"/>
            <a:r>
              <a:rPr lang="en-GB" dirty="0" smtClean="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smtClean="0"/>
              <a:t>Where was the photograph taken</a:t>
            </a:r>
          </a:p>
          <a:p>
            <a:pPr lvl="2"/>
            <a:r>
              <a:rPr lang="en-GB" dirty="0" smtClean="0"/>
              <a:t>What does the art depict</a:t>
            </a:r>
          </a:p>
          <a:p>
            <a:pPr lvl="2"/>
            <a:r>
              <a:rPr lang="en-GB" dirty="0" smtClean="0"/>
              <a:t>Who or what is the main subject?</a:t>
            </a:r>
          </a:p>
          <a:p>
            <a:pPr lvl="1"/>
            <a:r>
              <a:rPr lang="en-GB" dirty="0" smtClean="0"/>
              <a:t>The codes identified can also be applied to visual data, if appropriate. This approach will allow you to maintain focus during analysis and enable you to compare and contrast different pieces of visual data. </a:t>
            </a:r>
          </a:p>
          <a:p>
            <a:pPr lvl="2"/>
            <a:endParaRPr lang="en-GB" dirty="0" smtClean="0"/>
          </a:p>
          <a:p>
            <a:endParaRPr lang="en-US" dirty="0"/>
          </a:p>
        </p:txBody>
      </p:sp>
    </p:spTree>
    <p:extLst>
      <p:ext uri="{BB962C8B-B14F-4D97-AF65-F5344CB8AC3E}">
        <p14:creationId xmlns:p14="http://schemas.microsoft.com/office/powerpoint/2010/main" val="348738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Interpreting the Findings </a:t>
            </a:r>
            <a:r>
              <a:rPr lang="en-GB" b="1" i="1" dirty="0" smtClean="0"/>
              <a:t>Quantitative</a:t>
            </a:r>
            <a:r>
              <a:rPr lang="en-GB" b="1" dirty="0" smtClean="0"/>
              <a:t> </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Quantitative data is all about numbers.</a:t>
            </a:r>
          </a:p>
          <a:p>
            <a:r>
              <a:rPr lang="en-GB" dirty="0" smtClean="0"/>
              <a:t>Whether the data are from a questionnaire, interview, graffiti wall, suggestion box etc., all the responses should be countable;</a:t>
            </a:r>
          </a:p>
          <a:p>
            <a:r>
              <a:rPr lang="en-GB" dirty="0" smtClean="0"/>
              <a:t>Accountability will be rooted in the care taken in framing the question posed. For example, if a question “Do you like school?” the answers need to be a choice from ‘yes’ or ‘no’ and ‘sometimes’ or ‘on a scale from 1 to 4’. </a:t>
            </a:r>
          </a:p>
          <a:p>
            <a:r>
              <a:rPr lang="en-GB" dirty="0" smtClean="0"/>
              <a:t>Each response can then be counted. </a:t>
            </a:r>
            <a:endParaRPr lang="en-US" dirty="0"/>
          </a:p>
        </p:txBody>
      </p:sp>
    </p:spTree>
    <p:extLst>
      <p:ext uri="{BB962C8B-B14F-4D97-AF65-F5344CB8AC3E}">
        <p14:creationId xmlns:p14="http://schemas.microsoft.com/office/powerpoint/2010/main" val="199629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Suggestions on Analysis : first steps </a:t>
            </a:r>
            <a:endParaRPr lang="en-US" dirty="0"/>
          </a:p>
        </p:txBody>
      </p:sp>
      <p:sp>
        <p:nvSpPr>
          <p:cNvPr id="3" name="Content Placeholder 2"/>
          <p:cNvSpPr>
            <a:spLocks noGrp="1"/>
          </p:cNvSpPr>
          <p:nvPr>
            <p:ph idx="1"/>
          </p:nvPr>
        </p:nvSpPr>
        <p:spPr/>
        <p:txBody>
          <a:bodyPr>
            <a:normAutofit lnSpcReduction="10000"/>
          </a:bodyPr>
          <a:lstStyle/>
          <a:p>
            <a:r>
              <a:rPr lang="en-GB" dirty="0" smtClean="0"/>
              <a:t>Transcribe data </a:t>
            </a:r>
          </a:p>
          <a:p>
            <a:r>
              <a:rPr lang="en-GB" dirty="0" smtClean="0"/>
              <a:t>Note demographics </a:t>
            </a:r>
          </a:p>
          <a:p>
            <a:r>
              <a:rPr lang="en-GB" dirty="0" smtClean="0"/>
              <a:t>What are some of your first impressions about the data </a:t>
            </a:r>
          </a:p>
          <a:p>
            <a:r>
              <a:rPr lang="en-GB" dirty="0" smtClean="0"/>
              <a:t>What issues arose more than once </a:t>
            </a:r>
          </a:p>
          <a:p>
            <a:r>
              <a:rPr lang="en-GB" dirty="0" smtClean="0"/>
              <a:t>What surprised you if anything </a:t>
            </a:r>
          </a:p>
          <a:p>
            <a:r>
              <a:rPr lang="en-GB" dirty="0" smtClean="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normAutofit lnSpcReduction="10000"/>
          </a:bodyPr>
          <a:lstStyle/>
          <a:p>
            <a:r>
              <a:rPr lang="en-GB" dirty="0" smtClean="0"/>
              <a:t>Read through data </a:t>
            </a:r>
          </a:p>
          <a:p>
            <a:r>
              <a:rPr lang="en-GB" dirty="0" smtClean="0"/>
              <a:t>Look for patterns</a:t>
            </a:r>
            <a:r>
              <a:rPr lang="en-US" dirty="0" smtClean="0"/>
              <a:t>? What issues are arising again and again </a:t>
            </a:r>
          </a:p>
          <a:p>
            <a:r>
              <a:rPr lang="en-GB" dirty="0" smtClean="0"/>
              <a:t>Any differences in data attributed to different groups , individuals how may differences </a:t>
            </a:r>
          </a:p>
          <a:p>
            <a:r>
              <a:rPr lang="en-GB" dirty="0" smtClean="0"/>
              <a:t>Highlight interesting quotes or stories to use to illustrate your themes</a:t>
            </a:r>
          </a:p>
          <a:p>
            <a:endParaRPr lang="en-GB" dirty="0" smtClean="0"/>
          </a:p>
          <a:p>
            <a:endParaRPr lang="en-GB" dirty="0" smtClean="0"/>
          </a:p>
        </p:txBody>
      </p:sp>
    </p:spTree>
    <p:extLst>
      <p:ext uri="{BB962C8B-B14F-4D97-AF65-F5344CB8AC3E}">
        <p14:creationId xmlns:p14="http://schemas.microsoft.com/office/powerpoint/2010/main" val="226747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Create summary statements of the data, </a:t>
            </a:r>
            <a:r>
              <a:rPr lang="en-GB" dirty="0" err="1" smtClean="0"/>
              <a:t>e,g</a:t>
            </a:r>
            <a:r>
              <a:rPr lang="en-GB" dirty="0" smtClean="0"/>
              <a:t> for each question of an interview or for each individual theme:</a:t>
            </a:r>
          </a:p>
          <a:p>
            <a:pPr lvl="1"/>
            <a:r>
              <a:rPr lang="en-GB" dirty="0" smtClean="0"/>
              <a:t>All of the young people interviewed stated that the programme hah had a [positive impact on their lives. Almost all (22 of the 25) young people interviewed sated that they learned how to speak out about issues that were important to them and had gained leadership skills. For example one young person made the following statement:</a:t>
            </a:r>
          </a:p>
          <a:p>
            <a:pPr lvl="2"/>
            <a:r>
              <a:rPr lang="en-GB" dirty="0" smtClean="0"/>
              <a:t>“I learned how to stand up for myself and speak up when I need to. I have been doing this in class all year, and other students admire me for that….”</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Analysis : Feedback </a:t>
            </a:r>
            <a:endParaRPr lang="en-US" dirty="0"/>
          </a:p>
        </p:txBody>
      </p:sp>
      <p:sp>
        <p:nvSpPr>
          <p:cNvPr id="3" name="Content Placeholder 2"/>
          <p:cNvSpPr>
            <a:spLocks noGrp="1"/>
          </p:cNvSpPr>
          <p:nvPr>
            <p:ph idx="1"/>
          </p:nvPr>
        </p:nvSpPr>
        <p:spPr/>
        <p:txBody>
          <a:bodyPr/>
          <a:lstStyle/>
          <a:p>
            <a:r>
              <a:rPr lang="en-GB" dirty="0" smtClean="0"/>
              <a:t>Video of research: outline </a:t>
            </a:r>
            <a:r>
              <a:rPr lang="en-GB" dirty="0" smtClean="0"/>
              <a:t>of </a:t>
            </a:r>
            <a:r>
              <a:rPr lang="en-GB" dirty="0" smtClean="0"/>
              <a:t>theme, provide interview clips of examples of evidence…(don’t forget ethics)</a:t>
            </a:r>
          </a:p>
          <a:p>
            <a:r>
              <a:rPr lang="en-GB" dirty="0" smtClean="0"/>
              <a:t>Performances: drama</a:t>
            </a:r>
          </a:p>
          <a:p>
            <a:r>
              <a:rPr lang="en-GB" dirty="0" smtClean="0"/>
              <a:t>Pictorial….</a:t>
            </a:r>
            <a:endParaRPr lang="en-US" dirty="0"/>
          </a:p>
        </p:txBody>
      </p:sp>
    </p:spTree>
    <p:extLst>
      <p:ext uri="{BB962C8B-B14F-4D97-AF65-F5344CB8AC3E}">
        <p14:creationId xmlns:p14="http://schemas.microsoft.com/office/powerpoint/2010/main" val="3235280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US" dirty="0"/>
          </a:p>
        </p:txBody>
      </p:sp>
      <p:sp>
        <p:nvSpPr>
          <p:cNvPr id="3" name="Content Placeholder 2"/>
          <p:cNvSpPr>
            <a:spLocks noGrp="1"/>
          </p:cNvSpPr>
          <p:nvPr>
            <p:ph idx="1"/>
          </p:nvPr>
        </p:nvSpPr>
        <p:spPr/>
        <p:txBody>
          <a:bodyPr>
            <a:normAutofit fontScale="55000" lnSpcReduction="20000"/>
          </a:bodyPr>
          <a:lstStyle/>
          <a:p>
            <a:r>
              <a:rPr lang="en-GB" dirty="0" smtClean="0"/>
              <a:t>From  the Focus Group you  ran and the interview undertaken</a:t>
            </a:r>
            <a:r>
              <a:rPr lang="en-US" dirty="0" smtClean="0"/>
              <a:t>:</a:t>
            </a:r>
          </a:p>
          <a:p>
            <a:r>
              <a:rPr lang="en-GB" dirty="0" smtClean="0"/>
              <a:t>Summarise the data collected into  key themes / issues that have emerged,  </a:t>
            </a:r>
          </a:p>
          <a:p>
            <a:r>
              <a:rPr lang="en-GB" dirty="0" smtClean="0"/>
              <a:t>Note these down on a piece of paper </a:t>
            </a:r>
          </a:p>
          <a:p>
            <a:r>
              <a:rPr lang="en-GB" dirty="0" smtClean="0"/>
              <a:t>As individuals put a dot against what you think are the most important themes</a:t>
            </a:r>
          </a:p>
          <a:p>
            <a:r>
              <a:rPr lang="en-GB" dirty="0" smtClean="0"/>
              <a:t>Run a Diamond Ranking exercise to agree on / highlight what the most important issues are. </a:t>
            </a:r>
          </a:p>
          <a:p>
            <a:r>
              <a:rPr lang="en-GB" dirty="0" smtClean="0"/>
              <a:t>Identify why you think they are important.</a:t>
            </a:r>
          </a:p>
          <a:p>
            <a:r>
              <a:rPr lang="en-GB" dirty="0"/>
              <a:t>When you have identified your key themes, write each them on a separate piece of </a:t>
            </a:r>
            <a:r>
              <a:rPr lang="en-GB" dirty="0" smtClean="0"/>
              <a:t>paper.</a:t>
            </a:r>
          </a:p>
          <a:p>
            <a:r>
              <a:rPr lang="en-GB" dirty="0" smtClean="0"/>
              <a:t>Under each them write some evidence for why you choose these themes </a:t>
            </a:r>
            <a:r>
              <a:rPr lang="en-GB" dirty="0" err="1" smtClean="0"/>
              <a:t>e.g</a:t>
            </a:r>
            <a:r>
              <a:rPr lang="en-GB" dirty="0" smtClean="0"/>
              <a:t> Quotes…</a:t>
            </a:r>
            <a:endParaRPr lang="en-US" dirty="0"/>
          </a:p>
          <a:p>
            <a:endParaRPr lang="en-GB" dirty="0" smtClean="0"/>
          </a:p>
          <a:p>
            <a:pPr marL="0" indent="0">
              <a:buNone/>
            </a:pPr>
            <a:r>
              <a:rPr lang="en-GB" dirty="0" smtClean="0"/>
              <a:t> </a:t>
            </a:r>
          </a:p>
        </p:txBody>
      </p:sp>
    </p:spTree>
    <p:extLst>
      <p:ext uri="{BB962C8B-B14F-4D97-AF65-F5344CB8AC3E}">
        <p14:creationId xmlns:p14="http://schemas.microsoft.com/office/powerpoint/2010/main" val="3035557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US" dirty="0"/>
          </a:p>
        </p:txBody>
      </p:sp>
      <p:sp>
        <p:nvSpPr>
          <p:cNvPr id="3" name="Content Placeholder 2"/>
          <p:cNvSpPr>
            <a:spLocks noGrp="1"/>
          </p:cNvSpPr>
          <p:nvPr>
            <p:ph idx="1"/>
          </p:nvPr>
        </p:nvSpPr>
        <p:spPr>
          <a:xfrm>
            <a:off x="1371600" y="1676400"/>
            <a:ext cx="6196405" cy="3603812"/>
          </a:xfrm>
        </p:spPr>
        <p:txBody>
          <a:bodyPr>
            <a:normAutofit fontScale="62500" lnSpcReduction="20000"/>
          </a:bodyPr>
          <a:lstStyle/>
          <a:p>
            <a:r>
              <a:rPr lang="en-GB" dirty="0" smtClean="0"/>
              <a:t>Run a focus group, On:</a:t>
            </a:r>
          </a:p>
          <a:p>
            <a:pPr lvl="1"/>
            <a:r>
              <a:rPr lang="en-GB" dirty="0" smtClean="0"/>
              <a:t>What makes a good youth worker? </a:t>
            </a:r>
          </a:p>
          <a:p>
            <a:r>
              <a:rPr lang="en-GB" dirty="0"/>
              <a:t>Summarise the data collected into  key themes / issues that have emerged,  </a:t>
            </a:r>
          </a:p>
          <a:p>
            <a:r>
              <a:rPr lang="en-GB" dirty="0"/>
              <a:t>Note these down on a piece of paper </a:t>
            </a:r>
          </a:p>
          <a:p>
            <a:r>
              <a:rPr lang="en-GB" dirty="0"/>
              <a:t>As individuals put a dot against what you think are the most important </a:t>
            </a:r>
            <a:r>
              <a:rPr lang="en-GB" dirty="0" smtClean="0"/>
              <a:t>themes </a:t>
            </a:r>
            <a:endParaRPr lang="en-GB" dirty="0"/>
          </a:p>
          <a:p>
            <a:r>
              <a:rPr lang="en-GB" dirty="0"/>
              <a:t>Identify why you think they are important.</a:t>
            </a:r>
          </a:p>
          <a:p>
            <a:r>
              <a:rPr lang="en-GB" dirty="0"/>
              <a:t>When you have identified your key themes, write each them on a separate piece of paper.</a:t>
            </a:r>
          </a:p>
          <a:p>
            <a:r>
              <a:rPr lang="en-GB" dirty="0"/>
              <a:t>Under each them write some evidence for why you choose these themes </a:t>
            </a:r>
            <a:r>
              <a:rPr lang="en-GB" dirty="0" err="1"/>
              <a:t>e.g</a:t>
            </a:r>
            <a:r>
              <a:rPr lang="en-GB" dirty="0"/>
              <a:t> Quotes…</a:t>
            </a:r>
            <a:endParaRPr lang="en-US" dirty="0"/>
          </a:p>
          <a:p>
            <a:endParaRPr lang="en-GB" dirty="0" smtClean="0"/>
          </a:p>
        </p:txBody>
      </p:sp>
    </p:spTree>
    <p:extLst>
      <p:ext uri="{BB962C8B-B14F-4D97-AF65-F5344CB8AC3E}">
        <p14:creationId xmlns:p14="http://schemas.microsoft.com/office/powerpoint/2010/main" val="3180463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85000" lnSpcReduction="10000"/>
          </a:bodyPr>
          <a:lstStyle/>
          <a:p>
            <a:pPr marL="609600" indent="-609600" fontAlgn="auto">
              <a:lnSpc>
                <a:spcPct val="80000"/>
              </a:lnSpc>
              <a:spcAft>
                <a:spcPts val="0"/>
              </a:spcAft>
              <a:buFontTx/>
              <a:buAutoNum type="arabicPeriod"/>
              <a:defRPr/>
            </a:pPr>
            <a:r>
              <a:rPr lang="en-US" dirty="0" err="1" smtClean="0">
                <a:solidFill>
                  <a:srgbClr val="2C0FBF"/>
                </a:solidFill>
              </a:rPr>
              <a:t>Bryman</a:t>
            </a:r>
            <a:r>
              <a:rPr lang="en-US" dirty="0" smtClean="0">
                <a:solidFill>
                  <a:srgbClr val="2C0FBF"/>
                </a:solidFill>
              </a:rPr>
              <a:t>, A. (2018) </a:t>
            </a:r>
            <a:r>
              <a:rPr lang="en-US" i="1" dirty="0" smtClean="0">
                <a:solidFill>
                  <a:srgbClr val="2C0FBF"/>
                </a:solidFill>
              </a:rPr>
              <a:t>Social Research Methods. </a:t>
            </a:r>
            <a:r>
              <a:rPr lang="en-US" dirty="0" smtClean="0">
                <a:solidFill>
                  <a:srgbClr val="2C0FBF"/>
                </a:solidFill>
              </a:rPr>
              <a:t>New York: Oxford University Press.</a:t>
            </a:r>
          </a:p>
          <a:p>
            <a:pPr marL="609600" indent="-609600" fontAlgn="auto">
              <a:lnSpc>
                <a:spcPct val="80000"/>
              </a:lnSpc>
              <a:spcAft>
                <a:spcPts val="0"/>
              </a:spcAft>
              <a:buFontTx/>
              <a:buAutoNum type="arabicPeriod"/>
              <a:defRPr/>
            </a:pPr>
            <a:r>
              <a:rPr lang="en-US" dirty="0" smtClean="0">
                <a:solidFill>
                  <a:srgbClr val="2C0FBF"/>
                </a:solidFill>
              </a:rPr>
              <a:t>Creswell</a:t>
            </a:r>
            <a:r>
              <a:rPr lang="en-US" dirty="0">
                <a:solidFill>
                  <a:srgbClr val="2C0FBF"/>
                </a:solidFill>
              </a:rPr>
              <a:t>, J. (1998). </a:t>
            </a:r>
            <a:r>
              <a:rPr lang="en-US" i="1" dirty="0">
                <a:solidFill>
                  <a:srgbClr val="2C0FBF"/>
                </a:solidFill>
              </a:rPr>
              <a:t>Qualitative inquiry and research design</a:t>
            </a:r>
            <a:r>
              <a:rPr lang="en-US" dirty="0">
                <a:solidFill>
                  <a:srgbClr val="2C0FBF"/>
                </a:solidFill>
              </a:rPr>
              <a:t>, Thousand Oaks: Sage</a:t>
            </a:r>
          </a:p>
          <a:p>
            <a:pPr marL="609600" indent="-609600" fontAlgn="auto">
              <a:lnSpc>
                <a:spcPct val="80000"/>
              </a:lnSpc>
              <a:spcAft>
                <a:spcPts val="0"/>
              </a:spcAft>
              <a:buFontTx/>
              <a:buAutoNum type="arabicPeriod"/>
              <a:defRPr/>
            </a:pPr>
            <a:r>
              <a:rPr lang="en-US" dirty="0">
                <a:solidFill>
                  <a:srgbClr val="2C0FBF"/>
                </a:solidFill>
              </a:rPr>
              <a:t>Creswell, J. (2002). Analyzing and interpreting qualitative data</a:t>
            </a:r>
            <a:r>
              <a:rPr lang="en-US" i="1" dirty="0">
                <a:solidFill>
                  <a:srgbClr val="2C0FBF"/>
                </a:solidFill>
              </a:rPr>
              <a:t> (pp256-283)</a:t>
            </a:r>
            <a:r>
              <a:rPr lang="en-US" dirty="0">
                <a:solidFill>
                  <a:srgbClr val="2C0FBF"/>
                </a:solidFill>
              </a:rPr>
              <a:t>. In J Creswell, </a:t>
            </a:r>
            <a:r>
              <a:rPr lang="en-US" i="1" dirty="0">
                <a:solidFill>
                  <a:srgbClr val="2C0FBF"/>
                </a:solidFill>
              </a:rPr>
              <a:t>Educational research</a:t>
            </a:r>
            <a:r>
              <a:rPr lang="en-US" dirty="0">
                <a:solidFill>
                  <a:srgbClr val="2C0FBF"/>
                </a:solidFill>
              </a:rPr>
              <a:t>, Thousand Oaks: Sage </a:t>
            </a:r>
          </a:p>
          <a:p>
            <a:pPr marL="609600" indent="-609600" fontAlgn="auto">
              <a:lnSpc>
                <a:spcPct val="80000"/>
              </a:lnSpc>
              <a:spcAft>
                <a:spcPts val="0"/>
              </a:spcAft>
              <a:buFontTx/>
              <a:buAutoNum type="arabicPeriod"/>
              <a:defRPr/>
            </a:pPr>
            <a:r>
              <a:rPr lang="en-US" dirty="0" err="1">
                <a:solidFill>
                  <a:srgbClr val="2C0FBF"/>
                </a:solidFill>
              </a:rPr>
              <a:t>Maykut</a:t>
            </a:r>
            <a:r>
              <a:rPr lang="en-US" dirty="0">
                <a:solidFill>
                  <a:srgbClr val="2C0FBF"/>
                </a:solidFill>
              </a:rPr>
              <a:t>, P. &amp; Morehouse, R. (1994) Qualitative data analysis: using the constant comparative method , In P. </a:t>
            </a:r>
            <a:r>
              <a:rPr lang="en-US" dirty="0" err="1">
                <a:solidFill>
                  <a:srgbClr val="2C0FBF"/>
                </a:solidFill>
              </a:rPr>
              <a:t>Maykut</a:t>
            </a:r>
            <a:r>
              <a:rPr lang="en-US" dirty="0">
                <a:solidFill>
                  <a:srgbClr val="2C0FBF"/>
                </a:solidFill>
              </a:rPr>
              <a:t> &amp; R. Morehouse, </a:t>
            </a:r>
            <a:r>
              <a:rPr lang="en-US" i="1" dirty="0">
                <a:solidFill>
                  <a:srgbClr val="2C0FBF"/>
                </a:solidFill>
              </a:rPr>
              <a:t>Beginning qualitative research</a:t>
            </a:r>
            <a:r>
              <a:rPr lang="en-US" dirty="0">
                <a:solidFill>
                  <a:srgbClr val="2C0FBF"/>
                </a:solidFill>
              </a:rPr>
              <a:t>, London </a:t>
            </a:r>
            <a:r>
              <a:rPr lang="en-US" dirty="0" err="1">
                <a:solidFill>
                  <a:srgbClr val="2C0FBF"/>
                </a:solidFill>
              </a:rPr>
              <a:t>Falmer</a:t>
            </a:r>
            <a:r>
              <a:rPr lang="en-US" dirty="0">
                <a:solidFill>
                  <a:srgbClr val="2C0FBF"/>
                </a:solidFill>
              </a:rPr>
              <a:t> Press </a:t>
            </a:r>
            <a:endParaRPr lang="en-AU" dirty="0">
              <a:solidFill>
                <a:srgbClr val="2C0FBF"/>
              </a:solidFill>
            </a:endParaRPr>
          </a:p>
          <a:p>
            <a:endParaRPr lang="en-GB" dirty="0"/>
          </a:p>
        </p:txBody>
      </p:sp>
    </p:spTree>
    <p:extLst>
      <p:ext uri="{BB962C8B-B14F-4D97-AF65-F5344CB8AC3E}">
        <p14:creationId xmlns:p14="http://schemas.microsoft.com/office/powerpoint/2010/main" val="3381970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403</TotalTime>
  <Words>1009</Words>
  <Application>Microsoft Office PowerPoint</Application>
  <PresentationFormat>On-screen Show (4:3)</PresentationFormat>
  <Paragraphs>79</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Myriad Pro</vt:lpstr>
      <vt:lpstr>20140311PresentationUWTSDTemplate</vt:lpstr>
      <vt:lpstr>PARTICIPATORY QUALITATIVE DATA ANALYSIS</vt:lpstr>
      <vt:lpstr>Interpreting the Findings Qualitative</vt:lpstr>
      <vt:lpstr>Data analysis </vt:lpstr>
      <vt:lpstr>Interpreting the Findings Qualitative </vt:lpstr>
      <vt:lpstr>Interpreting the Findings Qualitative</vt:lpstr>
      <vt:lpstr>Interpreting the Findings Qualitative cont.: </vt:lpstr>
      <vt:lpstr>Interpreting the Findings Quantitative </vt:lpstr>
      <vt:lpstr>Suggestions on Analysis : first steps </vt:lpstr>
      <vt:lpstr>Analysis </vt:lpstr>
      <vt:lpstr>Analysis </vt:lpstr>
      <vt:lpstr>Creative Analysis : Feedback </vt:lpstr>
      <vt:lpstr>Example: </vt:lpstr>
      <vt:lpstr>Example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Nicola Welton</cp:lastModifiedBy>
  <cp:revision>20</cp:revision>
  <dcterms:created xsi:type="dcterms:W3CDTF">2012-12-03T14:13:18Z</dcterms:created>
  <dcterms:modified xsi:type="dcterms:W3CDTF">2016-11-21T16:34:08Z</dcterms:modified>
</cp:coreProperties>
</file>