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3" r:id="rId4"/>
    <p:sldMasterId id="2147483666" r:id="rId5"/>
  </p:sldMasterIdLst>
  <p:notesMasterIdLst>
    <p:notesMasterId r:id="rId24"/>
  </p:notesMasterIdLst>
  <p:handoutMasterIdLst>
    <p:handoutMasterId r:id="rId25"/>
  </p:handoutMasterIdLst>
  <p:sldIdLst>
    <p:sldId id="389" r:id="rId6"/>
    <p:sldId id="391" r:id="rId7"/>
    <p:sldId id="392" r:id="rId8"/>
    <p:sldId id="410" r:id="rId9"/>
    <p:sldId id="394" r:id="rId10"/>
    <p:sldId id="396" r:id="rId11"/>
    <p:sldId id="397" r:id="rId12"/>
    <p:sldId id="398" r:id="rId13"/>
    <p:sldId id="399" r:id="rId14"/>
    <p:sldId id="400" r:id="rId15"/>
    <p:sldId id="401" r:id="rId16"/>
    <p:sldId id="403" r:id="rId17"/>
    <p:sldId id="404" r:id="rId18"/>
    <p:sldId id="405" r:id="rId19"/>
    <p:sldId id="406" r:id="rId20"/>
    <p:sldId id="407" r:id="rId21"/>
    <p:sldId id="409" r:id="rId22"/>
    <p:sldId id="408" r:id="rId2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ne Davidson" initials="JD" lastIdx="20" clrIdx="0">
    <p:extLst>
      <p:ext uri="{19B8F6BF-5375-455C-9EA6-DF929625EA0E}">
        <p15:presenceInfo xmlns:p15="http://schemas.microsoft.com/office/powerpoint/2012/main" userId="S-1-5-21-809251214-2178901256-4152538893-27579" providerId="AD"/>
      </p:ext>
    </p:extLst>
  </p:cmAuthor>
  <p:cmAuthor id="2" name="Eleri Beynon" initials="EB" lastIdx="9" clrIdx="1">
    <p:extLst>
      <p:ext uri="{19B8F6BF-5375-455C-9EA6-DF929625EA0E}">
        <p15:presenceInfo xmlns:p15="http://schemas.microsoft.com/office/powerpoint/2012/main" userId="S-1-5-21-809251214-2178901256-4152538893-2738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A9BB"/>
    <a:srgbClr val="063A58"/>
    <a:srgbClr val="0084B4"/>
    <a:srgbClr val="24ABD0"/>
    <a:srgbClr val="0085B4"/>
    <a:srgbClr val="00A1D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331474-E655-46FC-BED7-6CAD57C458F4}" v="46" dt="2024-06-10T08:32:09.9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84" autoAdjust="0"/>
    <p:restoredTop sz="95150" autoAdjust="0"/>
  </p:normalViewPr>
  <p:slideViewPr>
    <p:cSldViewPr>
      <p:cViewPr varScale="1">
        <p:scale>
          <a:sx n="123" d="100"/>
          <a:sy n="123" d="100"/>
        </p:scale>
        <p:origin x="893"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82" tIns="44891" rIns="89782" bIns="44891"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2" tIns="44891" rIns="89782" bIns="44891" rtlCol="0"/>
          <a:lstStyle>
            <a:lvl1pPr algn="r">
              <a:defRPr sz="1200"/>
            </a:lvl1pPr>
          </a:lstStyle>
          <a:p>
            <a:fld id="{96D292DE-8B7A-4254-AA83-74C1F4DD4AF0}" type="datetimeFigureOut">
              <a:rPr lang="en-GB" smtClean="0"/>
              <a:t>26/02/2025</a:t>
            </a:fld>
            <a:endParaRPr lang="en-GB"/>
          </a:p>
        </p:txBody>
      </p:sp>
      <p:sp>
        <p:nvSpPr>
          <p:cNvPr id="4" name="Footer Placeholder 3"/>
          <p:cNvSpPr>
            <a:spLocks noGrp="1"/>
          </p:cNvSpPr>
          <p:nvPr>
            <p:ph type="ftr" sz="quarter" idx="2"/>
          </p:nvPr>
        </p:nvSpPr>
        <p:spPr>
          <a:xfrm>
            <a:off x="1" y="9264227"/>
            <a:ext cx="2889938" cy="487680"/>
          </a:xfrm>
          <a:prstGeom prst="rect">
            <a:avLst/>
          </a:prstGeom>
        </p:spPr>
        <p:txBody>
          <a:bodyPr vert="horz" lIns="89782" tIns="44891" rIns="89782" bIns="44891"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2" tIns="44891" rIns="89782" bIns="44891"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5"/>
          </a:xfrm>
          <a:prstGeom prst="rect">
            <a:avLst/>
          </a:prstGeom>
        </p:spPr>
        <p:txBody>
          <a:bodyPr vert="horz" lIns="89782" tIns="44891" rIns="89782" bIns="44891" rtlCol="0"/>
          <a:lstStyle>
            <a:lvl1pPr algn="l">
              <a:defRPr sz="1200"/>
            </a:lvl1pPr>
          </a:lstStyle>
          <a:p>
            <a:endParaRPr lang="en-GB"/>
          </a:p>
        </p:txBody>
      </p:sp>
      <p:sp>
        <p:nvSpPr>
          <p:cNvPr id="3" name="Date Placeholder 2"/>
          <p:cNvSpPr>
            <a:spLocks noGrp="1"/>
          </p:cNvSpPr>
          <p:nvPr>
            <p:ph type="dt" idx="1"/>
          </p:nvPr>
        </p:nvSpPr>
        <p:spPr>
          <a:xfrm>
            <a:off x="3777607" y="0"/>
            <a:ext cx="2889938" cy="489375"/>
          </a:xfrm>
          <a:prstGeom prst="rect">
            <a:avLst/>
          </a:prstGeom>
        </p:spPr>
        <p:txBody>
          <a:bodyPr vert="horz" lIns="89782" tIns="44891" rIns="89782" bIns="44891" rtlCol="0"/>
          <a:lstStyle>
            <a:lvl1pPr algn="r">
              <a:defRPr sz="1200"/>
            </a:lvl1pPr>
          </a:lstStyle>
          <a:p>
            <a:fld id="{5EF6BB5D-BDE1-454B-8E07-61B73248706B}" type="datetimeFigureOut">
              <a:rPr lang="en-GB" smtClean="0"/>
              <a:t>26/02/2025</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2" tIns="44891" rIns="89782" bIns="44891"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2" tIns="44891" rIns="89782" bIns="4489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9"/>
            <a:ext cx="2889938" cy="489374"/>
          </a:xfrm>
          <a:prstGeom prst="rect">
            <a:avLst/>
          </a:prstGeom>
        </p:spPr>
        <p:txBody>
          <a:bodyPr vert="horz" lIns="89782" tIns="44891" rIns="89782" bIns="44891"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9"/>
            <a:ext cx="2889938" cy="489374"/>
          </a:xfrm>
          <a:prstGeom prst="rect">
            <a:avLst/>
          </a:prstGeom>
        </p:spPr>
        <p:txBody>
          <a:bodyPr vert="horz" lIns="89782" tIns="44891" rIns="89782" bIns="44891" rtlCol="0" anchor="b"/>
          <a:lstStyle>
            <a:lvl1pPr algn="r">
              <a:defRPr sz="1200"/>
            </a:lvl1pPr>
          </a:lstStyle>
          <a:p>
            <a:fld id="{3AA05EA4-33F1-4902-AEE1-3229CB7A172C}" type="slidenum">
              <a:rPr lang="en-GB" smtClean="0"/>
              <a:t>‹#›</a:t>
            </a:fld>
            <a:endParaRPr lang="en-GB"/>
          </a:p>
        </p:txBody>
      </p:sp>
    </p:spTree>
    <p:extLst>
      <p:ext uri="{BB962C8B-B14F-4D97-AF65-F5344CB8AC3E}">
        <p14:creationId xmlns:p14="http://schemas.microsoft.com/office/powerpoint/2010/main" val="40712146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203526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895B11B-C6D3-4D17-9FC0-8D6CECAFB070}" type="datetime1">
              <a:rPr lang="en-GB" smtClean="0">
                <a:solidFill>
                  <a:prstClr val="black">
                    <a:tint val="75000"/>
                  </a:prstClr>
                </a:solidFill>
              </a:rPr>
              <a:t>26/02/2025</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58425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D295B72-46F4-4EAF-AA16-41DE4AFB4E5F}" type="datetime1">
              <a:rPr lang="en-GB" smtClean="0">
                <a:solidFill>
                  <a:prstClr val="black">
                    <a:tint val="75000"/>
                  </a:prstClr>
                </a:solidFill>
              </a:rPr>
              <a:t>26/02/2025</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34957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56E167-A240-47C9-B298-C721D8A3377F}" type="datetime1">
              <a:rPr lang="en-GB" smtClean="0">
                <a:solidFill>
                  <a:prstClr val="black">
                    <a:tint val="75000"/>
                  </a:prstClr>
                </a:solidFill>
              </a:rPr>
              <a:t>26/02/2025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774923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5658AB-4D9A-47E0-B575-4B8CA97DC9DA}" type="datetime1">
              <a:rPr lang="en-GB" smtClean="0">
                <a:solidFill>
                  <a:prstClr val="black">
                    <a:tint val="75000"/>
                  </a:prstClr>
                </a:solidFill>
              </a:rPr>
              <a:t>26/02/2025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46117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845CAB1-9BB1-48B7-8CA9-27DAA3C0A3BE}" type="datetime1">
              <a:rPr lang="en-GB" smtClean="0">
                <a:solidFill>
                  <a:prstClr val="black">
                    <a:tint val="75000"/>
                  </a:prstClr>
                </a:solidFill>
              </a:rPr>
              <a:t>26/02/2025</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785425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172DA0C-DE7C-4827-9159-642659C62C4F}" type="datetime1">
              <a:rPr lang="en-GB" smtClean="0">
                <a:solidFill>
                  <a:prstClr val="black">
                    <a:tint val="75000"/>
                  </a:prstClr>
                </a:solidFill>
              </a:rPr>
              <a:t>26/02/2025</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833716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DA2247-3BEE-4597-93D6-F80409B01D28}" type="datetime1">
              <a:rPr lang="en-GB" smtClean="0">
                <a:solidFill>
                  <a:prstClr val="black">
                    <a:tint val="75000"/>
                  </a:prstClr>
                </a:solidFill>
              </a:rPr>
              <a:t>26/02/2025</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09429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194CE6FE-E193-4A75-BEFC-CC382E476777}" type="datetime1">
              <a:rPr lang="en-GB" smtClean="0">
                <a:solidFill>
                  <a:prstClr val="black">
                    <a:tint val="75000"/>
                  </a:prstClr>
                </a:solidFill>
              </a:rPr>
              <a:t>26/02/2025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189339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E1DE0F1F-604C-435E-97D8-D4FA0B612279}" type="datetime1">
              <a:rPr lang="en-GB" smtClean="0">
                <a:solidFill>
                  <a:prstClr val="black">
                    <a:tint val="75000"/>
                  </a:prstClr>
                </a:solidFill>
              </a:rPr>
              <a:t>26/02/2025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497907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6E1AFCF-F605-49DA-A87B-86AFB3091535}" type="datetime1">
              <a:rPr lang="en-GB" smtClean="0">
                <a:solidFill>
                  <a:prstClr val="black">
                    <a:tint val="75000"/>
                  </a:prstClr>
                </a:solidFill>
              </a:rPr>
              <a:t>26/02/2025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569661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08FD92E-A5A3-4D1D-9ABE-FD0C85BC568E}" type="datetime1">
              <a:rPr lang="en-GB" smtClean="0">
                <a:solidFill>
                  <a:prstClr val="black">
                    <a:tint val="75000"/>
                  </a:prstClr>
                </a:solidFill>
              </a:rPr>
              <a:t>26/02/2025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675004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Air Name &amp; Tit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93700" y="1279565"/>
            <a:ext cx="6660260" cy="863446"/>
          </a:xfrm>
          <a:prstGeom prst="rect">
            <a:avLst/>
          </a:prstGeom>
        </p:spPr>
        <p:txBody>
          <a:bodyPr vert="horz" lIns="67355" tIns="33677" rIns="67355" bIns="33677" anchor="ctr" anchorCtr="0"/>
          <a:lstStyle>
            <a:lvl1pPr>
              <a:defRPr sz="1800" b="1" baseline="0">
                <a:solidFill>
                  <a:schemeClr val="accent2"/>
                </a:solidFill>
              </a:defRPr>
            </a:lvl1pPr>
          </a:lstStyle>
          <a:p>
            <a:r>
              <a:rPr lang="en-GB" dirty="0"/>
              <a:t>Welsh Presentation Title Here</a:t>
            </a:r>
            <a:br>
              <a:rPr lang="en-GB" dirty="0"/>
            </a:br>
            <a:r>
              <a:rPr lang="en-GB" dirty="0"/>
              <a:t>Presentation Title Here</a:t>
            </a:r>
            <a:endParaRPr lang="en-US" dirty="0"/>
          </a:p>
        </p:txBody>
      </p:sp>
      <p:sp>
        <p:nvSpPr>
          <p:cNvPr id="4" name="Text Placeholder 3"/>
          <p:cNvSpPr>
            <a:spLocks noGrp="1"/>
          </p:cNvSpPr>
          <p:nvPr>
            <p:ph type="body" sz="quarter" idx="10" hasCustomPrompt="1"/>
          </p:nvPr>
        </p:nvSpPr>
        <p:spPr>
          <a:xfrm>
            <a:off x="393530" y="2157524"/>
            <a:ext cx="6660431" cy="1090807"/>
          </a:xfrm>
          <a:prstGeom prst="rect">
            <a:avLst/>
          </a:prstGeom>
        </p:spPr>
        <p:txBody>
          <a:bodyPr vert="horz" lIns="67355" tIns="33677" rIns="67355" bIns="33677"/>
          <a:lstStyle>
            <a:lvl1pPr>
              <a:defRPr sz="1425">
                <a:solidFill>
                  <a:schemeClr val="bg1"/>
                </a:solidFill>
              </a:defRPr>
            </a:lvl1pPr>
            <a:lvl2pPr>
              <a:defRPr sz="1575"/>
            </a:lvl2pPr>
            <a:lvl3pPr>
              <a:defRPr sz="1575"/>
            </a:lvl3pPr>
            <a:lvl4pPr>
              <a:defRPr sz="1575"/>
            </a:lvl4pPr>
            <a:lvl5pPr>
              <a:defRPr sz="1575"/>
            </a:lvl5pPr>
          </a:lstStyle>
          <a:p>
            <a:pPr lvl="0"/>
            <a:r>
              <a:rPr lang="en-GB" dirty="0"/>
              <a:t>Presenter Title Here</a:t>
            </a:r>
          </a:p>
        </p:txBody>
      </p:sp>
    </p:spTree>
    <p:extLst>
      <p:ext uri="{BB962C8B-B14F-4D97-AF65-F5344CB8AC3E}">
        <p14:creationId xmlns:p14="http://schemas.microsoft.com/office/powerpoint/2010/main" val="3492777256"/>
      </p:ext>
    </p:extLst>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Air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129571" y="188642"/>
            <a:ext cx="5459950" cy="1008111"/>
          </a:xfrm>
          <a:prstGeom prst="rect">
            <a:avLst/>
          </a:prstGeom>
        </p:spPr>
        <p:txBody>
          <a:bodyPr vert="horz" lIns="67355" tIns="33677" rIns="67355" bIns="33677" anchor="ctr" anchorCtr="0"/>
          <a:lstStyle>
            <a:lvl1pPr>
              <a:lnSpc>
                <a:spcPct val="110000"/>
              </a:lnSpc>
              <a:defRPr sz="1650" b="1">
                <a:solidFill>
                  <a:schemeClr val="accent2"/>
                </a:solidFill>
              </a:defRPr>
            </a:lvl1pPr>
          </a:lstStyle>
          <a:p>
            <a:r>
              <a:rPr lang="en-GB" dirty="0"/>
              <a:t>Click to edit Master title style</a:t>
            </a:r>
            <a:br>
              <a:rPr lang="en-GB" dirty="0"/>
            </a:br>
            <a:r>
              <a:rPr lang="en-GB" dirty="0"/>
              <a:t>Click</a:t>
            </a:r>
            <a:endParaRPr lang="en-US" dirty="0"/>
          </a:p>
        </p:txBody>
      </p:sp>
      <p:sp>
        <p:nvSpPr>
          <p:cNvPr id="4" name="Content Placeholder 3"/>
          <p:cNvSpPr>
            <a:spLocks noGrp="1"/>
          </p:cNvSpPr>
          <p:nvPr>
            <p:ph sz="quarter" idx="10"/>
          </p:nvPr>
        </p:nvSpPr>
        <p:spPr>
          <a:xfrm>
            <a:off x="393700" y="1196752"/>
            <a:ext cx="7346652" cy="4387206"/>
          </a:xfrm>
          <a:prstGeom prst="rect">
            <a:avLst/>
          </a:prstGeom>
        </p:spPr>
        <p:txBody>
          <a:bodyPr vert="horz" lIns="67355" tIns="33677" rIns="67355" bIns="33677"/>
          <a:lstStyle>
            <a:lvl1pPr marL="135731" indent="-135731">
              <a:spcAft>
                <a:spcPts val="750"/>
              </a:spcAft>
              <a:buClrTx/>
              <a:buSzPct val="100000"/>
              <a:buFont typeface="Arial"/>
              <a:buChar char="•"/>
              <a:defRPr sz="1500" b="0">
                <a:solidFill>
                  <a:schemeClr val="bg1"/>
                </a:solidFill>
              </a:defRPr>
            </a:lvl1pPr>
            <a:lvl2pPr marL="272654" indent="-136922">
              <a:spcAft>
                <a:spcPts val="300"/>
              </a:spcAft>
              <a:buFont typeface="Arial"/>
              <a:buChar char="•"/>
              <a:defRPr sz="1275">
                <a:solidFill>
                  <a:schemeClr val="bg1"/>
                </a:solidFill>
              </a:defRPr>
            </a:lvl2pPr>
            <a:lvl3pPr marL="401241" indent="-128588">
              <a:spcAft>
                <a:spcPts val="300"/>
              </a:spcAft>
              <a:buFont typeface="Arial"/>
              <a:buChar char="•"/>
              <a:defRPr sz="1275">
                <a:solidFill>
                  <a:schemeClr val="bg1"/>
                </a:solidFill>
              </a:defRPr>
            </a:lvl3pPr>
            <a:lvl4pPr marL="538163" indent="-136922">
              <a:spcAft>
                <a:spcPts val="300"/>
              </a:spcAft>
              <a:buFont typeface="Arial"/>
              <a:buChar char="•"/>
              <a:defRPr sz="1275">
                <a:solidFill>
                  <a:schemeClr val="bg1"/>
                </a:solidFill>
              </a:defRPr>
            </a:lvl4pPr>
            <a:lvl5pPr marL="673894" indent="-135731">
              <a:spcAft>
                <a:spcPts val="300"/>
              </a:spcAft>
              <a:buFont typeface="Arial"/>
              <a:buChar char="•"/>
              <a:defRPr sz="1275">
                <a:solidFill>
                  <a:schemeClr val="bg1"/>
                </a:solidFill>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468789713"/>
      </p:ext>
    </p:extLst>
  </p:cSld>
  <p:clrMapOvr>
    <a:masterClrMapping/>
  </p:clrMapOvr>
  <p:transition spd="med"/>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slideLayout" Target="../slideLayouts/slideLayout14.xml"/><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slideLayout" Target="../slideLayouts/slideLayout13.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5" Type="http://schemas.openxmlformats.org/officeDocument/2006/relationships/image" Target="../media/image2.jpg"/><Relationship Id="rId10" Type="http://schemas.openxmlformats.org/officeDocument/2006/relationships/slideLayout" Target="../slideLayouts/slideLayout11.xml"/><Relationship Id="rId4" Type="http://schemas.openxmlformats.org/officeDocument/2006/relationships/slideLayout" Target="../slideLayouts/slideLayout5.xml"/><Relationship Id="rId9" Type="http://schemas.openxmlformats.org/officeDocument/2006/relationships/slideLayout" Target="../slideLayouts/slideLayout1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2"/>
        </a:solidFill>
        <a:effectLst/>
      </p:bgPr>
    </p:bg>
    <p:spTree>
      <p:nvGrpSpPr>
        <p:cNvPr id="1" name=""/>
        <p:cNvGrpSpPr/>
        <p:nvPr/>
      </p:nvGrpSpPr>
      <p:grpSpPr>
        <a:xfrm>
          <a:off x="0" y="0"/>
          <a:ext cx="0" cy="0"/>
          <a:chOff x="0" y="0"/>
          <a:chExt cx="0" cy="0"/>
        </a:xfrm>
      </p:grpSpPr>
      <p:pic>
        <p:nvPicPr>
          <p:cNvPr id="3" name="Picture 2" descr="Screen Shot 2016-09-20 at 17.24.04.png"/>
          <p:cNvPicPr>
            <a:picLocks noChangeAspect="1"/>
          </p:cNvPicPr>
          <p:nvPr userDrawn="1"/>
        </p:nvPicPr>
        <p:blipFill rotWithShape="1">
          <a:blip r:embed="rId3">
            <a:alphaModFix/>
            <a:extLst>
              <a:ext uri="{28A0092B-C50C-407E-A947-70E740481C1C}">
                <a14:useLocalDpi xmlns:a14="http://schemas.microsoft.com/office/drawing/2010/main" val="0"/>
              </a:ext>
            </a:extLst>
          </a:blip>
          <a:srcRect l="5930" t="7938" r="101"/>
          <a:stretch/>
        </p:blipFill>
        <p:spPr>
          <a:xfrm>
            <a:off x="1" y="0"/>
            <a:ext cx="9143999" cy="6858000"/>
          </a:xfrm>
          <a:prstGeom prst="rect">
            <a:avLst/>
          </a:prstGeom>
        </p:spPr>
      </p:pic>
      <p:grpSp>
        <p:nvGrpSpPr>
          <p:cNvPr id="8" name="Group 7"/>
          <p:cNvGrpSpPr/>
          <p:nvPr userDrawn="1"/>
        </p:nvGrpSpPr>
        <p:grpSpPr>
          <a:xfrm>
            <a:off x="-928468" y="-1449496"/>
            <a:ext cx="11488615" cy="12780889"/>
            <a:chOff x="-1005840" y="-1449496"/>
            <a:chExt cx="12446000" cy="12780889"/>
          </a:xfrm>
        </p:grpSpPr>
        <p:sp>
          <p:nvSpPr>
            <p:cNvPr id="9" name="Oval 8"/>
            <p:cNvSpPr/>
            <p:nvPr/>
          </p:nvSpPr>
          <p:spPr>
            <a:xfrm>
              <a:off x="4308342" y="4007676"/>
              <a:ext cx="1817636" cy="1866544"/>
            </a:xfrm>
            <a:prstGeom prst="ellipse">
              <a:avLst/>
            </a:prstGeom>
            <a:noFill/>
            <a:ln w="25400">
              <a:solidFill>
                <a:schemeClr val="accent6">
                  <a:lumMod val="85000"/>
                  <a:alpha val="47000"/>
                </a:schemeClr>
              </a:solidFill>
              <a:prstDash val="dash"/>
            </a:ln>
            <a:effec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p>
              <a:pPr algn="ctr" defTabSz="397219"/>
              <a:endParaRPr lang="en-US" sz="1569" b="1" kern="0" spc="-102" dirty="0">
                <a:ln>
                  <a:solidFill>
                    <a:srgbClr val="FFFFFF">
                      <a:lumMod val="85000"/>
                    </a:srgbClr>
                  </a:solidFill>
                </a:ln>
                <a:solidFill>
                  <a:srgbClr val="FF6600"/>
                </a:solidFill>
                <a:latin typeface="Arial"/>
                <a:sym typeface="Helvetica Light"/>
              </a:endParaRPr>
            </a:p>
          </p:txBody>
        </p:sp>
        <p:sp>
          <p:nvSpPr>
            <p:cNvPr id="10" name="Oval 9"/>
            <p:cNvSpPr/>
            <p:nvPr/>
          </p:nvSpPr>
          <p:spPr>
            <a:xfrm>
              <a:off x="2968730" y="2632019"/>
              <a:ext cx="4496860" cy="4617859"/>
            </a:xfrm>
            <a:prstGeom prst="ellipse">
              <a:avLst/>
            </a:prstGeom>
            <a:noFill/>
            <a:ln w="25400">
              <a:solidFill>
                <a:schemeClr val="accent6">
                  <a:lumMod val="85000"/>
                  <a:alpha val="47000"/>
                </a:schemeClr>
              </a:solidFill>
              <a:prstDash val="dash"/>
            </a:ln>
            <a:effec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p>
              <a:pPr algn="ctr" defTabSz="397219"/>
              <a:endParaRPr lang="en-US" sz="1569" b="1" kern="0" spc="-102" dirty="0">
                <a:ln>
                  <a:solidFill>
                    <a:srgbClr val="FFFFFF">
                      <a:lumMod val="85000"/>
                    </a:srgbClr>
                  </a:solidFill>
                </a:ln>
                <a:solidFill>
                  <a:srgbClr val="FF6600"/>
                </a:solidFill>
                <a:latin typeface="Arial"/>
                <a:sym typeface="Helvetica Light"/>
              </a:endParaRPr>
            </a:p>
          </p:txBody>
        </p:sp>
        <p:sp>
          <p:nvSpPr>
            <p:cNvPr id="11" name="Oval 10"/>
            <p:cNvSpPr/>
            <p:nvPr/>
          </p:nvSpPr>
          <p:spPr>
            <a:xfrm>
              <a:off x="987530" y="597510"/>
              <a:ext cx="8459260" cy="8686877"/>
            </a:xfrm>
            <a:prstGeom prst="ellipse">
              <a:avLst/>
            </a:prstGeom>
            <a:noFill/>
            <a:ln w="25400">
              <a:solidFill>
                <a:schemeClr val="accent6">
                  <a:lumMod val="85000"/>
                  <a:alpha val="47000"/>
                </a:schemeClr>
              </a:solidFill>
              <a:prstDash val="dash"/>
            </a:ln>
            <a:effec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p>
              <a:pPr algn="ctr" defTabSz="397219"/>
              <a:endParaRPr lang="en-US" sz="1569" b="1" kern="0" spc="-102" dirty="0">
                <a:ln>
                  <a:solidFill>
                    <a:srgbClr val="FFFFFF">
                      <a:lumMod val="85000"/>
                    </a:srgbClr>
                  </a:solidFill>
                </a:ln>
                <a:solidFill>
                  <a:srgbClr val="FF6600"/>
                </a:solidFill>
                <a:latin typeface="Arial"/>
                <a:sym typeface="Helvetica Light"/>
              </a:endParaRPr>
            </a:p>
          </p:txBody>
        </p:sp>
        <p:sp>
          <p:nvSpPr>
            <p:cNvPr id="12" name="Oval 11"/>
            <p:cNvSpPr/>
            <p:nvPr/>
          </p:nvSpPr>
          <p:spPr>
            <a:xfrm>
              <a:off x="-1005840" y="-1449496"/>
              <a:ext cx="12446000" cy="12780889"/>
            </a:xfrm>
            <a:prstGeom prst="ellipse">
              <a:avLst/>
            </a:prstGeom>
            <a:noFill/>
            <a:ln w="25400">
              <a:solidFill>
                <a:schemeClr val="accent6">
                  <a:lumMod val="85000"/>
                  <a:alpha val="47000"/>
                </a:schemeClr>
              </a:solidFill>
              <a:prstDash val="dash"/>
            </a:ln>
            <a:effectLst/>
          </p:spPr>
          <p:style>
            <a:lnRef idx="1">
              <a:schemeClr val="accent1"/>
            </a:lnRef>
            <a:fillRef idx="3">
              <a:schemeClr val="accent1"/>
            </a:fillRef>
            <a:effectRef idx="2">
              <a:schemeClr val="accent1"/>
            </a:effectRef>
            <a:fontRef idx="minor">
              <a:schemeClr val="lt1"/>
            </a:fontRef>
          </p:style>
          <p:txBody>
            <a:bodyPr wrap="none" lIns="0" tIns="0" rIns="0" bIns="0" rtlCol="0" anchor="ctr"/>
            <a:lstStyle/>
            <a:p>
              <a:pPr algn="ctr" defTabSz="397219"/>
              <a:endParaRPr lang="en-US" sz="1569" b="1" kern="0" spc="-102" dirty="0">
                <a:ln>
                  <a:solidFill>
                    <a:srgbClr val="FFFFFF">
                      <a:lumMod val="85000"/>
                    </a:srgbClr>
                  </a:solidFill>
                </a:ln>
                <a:solidFill>
                  <a:srgbClr val="FF6600"/>
                </a:solidFill>
                <a:latin typeface="Arial"/>
                <a:sym typeface="Helvetica Light"/>
              </a:endParaRPr>
            </a:p>
          </p:txBody>
        </p:sp>
      </p:grpSp>
    </p:spTree>
    <p:extLst>
      <p:ext uri="{BB962C8B-B14F-4D97-AF65-F5344CB8AC3E}">
        <p14:creationId xmlns:p14="http://schemas.microsoft.com/office/powerpoint/2010/main" val="2901235748"/>
      </p:ext>
    </p:extLst>
  </p:cSld>
  <p:clrMap bg1="lt1" tx1="dk1" bg2="lt2" tx2="dk2" accent1="accent1" accent2="accent2" accent3="accent3" accent4="accent4" accent5="accent5" accent6="accent6" hlink="hlink" folHlink="folHlink"/>
  <p:sldLayoutIdLst>
    <p:sldLayoutId id="2147483664" r:id="rId1"/>
  </p:sldLayoutIdLst>
  <p:hf hdr="0" ftr="0" dt="0"/>
  <p:txStyles>
    <p:titleStyle>
      <a:lvl1pPr algn="ctr" defTabSz="422041" rtl="0" eaLnBrk="1" latinLnBrk="0" hangingPunct="1">
        <a:spcBef>
          <a:spcPct val="0"/>
        </a:spcBef>
        <a:buNone/>
        <a:defRPr sz="4062" kern="1200">
          <a:solidFill>
            <a:schemeClr val="tx1"/>
          </a:solidFill>
          <a:latin typeface="+mj-lt"/>
          <a:ea typeface="+mj-ea"/>
          <a:cs typeface="+mj-cs"/>
        </a:defRPr>
      </a:lvl1pPr>
    </p:titleStyle>
    <p:bodyStyle>
      <a:lvl1pPr marL="316531" indent="-316531" algn="l" defTabSz="422041" rtl="0" eaLnBrk="1" latinLnBrk="0" hangingPunct="1">
        <a:spcBef>
          <a:spcPct val="20000"/>
        </a:spcBef>
        <a:buFont typeface="Arial"/>
        <a:buChar char="•"/>
        <a:defRPr sz="2954" kern="1200">
          <a:solidFill>
            <a:schemeClr val="tx1"/>
          </a:solidFill>
          <a:latin typeface="+mn-lt"/>
          <a:ea typeface="+mn-ea"/>
          <a:cs typeface="+mn-cs"/>
        </a:defRPr>
      </a:lvl1pPr>
      <a:lvl2pPr marL="685817" indent="-263776" algn="l" defTabSz="422041" rtl="0" eaLnBrk="1" latinLnBrk="0" hangingPunct="1">
        <a:spcBef>
          <a:spcPct val="20000"/>
        </a:spcBef>
        <a:buFont typeface="Arial"/>
        <a:buChar char="–"/>
        <a:defRPr sz="2585" kern="1200">
          <a:solidFill>
            <a:schemeClr val="tx1"/>
          </a:solidFill>
          <a:latin typeface="+mn-lt"/>
          <a:ea typeface="+mn-ea"/>
          <a:cs typeface="+mn-cs"/>
        </a:defRPr>
      </a:lvl2pPr>
      <a:lvl3pPr marL="1055103" indent="-211021" algn="l" defTabSz="422041" rtl="0" eaLnBrk="1" latinLnBrk="0" hangingPunct="1">
        <a:spcBef>
          <a:spcPct val="20000"/>
        </a:spcBef>
        <a:buFont typeface="Arial"/>
        <a:buChar char="•"/>
        <a:defRPr sz="2215" kern="1200">
          <a:solidFill>
            <a:schemeClr val="tx1"/>
          </a:solidFill>
          <a:latin typeface="+mn-lt"/>
          <a:ea typeface="+mn-ea"/>
          <a:cs typeface="+mn-cs"/>
        </a:defRPr>
      </a:lvl3pPr>
      <a:lvl4pPr marL="1477145" indent="-211021" algn="l" defTabSz="422041" rtl="0" eaLnBrk="1" latinLnBrk="0" hangingPunct="1">
        <a:spcBef>
          <a:spcPct val="20000"/>
        </a:spcBef>
        <a:buFont typeface="Arial"/>
        <a:buChar char="–"/>
        <a:defRPr sz="1846" kern="1200">
          <a:solidFill>
            <a:schemeClr val="tx1"/>
          </a:solidFill>
          <a:latin typeface="+mn-lt"/>
          <a:ea typeface="+mn-ea"/>
          <a:cs typeface="+mn-cs"/>
        </a:defRPr>
      </a:lvl4pPr>
      <a:lvl5pPr marL="1899186" indent="-211021" algn="l" defTabSz="422041" rtl="0" eaLnBrk="1" latinLnBrk="0" hangingPunct="1">
        <a:spcBef>
          <a:spcPct val="20000"/>
        </a:spcBef>
        <a:buFont typeface="Arial"/>
        <a:buChar char="»"/>
        <a:defRPr sz="1846" kern="1200">
          <a:solidFill>
            <a:schemeClr val="tx1"/>
          </a:solidFill>
          <a:latin typeface="+mn-lt"/>
          <a:ea typeface="+mn-ea"/>
          <a:cs typeface="+mn-cs"/>
        </a:defRPr>
      </a:lvl5pPr>
      <a:lvl6pPr marL="2321227" indent="-211021" algn="l" defTabSz="422041" rtl="0" eaLnBrk="1" latinLnBrk="0" hangingPunct="1">
        <a:spcBef>
          <a:spcPct val="20000"/>
        </a:spcBef>
        <a:buFont typeface="Arial"/>
        <a:buChar char="•"/>
        <a:defRPr sz="1846" kern="1200">
          <a:solidFill>
            <a:schemeClr val="tx1"/>
          </a:solidFill>
          <a:latin typeface="+mn-lt"/>
          <a:ea typeface="+mn-ea"/>
          <a:cs typeface="+mn-cs"/>
        </a:defRPr>
      </a:lvl6pPr>
      <a:lvl7pPr marL="2743269" indent="-211021" algn="l" defTabSz="422041" rtl="0" eaLnBrk="1" latinLnBrk="0" hangingPunct="1">
        <a:spcBef>
          <a:spcPct val="20000"/>
        </a:spcBef>
        <a:buFont typeface="Arial"/>
        <a:buChar char="•"/>
        <a:defRPr sz="1846" kern="1200">
          <a:solidFill>
            <a:schemeClr val="tx1"/>
          </a:solidFill>
          <a:latin typeface="+mn-lt"/>
          <a:ea typeface="+mn-ea"/>
          <a:cs typeface="+mn-cs"/>
        </a:defRPr>
      </a:lvl7pPr>
      <a:lvl8pPr marL="3165310" indent="-211021" algn="l" defTabSz="422041" rtl="0" eaLnBrk="1" latinLnBrk="0" hangingPunct="1">
        <a:spcBef>
          <a:spcPct val="20000"/>
        </a:spcBef>
        <a:buFont typeface="Arial"/>
        <a:buChar char="•"/>
        <a:defRPr sz="1846" kern="1200">
          <a:solidFill>
            <a:schemeClr val="tx1"/>
          </a:solidFill>
          <a:latin typeface="+mn-lt"/>
          <a:ea typeface="+mn-ea"/>
          <a:cs typeface="+mn-cs"/>
        </a:defRPr>
      </a:lvl8pPr>
      <a:lvl9pPr marL="3587351" indent="-211021" algn="l" defTabSz="422041" rtl="0" eaLnBrk="1" latinLnBrk="0" hangingPunct="1">
        <a:spcBef>
          <a:spcPct val="20000"/>
        </a:spcBef>
        <a:buFont typeface="Arial"/>
        <a:buChar char="•"/>
        <a:defRPr sz="1846" kern="1200">
          <a:solidFill>
            <a:schemeClr val="tx1"/>
          </a:solidFill>
          <a:latin typeface="+mn-lt"/>
          <a:ea typeface="+mn-ea"/>
          <a:cs typeface="+mn-cs"/>
        </a:defRPr>
      </a:lvl9pPr>
    </p:bodyStyle>
    <p:otherStyle>
      <a:defPPr>
        <a:defRPr lang="en-US"/>
      </a:defPPr>
      <a:lvl1pPr marL="0" algn="l" defTabSz="422041" rtl="0" eaLnBrk="1" latinLnBrk="0" hangingPunct="1">
        <a:defRPr sz="1662" kern="1200">
          <a:solidFill>
            <a:schemeClr val="tx1"/>
          </a:solidFill>
          <a:latin typeface="+mn-lt"/>
          <a:ea typeface="+mn-ea"/>
          <a:cs typeface="+mn-cs"/>
        </a:defRPr>
      </a:lvl1pPr>
      <a:lvl2pPr marL="422041" algn="l" defTabSz="422041" rtl="0" eaLnBrk="1" latinLnBrk="0" hangingPunct="1">
        <a:defRPr sz="1662" kern="1200">
          <a:solidFill>
            <a:schemeClr val="tx1"/>
          </a:solidFill>
          <a:latin typeface="+mn-lt"/>
          <a:ea typeface="+mn-ea"/>
          <a:cs typeface="+mn-cs"/>
        </a:defRPr>
      </a:lvl2pPr>
      <a:lvl3pPr marL="844083" algn="l" defTabSz="422041" rtl="0" eaLnBrk="1" latinLnBrk="0" hangingPunct="1">
        <a:defRPr sz="1662" kern="1200">
          <a:solidFill>
            <a:schemeClr val="tx1"/>
          </a:solidFill>
          <a:latin typeface="+mn-lt"/>
          <a:ea typeface="+mn-ea"/>
          <a:cs typeface="+mn-cs"/>
        </a:defRPr>
      </a:lvl3pPr>
      <a:lvl4pPr marL="1266124" algn="l" defTabSz="422041" rtl="0" eaLnBrk="1" latinLnBrk="0" hangingPunct="1">
        <a:defRPr sz="1662" kern="1200">
          <a:solidFill>
            <a:schemeClr val="tx1"/>
          </a:solidFill>
          <a:latin typeface="+mn-lt"/>
          <a:ea typeface="+mn-ea"/>
          <a:cs typeface="+mn-cs"/>
        </a:defRPr>
      </a:lvl4pPr>
      <a:lvl5pPr marL="1688165" algn="l" defTabSz="422041" rtl="0" eaLnBrk="1" latinLnBrk="0" hangingPunct="1">
        <a:defRPr sz="1662" kern="1200">
          <a:solidFill>
            <a:schemeClr val="tx1"/>
          </a:solidFill>
          <a:latin typeface="+mn-lt"/>
          <a:ea typeface="+mn-ea"/>
          <a:cs typeface="+mn-cs"/>
        </a:defRPr>
      </a:lvl5pPr>
      <a:lvl6pPr marL="2110207" algn="l" defTabSz="422041" rtl="0" eaLnBrk="1" latinLnBrk="0" hangingPunct="1">
        <a:defRPr sz="1662" kern="1200">
          <a:solidFill>
            <a:schemeClr val="tx1"/>
          </a:solidFill>
          <a:latin typeface="+mn-lt"/>
          <a:ea typeface="+mn-ea"/>
          <a:cs typeface="+mn-cs"/>
        </a:defRPr>
      </a:lvl6pPr>
      <a:lvl7pPr marL="2532248" algn="l" defTabSz="422041" rtl="0" eaLnBrk="1" latinLnBrk="0" hangingPunct="1">
        <a:defRPr sz="1662" kern="1200">
          <a:solidFill>
            <a:schemeClr val="tx1"/>
          </a:solidFill>
          <a:latin typeface="+mn-lt"/>
          <a:ea typeface="+mn-ea"/>
          <a:cs typeface="+mn-cs"/>
        </a:defRPr>
      </a:lvl7pPr>
      <a:lvl8pPr marL="2954289" algn="l" defTabSz="422041" rtl="0" eaLnBrk="1" latinLnBrk="0" hangingPunct="1">
        <a:defRPr sz="1662" kern="1200">
          <a:solidFill>
            <a:schemeClr val="tx1"/>
          </a:solidFill>
          <a:latin typeface="+mn-lt"/>
          <a:ea typeface="+mn-ea"/>
          <a:cs typeface="+mn-cs"/>
        </a:defRPr>
      </a:lvl8pPr>
      <a:lvl9pPr marL="3376331" algn="l" defTabSz="422041" rtl="0" eaLnBrk="1" latinLnBrk="0" hangingPunct="1">
        <a:defRPr sz="1662"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E22345B3-532E-4261-91D2-1071CE945DEF}" type="datetime1">
              <a:rPr lang="en-GB" smtClean="0">
                <a:solidFill>
                  <a:prstClr val="black">
                    <a:tint val="75000"/>
                  </a:prstClr>
                </a:solidFill>
              </a:rPr>
              <a:t>26/02/2025</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646653884"/>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 id="2147483679" r:id="rId13"/>
  </p:sldLayoutIdLst>
  <p:hf hdr="0" ft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indiananimalstudiescollective.com/"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hyperlink" Target="https://startafire.co/nature-friendly-farming-network/sustainable-farming-scheme-sfs/support-welsh-farming" TargetMode="External"/><Relationship Id="rId2" Type="http://schemas.openxmlformats.org/officeDocument/2006/relationships/hyperlink" Target="https://www.nationaltrust.org.uk/visit/wales/farming-in-wales" TargetMode="Externa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ww.indianarrative.com/india-news/bridges-underpasses-come-to-the-rescue-of-indian-wildlife-16034.html" TargetMode="External"/><Relationship Id="rId1" Type="http://schemas.openxmlformats.org/officeDocument/2006/relationships/slideLayout" Target="../slideLayouts/slideLayout6.xml"/><Relationship Id="rId5" Type="http://schemas.openxmlformats.org/officeDocument/2006/relationships/hyperlink" Target="https://www.hindustantimes.com/it-s-viral/first-eco-bridge-for-small-animals-built-in-uttarakhand/story-9xyRUxwnFR80AYXLrBvtPN.html" TargetMode="External"/><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3" Type="http://schemas.openxmlformats.org/officeDocument/2006/relationships/hyperlink" Target="https://eur01.safelinks.protection.outlook.com/?url=https%3A%2F%2Fmoef.gov.in%2Fwp-content%2Fuploads%2F2020%2F08%2FBest-Practice-Man-Animal-Conflict.pdf&amp;data=05%7C02%7Cr.humphreys%40uwtsd.ac.uk%7C6ffbf62885f749dfc8f608dc86265474%7C4e0f11f9046e45059cb8db2152311e21%7C0%7C0%7C638532747600885986%7CUnknown%7CTWFpbGZsb3d8eyJWIjoiMC4wLjAwMDAiLCJQIjoiV2luMzIiLCJBTiI6Ik1haWwiLCJXVCI6Mn0%3D%7C0%7C%7C%7C&amp;sdata=3ZCGPWfu8CWnQQm1bR1xscDejSRd0XQ%2BDfpkRiEYwb0%3D&amp;reserved=0" TargetMode="External"/><Relationship Id="rId2" Type="http://schemas.openxmlformats.org/officeDocument/2006/relationships/hyperlink" Target="https://eur01.safelinks.protection.outlook.com/?url=https%3A%2F%2Fmoef.gov.in%2Fwp-content%2Fuploads%2F2022%2F01%2FNational-Human-Wildlife-Conflict-Mitigation-Strategy-and-Action-Plan-of-India-2.pdf&amp;data=05%7C02%7Cr.humphreys%40uwtsd.ac.uk%7C6ffbf62885f749dfc8f608dc86265474%7C4e0f11f9046e45059cb8db2152311e21%7C0%7C0%7C638532747600874825%7CUnknown%7CTWFpbGZsb3d8eyJWIjoiMC4wLjAwMDAiLCJQIjoiV2luMzIiLCJBTiI6Ik1haWwiLCJXVCI6Mn0%3D%7C0%7C%7C%7C&amp;sdata=t%2Fl4MElsUkIaYziuXT0VW85LIX9w%2FjTTz4cGBOfFTf0%3D&amp;reserved=0" TargetMode="External"/><Relationship Id="rId1" Type="http://schemas.openxmlformats.org/officeDocument/2006/relationships/slideLayout" Target="../slideLayouts/slideLayout3.xml"/><Relationship Id="rId6" Type="http://schemas.openxmlformats.org/officeDocument/2006/relationships/hyperlink" Target="https://www.youtube.com/watch?v=tZc1nd6HDn8" TargetMode="External"/><Relationship Id="rId5" Type="http://schemas.openxmlformats.org/officeDocument/2006/relationships/hyperlink" Target="https://eur01.safelinks.protection.outlook.com/?url=https%3A%2F%2Fwww.wti.org.in%2Fconflict-mitigation%2F&amp;data=05%7C02%7Cr.humphreys%40uwtsd.ac.uk%7C6ffbf62885f749dfc8f608dc86265474%7C4e0f11f9046e45059cb8db2152311e21%7C0%7C0%7C638532747600901811%7CUnknown%7CTWFpbGZsb3d8eyJWIjoiMC4wLjAwMDAiLCJQIjoiV2luMzIiLCJBTiI6Ik1haWwiLCJXVCI6Mn0%3D%7C0%7C%7C%7C&amp;sdata=%2BCReWd3jPv7sWj28vERFuKGnUskrI%2BoROk%2Btr94eJD8%3D&amp;reserved=0" TargetMode="External"/><Relationship Id="rId4" Type="http://schemas.openxmlformats.org/officeDocument/2006/relationships/hyperlink" Target="https://eur01.safelinks.protection.outlook.com/?url=https%3A%2F%2Findo-germanbiodiversity.com%2Fprojects-human%2Bwildlife%2Bconflict%2Bmitigation.html&amp;data=05%7C02%7Cr.humphreys%40uwtsd.ac.uk%7C6ffbf62885f749dfc8f608dc86265474%7C4e0f11f9046e45059cb8db2152311e21%7C0%7C0%7C638532747600894072%7CUnknown%7CTWFpbGZsb3d8eyJWIjoiMC4wLjAwMDAiLCJQIjoiV2luMzIiLCJBTiI6Ik1haWwiLCJXVCI6Mn0%3D%7C0%7C%7C%7C&amp;sdata=UNTcZwwg0J%2FuqgUOpByJjt%2BYc7YDPPMVzDE%2FGuvKkaQ%3D&amp;reserved=0"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6.xml"/><Relationship Id="rId5" Type="http://schemas.openxmlformats.org/officeDocument/2006/relationships/image" Target="../media/image13.jpeg"/><Relationship Id="rId4" Type="http://schemas.openxmlformats.org/officeDocument/2006/relationships/hyperlink" Target="https://www.allthatbreathes.com/"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8" Type="http://schemas.openxmlformats.org/officeDocument/2006/relationships/hyperlink" Target="https://doi.org/10.4060/cc7088e" TargetMode="External"/><Relationship Id="rId3" Type="http://schemas.openxmlformats.org/officeDocument/2006/relationships/hyperlink" Target="https://www.allthatbreathes.com/" TargetMode="External"/><Relationship Id="rId7" Type="http://schemas.openxmlformats.org/officeDocument/2006/relationships/hyperlink" Target="https://www.soilassociation.org/blogs/2024/february/16/can-the-sustainable-farming-scheme-sfs-deliver-for-farmers-in-wales/" TargetMode="External"/><Relationship Id="rId12" Type="http://schemas.openxmlformats.org/officeDocument/2006/relationships/hyperlink" Target="https://www.livingplanetindex.org/" TargetMode="External"/><Relationship Id="rId2" Type="http://schemas.openxmlformats.org/officeDocument/2006/relationships/hyperlink" Target="https://education.nationalgeographic.org/resource/environmental-refugee/" TargetMode="External"/><Relationship Id="rId1" Type="http://schemas.openxmlformats.org/officeDocument/2006/relationships/slideLayout" Target="../slideLayouts/slideLayout3.xml"/><Relationship Id="rId6" Type="http://schemas.openxmlformats.org/officeDocument/2006/relationships/hyperlink" Target="https://www.nffn.org.uk/" TargetMode="External"/><Relationship Id="rId11" Type="http://schemas.openxmlformats.org/officeDocument/2006/relationships/hyperlink" Target="https://www.wwf.org.uk/our-reports/living-planet-report-2022" TargetMode="External"/><Relationship Id="rId5" Type="http://schemas.openxmlformats.org/officeDocument/2006/relationships/hyperlink" Target="https://www.nationaltrust.org.uk/visit/wales/farming-in-wales" TargetMode="External"/><Relationship Id="rId10" Type="http://schemas.openxmlformats.org/officeDocument/2006/relationships/hyperlink" Target="https://www.weareallmammals.org/" TargetMode="External"/><Relationship Id="rId4" Type="http://schemas.openxmlformats.org/officeDocument/2006/relationships/hyperlink" Target="https://indiananimalstudiescollective.com/" TargetMode="External"/><Relationship Id="rId9" Type="http://schemas.openxmlformats.org/officeDocument/2006/relationships/hyperlink" Target="https://coin.fao.org/coin-static/cms/media/9/13170962616430/2002_03_high.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59632" y="3356992"/>
            <a:ext cx="7560840" cy="1248106"/>
          </a:xfrm>
        </p:spPr>
        <p:txBody>
          <a:bodyPr>
            <a:normAutofit fontScale="90000"/>
          </a:bodyPr>
          <a:lstStyle/>
          <a:p>
            <a:pPr algn="r"/>
            <a:br>
              <a:rPr lang="en-GB" sz="3000" dirty="0">
                <a:solidFill>
                  <a:schemeClr val="bg1"/>
                </a:solidFill>
              </a:rPr>
            </a:br>
            <a:r>
              <a:rPr lang="en-GB" sz="3100" dirty="0">
                <a:solidFill>
                  <a:schemeClr val="bg1"/>
                </a:solidFill>
              </a:rPr>
              <a:t>  </a:t>
            </a:r>
            <a:br>
              <a:rPr lang="en-GB" sz="2800" dirty="0">
                <a:solidFill>
                  <a:schemeClr val="bg1"/>
                </a:solidFill>
              </a:rPr>
            </a:br>
            <a:r>
              <a:rPr lang="en-GB" sz="2800" dirty="0">
                <a:solidFill>
                  <a:schemeClr val="bg1"/>
                </a:solidFill>
              </a:rPr>
              <a:t>                       </a:t>
            </a:r>
            <a:br>
              <a:rPr lang="en-GB" sz="2800" dirty="0"/>
            </a:br>
            <a:br>
              <a:rPr lang="en-GB" sz="3000" dirty="0">
                <a:solidFill>
                  <a:schemeClr val="bg1"/>
                </a:solidFill>
              </a:rPr>
            </a:br>
            <a:endParaRPr lang="en-GB" dirty="0">
              <a:solidFill>
                <a:schemeClr val="bg1"/>
              </a:solidFill>
            </a:endParaRPr>
          </a:p>
        </p:txBody>
      </p:sp>
      <p:sp>
        <p:nvSpPr>
          <p:cNvPr id="3" name="TextBox 2">
            <a:extLst>
              <a:ext uri="{FF2B5EF4-FFF2-40B4-BE49-F238E27FC236}">
                <a16:creationId xmlns:a16="http://schemas.microsoft.com/office/drawing/2014/main" id="{5FA00181-FE1A-2949-507B-942AA5D5C09F}"/>
              </a:ext>
            </a:extLst>
          </p:cNvPr>
          <p:cNvSpPr txBox="1"/>
          <p:nvPr/>
        </p:nvSpPr>
        <p:spPr>
          <a:xfrm>
            <a:off x="0" y="1196752"/>
            <a:ext cx="9144000" cy="2969146"/>
          </a:xfrm>
          <a:prstGeom prst="rect">
            <a:avLst/>
          </a:prstGeom>
          <a:noFill/>
        </p:spPr>
        <p:txBody>
          <a:bodyPr wrap="square" rtlCol="0">
            <a:spAutoFit/>
          </a:bodyPr>
          <a:lstStyle/>
          <a:p>
            <a:pPr algn="ctr">
              <a:lnSpc>
                <a:spcPct val="115000"/>
              </a:lnSpc>
            </a:pPr>
            <a:r>
              <a:rPr lang="en-GB" sz="3200" b="1" dirty="0">
                <a:effectLst/>
                <a:latin typeface="Times New Roman" panose="02020603050405020304" pitchFamily="18" charset="0"/>
                <a:ea typeface="Times New Roman" panose="02020603050405020304" pitchFamily="18" charset="0"/>
              </a:rPr>
              <a:t>Sustainability and global food production:</a:t>
            </a:r>
            <a:endParaRPr lang="en-GB" sz="3200" dirty="0">
              <a:effectLst/>
              <a:latin typeface="Arial" panose="020B0604020202020204" pitchFamily="34" charset="0"/>
              <a:ea typeface="Arial" panose="020B0604020202020204" pitchFamily="34" charset="0"/>
            </a:endParaRPr>
          </a:p>
          <a:p>
            <a:pPr algn="ctr">
              <a:lnSpc>
                <a:spcPct val="115000"/>
              </a:lnSpc>
            </a:pPr>
            <a:r>
              <a:rPr lang="en-GB" sz="3200" b="1" dirty="0">
                <a:effectLst/>
                <a:latin typeface="Times New Roman" panose="02020603050405020304" pitchFamily="18" charset="0"/>
                <a:ea typeface="Times New Roman" panose="02020603050405020304" pitchFamily="18" charset="0"/>
              </a:rPr>
              <a:t>on the need for a ‘new’ transformative framework for a broken system*</a:t>
            </a:r>
          </a:p>
          <a:p>
            <a:pPr algn="ctr">
              <a:lnSpc>
                <a:spcPct val="115000"/>
              </a:lnSpc>
            </a:pPr>
            <a:endParaRPr lang="en-GB" sz="3200" b="1" dirty="0">
              <a:latin typeface="Times New Roman" panose="02020603050405020304" pitchFamily="18" charset="0"/>
              <a:ea typeface="Arial" panose="020B0604020202020204" pitchFamily="34" charset="0"/>
            </a:endParaRPr>
          </a:p>
          <a:p>
            <a:pPr algn="ctr">
              <a:lnSpc>
                <a:spcPct val="115000"/>
              </a:lnSpc>
            </a:pPr>
            <a:r>
              <a:rPr lang="en-GB" sz="1800" b="1" dirty="0">
                <a:effectLst/>
                <a:latin typeface="Times New Roman" panose="02020603050405020304" pitchFamily="18" charset="0"/>
                <a:ea typeface="Arial" panose="020B0604020202020204" pitchFamily="34" charset="0"/>
              </a:rPr>
              <a:t>Dr Rebekah Humphreys (Senior Lecturer in Philosophy, </a:t>
            </a:r>
            <a:r>
              <a:rPr lang="en-GB" sz="1800" b="1">
                <a:effectLst/>
                <a:latin typeface="Times New Roman" panose="02020603050405020304" pitchFamily="18" charset="0"/>
                <a:ea typeface="Arial" panose="020B0604020202020204" pitchFamily="34" charset="0"/>
              </a:rPr>
              <a:t>r.humphreys</a:t>
            </a:r>
            <a:r>
              <a:rPr lang="en-GB" sz="1800" b="1" dirty="0">
                <a:effectLst/>
                <a:latin typeface="Times New Roman" panose="02020603050405020304" pitchFamily="18" charset="0"/>
                <a:ea typeface="Arial" panose="020B0604020202020204" pitchFamily="34" charset="0"/>
              </a:rPr>
              <a:t>@uwtsd.ac.uk)</a:t>
            </a:r>
          </a:p>
          <a:p>
            <a:pPr algn="ctr">
              <a:lnSpc>
                <a:spcPct val="115000"/>
              </a:lnSpc>
            </a:pPr>
            <a:r>
              <a:rPr lang="en-GB" b="1" dirty="0">
                <a:latin typeface="Times New Roman" panose="02020603050405020304" pitchFamily="18" charset="0"/>
                <a:ea typeface="Arial" panose="020B0604020202020204" pitchFamily="34" charset="0"/>
              </a:rPr>
              <a:t>Humanities and Social Sciences </a:t>
            </a:r>
          </a:p>
        </p:txBody>
      </p:sp>
      <p:sp>
        <p:nvSpPr>
          <p:cNvPr id="4" name="TextBox 3">
            <a:extLst>
              <a:ext uri="{FF2B5EF4-FFF2-40B4-BE49-F238E27FC236}">
                <a16:creationId xmlns:a16="http://schemas.microsoft.com/office/drawing/2014/main" id="{7B4D81E8-100F-D10D-4C34-9CA60AFAD426}"/>
              </a:ext>
            </a:extLst>
          </p:cNvPr>
          <p:cNvSpPr txBox="1"/>
          <p:nvPr/>
        </p:nvSpPr>
        <p:spPr>
          <a:xfrm>
            <a:off x="395536" y="4653136"/>
            <a:ext cx="8496944" cy="2511585"/>
          </a:xfrm>
          <a:prstGeom prst="rect">
            <a:avLst/>
          </a:prstGeom>
          <a:noFill/>
        </p:spPr>
        <p:txBody>
          <a:bodyPr wrap="square" rtlCol="0">
            <a:spAutoFit/>
          </a:bodyPr>
          <a:lstStyle/>
          <a:p>
            <a:pPr>
              <a:lnSpc>
                <a:spcPct val="115000"/>
              </a:lnSpc>
            </a:pPr>
            <a:r>
              <a:rPr lang="en-GB" sz="1600" dirty="0">
                <a:effectLst/>
                <a:latin typeface="Times New Roman" panose="02020603050405020304" pitchFamily="18" charset="0"/>
                <a:ea typeface="Arial" panose="020B0604020202020204" pitchFamily="34" charset="0"/>
              </a:rPr>
              <a:t>* </a:t>
            </a:r>
            <a:r>
              <a:rPr lang="en-GB" sz="1400" dirty="0">
                <a:effectLst/>
                <a:latin typeface="Times New Roman" panose="02020603050405020304" pitchFamily="18" charset="0"/>
                <a:ea typeface="Arial" panose="020B0604020202020204" pitchFamily="34" charset="0"/>
              </a:rPr>
              <a:t>See further: - Humphreys, Rebekah, Rhyddhi </a:t>
            </a:r>
            <a:r>
              <a:rPr lang="en-GB" sz="1400" dirty="0">
                <a:solidFill>
                  <a:srgbClr val="000000"/>
                </a:solidFill>
                <a:effectLst/>
                <a:latin typeface="Times New Roman" panose="02020603050405020304" pitchFamily="18" charset="0"/>
                <a:ea typeface="Arial" panose="020B0604020202020204" pitchFamily="34" charset="0"/>
              </a:rPr>
              <a:t>Chakraborty, &amp; Nithin Varghese, ‘Ethics, zoonoses, and human-nonhuman conflict: Covid-19 and beyond’, </a:t>
            </a:r>
            <a:r>
              <a:rPr lang="en-GB" sz="1400" i="1" dirty="0">
                <a:solidFill>
                  <a:srgbClr val="000000"/>
                </a:solidFill>
                <a:effectLst/>
                <a:latin typeface="Times New Roman" panose="02020603050405020304" pitchFamily="18" charset="0"/>
                <a:ea typeface="Arial" panose="020B0604020202020204" pitchFamily="34" charset="0"/>
              </a:rPr>
              <a:t>Ethics Sci Environ Polit</a:t>
            </a:r>
            <a:r>
              <a:rPr lang="en-GB" sz="1400" dirty="0">
                <a:solidFill>
                  <a:srgbClr val="000000"/>
                </a:solidFill>
                <a:effectLst/>
                <a:latin typeface="Times New Roman" panose="02020603050405020304" pitchFamily="18" charset="0"/>
                <a:ea typeface="Arial" panose="020B0604020202020204" pitchFamily="34" charset="0"/>
              </a:rPr>
              <a:t>, 22:69-74, 2022; </a:t>
            </a:r>
          </a:p>
          <a:p>
            <a:pPr>
              <a:lnSpc>
                <a:spcPct val="115000"/>
              </a:lnSpc>
            </a:pPr>
            <a:r>
              <a:rPr lang="en-GB" sz="1400" dirty="0">
                <a:effectLst/>
                <a:latin typeface="Times New Roman" panose="02020603050405020304" pitchFamily="18" charset="0"/>
                <a:ea typeface="Arial" panose="020B0604020202020204" pitchFamily="34" charset="0"/>
              </a:rPr>
              <a:t> - Humphreys, Rebekah &amp; Nithin Varghese, </a:t>
            </a:r>
            <a:r>
              <a:rPr lang="en-GB" sz="1400" dirty="0">
                <a:effectLst/>
                <a:latin typeface="Times New Roman" panose="02020603050405020304" pitchFamily="18" charset="0"/>
                <a:ea typeface="Times New Roman" panose="02020603050405020304" pitchFamily="18" charset="0"/>
              </a:rPr>
              <a:t>‘‘The Trio-Model’: a new, transformative framework for an old, broken system’, forthcoming in</a:t>
            </a:r>
            <a:r>
              <a:rPr lang="en-GB" sz="1400" i="1" dirty="0">
                <a:effectLst/>
                <a:latin typeface="Times New Roman" panose="02020603050405020304" pitchFamily="18" charset="0"/>
                <a:ea typeface="Times New Roman" panose="02020603050405020304" pitchFamily="18" charset="0"/>
              </a:rPr>
              <a:t> </a:t>
            </a:r>
            <a:r>
              <a:rPr lang="en-GB" sz="1400" i="1" dirty="0" err="1">
                <a:effectLst/>
                <a:latin typeface="Times New Roman" panose="02020603050405020304" pitchFamily="18" charset="0"/>
                <a:ea typeface="Times New Roman" panose="02020603050405020304" pitchFamily="18" charset="0"/>
              </a:rPr>
              <a:t>Jrn</a:t>
            </a:r>
            <a:r>
              <a:rPr lang="en-GB" sz="1400" i="1" dirty="0">
                <a:effectLst/>
                <a:latin typeface="Times New Roman" panose="02020603050405020304" pitchFamily="18" charset="0"/>
                <a:ea typeface="Times New Roman" panose="02020603050405020304" pitchFamily="18" charset="0"/>
              </a:rPr>
              <a:t>. of Global Ethics</a:t>
            </a:r>
            <a:r>
              <a:rPr lang="en-GB" sz="1400" dirty="0">
                <a:effectLst/>
                <a:latin typeface="Times New Roman" panose="02020603050405020304" pitchFamily="18" charset="0"/>
                <a:ea typeface="Times New Roman" panose="02020603050405020304" pitchFamily="18" charset="0"/>
              </a:rPr>
              <a:t>, 2024; </a:t>
            </a:r>
            <a:endParaRPr lang="en-GB" sz="1400" dirty="0">
              <a:effectLst/>
              <a:latin typeface="Arial" panose="020B0604020202020204" pitchFamily="34" charset="0"/>
              <a:ea typeface="Arial" panose="020B0604020202020204" pitchFamily="34" charset="0"/>
            </a:endParaRPr>
          </a:p>
          <a:p>
            <a:pPr>
              <a:lnSpc>
                <a:spcPct val="115000"/>
              </a:lnSpc>
            </a:pPr>
            <a:r>
              <a:rPr lang="en-GB" sz="1400" dirty="0">
                <a:effectLst/>
                <a:latin typeface="Times New Roman" panose="02020603050405020304" pitchFamily="18" charset="0"/>
                <a:ea typeface="Arial" panose="020B0604020202020204" pitchFamily="34" charset="0"/>
              </a:rPr>
              <a:t>- Indian Animal Studies Collective, </a:t>
            </a:r>
            <a:r>
              <a:rPr lang="en-GB" sz="1400" u="sng" dirty="0">
                <a:solidFill>
                  <a:srgbClr val="0000FF"/>
                </a:solidFill>
                <a:effectLst/>
                <a:latin typeface="Times New Roman" panose="02020603050405020304" pitchFamily="18" charset="0"/>
                <a:ea typeface="Arial" panose="020B0604020202020204" pitchFamily="34" charset="0"/>
                <a:hlinkClick r:id="rId3"/>
              </a:rPr>
              <a:t>Indian Animal Studies Collective</a:t>
            </a:r>
            <a:r>
              <a:rPr lang="en-GB" sz="1400" u="sng" dirty="0">
                <a:solidFill>
                  <a:srgbClr val="0000FF"/>
                </a:solidFill>
                <a:latin typeface="Times New Roman" panose="02020603050405020304" pitchFamily="18" charset="0"/>
                <a:ea typeface="Arial" panose="020B0604020202020204" pitchFamily="34" charset="0"/>
              </a:rPr>
              <a:t>. </a:t>
            </a:r>
            <a:endParaRPr lang="en-GB" sz="1400" dirty="0">
              <a:effectLst/>
              <a:latin typeface="Arial" panose="020B0604020202020204" pitchFamily="34" charset="0"/>
              <a:ea typeface="Arial" panose="020B0604020202020204" pitchFamily="34" charset="0"/>
            </a:endParaRPr>
          </a:p>
          <a:p>
            <a:pPr>
              <a:lnSpc>
                <a:spcPct val="115000"/>
              </a:lnSpc>
            </a:pPr>
            <a:r>
              <a:rPr lang="en-GB" sz="1800" dirty="0">
                <a:effectLst/>
                <a:latin typeface="Times New Roman" panose="02020603050405020304" pitchFamily="18" charset="0"/>
                <a:ea typeface="Times New Roman" panose="02020603050405020304" pitchFamily="18" charset="0"/>
              </a:rPr>
              <a:t> </a:t>
            </a:r>
            <a:endParaRPr lang="en-GB" sz="1800" dirty="0">
              <a:effectLst/>
              <a:latin typeface="Arial" panose="020B0604020202020204" pitchFamily="34" charset="0"/>
              <a:ea typeface="Arial" panose="020B0604020202020204" pitchFamily="34" charset="0"/>
            </a:endParaRPr>
          </a:p>
          <a:p>
            <a:pPr>
              <a:lnSpc>
                <a:spcPct val="115000"/>
              </a:lnSpc>
            </a:pPr>
            <a:endParaRPr lang="en-GB" sz="1600" dirty="0">
              <a:solidFill>
                <a:srgbClr val="000000"/>
              </a:solidFill>
              <a:effectLst/>
              <a:highlight>
                <a:srgbClr val="FFFFFF"/>
              </a:highlight>
              <a:latin typeface="Times New Roman" panose="02020603050405020304" pitchFamily="18" charset="0"/>
              <a:ea typeface="Arial" panose="020B0604020202020204" pitchFamily="34" charset="0"/>
            </a:endParaRPr>
          </a:p>
          <a:p>
            <a:pPr>
              <a:lnSpc>
                <a:spcPct val="115000"/>
              </a:lnSpc>
            </a:pPr>
            <a:endParaRPr lang="en-GB" sz="1600" dirty="0">
              <a:solidFill>
                <a:srgbClr val="000000"/>
              </a:solidFill>
              <a:effectLst/>
              <a:highlight>
                <a:srgbClr val="FFFFFF"/>
              </a:highlight>
              <a:latin typeface="Times New Roman" panose="02020603050405020304" pitchFamily="18" charset="0"/>
              <a:ea typeface="Arial" panose="020B0604020202020204" pitchFamily="34" charset="0"/>
            </a:endParaRPr>
          </a:p>
          <a:p>
            <a:pPr>
              <a:lnSpc>
                <a:spcPct val="115000"/>
              </a:lnSpc>
            </a:pPr>
            <a:r>
              <a:rPr lang="en-GB" sz="1600" dirty="0">
                <a:effectLst/>
                <a:latin typeface="Times New Roman" panose="02020603050405020304" pitchFamily="18" charset="0"/>
                <a:ea typeface="Times New Roman" panose="02020603050405020304" pitchFamily="18" charset="0"/>
              </a:rPr>
              <a:t> </a:t>
            </a:r>
            <a:endParaRPr lang="en-GB" sz="1600" dirty="0">
              <a:effectLst/>
              <a:latin typeface="Arial" panose="020B0604020202020204" pitchFamily="34" charset="0"/>
              <a:ea typeface="Arial" panose="020B0604020202020204" pitchFamily="34" charset="0"/>
            </a:endParaRPr>
          </a:p>
        </p:txBody>
      </p:sp>
      <p:sp>
        <p:nvSpPr>
          <p:cNvPr id="6" name="Slide Number Placeholder 5">
            <a:extLst>
              <a:ext uri="{FF2B5EF4-FFF2-40B4-BE49-F238E27FC236}">
                <a16:creationId xmlns:a16="http://schemas.microsoft.com/office/drawing/2014/main" id="{4F4C046C-7651-D9B4-A087-051832B67122}"/>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a:t>
            </a:fld>
            <a:endParaRPr lang="en-GB">
              <a:solidFill>
                <a:prstClr val="black">
                  <a:tint val="75000"/>
                </a:prstClr>
              </a:solidFill>
            </a:endParaRPr>
          </a:p>
        </p:txBody>
      </p:sp>
    </p:spTree>
    <p:extLst>
      <p:ext uri="{BB962C8B-B14F-4D97-AF65-F5344CB8AC3E}">
        <p14:creationId xmlns:p14="http://schemas.microsoft.com/office/powerpoint/2010/main" val="18094252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B4D26-8EF2-29E2-48B7-6405A0AADAC8}"/>
              </a:ext>
            </a:extLst>
          </p:cNvPr>
          <p:cNvSpPr>
            <a:spLocks noGrp="1"/>
          </p:cNvSpPr>
          <p:nvPr>
            <p:ph type="title"/>
          </p:nvPr>
        </p:nvSpPr>
        <p:spPr/>
        <p:txBody>
          <a:bodyPr/>
          <a:lstStyle/>
          <a:p>
            <a:r>
              <a:rPr lang="en-GB" u="sng" dirty="0"/>
              <a:t>1. Introduction </a:t>
            </a:r>
          </a:p>
        </p:txBody>
      </p:sp>
      <p:sp>
        <p:nvSpPr>
          <p:cNvPr id="3" name="Text Placeholder 2">
            <a:extLst>
              <a:ext uri="{FF2B5EF4-FFF2-40B4-BE49-F238E27FC236}">
                <a16:creationId xmlns:a16="http://schemas.microsoft.com/office/drawing/2014/main" id="{43726701-C4D5-F8BE-86C9-D89722B16621}"/>
              </a:ext>
            </a:extLst>
          </p:cNvPr>
          <p:cNvSpPr>
            <a:spLocks noGrp="1"/>
          </p:cNvSpPr>
          <p:nvPr>
            <p:ph type="body" idx="1"/>
          </p:nvPr>
        </p:nvSpPr>
        <p:spPr/>
        <p:txBody>
          <a:bodyPr>
            <a:normAutofit/>
          </a:bodyPr>
          <a:lstStyle/>
          <a:p>
            <a:r>
              <a:rPr lang="en-GB" sz="1000" b="0" dirty="0"/>
              <a:t>Source: </a:t>
            </a:r>
            <a:r>
              <a:rPr lang="en-GB" sz="1000" b="0" i="0" dirty="0">
                <a:solidFill>
                  <a:srgbClr val="443D39"/>
                </a:solidFill>
                <a:effectLst/>
                <a:highlight>
                  <a:srgbClr val="FFFFFF"/>
                </a:highlight>
                <a:latin typeface="Fira Sans" panose="020F0502020204030204" pitchFamily="34" charset="0"/>
              </a:rPr>
              <a:t>Glow Images/Getty</a:t>
            </a:r>
            <a:endParaRPr lang="en-GB" sz="1000" b="0" dirty="0"/>
          </a:p>
        </p:txBody>
      </p:sp>
      <p:sp>
        <p:nvSpPr>
          <p:cNvPr id="5" name="Text Placeholder 4">
            <a:extLst>
              <a:ext uri="{FF2B5EF4-FFF2-40B4-BE49-F238E27FC236}">
                <a16:creationId xmlns:a16="http://schemas.microsoft.com/office/drawing/2014/main" id="{D1ED08D4-877D-CFF7-CD36-581682F98943}"/>
              </a:ext>
            </a:extLst>
          </p:cNvPr>
          <p:cNvSpPr>
            <a:spLocks noGrp="1"/>
          </p:cNvSpPr>
          <p:nvPr>
            <p:ph type="body" sz="quarter" idx="3"/>
          </p:nvPr>
        </p:nvSpPr>
        <p:spPr/>
        <p:txBody>
          <a:bodyPr>
            <a:noAutofit/>
          </a:bodyPr>
          <a:lstStyle/>
          <a:p>
            <a:r>
              <a:rPr lang="en-GB" sz="1400" dirty="0"/>
              <a:t>Forest cleared to produce animal feed in poultry, pork, and beef operations. © Rhett Butler/mongabay.com </a:t>
            </a:r>
          </a:p>
        </p:txBody>
      </p:sp>
      <p:pic>
        <p:nvPicPr>
          <p:cNvPr id="1026" name="Picture 2" descr="aerial view of a factory farm">
            <a:extLst>
              <a:ext uri="{FF2B5EF4-FFF2-40B4-BE49-F238E27FC236}">
                <a16:creationId xmlns:a16="http://schemas.microsoft.com/office/drawing/2014/main" id="{0230E887-D021-FB93-21AA-0EDB63661F03}"/>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57200" y="2174876"/>
            <a:ext cx="4040188" cy="305829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oybeans | Union of Concerned Scientists">
            <a:extLst>
              <a:ext uri="{FF2B5EF4-FFF2-40B4-BE49-F238E27FC236}">
                <a16:creationId xmlns:a16="http://schemas.microsoft.com/office/drawing/2014/main" id="{80F52979-568A-9059-401E-B11E472F4E7E}"/>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bwMode="auto">
          <a:xfrm>
            <a:off x="4716016" y="2292350"/>
            <a:ext cx="3888431" cy="2940820"/>
          </a:xfrm>
          <a:prstGeom prst="rect">
            <a:avLst/>
          </a:prstGeom>
          <a:noFill/>
          <a:extLst>
            <a:ext uri="{909E8E84-426E-40DD-AFC4-6F175D3DCCD1}">
              <a14:hiddenFill xmlns:a14="http://schemas.microsoft.com/office/drawing/2010/main">
                <a:solidFill>
                  <a:srgbClr val="FFFFFF"/>
                </a:solidFill>
              </a14:hiddenFill>
            </a:ext>
          </a:extLst>
        </p:spPr>
      </p:pic>
      <p:sp>
        <p:nvSpPr>
          <p:cNvPr id="8" name="Slide Number Placeholder 7">
            <a:extLst>
              <a:ext uri="{FF2B5EF4-FFF2-40B4-BE49-F238E27FC236}">
                <a16:creationId xmlns:a16="http://schemas.microsoft.com/office/drawing/2014/main" id="{BF07CD6A-C773-E737-E0BF-FA6650CFA94E}"/>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a:t>
            </a:fld>
            <a:endParaRPr lang="en-GB">
              <a:solidFill>
                <a:prstClr val="black">
                  <a:tint val="75000"/>
                </a:prstClr>
              </a:solidFill>
            </a:endParaRPr>
          </a:p>
        </p:txBody>
      </p:sp>
    </p:spTree>
    <p:extLst>
      <p:ext uri="{BB962C8B-B14F-4D97-AF65-F5344CB8AC3E}">
        <p14:creationId xmlns:p14="http://schemas.microsoft.com/office/powerpoint/2010/main" val="8489359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8B6E1-A720-917D-89FF-1AD623814C3B}"/>
              </a:ext>
            </a:extLst>
          </p:cNvPr>
          <p:cNvSpPr>
            <a:spLocks noGrp="1"/>
          </p:cNvSpPr>
          <p:nvPr>
            <p:ph type="title"/>
          </p:nvPr>
        </p:nvSpPr>
        <p:spPr>
          <a:xfrm>
            <a:off x="0" y="0"/>
            <a:ext cx="9036496" cy="1196752"/>
          </a:xfrm>
        </p:spPr>
        <p:txBody>
          <a:bodyPr/>
          <a:lstStyle/>
          <a:p>
            <a:r>
              <a:rPr lang="en-GB" u="sng" dirty="0"/>
              <a:t>2. SDGs, food production &amp; the ‘blind spot’*</a:t>
            </a:r>
          </a:p>
        </p:txBody>
      </p:sp>
      <p:sp>
        <p:nvSpPr>
          <p:cNvPr id="3" name="Content Placeholder 2">
            <a:extLst>
              <a:ext uri="{FF2B5EF4-FFF2-40B4-BE49-F238E27FC236}">
                <a16:creationId xmlns:a16="http://schemas.microsoft.com/office/drawing/2014/main" id="{73651F8D-CFE7-1FA4-A496-D0F8BAD6CBD5}"/>
              </a:ext>
            </a:extLst>
          </p:cNvPr>
          <p:cNvSpPr>
            <a:spLocks noGrp="1"/>
          </p:cNvSpPr>
          <p:nvPr>
            <p:ph idx="1"/>
          </p:nvPr>
        </p:nvSpPr>
        <p:spPr>
          <a:xfrm>
            <a:off x="179512" y="1268760"/>
            <a:ext cx="8856984" cy="4680520"/>
          </a:xfrm>
        </p:spPr>
        <p:txBody>
          <a:bodyPr>
            <a:normAutofit/>
          </a:bodyPr>
          <a:lstStyle/>
          <a:p>
            <a:pPr marL="0" indent="0">
              <a:buNone/>
            </a:pPr>
            <a:r>
              <a:rPr lang="en-GB" sz="2600" dirty="0">
                <a:effectLst/>
                <a:highlight>
                  <a:srgbClr val="FFFFFF"/>
                </a:highlight>
                <a:latin typeface="Times New Roman" panose="02020603050405020304" pitchFamily="18" charset="0"/>
                <a:ea typeface="Arial" panose="020B0604020202020204" pitchFamily="34" charset="0"/>
              </a:rPr>
              <a:t>‘[T]he latest data indicate that most of the food- and agriculture-related SDG targets are still far from being achieved. The lingering effects of the COVID-19 pandemic, along with other crises such as climate change and armed conflicts, are having widespread impacts on all dimensions under the 2030 Agenda, including poverty, food security and nutrition, health and the environment. Progress made in the past two decades has stagnated, and in some cases even reversed, compounding the challenges in eradicating poverty and hunger, improving health and nutrition, and combating climate change’ (FAO, 2023, p.5). </a:t>
            </a:r>
            <a:endParaRPr lang="en-GB" dirty="0"/>
          </a:p>
          <a:p>
            <a:pPr marL="0" indent="0">
              <a:buNone/>
            </a:pPr>
            <a:r>
              <a:rPr lang="en-GB" dirty="0"/>
              <a:t>* </a:t>
            </a:r>
            <a:r>
              <a:rPr lang="en-GB" sz="2400" dirty="0" err="1">
                <a:effectLst/>
                <a:latin typeface="Times New Roman" panose="02020603050405020304" pitchFamily="18" charset="0"/>
                <a:ea typeface="Arial" panose="020B0604020202020204" pitchFamily="34" charset="0"/>
              </a:rPr>
              <a:t>Meijboom</a:t>
            </a:r>
            <a:r>
              <a:rPr lang="en-GB" sz="2400" dirty="0">
                <a:effectLst/>
                <a:latin typeface="Times New Roman" panose="02020603050405020304" pitchFamily="18" charset="0"/>
                <a:ea typeface="Arial" panose="020B0604020202020204" pitchFamily="34" charset="0"/>
              </a:rPr>
              <a:t>, et al, 2023, </a:t>
            </a:r>
            <a:endParaRPr lang="en-GB" dirty="0"/>
          </a:p>
        </p:txBody>
      </p:sp>
      <p:sp>
        <p:nvSpPr>
          <p:cNvPr id="5" name="Slide Number Placeholder 4">
            <a:extLst>
              <a:ext uri="{FF2B5EF4-FFF2-40B4-BE49-F238E27FC236}">
                <a16:creationId xmlns:a16="http://schemas.microsoft.com/office/drawing/2014/main" id="{B5D1A85C-BFB6-6F88-8C78-5B8954924E1C}"/>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3</a:t>
            </a:fld>
            <a:endParaRPr lang="en-GB">
              <a:solidFill>
                <a:prstClr val="black">
                  <a:tint val="75000"/>
                </a:prstClr>
              </a:solidFill>
            </a:endParaRPr>
          </a:p>
        </p:txBody>
      </p:sp>
    </p:spTree>
    <p:extLst>
      <p:ext uri="{BB962C8B-B14F-4D97-AF65-F5344CB8AC3E}">
        <p14:creationId xmlns:p14="http://schemas.microsoft.com/office/powerpoint/2010/main" val="29385027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41044F-7D6B-E2E4-ABD6-D725C757FE4F}"/>
              </a:ext>
            </a:extLst>
          </p:cNvPr>
          <p:cNvSpPr>
            <a:spLocks noGrp="1"/>
          </p:cNvSpPr>
          <p:nvPr>
            <p:ph idx="1"/>
          </p:nvPr>
        </p:nvSpPr>
        <p:spPr/>
        <p:txBody>
          <a:bodyPr/>
          <a:lstStyle/>
          <a:p>
            <a:r>
              <a:rPr lang="en-GB" dirty="0"/>
              <a:t>WWF, </a:t>
            </a:r>
            <a:r>
              <a:rPr lang="en-GB" i="1" dirty="0"/>
              <a:t>Living Planet Report: Building a Nature Positive Society </a:t>
            </a:r>
            <a:r>
              <a:rPr lang="en-GB" dirty="0"/>
              <a:t>(2022)</a:t>
            </a:r>
          </a:p>
          <a:p>
            <a:r>
              <a:rPr lang="en-GB" dirty="0"/>
              <a:t>Change – from human-centred to inclusive values &amp; rights</a:t>
            </a:r>
          </a:p>
          <a:p>
            <a:r>
              <a:rPr lang="en-GB" dirty="0"/>
              <a:t>Animal welfare omission – current blind spot</a:t>
            </a:r>
          </a:p>
          <a:p>
            <a:r>
              <a:rPr lang="en-GB" dirty="0"/>
              <a:t>Healthy interactions with nonhuman world</a:t>
            </a:r>
          </a:p>
          <a:p>
            <a:r>
              <a:rPr lang="en-GB" dirty="0"/>
              <a:t>Links between animal welfare, human health, sustainability</a:t>
            </a:r>
          </a:p>
          <a:p>
            <a:pPr marL="0" indent="0">
              <a:buNone/>
            </a:pPr>
            <a:endParaRPr lang="en-GB" dirty="0"/>
          </a:p>
          <a:p>
            <a:endParaRPr lang="en-GB" dirty="0"/>
          </a:p>
        </p:txBody>
      </p:sp>
      <p:sp>
        <p:nvSpPr>
          <p:cNvPr id="4" name="Slide Number Placeholder 3">
            <a:extLst>
              <a:ext uri="{FF2B5EF4-FFF2-40B4-BE49-F238E27FC236}">
                <a16:creationId xmlns:a16="http://schemas.microsoft.com/office/drawing/2014/main" id="{2E411DC3-8CBB-DB7E-BACF-7E4F47C2F326}"/>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4</a:t>
            </a:fld>
            <a:endParaRPr lang="en-GB">
              <a:solidFill>
                <a:prstClr val="black">
                  <a:tint val="75000"/>
                </a:prstClr>
              </a:solidFill>
            </a:endParaRPr>
          </a:p>
        </p:txBody>
      </p:sp>
    </p:spTree>
    <p:extLst>
      <p:ext uri="{BB962C8B-B14F-4D97-AF65-F5344CB8AC3E}">
        <p14:creationId xmlns:p14="http://schemas.microsoft.com/office/powerpoint/2010/main" val="14983689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083FD-66D5-C623-AE76-C1AB1AB1A864}"/>
              </a:ext>
            </a:extLst>
          </p:cNvPr>
          <p:cNvSpPr>
            <a:spLocks noGrp="1"/>
          </p:cNvSpPr>
          <p:nvPr>
            <p:ph type="title"/>
          </p:nvPr>
        </p:nvSpPr>
        <p:spPr/>
        <p:txBody>
          <a:bodyPr>
            <a:normAutofit fontScale="90000"/>
          </a:bodyPr>
          <a:lstStyle/>
          <a:p>
            <a:r>
              <a:rPr lang="en-GB" sz="3600" dirty="0">
                <a:latin typeface="Times New Roman" panose="02020603050405020304" pitchFamily="18" charset="0"/>
                <a:ea typeface="Times New Roman" panose="02020603050405020304" pitchFamily="18" charset="0"/>
              </a:rPr>
              <a:t>3.</a:t>
            </a:r>
            <a:r>
              <a:rPr lang="en-GB" sz="3600" dirty="0">
                <a:effectLst/>
                <a:latin typeface="Times New Roman" panose="02020603050405020304" pitchFamily="18" charset="0"/>
                <a:ea typeface="Times New Roman" panose="02020603050405020304" pitchFamily="18" charset="0"/>
              </a:rPr>
              <a:t> The current global situation: </a:t>
            </a:r>
            <a:r>
              <a:rPr lang="en-GB" sz="3600" dirty="0">
                <a:latin typeface="Times New Roman" panose="02020603050405020304" pitchFamily="18" charset="0"/>
                <a:ea typeface="Times New Roman" panose="02020603050405020304" pitchFamily="18" charset="0"/>
              </a:rPr>
              <a:t>f</a:t>
            </a:r>
            <a:r>
              <a:rPr lang="en-GB" sz="3600" dirty="0">
                <a:effectLst/>
                <a:latin typeface="Times New Roman" panose="02020603050405020304" pitchFamily="18" charset="0"/>
                <a:ea typeface="Times New Roman" panose="02020603050405020304" pitchFamily="18" charset="0"/>
              </a:rPr>
              <a:t>actory </a:t>
            </a:r>
            <a:r>
              <a:rPr lang="en-GB" sz="3600" dirty="0">
                <a:latin typeface="Times New Roman" panose="02020603050405020304" pitchFamily="18" charset="0"/>
                <a:ea typeface="Times New Roman" panose="02020603050405020304" pitchFamily="18" charset="0"/>
              </a:rPr>
              <a:t>f</a:t>
            </a:r>
            <a:r>
              <a:rPr lang="en-GB" sz="3600" dirty="0">
                <a:effectLst/>
                <a:latin typeface="Times New Roman" panose="02020603050405020304" pitchFamily="18" charset="0"/>
                <a:ea typeface="Times New Roman" panose="02020603050405020304" pitchFamily="18" charset="0"/>
              </a:rPr>
              <a:t>arming</a:t>
            </a:r>
            <a:endParaRPr lang="en-GB" dirty="0"/>
          </a:p>
        </p:txBody>
      </p:sp>
      <p:sp>
        <p:nvSpPr>
          <p:cNvPr id="3" name="Text Placeholder 2">
            <a:extLst>
              <a:ext uri="{FF2B5EF4-FFF2-40B4-BE49-F238E27FC236}">
                <a16:creationId xmlns:a16="http://schemas.microsoft.com/office/drawing/2014/main" id="{B3334019-A0AA-DCD7-F80A-E69E6EF6B4AB}"/>
              </a:ext>
            </a:extLst>
          </p:cNvPr>
          <p:cNvSpPr>
            <a:spLocks noGrp="1"/>
          </p:cNvSpPr>
          <p:nvPr>
            <p:ph type="body" idx="1"/>
          </p:nvPr>
        </p:nvSpPr>
        <p:spPr/>
        <p:txBody>
          <a:bodyPr>
            <a:normAutofit/>
          </a:bodyPr>
          <a:lstStyle/>
          <a:p>
            <a:r>
              <a:rPr lang="en-GB" sz="2800" b="0" dirty="0"/>
              <a:t>Overlapping interests </a:t>
            </a:r>
          </a:p>
        </p:txBody>
      </p:sp>
      <p:sp>
        <p:nvSpPr>
          <p:cNvPr id="4" name="Content Placeholder 3">
            <a:extLst>
              <a:ext uri="{FF2B5EF4-FFF2-40B4-BE49-F238E27FC236}">
                <a16:creationId xmlns:a16="http://schemas.microsoft.com/office/drawing/2014/main" id="{E95225A6-AF75-558E-FACD-8247545C17D0}"/>
              </a:ext>
            </a:extLst>
          </p:cNvPr>
          <p:cNvSpPr>
            <a:spLocks noGrp="1"/>
          </p:cNvSpPr>
          <p:nvPr>
            <p:ph sz="half" idx="2"/>
          </p:nvPr>
        </p:nvSpPr>
        <p:spPr/>
        <p:txBody>
          <a:bodyPr>
            <a:normAutofit/>
          </a:bodyPr>
          <a:lstStyle/>
          <a:p>
            <a:r>
              <a:rPr lang="en-GB" sz="2800" i="1" dirty="0"/>
              <a:t>Animals</a:t>
            </a:r>
            <a:r>
              <a:rPr lang="en-GB" sz="2800" dirty="0"/>
              <a:t>: suffering</a:t>
            </a:r>
          </a:p>
          <a:p>
            <a:r>
              <a:rPr lang="en-GB" sz="2800" i="1" dirty="0"/>
              <a:t>Humans</a:t>
            </a:r>
            <a:r>
              <a:rPr lang="en-GB" sz="2800" dirty="0"/>
              <a:t>: inequitable – wasteful, food &amp; drinkable water </a:t>
            </a:r>
          </a:p>
          <a:p>
            <a:r>
              <a:rPr lang="en-GB" sz="2800" i="1" dirty="0"/>
              <a:t>Environment</a:t>
            </a:r>
            <a:r>
              <a:rPr lang="en-GB" sz="2800" dirty="0"/>
              <a:t>: extensive land use &amp; air pollution</a:t>
            </a:r>
          </a:p>
          <a:p>
            <a:endParaRPr lang="en-GB" sz="2800" dirty="0"/>
          </a:p>
          <a:p>
            <a:endParaRPr lang="en-GB" dirty="0"/>
          </a:p>
        </p:txBody>
      </p:sp>
      <p:sp>
        <p:nvSpPr>
          <p:cNvPr id="5" name="Text Placeholder 4">
            <a:extLst>
              <a:ext uri="{FF2B5EF4-FFF2-40B4-BE49-F238E27FC236}">
                <a16:creationId xmlns:a16="http://schemas.microsoft.com/office/drawing/2014/main" id="{494B7E4E-6445-71D6-D9B5-1E15056B545E}"/>
              </a:ext>
            </a:extLst>
          </p:cNvPr>
          <p:cNvSpPr>
            <a:spLocks noGrp="1"/>
          </p:cNvSpPr>
          <p:nvPr>
            <p:ph type="body" sz="quarter" idx="3"/>
          </p:nvPr>
        </p:nvSpPr>
        <p:spPr>
          <a:xfrm>
            <a:off x="4645026" y="1535112"/>
            <a:ext cx="4041775" cy="1060597"/>
          </a:xfrm>
        </p:spPr>
        <p:txBody>
          <a:bodyPr>
            <a:normAutofit/>
          </a:bodyPr>
          <a:lstStyle/>
          <a:p>
            <a:r>
              <a:rPr lang="en-GB" sz="1800" dirty="0">
                <a:highlight>
                  <a:srgbClr val="FFFFFF"/>
                </a:highlight>
                <a:latin typeface="Work Sans" panose="020F0502020204030204" pitchFamily="2" charset="0"/>
              </a:rPr>
              <a:t>Pig waste lagoon from intensive farm, N. Carolina</a:t>
            </a:r>
            <a:endParaRPr lang="en-GB" sz="1800" dirty="0"/>
          </a:p>
          <a:p>
            <a:endParaRPr lang="en-GB" dirty="0"/>
          </a:p>
        </p:txBody>
      </p:sp>
      <p:pic>
        <p:nvPicPr>
          <p:cNvPr id="2050" name="Picture 2" descr="EPA Launches Investigation Into North Carolina Hog Operations - Modern  Farmer">
            <a:extLst>
              <a:ext uri="{FF2B5EF4-FFF2-40B4-BE49-F238E27FC236}">
                <a16:creationId xmlns:a16="http://schemas.microsoft.com/office/drawing/2014/main" id="{B8892C2E-12F9-439F-8F9A-184441019904}"/>
              </a:ext>
            </a:extLst>
          </p:cNvPr>
          <p:cNvPicPr>
            <a:picLocks noGrp="1" noChangeAspect="1" noChangeArrowheads="1"/>
          </p:cNvPicPr>
          <p:nvPr>
            <p:ph sz="quarter" idx="4"/>
          </p:nvPr>
        </p:nvPicPr>
        <p:blipFill>
          <a:blip r:embed="rId2" cstate="print">
            <a:extLst>
              <a:ext uri="{28A0092B-C50C-407E-A947-70E740481C1C}">
                <a14:useLocalDpi xmlns:a14="http://schemas.microsoft.com/office/drawing/2010/main" val="0"/>
              </a:ext>
            </a:extLst>
          </a:blip>
          <a:stretch>
            <a:fillRect/>
          </a:stretch>
        </p:blipFill>
        <p:spPr bwMode="auto">
          <a:xfrm>
            <a:off x="4645025" y="2595710"/>
            <a:ext cx="4041775" cy="257304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6BA6DE1-AAB5-E52B-81E4-AB7BC30B11E1}"/>
              </a:ext>
            </a:extLst>
          </p:cNvPr>
          <p:cNvSpPr txBox="1"/>
          <p:nvPr/>
        </p:nvSpPr>
        <p:spPr>
          <a:xfrm>
            <a:off x="4645025" y="5301208"/>
            <a:ext cx="3959423" cy="677108"/>
          </a:xfrm>
          <a:prstGeom prst="rect">
            <a:avLst/>
          </a:prstGeom>
          <a:noFill/>
        </p:spPr>
        <p:txBody>
          <a:bodyPr wrap="square" rtlCol="0">
            <a:spAutoFit/>
          </a:bodyPr>
          <a:lstStyle/>
          <a:p>
            <a:r>
              <a:rPr lang="en-GB" sz="1000" b="0" i="0" dirty="0">
                <a:effectLst/>
                <a:highlight>
                  <a:srgbClr val="FFFFFF"/>
                </a:highlight>
                <a:latin typeface="Work Sans" panose="020F0502020204030204" pitchFamily="2" charset="0"/>
              </a:rPr>
              <a:t>Photography courtesy of Waterkeeper Alliance Inc., Flickr.</a:t>
            </a:r>
          </a:p>
          <a:p>
            <a:endParaRPr lang="en-GB" sz="1000" dirty="0">
              <a:highlight>
                <a:srgbClr val="FFFFFF"/>
              </a:highlight>
              <a:latin typeface="Work Sans" panose="020F0502020204030204" pitchFamily="2" charset="0"/>
            </a:endParaRPr>
          </a:p>
          <a:p>
            <a:endParaRPr lang="en-GB" dirty="0"/>
          </a:p>
        </p:txBody>
      </p:sp>
      <p:sp>
        <p:nvSpPr>
          <p:cNvPr id="8" name="Slide Number Placeholder 7">
            <a:extLst>
              <a:ext uri="{FF2B5EF4-FFF2-40B4-BE49-F238E27FC236}">
                <a16:creationId xmlns:a16="http://schemas.microsoft.com/office/drawing/2014/main" id="{EB2BF197-6B30-0DC9-E0E6-A9EE52050D3B}"/>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5</a:t>
            </a:fld>
            <a:endParaRPr lang="en-GB">
              <a:solidFill>
                <a:prstClr val="black">
                  <a:tint val="75000"/>
                </a:prstClr>
              </a:solidFill>
            </a:endParaRPr>
          </a:p>
        </p:txBody>
      </p:sp>
    </p:spTree>
    <p:extLst>
      <p:ext uri="{BB962C8B-B14F-4D97-AF65-F5344CB8AC3E}">
        <p14:creationId xmlns:p14="http://schemas.microsoft.com/office/powerpoint/2010/main" val="28785296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8EFEB-9B8C-F348-7090-D14FFE8BF981}"/>
              </a:ext>
            </a:extLst>
          </p:cNvPr>
          <p:cNvSpPr>
            <a:spLocks noGrp="1"/>
          </p:cNvSpPr>
          <p:nvPr>
            <p:ph type="title"/>
          </p:nvPr>
        </p:nvSpPr>
        <p:spPr>
          <a:xfrm>
            <a:off x="179512" y="136523"/>
            <a:ext cx="8856984" cy="1143000"/>
          </a:xfrm>
        </p:spPr>
        <p:txBody>
          <a:bodyPr>
            <a:noAutofit/>
          </a:bodyPr>
          <a:lstStyle/>
          <a:p>
            <a:pPr algn="l"/>
            <a:r>
              <a:rPr lang="en-GB" sz="1800" b="0" i="0" dirty="0">
                <a:solidFill>
                  <a:srgbClr val="6E87A2"/>
                </a:solidFill>
                <a:effectLst/>
                <a:latin typeface="Arial" panose="020B0604020202020204" pitchFamily="34" charset="0"/>
                <a:cs typeface="Arial" panose="020B0604020202020204" pitchFamily="34" charset="0"/>
              </a:rPr>
              <a:t>‘</a:t>
            </a:r>
            <a:r>
              <a:rPr lang="en-GB" sz="1800" b="1" i="0" dirty="0">
                <a:effectLst/>
                <a:latin typeface="Arial" panose="020B0604020202020204" pitchFamily="34" charset="0"/>
                <a:cs typeface="Arial" panose="020B0604020202020204" pitchFamily="34" charset="0"/>
              </a:rPr>
              <a:t>More than three-quarters of global agricultural land is used for livestock, despite meat and dairy making up a much smaller share of the world's protein and calories’ </a:t>
            </a:r>
            <a:r>
              <a:rPr lang="en-GB" sz="1800" b="1" i="0" dirty="0">
                <a:effectLst/>
                <a:highlight>
                  <a:srgbClr val="FFFFFF"/>
                </a:highlight>
                <a:latin typeface="Arial" panose="020B0604020202020204" pitchFamily="34" charset="0"/>
                <a:cs typeface="Arial" panose="020B0604020202020204" pitchFamily="34" charset="0"/>
              </a:rPr>
              <a:t>(Ritchie &amp; </a:t>
            </a:r>
            <a:r>
              <a:rPr lang="en-GB" sz="1800" b="1" i="0" dirty="0" err="1">
                <a:effectLst/>
                <a:highlight>
                  <a:srgbClr val="FFFFFF"/>
                </a:highlight>
                <a:latin typeface="Arial" panose="020B0604020202020204" pitchFamily="34" charset="0"/>
                <a:cs typeface="Arial" panose="020B0604020202020204" pitchFamily="34" charset="0"/>
              </a:rPr>
              <a:t>Roser</a:t>
            </a:r>
            <a:r>
              <a:rPr lang="en-GB" sz="1800" b="1" dirty="0">
                <a:highlight>
                  <a:srgbClr val="FFFFFF"/>
                </a:highlight>
                <a:latin typeface="Arial" panose="020B0604020202020204" pitchFamily="34" charset="0"/>
                <a:cs typeface="Arial" panose="020B0604020202020204" pitchFamily="34" charset="0"/>
              </a:rPr>
              <a:t>, 2024). </a:t>
            </a:r>
            <a:br>
              <a:rPr lang="en-GB" sz="1800" b="1" i="1" dirty="0">
                <a:effectLst/>
                <a:highlight>
                  <a:srgbClr val="FFFFFF"/>
                </a:highlight>
                <a:latin typeface="Arial" panose="020B0604020202020204" pitchFamily="34" charset="0"/>
                <a:cs typeface="Arial" panose="020B0604020202020204" pitchFamily="34" charset="0"/>
              </a:rPr>
            </a:br>
            <a:endParaRPr lang="en-GB" sz="1800" b="1" dirty="0">
              <a:latin typeface="Arial" panose="020B0604020202020204" pitchFamily="34" charset="0"/>
              <a:cs typeface="Arial" panose="020B0604020202020204" pitchFamily="34" charset="0"/>
            </a:endParaRPr>
          </a:p>
        </p:txBody>
      </p:sp>
      <p:pic>
        <p:nvPicPr>
          <p:cNvPr id="5122" name="Picture 2" descr="Half of the world's habitable land is used for agriculture - Our World in  Data">
            <a:extLst>
              <a:ext uri="{FF2B5EF4-FFF2-40B4-BE49-F238E27FC236}">
                <a16:creationId xmlns:a16="http://schemas.microsoft.com/office/drawing/2014/main" id="{18B7352C-5F7F-996E-BB49-BAB6EBD7187C}"/>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0" y="1196752"/>
            <a:ext cx="9144000" cy="5661248"/>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8D08F763-EA59-DD0B-8A17-2B1D4E1E1694}"/>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6</a:t>
            </a:fld>
            <a:endParaRPr lang="en-GB">
              <a:solidFill>
                <a:prstClr val="black">
                  <a:tint val="75000"/>
                </a:prstClr>
              </a:solidFill>
            </a:endParaRPr>
          </a:p>
        </p:txBody>
      </p:sp>
    </p:spTree>
    <p:extLst>
      <p:ext uri="{BB962C8B-B14F-4D97-AF65-F5344CB8AC3E}">
        <p14:creationId xmlns:p14="http://schemas.microsoft.com/office/powerpoint/2010/main" val="111889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55429-AEAD-C6BF-E0A8-FAB346184EC0}"/>
              </a:ext>
            </a:extLst>
          </p:cNvPr>
          <p:cNvSpPr>
            <a:spLocks noGrp="1"/>
          </p:cNvSpPr>
          <p:nvPr>
            <p:ph type="title"/>
          </p:nvPr>
        </p:nvSpPr>
        <p:spPr>
          <a:xfrm>
            <a:off x="179512" y="197767"/>
            <a:ext cx="8507288" cy="1143000"/>
          </a:xfrm>
        </p:spPr>
        <p:txBody>
          <a:bodyPr>
            <a:normAutofit/>
          </a:bodyPr>
          <a:lstStyle/>
          <a:p>
            <a:r>
              <a:rPr lang="en-GB" sz="2400" u="sng" dirty="0">
                <a:effectLst/>
                <a:latin typeface="Times New Roman" panose="02020603050405020304" pitchFamily="18" charset="0"/>
                <a:ea typeface="Times New Roman" panose="02020603050405020304" pitchFamily="18" charset="0"/>
              </a:rPr>
              <a:t>4. Responsible consumption and production – moving forward</a:t>
            </a:r>
            <a:br>
              <a:rPr lang="en-GB" sz="1800" dirty="0">
                <a:effectLst/>
                <a:latin typeface="Arial" panose="020B0604020202020204" pitchFamily="34" charset="0"/>
                <a:ea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4D93CDF3-1521-3A76-0468-13639C182484}"/>
              </a:ext>
            </a:extLst>
          </p:cNvPr>
          <p:cNvSpPr>
            <a:spLocks noGrp="1"/>
          </p:cNvSpPr>
          <p:nvPr>
            <p:ph idx="1"/>
          </p:nvPr>
        </p:nvSpPr>
        <p:spPr>
          <a:xfrm>
            <a:off x="457200" y="1052736"/>
            <a:ext cx="8229600" cy="4464497"/>
          </a:xfrm>
        </p:spPr>
        <p:txBody>
          <a:bodyPr>
            <a:normAutofit/>
          </a:bodyPr>
          <a:lstStyle/>
          <a:p>
            <a:pPr marL="0" indent="0">
              <a:buNone/>
            </a:pPr>
            <a:r>
              <a:rPr lang="en-GB" b="1" dirty="0"/>
              <a:t>Wales: </a:t>
            </a:r>
          </a:p>
          <a:p>
            <a:r>
              <a:rPr lang="en-GB" dirty="0">
                <a:solidFill>
                  <a:srgbClr val="000000"/>
                </a:solidFill>
                <a:effectLst/>
                <a:highlight>
                  <a:srgbClr val="FFFFFF"/>
                </a:highlight>
                <a:latin typeface="Times New Roman" panose="02020603050405020304" pitchFamily="18" charset="0"/>
                <a:ea typeface="Times New Roman" panose="02020603050405020304" pitchFamily="18" charset="0"/>
              </a:rPr>
              <a:t>85% of animals reared in the UK come from factory farms (CIWF, 2023). </a:t>
            </a:r>
            <a:endParaRPr lang="en-GB" dirty="0">
              <a:solidFill>
                <a:srgbClr val="000000"/>
              </a:solidFill>
              <a:highlight>
                <a:srgbClr val="FFFFFF"/>
              </a:highlight>
              <a:latin typeface="Arial" panose="020B0604020202020204" pitchFamily="34" charset="0"/>
              <a:ea typeface="Times New Roman" panose="02020603050405020304" pitchFamily="18" charset="0"/>
            </a:endParaRPr>
          </a:p>
          <a:p>
            <a:r>
              <a:rPr lang="en-GB" dirty="0">
                <a:effectLst/>
                <a:latin typeface="Times New Roman" panose="02020603050405020304" pitchFamily="18" charset="0"/>
                <a:ea typeface="Times New Roman" panose="02020603050405020304" pitchFamily="18" charset="0"/>
              </a:rPr>
              <a:t>‘</a:t>
            </a:r>
            <a:r>
              <a:rPr lang="en-GB" dirty="0">
                <a:latin typeface="Times New Roman" panose="02020603050405020304" pitchFamily="18" charset="0"/>
                <a:ea typeface="Times New Roman" panose="02020603050405020304" pitchFamily="18" charset="0"/>
              </a:rPr>
              <a:t>[N]</a:t>
            </a:r>
            <a:r>
              <a:rPr lang="en-GB" dirty="0" err="1">
                <a:solidFill>
                  <a:srgbClr val="000000"/>
                </a:solidFill>
                <a:effectLst/>
                <a:latin typeface="Times New Roman" panose="02020603050405020304" pitchFamily="18" charset="0"/>
                <a:ea typeface="Arial" panose="020B0604020202020204" pitchFamily="34" charset="0"/>
              </a:rPr>
              <a:t>inety</a:t>
            </a:r>
            <a:r>
              <a:rPr lang="en-GB" dirty="0">
                <a:solidFill>
                  <a:srgbClr val="000000"/>
                </a:solidFill>
                <a:effectLst/>
                <a:latin typeface="Times New Roman" panose="02020603050405020304" pitchFamily="18" charset="0"/>
                <a:ea typeface="Arial" panose="020B0604020202020204" pitchFamily="34" charset="0"/>
              </a:rPr>
              <a:t> per cent of the land area in Wales is used by agriculture. In an attempt to maintain viability, farming has become more intensive and much less diverse, and this has impacted on wildlife and nature’ (</a:t>
            </a:r>
            <a:r>
              <a:rPr lang="en-GB" u="sng" dirty="0">
                <a:solidFill>
                  <a:srgbClr val="0000FF"/>
                </a:solidFill>
                <a:effectLst/>
                <a:latin typeface="Times New Roman" panose="02020603050405020304" pitchFamily="18" charset="0"/>
                <a:ea typeface="Arial" panose="020B0604020202020204" pitchFamily="34" charset="0"/>
                <a:hlinkClick r:id="rId2"/>
              </a:rPr>
              <a:t>National Trust</a:t>
            </a:r>
            <a:r>
              <a:rPr lang="en-GB" u="sng" dirty="0">
                <a:solidFill>
                  <a:srgbClr val="0000FF"/>
                </a:solidFill>
                <a:effectLst/>
                <a:latin typeface="Times New Roman" panose="02020603050405020304" pitchFamily="18" charset="0"/>
                <a:ea typeface="Arial" panose="020B0604020202020204" pitchFamily="34" charset="0"/>
              </a:rPr>
              <a:t>, ‘Farming in Wales’</a:t>
            </a:r>
            <a:r>
              <a:rPr lang="en-GB" u="sng" dirty="0">
                <a:solidFill>
                  <a:srgbClr val="0000FF"/>
                </a:solidFill>
                <a:latin typeface="Times New Roman" panose="02020603050405020304" pitchFamily="18" charset="0"/>
                <a:ea typeface="Arial" panose="020B0604020202020204" pitchFamily="34" charset="0"/>
              </a:rPr>
              <a:t>, </a:t>
            </a:r>
            <a:r>
              <a:rPr lang="en-GB" u="sng" dirty="0">
                <a:solidFill>
                  <a:srgbClr val="0000FF"/>
                </a:solidFill>
                <a:effectLst/>
                <a:latin typeface="Times New Roman" panose="02020603050405020304" pitchFamily="18" charset="0"/>
                <a:ea typeface="Arial" panose="020B0604020202020204" pitchFamily="34" charset="0"/>
              </a:rPr>
              <a:t>accessed 8/6/24, </a:t>
            </a:r>
            <a:endParaRPr lang="en-GB" dirty="0">
              <a:effectLst/>
              <a:latin typeface="Times New Roman" panose="02020603050405020304" pitchFamily="18" charset="0"/>
              <a:ea typeface="Arial" panose="020B0604020202020204" pitchFamily="34" charset="0"/>
            </a:endParaRPr>
          </a:p>
          <a:p>
            <a:r>
              <a:rPr lang="en-GB" dirty="0">
                <a:solidFill>
                  <a:srgbClr val="000000"/>
                </a:solidFill>
                <a:highlight>
                  <a:srgbClr val="FFFFFF"/>
                </a:highlight>
                <a:latin typeface="Times New Roman" panose="02020603050405020304" pitchFamily="18" charset="0"/>
                <a:ea typeface="Arial" panose="020B0604020202020204" pitchFamily="34" charset="0"/>
              </a:rPr>
              <a:t>Many W</a:t>
            </a:r>
            <a:r>
              <a:rPr lang="en-GB" dirty="0">
                <a:solidFill>
                  <a:srgbClr val="000000"/>
                </a:solidFill>
                <a:effectLst/>
                <a:highlight>
                  <a:srgbClr val="FFFFFF"/>
                </a:highlight>
                <a:latin typeface="Times New Roman" panose="02020603050405020304" pitchFamily="18" charset="0"/>
                <a:ea typeface="Arial" panose="020B0604020202020204" pitchFamily="34" charset="0"/>
              </a:rPr>
              <a:t>elsh farmers looking to Welsh Government to support them to </a:t>
            </a:r>
            <a:r>
              <a:rPr lang="en-GB" dirty="0">
                <a:solidFill>
                  <a:srgbClr val="000000"/>
                </a:solidFill>
                <a:highlight>
                  <a:srgbClr val="FFFFFF"/>
                </a:highlight>
                <a:latin typeface="Times New Roman" panose="02020603050405020304" pitchFamily="18" charset="0"/>
                <a:ea typeface="Arial" panose="020B0604020202020204" pitchFamily="34" charset="0"/>
              </a:rPr>
              <a:t>move </a:t>
            </a:r>
            <a:r>
              <a:rPr lang="en-GB" dirty="0">
                <a:solidFill>
                  <a:srgbClr val="000000"/>
                </a:solidFill>
                <a:effectLst/>
                <a:highlight>
                  <a:srgbClr val="FFFFFF"/>
                </a:highlight>
                <a:latin typeface="Times New Roman" panose="02020603050405020304" pitchFamily="18" charset="0"/>
                <a:ea typeface="Arial" panose="020B0604020202020204" pitchFamily="34" charset="0"/>
              </a:rPr>
              <a:t>towards more sustainable farming. </a:t>
            </a:r>
            <a:r>
              <a:rPr lang="en-GB" dirty="0">
                <a:solidFill>
                  <a:srgbClr val="000000"/>
                </a:solidFill>
                <a:highlight>
                  <a:srgbClr val="FFFFFF"/>
                </a:highlight>
                <a:latin typeface="Times New Roman" panose="02020603050405020304" pitchFamily="18" charset="0"/>
                <a:ea typeface="Arial" panose="020B0604020202020204" pitchFamily="34" charset="0"/>
              </a:rPr>
              <a:t>See: </a:t>
            </a:r>
            <a:r>
              <a:rPr lang="en-GB" u="sng" dirty="0">
                <a:solidFill>
                  <a:srgbClr val="FF33CC"/>
                </a:solidFill>
                <a:effectLst/>
                <a:highlight>
                  <a:srgbClr val="FFFFFF"/>
                </a:highlight>
                <a:latin typeface="Times New Roman" panose="02020603050405020304" pitchFamily="18" charset="0"/>
                <a:ea typeface="Arial" panose="020B0604020202020204" pitchFamily="34" charset="0"/>
                <a:hlinkClick r:id="rId3"/>
              </a:rPr>
              <a:t>Nature Friendly Farming Network</a:t>
            </a:r>
            <a:r>
              <a:rPr lang="en-GB" dirty="0">
                <a:solidFill>
                  <a:srgbClr val="000000"/>
                </a:solidFill>
                <a:effectLst/>
                <a:highlight>
                  <a:srgbClr val="FFFFFF"/>
                </a:highlight>
                <a:latin typeface="Times New Roman" panose="02020603050405020304" pitchFamily="18" charset="0"/>
                <a:ea typeface="Arial" panose="020B0604020202020204" pitchFamily="34" charset="0"/>
              </a:rPr>
              <a:t> </a:t>
            </a:r>
          </a:p>
          <a:p>
            <a:endParaRPr lang="en-GB" sz="1800" dirty="0">
              <a:effectLst/>
              <a:latin typeface="Times New Roman" panose="02020603050405020304" pitchFamily="18" charset="0"/>
              <a:ea typeface="Arial" panose="020B0604020202020204" pitchFamily="34" charset="0"/>
            </a:endParaRPr>
          </a:p>
        </p:txBody>
      </p:sp>
      <p:sp>
        <p:nvSpPr>
          <p:cNvPr id="5" name="Slide Number Placeholder 4">
            <a:extLst>
              <a:ext uri="{FF2B5EF4-FFF2-40B4-BE49-F238E27FC236}">
                <a16:creationId xmlns:a16="http://schemas.microsoft.com/office/drawing/2014/main" id="{7F1C75EA-4B05-99AF-4BE4-96D92049B554}"/>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7</a:t>
            </a:fld>
            <a:endParaRPr lang="en-GB">
              <a:solidFill>
                <a:prstClr val="black">
                  <a:tint val="75000"/>
                </a:prstClr>
              </a:solidFill>
            </a:endParaRPr>
          </a:p>
        </p:txBody>
      </p:sp>
    </p:spTree>
    <p:extLst>
      <p:ext uri="{BB962C8B-B14F-4D97-AF65-F5344CB8AC3E}">
        <p14:creationId xmlns:p14="http://schemas.microsoft.com/office/powerpoint/2010/main" val="42701489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46F84-557B-9188-C92C-0C30CF52650E}"/>
              </a:ext>
            </a:extLst>
          </p:cNvPr>
          <p:cNvSpPr>
            <a:spLocks noGrp="1"/>
          </p:cNvSpPr>
          <p:nvPr>
            <p:ph type="title"/>
          </p:nvPr>
        </p:nvSpPr>
        <p:spPr>
          <a:xfrm>
            <a:off x="539552" y="44625"/>
            <a:ext cx="8147248" cy="936104"/>
          </a:xfrm>
        </p:spPr>
        <p:txBody>
          <a:bodyPr/>
          <a:lstStyle/>
          <a:p>
            <a:pPr algn="l"/>
            <a:r>
              <a:rPr lang="en-GB" b="1" dirty="0"/>
              <a:t>India  </a:t>
            </a:r>
          </a:p>
        </p:txBody>
      </p:sp>
      <p:sp>
        <p:nvSpPr>
          <p:cNvPr id="3" name="Content Placeholder 2">
            <a:extLst>
              <a:ext uri="{FF2B5EF4-FFF2-40B4-BE49-F238E27FC236}">
                <a16:creationId xmlns:a16="http://schemas.microsoft.com/office/drawing/2014/main" id="{1ADB8EFB-FA01-7D49-F65E-9680E0A77C17}"/>
              </a:ext>
            </a:extLst>
          </p:cNvPr>
          <p:cNvSpPr>
            <a:spLocks noGrp="1"/>
          </p:cNvSpPr>
          <p:nvPr>
            <p:ph idx="1"/>
          </p:nvPr>
        </p:nvSpPr>
        <p:spPr>
          <a:xfrm>
            <a:off x="457200" y="1196752"/>
            <a:ext cx="8579296" cy="4536503"/>
          </a:xfrm>
        </p:spPr>
        <p:txBody>
          <a:bodyPr>
            <a:normAutofit/>
          </a:bodyPr>
          <a:lstStyle/>
          <a:p>
            <a:pPr marL="0" indent="0">
              <a:lnSpc>
                <a:spcPct val="115000"/>
              </a:lnSpc>
              <a:buNone/>
            </a:pPr>
            <a:r>
              <a:rPr lang="en-GB" sz="2000" dirty="0">
                <a:effectLst/>
                <a:latin typeface="Times New Roman" panose="02020603050405020304" pitchFamily="18" charset="0"/>
                <a:ea typeface="Arial" panose="020B0604020202020204" pitchFamily="34" charset="0"/>
              </a:rPr>
              <a:t>‘India’s small holder farmers comprise 78 percent of the country’s farmers, but own only 33% of total cultivated land. They produce nevertheless 41 per cent of the country’s food-grains. Their productivity is somewhat higher than large size farms. However, small-holder families and families of land-less agriculture workers, constitute the bulk of India’s hungry and poor’ (UN: FAO, Asia and the Pacific, 2002): </a:t>
            </a:r>
          </a:p>
          <a:p>
            <a:pPr marL="0" indent="0">
              <a:lnSpc>
                <a:spcPct val="115000"/>
              </a:lnSpc>
              <a:buNone/>
            </a:pPr>
            <a:endParaRPr lang="en-GB" sz="2000" dirty="0">
              <a:effectLst/>
              <a:latin typeface="Times New Roman" panose="02020603050405020304" pitchFamily="18" charset="0"/>
              <a:ea typeface="Arial" panose="020B0604020202020204" pitchFamily="34" charset="0"/>
            </a:endParaRPr>
          </a:p>
          <a:p>
            <a:pPr marL="0" indent="0">
              <a:lnSpc>
                <a:spcPct val="115000"/>
              </a:lnSpc>
              <a:buNone/>
            </a:pPr>
            <a:r>
              <a:rPr lang="en-GB" sz="2000" dirty="0">
                <a:effectLst/>
                <a:latin typeface="Times New Roman" panose="02020603050405020304" pitchFamily="18" charset="0"/>
                <a:ea typeface="Arial" panose="020B0604020202020204" pitchFamily="34" charset="0"/>
              </a:rPr>
              <a:t>There is a strong argument for </a:t>
            </a:r>
            <a:r>
              <a:rPr lang="en-GB" sz="2000" b="1" dirty="0">
                <a:effectLst/>
                <a:latin typeface="Times New Roman" panose="02020603050405020304" pitchFamily="18" charset="0"/>
                <a:ea typeface="Arial" panose="020B0604020202020204" pitchFamily="34" charset="0"/>
              </a:rPr>
              <a:t>supporting farmers </a:t>
            </a:r>
            <a:r>
              <a:rPr lang="en-GB" sz="2000" dirty="0">
                <a:effectLst/>
                <a:latin typeface="Times New Roman" panose="02020603050405020304" pitchFamily="18" charset="0"/>
                <a:ea typeface="Arial" panose="020B0604020202020204" pitchFamily="34" charset="0"/>
              </a:rPr>
              <a:t>to increase productivity of small-scale farms whilst </a:t>
            </a:r>
            <a:r>
              <a:rPr lang="en-GB" sz="2000" b="1" dirty="0">
                <a:effectLst/>
                <a:latin typeface="Times New Roman" panose="02020603050405020304" pitchFamily="18" charset="0"/>
                <a:ea typeface="Arial" panose="020B0604020202020204" pitchFamily="34" charset="0"/>
              </a:rPr>
              <a:t>empowering them to access production resources </a:t>
            </a:r>
            <a:r>
              <a:rPr lang="en-GB" sz="2000" dirty="0">
                <a:effectLst/>
                <a:latin typeface="Times New Roman" panose="02020603050405020304" pitchFamily="18" charset="0"/>
                <a:ea typeface="Arial" panose="020B0604020202020204" pitchFamily="34" charset="0"/>
              </a:rPr>
              <a:t>to achieve higher production incomes to enhance their livelihoods. Socioeconomic policies could facilitate such empowerment. </a:t>
            </a:r>
            <a:endParaRPr lang="en-GB" sz="2000" dirty="0">
              <a:effectLst/>
              <a:latin typeface="Arial" panose="020B0604020202020204" pitchFamily="34" charset="0"/>
              <a:ea typeface="Arial" panose="020B0604020202020204" pitchFamily="34" charset="0"/>
            </a:endParaRPr>
          </a:p>
          <a:p>
            <a:pPr marL="0" indent="0">
              <a:lnSpc>
                <a:spcPct val="115000"/>
              </a:lnSpc>
              <a:buNone/>
            </a:pPr>
            <a:endParaRPr lang="en-GB" dirty="0">
              <a:effectLst/>
              <a:latin typeface="Arial" panose="020B0604020202020204" pitchFamily="34" charset="0"/>
              <a:ea typeface="Arial" panose="020B0604020202020204" pitchFamily="34" charset="0"/>
            </a:endParaRPr>
          </a:p>
          <a:p>
            <a:endParaRPr lang="en-GB" dirty="0"/>
          </a:p>
        </p:txBody>
      </p:sp>
      <p:sp>
        <p:nvSpPr>
          <p:cNvPr id="5" name="Slide Number Placeholder 4">
            <a:extLst>
              <a:ext uri="{FF2B5EF4-FFF2-40B4-BE49-F238E27FC236}">
                <a16:creationId xmlns:a16="http://schemas.microsoft.com/office/drawing/2014/main" id="{80BFC254-166C-0C9D-53C9-53E5E4B5A064}"/>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8</a:t>
            </a:fld>
            <a:endParaRPr lang="en-GB">
              <a:solidFill>
                <a:prstClr val="black">
                  <a:tint val="75000"/>
                </a:prstClr>
              </a:solidFill>
            </a:endParaRPr>
          </a:p>
        </p:txBody>
      </p:sp>
    </p:spTree>
    <p:extLst>
      <p:ext uri="{BB962C8B-B14F-4D97-AF65-F5344CB8AC3E}">
        <p14:creationId xmlns:p14="http://schemas.microsoft.com/office/powerpoint/2010/main" val="2024108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08E50-01BB-C32D-A564-2202E303C098}"/>
              </a:ext>
            </a:extLst>
          </p:cNvPr>
          <p:cNvSpPr>
            <a:spLocks noGrp="1"/>
          </p:cNvSpPr>
          <p:nvPr>
            <p:ph type="title"/>
          </p:nvPr>
        </p:nvSpPr>
        <p:spPr>
          <a:xfrm>
            <a:off x="457200" y="136523"/>
            <a:ext cx="8291264" cy="1636293"/>
          </a:xfrm>
        </p:spPr>
        <p:txBody>
          <a:bodyPr>
            <a:normAutofit/>
          </a:bodyPr>
          <a:lstStyle/>
          <a:p>
            <a:pPr marL="342900" lvl="0" indent="-342900" rtl="0">
              <a:lnSpc>
                <a:spcPct val="115000"/>
              </a:lnSpc>
            </a:pPr>
            <a:r>
              <a:rPr lang="en-GB" sz="2700" u="sng" dirty="0">
                <a:effectLst/>
                <a:latin typeface="Times New Roman" panose="02020603050405020304" pitchFamily="18" charset="0"/>
                <a:ea typeface="Times New Roman" panose="02020603050405020304" pitchFamily="18" charset="0"/>
              </a:rPr>
              <a:t>5. Sustainable food production</a:t>
            </a:r>
            <a:r>
              <a:rPr lang="en-GB" sz="2700" u="sng" dirty="0">
                <a:latin typeface="Times New Roman" panose="02020603050405020304" pitchFamily="18" charset="0"/>
                <a:ea typeface="Times New Roman" panose="02020603050405020304" pitchFamily="18" charset="0"/>
              </a:rPr>
              <a:t> </a:t>
            </a:r>
            <a:br>
              <a:rPr lang="en-GB" sz="2700" u="sng" dirty="0">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A4A50F2C-73CB-A4E4-FEFF-974E9272CD8C}"/>
              </a:ext>
            </a:extLst>
          </p:cNvPr>
          <p:cNvSpPr>
            <a:spLocks noGrp="1"/>
          </p:cNvSpPr>
          <p:nvPr>
            <p:ph sz="half" idx="1"/>
          </p:nvPr>
        </p:nvSpPr>
        <p:spPr>
          <a:xfrm>
            <a:off x="61664" y="1883733"/>
            <a:ext cx="4078288" cy="3705508"/>
          </a:xfrm>
        </p:spPr>
        <p:txBody>
          <a:bodyPr>
            <a:normAutofit lnSpcReduction="10000"/>
          </a:bodyPr>
          <a:lstStyle/>
          <a:p>
            <a:r>
              <a:rPr lang="en-GB" sz="2400" dirty="0">
                <a:latin typeface="Arial" panose="020B0604020202020204" pitchFamily="34" charset="0"/>
                <a:cs typeface="Arial" panose="020B0604020202020204" pitchFamily="34" charset="0"/>
              </a:rPr>
              <a:t>Agroecology</a:t>
            </a:r>
          </a:p>
          <a:p>
            <a:r>
              <a:rPr lang="en-GB" sz="2400" dirty="0">
                <a:latin typeface="Arial" panose="020B0604020202020204" pitchFamily="34" charset="0"/>
                <a:cs typeface="Arial" panose="020B0604020202020204" pitchFamily="34" charset="0"/>
              </a:rPr>
              <a:t>Health-focused</a:t>
            </a:r>
          </a:p>
          <a:p>
            <a:r>
              <a:rPr lang="en-GB" sz="2400" dirty="0">
                <a:latin typeface="Arial" panose="020B0604020202020204" pitchFamily="34" charset="0"/>
                <a:cs typeface="Arial" panose="020B0604020202020204" pitchFamily="34" charset="0"/>
              </a:rPr>
              <a:t>Plant-based diet (Western world)?:  h</a:t>
            </a:r>
            <a:r>
              <a:rPr lang="en-GB" sz="2400" dirty="0">
                <a:effectLst/>
                <a:latin typeface="Arial" panose="020B0604020202020204" pitchFamily="34" charset="0"/>
                <a:ea typeface="Times New Roman" panose="02020603050405020304" pitchFamily="18" charset="0"/>
                <a:cs typeface="Arial" panose="020B0604020202020204" pitchFamily="34" charset="0"/>
              </a:rPr>
              <a:t>igh-demand for meat in the Western world needs to be reduced</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‘Nature-based’ farming – with animal welfare</a:t>
            </a:r>
          </a:p>
          <a:p>
            <a:r>
              <a:rPr lang="en-GB" sz="2400" dirty="0">
                <a:latin typeface="Arial" panose="020B0604020202020204" pitchFamily="34" charset="0"/>
                <a:cs typeface="Arial" panose="020B0604020202020204" pitchFamily="34" charset="0"/>
              </a:rPr>
              <a:t>Small-scale, support local livelihoods</a:t>
            </a:r>
          </a:p>
          <a:p>
            <a:endParaRPr lang="en-GB" dirty="0"/>
          </a:p>
        </p:txBody>
      </p:sp>
      <p:sp>
        <p:nvSpPr>
          <p:cNvPr id="4" name="Content Placeholder 3">
            <a:extLst>
              <a:ext uri="{FF2B5EF4-FFF2-40B4-BE49-F238E27FC236}">
                <a16:creationId xmlns:a16="http://schemas.microsoft.com/office/drawing/2014/main" id="{B40C9ED5-6C1F-7E3E-B1BD-EF9F2560A974}"/>
              </a:ext>
            </a:extLst>
          </p:cNvPr>
          <p:cNvSpPr>
            <a:spLocks noGrp="1"/>
          </p:cNvSpPr>
          <p:nvPr>
            <p:ph sz="half" idx="2"/>
          </p:nvPr>
        </p:nvSpPr>
        <p:spPr>
          <a:xfrm>
            <a:off x="4427984" y="1772816"/>
            <a:ext cx="4716016" cy="3851881"/>
          </a:xfrm>
        </p:spPr>
        <p:txBody>
          <a:bodyPr>
            <a:normAutofit lnSpcReduction="10000"/>
          </a:bodyPr>
          <a:lstStyle/>
          <a:p>
            <a:pPr marL="0" indent="0">
              <a:buNone/>
            </a:pPr>
            <a:r>
              <a:rPr lang="en-GB" sz="2400" b="1" dirty="0"/>
              <a:t>Policies: </a:t>
            </a:r>
          </a:p>
          <a:p>
            <a:pPr marL="0" indent="0">
              <a:buNone/>
            </a:pPr>
            <a:endParaRPr lang="en-GB" sz="2400" b="1" dirty="0"/>
          </a:p>
          <a:p>
            <a:r>
              <a:rPr lang="en-GB" sz="2400" dirty="0"/>
              <a:t>Integrated - important</a:t>
            </a:r>
          </a:p>
          <a:p>
            <a:r>
              <a:rPr lang="en-GB" sz="2400" dirty="0"/>
              <a:t>Indigenous local knowledge</a:t>
            </a:r>
          </a:p>
          <a:p>
            <a:r>
              <a:rPr lang="en-GB" sz="2400" dirty="0"/>
              <a:t>International restructuring</a:t>
            </a:r>
          </a:p>
          <a:p>
            <a:r>
              <a:rPr lang="en-GB" sz="2400" dirty="0"/>
              <a:t>Large scale investment</a:t>
            </a:r>
          </a:p>
          <a:p>
            <a:r>
              <a:rPr lang="en-GB" sz="2400" dirty="0"/>
              <a:t>Socio-economic factors</a:t>
            </a:r>
          </a:p>
          <a:p>
            <a:r>
              <a:rPr lang="en-GB" sz="2400" dirty="0"/>
              <a:t>Education, esp. for women and girls. </a:t>
            </a:r>
          </a:p>
        </p:txBody>
      </p:sp>
      <p:sp>
        <p:nvSpPr>
          <p:cNvPr id="5" name="Slide Number Placeholder 4">
            <a:extLst>
              <a:ext uri="{FF2B5EF4-FFF2-40B4-BE49-F238E27FC236}">
                <a16:creationId xmlns:a16="http://schemas.microsoft.com/office/drawing/2014/main" id="{38BA8A7B-31F7-9922-6EE4-9FBBC30BA590}"/>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9</a:t>
            </a:fld>
            <a:endParaRPr lang="en-GB">
              <a:solidFill>
                <a:prstClr val="black">
                  <a:tint val="75000"/>
                </a:prstClr>
              </a:solidFill>
            </a:endParaRPr>
          </a:p>
        </p:txBody>
      </p:sp>
      <p:sp>
        <p:nvSpPr>
          <p:cNvPr id="6" name="TextBox 5">
            <a:extLst>
              <a:ext uri="{FF2B5EF4-FFF2-40B4-BE49-F238E27FC236}">
                <a16:creationId xmlns:a16="http://schemas.microsoft.com/office/drawing/2014/main" id="{D2EF5C00-87B8-DE69-6998-4C51DDB4E27E}"/>
              </a:ext>
            </a:extLst>
          </p:cNvPr>
          <p:cNvSpPr txBox="1"/>
          <p:nvPr/>
        </p:nvSpPr>
        <p:spPr>
          <a:xfrm>
            <a:off x="457200" y="1052736"/>
            <a:ext cx="7355160" cy="984885"/>
          </a:xfrm>
          <a:prstGeom prst="rect">
            <a:avLst/>
          </a:prstGeom>
          <a:noFill/>
        </p:spPr>
        <p:txBody>
          <a:bodyPr wrap="square" rtlCol="0">
            <a:spAutoFit/>
          </a:bodyPr>
          <a:lstStyle/>
          <a:p>
            <a:r>
              <a:rPr lang="en-GB" sz="2800" i="1" u="sng" dirty="0">
                <a:latin typeface="Times New Roman" panose="02020603050405020304" pitchFamily="18" charset="0"/>
                <a:ea typeface="Times New Roman" panose="02020603050405020304" pitchFamily="18" charset="0"/>
              </a:rPr>
              <a:t>W</a:t>
            </a:r>
            <a:r>
              <a:rPr lang="en-GB" sz="2800" i="1" u="sng" dirty="0">
                <a:effectLst/>
                <a:latin typeface="Times New Roman" panose="02020603050405020304" pitchFamily="18" charset="0"/>
                <a:ea typeface="Times New Roman" panose="02020603050405020304" pitchFamily="18" charset="0"/>
              </a:rPr>
              <a:t>hat can we do? </a:t>
            </a:r>
            <a:r>
              <a:rPr lang="en-GB" sz="2800" i="1" u="sng" dirty="0">
                <a:latin typeface="Times New Roman" panose="02020603050405020304" pitchFamily="18" charset="0"/>
                <a:ea typeface="Times New Roman" panose="02020603050405020304" pitchFamily="18" charset="0"/>
              </a:rPr>
              <a:t>W</a:t>
            </a:r>
            <a:r>
              <a:rPr lang="en-GB" sz="2800" i="1" u="sng" dirty="0">
                <a:effectLst/>
                <a:latin typeface="Times New Roman" panose="02020603050405020304" pitchFamily="18" charset="0"/>
                <a:ea typeface="Times New Roman" panose="02020603050405020304" pitchFamily="18" charset="0"/>
              </a:rPr>
              <a:t>hat’s being done? </a:t>
            </a:r>
            <a:br>
              <a:rPr lang="en-GB" sz="2800" dirty="0">
                <a:effectLst/>
                <a:latin typeface="Arial" panose="020B0604020202020204" pitchFamily="34" charset="0"/>
                <a:ea typeface="Arial" panose="020B0604020202020204" pitchFamily="34" charset="0"/>
              </a:rPr>
            </a:br>
            <a:r>
              <a:rPr lang="en-GB" sz="1200" dirty="0">
                <a:effectLst/>
                <a:latin typeface="Times New Roman" panose="02020603050405020304" pitchFamily="18" charset="0"/>
                <a:ea typeface="Times New Roman" panose="02020603050405020304" pitchFamily="18" charset="0"/>
              </a:rPr>
              <a:t> </a:t>
            </a:r>
            <a:br>
              <a:rPr lang="en-GB" sz="1200" dirty="0">
                <a:effectLst/>
                <a:latin typeface="Arial" panose="020B0604020202020204" pitchFamily="34" charset="0"/>
                <a:ea typeface="Arial" panose="020B0604020202020204" pitchFamily="34" charset="0"/>
              </a:rPr>
            </a:br>
            <a:endParaRPr lang="en-GB" dirty="0"/>
          </a:p>
        </p:txBody>
      </p:sp>
    </p:spTree>
    <p:extLst>
      <p:ext uri="{BB962C8B-B14F-4D97-AF65-F5344CB8AC3E}">
        <p14:creationId xmlns:p14="http://schemas.microsoft.com/office/powerpoint/2010/main" val="40935243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66AF6-2247-FE4B-5320-0B5DFBD5B134}"/>
              </a:ext>
            </a:extLst>
          </p:cNvPr>
          <p:cNvSpPr>
            <a:spLocks noGrp="1"/>
          </p:cNvSpPr>
          <p:nvPr>
            <p:ph type="title"/>
          </p:nvPr>
        </p:nvSpPr>
        <p:spPr>
          <a:xfrm>
            <a:off x="457200" y="274638"/>
            <a:ext cx="8435280" cy="1143000"/>
          </a:xfrm>
        </p:spPr>
        <p:txBody>
          <a:bodyPr>
            <a:normAutofit/>
          </a:bodyPr>
          <a:lstStyle/>
          <a:p>
            <a:r>
              <a:rPr lang="en-GB" sz="3200" u="sng" dirty="0"/>
              <a:t>6. Addressing misconceptions: discounting</a:t>
            </a:r>
          </a:p>
        </p:txBody>
      </p:sp>
      <p:sp>
        <p:nvSpPr>
          <p:cNvPr id="3" name="Content Placeholder 2">
            <a:extLst>
              <a:ext uri="{FF2B5EF4-FFF2-40B4-BE49-F238E27FC236}">
                <a16:creationId xmlns:a16="http://schemas.microsoft.com/office/drawing/2014/main" id="{8E64FFE7-4DB3-5B08-4B2E-CAD6D5B351A0}"/>
              </a:ext>
            </a:extLst>
          </p:cNvPr>
          <p:cNvSpPr>
            <a:spLocks noGrp="1"/>
          </p:cNvSpPr>
          <p:nvPr>
            <p:ph idx="1"/>
          </p:nvPr>
        </p:nvSpPr>
        <p:spPr>
          <a:xfrm>
            <a:off x="755576" y="1772816"/>
            <a:ext cx="7992888" cy="3917032"/>
          </a:xfrm>
        </p:spPr>
        <p:txBody>
          <a:bodyPr/>
          <a:lstStyle/>
          <a:p>
            <a:pPr marL="0" indent="0">
              <a:lnSpc>
                <a:spcPct val="115000"/>
              </a:lnSpc>
              <a:buNone/>
            </a:pPr>
            <a:r>
              <a:rPr lang="en-GB" sz="3200" dirty="0">
                <a:latin typeface="Times New Roman" panose="02020603050405020304" pitchFamily="18" charset="0"/>
                <a:ea typeface="Times New Roman" panose="02020603050405020304" pitchFamily="18" charset="0"/>
              </a:rPr>
              <a:t>There is </a:t>
            </a:r>
            <a:r>
              <a:rPr lang="en-GB" sz="3200" dirty="0">
                <a:effectLst/>
                <a:latin typeface="Times New Roman" panose="02020603050405020304" pitchFamily="18" charset="0"/>
                <a:ea typeface="Times New Roman" panose="02020603050405020304" pitchFamily="18" charset="0"/>
              </a:rPr>
              <a:t>‘continuity between meeting the interests of the present and those of the future’ </a:t>
            </a:r>
          </a:p>
          <a:p>
            <a:pPr marL="0" indent="0">
              <a:lnSpc>
                <a:spcPct val="115000"/>
              </a:lnSpc>
              <a:buNone/>
            </a:pPr>
            <a:r>
              <a:rPr lang="en-GB" sz="3200" dirty="0">
                <a:effectLst/>
                <a:latin typeface="Times New Roman" panose="02020603050405020304" pitchFamily="18" charset="0"/>
                <a:ea typeface="Times New Roman" panose="02020603050405020304" pitchFamily="18" charset="0"/>
              </a:rPr>
              <a:t>(Attfield, 2023, p.38). </a:t>
            </a:r>
            <a:endParaRPr lang="en-GB" sz="3200" dirty="0">
              <a:effectLst/>
              <a:latin typeface="Arial" panose="020B0604020202020204" pitchFamily="34" charset="0"/>
              <a:ea typeface="Arial" panose="020B0604020202020204" pitchFamily="34" charset="0"/>
            </a:endParaRPr>
          </a:p>
          <a:p>
            <a:pPr marL="0" indent="0">
              <a:lnSpc>
                <a:spcPct val="115000"/>
              </a:lnSpc>
              <a:buNone/>
            </a:pPr>
            <a:endParaRPr lang="en-GB" sz="3200" dirty="0">
              <a:effectLst/>
              <a:latin typeface="Arial" panose="020B0604020202020204" pitchFamily="34" charset="0"/>
              <a:ea typeface="Arial" panose="020B0604020202020204" pitchFamily="34" charset="0"/>
            </a:endParaRPr>
          </a:p>
          <a:p>
            <a:endParaRPr lang="en-GB" dirty="0"/>
          </a:p>
        </p:txBody>
      </p:sp>
      <p:sp>
        <p:nvSpPr>
          <p:cNvPr id="5" name="Slide Number Placeholder 4">
            <a:extLst>
              <a:ext uri="{FF2B5EF4-FFF2-40B4-BE49-F238E27FC236}">
                <a16:creationId xmlns:a16="http://schemas.microsoft.com/office/drawing/2014/main" id="{85D6599B-FC48-5FF6-191F-1241C5EAF785}"/>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10</a:t>
            </a:fld>
            <a:endParaRPr lang="en-GB">
              <a:solidFill>
                <a:prstClr val="black">
                  <a:tint val="75000"/>
                </a:prstClr>
              </a:solidFill>
            </a:endParaRPr>
          </a:p>
        </p:txBody>
      </p:sp>
    </p:spTree>
    <p:extLst>
      <p:ext uri="{BB962C8B-B14F-4D97-AF65-F5344CB8AC3E}">
        <p14:creationId xmlns:p14="http://schemas.microsoft.com/office/powerpoint/2010/main" val="13670972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B365F-00C4-75E5-6BEC-366436F193BB}"/>
              </a:ext>
            </a:extLst>
          </p:cNvPr>
          <p:cNvSpPr>
            <a:spLocks noGrp="1"/>
          </p:cNvSpPr>
          <p:nvPr>
            <p:ph type="title"/>
          </p:nvPr>
        </p:nvSpPr>
        <p:spPr/>
        <p:txBody>
          <a:bodyPr/>
          <a:lstStyle/>
          <a:p>
            <a:r>
              <a:rPr lang="en-GB" u="sng" dirty="0"/>
              <a:t>7. Interconnecting issues</a:t>
            </a:r>
          </a:p>
        </p:txBody>
      </p:sp>
      <p:sp>
        <p:nvSpPr>
          <p:cNvPr id="3" name="Content Placeholder 2">
            <a:extLst>
              <a:ext uri="{FF2B5EF4-FFF2-40B4-BE49-F238E27FC236}">
                <a16:creationId xmlns:a16="http://schemas.microsoft.com/office/drawing/2014/main" id="{856FBCFC-DEA5-44A5-2471-7C61DA07F98B}"/>
              </a:ext>
            </a:extLst>
          </p:cNvPr>
          <p:cNvSpPr>
            <a:spLocks noGrp="1"/>
          </p:cNvSpPr>
          <p:nvPr>
            <p:ph idx="1"/>
          </p:nvPr>
        </p:nvSpPr>
        <p:spPr/>
        <p:txBody>
          <a:bodyPr>
            <a:normAutofit/>
          </a:bodyPr>
          <a:lstStyle/>
          <a:p>
            <a:r>
              <a:rPr lang="en-GB" dirty="0">
                <a:effectLst/>
                <a:latin typeface="Times New Roman" panose="02020603050405020304" pitchFamily="18" charset="0"/>
                <a:ea typeface="Times New Roman" panose="02020603050405020304" pitchFamily="18" charset="0"/>
              </a:rPr>
              <a:t>Living Planet Report (WWF, 2022): interconnected issues of equality – animals, humans and environment:</a:t>
            </a:r>
          </a:p>
          <a:p>
            <a:pPr marL="0" indent="0">
              <a:buNone/>
            </a:pPr>
            <a:r>
              <a:rPr lang="en-GB" dirty="0">
                <a:latin typeface="Times New Roman" panose="02020603050405020304" pitchFamily="18" charset="0"/>
                <a:ea typeface="Times New Roman" panose="02020603050405020304" pitchFamily="18" charset="0"/>
              </a:rPr>
              <a:t>  	‘</a:t>
            </a:r>
            <a:r>
              <a:rPr lang="en-GB" dirty="0">
                <a:effectLst/>
                <a:latin typeface="Times New Roman" panose="02020603050405020304" pitchFamily="18" charset="0"/>
                <a:ea typeface="Times New Roman" panose="02020603050405020304" pitchFamily="18" charset="0"/>
              </a:rPr>
              <a:t>new lenses’, ‘unprecedented action’, ‘game-changing 	shifts’, ‘system-wide changes’ (Ibid.) </a:t>
            </a:r>
          </a:p>
          <a:p>
            <a:r>
              <a:rPr lang="en-GB" dirty="0">
                <a:latin typeface="Times New Roman" panose="02020603050405020304" pitchFamily="18" charset="0"/>
                <a:ea typeface="Times New Roman" panose="02020603050405020304" pitchFamily="18" charset="0"/>
              </a:rPr>
              <a:t>Environmental refugees (200m by 2050: Boudreau et al, 2023)</a:t>
            </a:r>
          </a:p>
          <a:p>
            <a:r>
              <a:rPr lang="en-GB" dirty="0">
                <a:effectLst/>
                <a:latin typeface="Times New Roman" panose="02020603050405020304" pitchFamily="18" charset="0"/>
                <a:ea typeface="Times New Roman" panose="02020603050405020304" pitchFamily="18" charset="0"/>
              </a:rPr>
              <a:t>Declining climate </a:t>
            </a:r>
            <a:r>
              <a:rPr lang="en-GB" dirty="0">
                <a:latin typeface="Times New Roman" panose="02020603050405020304" pitchFamily="18" charset="0"/>
                <a:ea typeface="Times New Roman" panose="02020603050405020304" pitchFamily="18" charset="0"/>
              </a:rPr>
              <a:t>refugia</a:t>
            </a:r>
            <a:endParaRPr lang="en-GB" dirty="0">
              <a:latin typeface="Times New Roman" panose="02020603050405020304" pitchFamily="18" charset="0"/>
            </a:endParaRPr>
          </a:p>
          <a:p>
            <a:r>
              <a:rPr lang="en-GB" dirty="0">
                <a:effectLst/>
                <a:latin typeface="Times New Roman" panose="02020603050405020304" pitchFamily="18" charset="0"/>
                <a:ea typeface="Times New Roman" panose="02020603050405020304" pitchFamily="18" charset="0"/>
              </a:rPr>
              <a:t>See: Living Planet Index (ZSL &amp; </a:t>
            </a:r>
            <a:r>
              <a:rPr lang="en-GB" dirty="0">
                <a:latin typeface="Times New Roman" panose="02020603050405020304" pitchFamily="18" charset="0"/>
                <a:ea typeface="Times New Roman" panose="02020603050405020304" pitchFamily="18" charset="0"/>
              </a:rPr>
              <a:t>WWF, </a:t>
            </a:r>
            <a:r>
              <a:rPr lang="en-GB" dirty="0">
                <a:effectLst/>
                <a:latin typeface="Times New Roman" panose="02020603050405020304" pitchFamily="18" charset="0"/>
                <a:ea typeface="Times New Roman" panose="02020603050405020304" pitchFamily="18" charset="0"/>
              </a:rPr>
              <a:t>2023)</a:t>
            </a:r>
            <a:endParaRPr lang="en-GB" dirty="0"/>
          </a:p>
        </p:txBody>
      </p:sp>
      <p:sp>
        <p:nvSpPr>
          <p:cNvPr id="5" name="Slide Number Placeholder 4">
            <a:extLst>
              <a:ext uri="{FF2B5EF4-FFF2-40B4-BE49-F238E27FC236}">
                <a16:creationId xmlns:a16="http://schemas.microsoft.com/office/drawing/2014/main" id="{A5E38210-E8C7-B75A-9C1B-7E91DAAA1D1C}"/>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11</a:t>
            </a:fld>
            <a:endParaRPr lang="en-GB">
              <a:solidFill>
                <a:prstClr val="black">
                  <a:tint val="75000"/>
                </a:prstClr>
              </a:solidFill>
            </a:endParaRPr>
          </a:p>
        </p:txBody>
      </p:sp>
    </p:spTree>
    <p:extLst>
      <p:ext uri="{BB962C8B-B14F-4D97-AF65-F5344CB8AC3E}">
        <p14:creationId xmlns:p14="http://schemas.microsoft.com/office/powerpoint/2010/main" val="36353703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2A161-ADA3-E2F9-EA7E-4D705E732FD0}"/>
              </a:ext>
            </a:extLst>
          </p:cNvPr>
          <p:cNvSpPr>
            <a:spLocks noGrp="1"/>
          </p:cNvSpPr>
          <p:nvPr>
            <p:ph type="title"/>
          </p:nvPr>
        </p:nvSpPr>
        <p:spPr/>
        <p:txBody>
          <a:bodyPr>
            <a:normAutofit/>
          </a:bodyPr>
          <a:lstStyle/>
          <a:p>
            <a:r>
              <a:rPr lang="en-GB" sz="2800" u="sng" dirty="0"/>
              <a:t>8. Conflicts of interests</a:t>
            </a:r>
          </a:p>
        </p:txBody>
      </p:sp>
      <p:sp>
        <p:nvSpPr>
          <p:cNvPr id="3" name="Text Placeholder 2">
            <a:extLst>
              <a:ext uri="{FF2B5EF4-FFF2-40B4-BE49-F238E27FC236}">
                <a16:creationId xmlns:a16="http://schemas.microsoft.com/office/drawing/2014/main" id="{501641DF-4FC2-44A0-8A5A-3B3271349E63}"/>
              </a:ext>
            </a:extLst>
          </p:cNvPr>
          <p:cNvSpPr>
            <a:spLocks noGrp="1"/>
          </p:cNvSpPr>
          <p:nvPr>
            <p:ph type="body" idx="1"/>
          </p:nvPr>
        </p:nvSpPr>
        <p:spPr>
          <a:xfrm>
            <a:off x="457200" y="2174875"/>
            <a:ext cx="4040188" cy="462036"/>
          </a:xfrm>
        </p:spPr>
        <p:txBody>
          <a:bodyPr>
            <a:normAutofit lnSpcReduction="10000"/>
          </a:bodyPr>
          <a:lstStyle/>
          <a:p>
            <a:r>
              <a:rPr lang="en-GB" b="0" dirty="0">
                <a:solidFill>
                  <a:srgbClr val="000000"/>
                </a:solidFill>
                <a:effectLst/>
                <a:highlight>
                  <a:srgbClr val="FFFFFF"/>
                </a:highlight>
                <a:latin typeface="Roboto" panose="02000000000000000000" pitchFamily="2" charset="0"/>
              </a:rPr>
              <a:t>NH44 underpass</a:t>
            </a:r>
            <a:endParaRPr lang="en-GB" dirty="0"/>
          </a:p>
        </p:txBody>
      </p:sp>
      <p:sp>
        <p:nvSpPr>
          <p:cNvPr id="5" name="Text Placeholder 4">
            <a:extLst>
              <a:ext uri="{FF2B5EF4-FFF2-40B4-BE49-F238E27FC236}">
                <a16:creationId xmlns:a16="http://schemas.microsoft.com/office/drawing/2014/main" id="{97F44257-E2C4-0AA9-2EC2-58670E483E22}"/>
              </a:ext>
            </a:extLst>
          </p:cNvPr>
          <p:cNvSpPr>
            <a:spLocks noGrp="1"/>
          </p:cNvSpPr>
          <p:nvPr>
            <p:ph type="body" sz="quarter" idx="3"/>
          </p:nvPr>
        </p:nvSpPr>
        <p:spPr>
          <a:xfrm>
            <a:off x="4645026" y="2298355"/>
            <a:ext cx="4041775" cy="338555"/>
          </a:xfrm>
        </p:spPr>
        <p:txBody>
          <a:bodyPr>
            <a:normAutofit lnSpcReduction="10000"/>
          </a:bodyPr>
          <a:lstStyle/>
          <a:p>
            <a:r>
              <a:rPr lang="en-GB" b="0" i="0" dirty="0">
                <a:solidFill>
                  <a:srgbClr val="424242"/>
                </a:solidFill>
                <a:effectLst/>
                <a:highlight>
                  <a:srgbClr val="FFFFFF"/>
                </a:highlight>
                <a:latin typeface="Lato" panose="020F0502020204030203" pitchFamily="34" charset="0"/>
              </a:rPr>
              <a:t>Uttarakhand.(ANI)</a:t>
            </a:r>
            <a:endParaRPr lang="en-GB" dirty="0"/>
          </a:p>
        </p:txBody>
      </p:sp>
      <p:sp>
        <p:nvSpPr>
          <p:cNvPr id="11" name="TextBox 10">
            <a:extLst>
              <a:ext uri="{FF2B5EF4-FFF2-40B4-BE49-F238E27FC236}">
                <a16:creationId xmlns:a16="http://schemas.microsoft.com/office/drawing/2014/main" id="{5B3922E9-6E23-6D83-E757-4132CC63AFCD}"/>
              </a:ext>
            </a:extLst>
          </p:cNvPr>
          <p:cNvSpPr txBox="1"/>
          <p:nvPr/>
        </p:nvSpPr>
        <p:spPr>
          <a:xfrm>
            <a:off x="179512" y="5373216"/>
            <a:ext cx="4104456" cy="400110"/>
          </a:xfrm>
          <a:prstGeom prst="rect">
            <a:avLst/>
          </a:prstGeom>
          <a:noFill/>
        </p:spPr>
        <p:txBody>
          <a:bodyPr wrap="square" rtlCol="0">
            <a:spAutoFit/>
          </a:bodyPr>
          <a:lstStyle/>
          <a:p>
            <a:r>
              <a:rPr lang="en-GB" sz="1000" dirty="0"/>
              <a:t>Picture courtesy </a:t>
            </a:r>
            <a:r>
              <a:rPr lang="en-GB" sz="1000" dirty="0" err="1"/>
              <a:t>Wll</a:t>
            </a:r>
            <a:r>
              <a:rPr lang="en-GB" sz="1000" dirty="0"/>
              <a:t> Dehradun, accessed </a:t>
            </a:r>
            <a:r>
              <a:rPr lang="en-GB" sz="1000" dirty="0">
                <a:hlinkClick r:id="rId2"/>
              </a:rPr>
              <a:t>Bridges, underpasses come to the rescue of Indian wildlife - </a:t>
            </a:r>
            <a:r>
              <a:rPr lang="en-GB" sz="1000" dirty="0" err="1">
                <a:hlinkClick r:id="rId2"/>
              </a:rPr>
              <a:t>Indianarrative</a:t>
            </a:r>
            <a:endParaRPr lang="en-GB" sz="1000" dirty="0"/>
          </a:p>
        </p:txBody>
      </p:sp>
      <p:pic>
        <p:nvPicPr>
          <p:cNvPr id="6158" name="Picture 14">
            <a:extLst>
              <a:ext uri="{FF2B5EF4-FFF2-40B4-BE49-F238E27FC236}">
                <a16:creationId xmlns:a16="http://schemas.microsoft.com/office/drawing/2014/main" id="{B5481B18-AB93-FA13-7888-B03A0CF6233A}"/>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57200" y="2636911"/>
            <a:ext cx="4040188" cy="2685975"/>
          </a:xfrm>
          <a:prstGeom prst="rect">
            <a:avLst/>
          </a:prstGeom>
          <a:noFill/>
          <a:extLst>
            <a:ext uri="{909E8E84-426E-40DD-AFC4-6F175D3DCCD1}">
              <a14:hiddenFill xmlns:a14="http://schemas.microsoft.com/office/drawing/2010/main">
                <a:solidFill>
                  <a:srgbClr val="FFFFFF"/>
                </a:solidFill>
              </a14:hiddenFill>
            </a:ext>
          </a:extLst>
        </p:spPr>
      </p:pic>
      <p:sp>
        <p:nvSpPr>
          <p:cNvPr id="15" name="Content Placeholder 14">
            <a:extLst>
              <a:ext uri="{FF2B5EF4-FFF2-40B4-BE49-F238E27FC236}">
                <a16:creationId xmlns:a16="http://schemas.microsoft.com/office/drawing/2014/main" id="{9B53C88F-C360-45D0-7F4F-F9B5F20181E9}"/>
              </a:ext>
            </a:extLst>
          </p:cNvPr>
          <p:cNvSpPr>
            <a:spLocks noGrp="1"/>
          </p:cNvSpPr>
          <p:nvPr>
            <p:ph sz="quarter" idx="4"/>
          </p:nvPr>
        </p:nvSpPr>
        <p:spPr>
          <a:xfrm>
            <a:off x="4648409" y="2636911"/>
            <a:ext cx="3955023" cy="2829221"/>
          </a:xfrm>
        </p:spPr>
        <p:txBody>
          <a:bodyPr/>
          <a:lstStyle/>
          <a:p>
            <a:endParaRPr lang="en-GB" dirty="0"/>
          </a:p>
        </p:txBody>
      </p:sp>
      <p:pic>
        <p:nvPicPr>
          <p:cNvPr id="6160" name="Picture 16" descr="India builds bridge to help reptiles cross road - BBC News">
            <a:extLst>
              <a:ext uri="{FF2B5EF4-FFF2-40B4-BE49-F238E27FC236}">
                <a16:creationId xmlns:a16="http://schemas.microsoft.com/office/drawing/2014/main" id="{68674785-9AB7-FCDF-E665-8F638AA0BC7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04048" y="2636911"/>
            <a:ext cx="3599384" cy="2685976"/>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72E1E77F-BE62-E5D1-4AA0-460FFB689BE1}"/>
              </a:ext>
            </a:extLst>
          </p:cNvPr>
          <p:cNvSpPr txBox="1"/>
          <p:nvPr/>
        </p:nvSpPr>
        <p:spPr>
          <a:xfrm>
            <a:off x="4572000" y="5311661"/>
            <a:ext cx="4401815" cy="338554"/>
          </a:xfrm>
          <a:prstGeom prst="rect">
            <a:avLst/>
          </a:prstGeom>
          <a:noFill/>
        </p:spPr>
        <p:txBody>
          <a:bodyPr wrap="square" rtlCol="0">
            <a:spAutoFit/>
          </a:bodyPr>
          <a:lstStyle/>
          <a:p>
            <a:r>
              <a:rPr lang="en-GB" sz="800" dirty="0"/>
              <a:t>Unknown source: published in </a:t>
            </a:r>
            <a:r>
              <a:rPr lang="en-GB" sz="800" dirty="0">
                <a:hlinkClick r:id="rId5"/>
              </a:rPr>
              <a:t>First eco-bridge for small animals built in Uttarakhand | Trending - Hindustan Times</a:t>
            </a:r>
            <a:r>
              <a:rPr lang="en-GB" sz="800" dirty="0"/>
              <a:t> Dec 01, 202, 03:10 PM IST</a:t>
            </a:r>
          </a:p>
        </p:txBody>
      </p:sp>
      <p:sp>
        <p:nvSpPr>
          <p:cNvPr id="18" name="TextBox 17">
            <a:extLst>
              <a:ext uri="{FF2B5EF4-FFF2-40B4-BE49-F238E27FC236}">
                <a16:creationId xmlns:a16="http://schemas.microsoft.com/office/drawing/2014/main" id="{9C1A465E-C1C1-D899-DDF7-A00F9E52373C}"/>
              </a:ext>
            </a:extLst>
          </p:cNvPr>
          <p:cNvSpPr txBox="1"/>
          <p:nvPr/>
        </p:nvSpPr>
        <p:spPr>
          <a:xfrm>
            <a:off x="457199" y="1197968"/>
            <a:ext cx="6131025" cy="923330"/>
          </a:xfrm>
          <a:prstGeom prst="rect">
            <a:avLst/>
          </a:prstGeom>
          <a:noFill/>
        </p:spPr>
        <p:txBody>
          <a:bodyPr wrap="square" rtlCol="0">
            <a:spAutoFit/>
          </a:bodyPr>
          <a:lstStyle/>
          <a:p>
            <a:r>
              <a:rPr lang="en-GB" i="1" dirty="0"/>
              <a:t>What can we do? What’s already being done?</a:t>
            </a:r>
          </a:p>
          <a:p>
            <a:endParaRPr lang="en-GB" i="1" dirty="0"/>
          </a:p>
          <a:p>
            <a:r>
              <a:rPr lang="en-GB" b="1" dirty="0"/>
              <a:t>India examples:  </a:t>
            </a:r>
          </a:p>
        </p:txBody>
      </p:sp>
      <p:sp>
        <p:nvSpPr>
          <p:cNvPr id="19" name="Slide Number Placeholder 18">
            <a:extLst>
              <a:ext uri="{FF2B5EF4-FFF2-40B4-BE49-F238E27FC236}">
                <a16:creationId xmlns:a16="http://schemas.microsoft.com/office/drawing/2014/main" id="{5CCC8068-CA18-4344-7B67-06B89D9D47A8}"/>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12</a:t>
            </a:fld>
            <a:endParaRPr lang="en-GB">
              <a:solidFill>
                <a:prstClr val="black">
                  <a:tint val="75000"/>
                </a:prstClr>
              </a:solidFill>
            </a:endParaRPr>
          </a:p>
        </p:txBody>
      </p:sp>
    </p:spTree>
    <p:extLst>
      <p:ext uri="{BB962C8B-B14F-4D97-AF65-F5344CB8AC3E}">
        <p14:creationId xmlns:p14="http://schemas.microsoft.com/office/powerpoint/2010/main" val="14460335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E7DF44-E791-CC91-610E-910BF9DADC04}"/>
              </a:ext>
            </a:extLst>
          </p:cNvPr>
          <p:cNvSpPr>
            <a:spLocks noGrp="1"/>
          </p:cNvSpPr>
          <p:nvPr>
            <p:ph idx="1"/>
          </p:nvPr>
        </p:nvSpPr>
        <p:spPr>
          <a:xfrm>
            <a:off x="457200" y="476672"/>
            <a:ext cx="8229600" cy="6048672"/>
          </a:xfrm>
        </p:spPr>
        <p:txBody>
          <a:bodyPr>
            <a:normAutofit/>
          </a:bodyPr>
          <a:lstStyle/>
          <a:p>
            <a:pPr marL="342900" lvl="0" indent="-342900" rtl="0">
              <a:buFont typeface="Times New Roman" panose="02020603050405020304" pitchFamily="18" charset="0"/>
              <a:buChar char="-"/>
            </a:pPr>
            <a:r>
              <a:rPr lang="en-GB" sz="1800" dirty="0">
                <a:effectLst/>
                <a:latin typeface="Times New Roman" panose="02020603050405020304" pitchFamily="18" charset="0"/>
                <a:ea typeface="Times New Roman" panose="02020603050405020304" pitchFamily="18" charset="0"/>
              </a:rPr>
              <a:t>GOI document on mitigating Human-Wildlife-Conflict:  </a:t>
            </a:r>
            <a:r>
              <a:rPr lang="en-GB" sz="1800" u="sng" dirty="0">
                <a:solidFill>
                  <a:srgbClr val="FF33CC"/>
                </a:solidFill>
                <a:effectLst/>
                <a:latin typeface="Times New Roman" panose="02020603050405020304" pitchFamily="18" charset="0"/>
                <a:ea typeface="Times New Roman" panose="02020603050405020304" pitchFamily="18" charset="0"/>
                <a:hlinkClick r:id="rId2"/>
              </a:rPr>
              <a:t>National-Human-Wildlife-Conflict-Mitigation-Strategy-and-Action-Plan-of-India-2.pdf (moef.gov.in)</a:t>
            </a:r>
            <a:r>
              <a:rPr lang="en-GB" sz="1800" u="sng" dirty="0">
                <a:latin typeface="Arial" panose="020B0604020202020204" pitchFamily="34" charset="0"/>
                <a:ea typeface="Times New Roman" panose="02020603050405020304" pitchFamily="18" charset="0"/>
              </a:rPr>
              <a:t>… </a:t>
            </a:r>
          </a:p>
          <a:p>
            <a:pPr marL="0" lvl="0" indent="0" rtl="0">
              <a:buNone/>
            </a:pPr>
            <a:endParaRPr lang="en-GB" sz="1800" u="sng" dirty="0">
              <a:latin typeface="Arial" panose="020B0604020202020204" pitchFamily="34" charset="0"/>
              <a:ea typeface="Times New Roman" panose="02020603050405020304" pitchFamily="18" charset="0"/>
            </a:endParaRPr>
          </a:p>
          <a:p>
            <a:pPr marL="342900" lvl="0" indent="-342900" rtl="0">
              <a:buFont typeface="Times New Roman" panose="02020603050405020304" pitchFamily="18" charset="0"/>
              <a:buChar char="-"/>
            </a:pPr>
            <a:r>
              <a:rPr lang="en-GB" sz="1800" dirty="0">
                <a:effectLst/>
                <a:latin typeface="Arial" panose="020B0604020202020204" pitchFamily="34" charset="0"/>
                <a:ea typeface="Times New Roman" panose="02020603050405020304" pitchFamily="18" charset="0"/>
              </a:rPr>
              <a:t>D</a:t>
            </a:r>
            <a:r>
              <a:rPr lang="en-GB" sz="1800" dirty="0">
                <a:effectLst/>
                <a:latin typeface="Times New Roman" panose="02020603050405020304" pitchFamily="18" charset="0"/>
                <a:ea typeface="Times New Roman" panose="02020603050405020304" pitchFamily="18" charset="0"/>
              </a:rPr>
              <a:t>ocumenting best practices for mitigating HAC: </a:t>
            </a:r>
            <a:r>
              <a:rPr lang="en-GB" sz="1800" u="sng" dirty="0">
                <a:solidFill>
                  <a:srgbClr val="FF33CC"/>
                </a:solidFill>
                <a:effectLst/>
                <a:latin typeface="Times New Roman" panose="02020603050405020304" pitchFamily="18" charset="0"/>
                <a:ea typeface="Times New Roman" panose="02020603050405020304" pitchFamily="18" charset="0"/>
                <a:hlinkClick r:id="rId3"/>
              </a:rPr>
              <a:t>Best-Practice-Man-Animal-Conflict.pdf (moef.gov.in)</a:t>
            </a:r>
            <a:endParaRPr lang="en-GB" sz="1800" u="sng" dirty="0">
              <a:solidFill>
                <a:srgbClr val="FF33CC"/>
              </a:solidFill>
              <a:effectLst/>
              <a:latin typeface="Times New Roman" panose="02020603050405020304" pitchFamily="18" charset="0"/>
              <a:ea typeface="Times New Roman" panose="02020603050405020304" pitchFamily="18" charset="0"/>
            </a:endParaRPr>
          </a:p>
          <a:p>
            <a:pPr marL="0" lvl="0" indent="0" rtl="0">
              <a:buNone/>
            </a:pPr>
            <a:endParaRPr lang="en-GB" sz="1800" u="sng" dirty="0">
              <a:solidFill>
                <a:srgbClr val="FF33CC"/>
              </a:solidFill>
              <a:effectLst/>
              <a:latin typeface="Times New Roman" panose="02020603050405020304" pitchFamily="18" charset="0"/>
              <a:ea typeface="Times New Roman" panose="02020603050405020304" pitchFamily="18" charset="0"/>
            </a:endParaRPr>
          </a:p>
          <a:p>
            <a:pPr marL="342900" lvl="0" indent="-342900" rtl="0">
              <a:buFont typeface="Times New Roman" panose="02020603050405020304" pitchFamily="18" charset="0"/>
              <a:buChar char="-"/>
            </a:pPr>
            <a:r>
              <a:rPr lang="en-GB" sz="1800" dirty="0">
                <a:effectLst/>
                <a:latin typeface="Times New Roman" panose="02020603050405020304" pitchFamily="18" charset="0"/>
                <a:ea typeface="Times New Roman" panose="02020603050405020304" pitchFamily="18" charset="0"/>
              </a:rPr>
              <a:t>An Indo-German initiative:  </a:t>
            </a:r>
            <a:r>
              <a:rPr lang="en-GB" sz="1800" u="sng" dirty="0">
                <a:effectLs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Indo-German Biodiversity Programme, Biodiversity conservation, Business </a:t>
            </a:r>
            <a:r>
              <a:rPr lang="en-GB" sz="1800" u="sng" dirty="0">
                <a:solidFill>
                  <a:srgbClr val="0000FF"/>
                </a:solidFill>
                <a:effectLst/>
                <a:latin typeface="Times New Roman" panose="02020603050405020304"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and biodiversity, Biodiversity evaluation, Ministry of Environment and Forests, BMUV, BMZ, GIZ</a:t>
            </a:r>
            <a:endParaRPr lang="en-GB" sz="1800" u="sng" dirty="0">
              <a:solidFill>
                <a:srgbClr val="FF33CC"/>
              </a:solidFill>
              <a:effectLst/>
              <a:latin typeface="Times New Roman" panose="02020603050405020304" pitchFamily="18" charset="0"/>
              <a:ea typeface="Times New Roman" panose="02020603050405020304" pitchFamily="18" charset="0"/>
            </a:endParaRPr>
          </a:p>
          <a:p>
            <a:pPr marL="0" lvl="0" indent="0" rtl="0">
              <a:buNone/>
            </a:pPr>
            <a:endParaRPr lang="en-GB" sz="1800" dirty="0">
              <a:effectLst/>
              <a:latin typeface="Arial" panose="020B0604020202020204" pitchFamily="34" charset="0"/>
              <a:ea typeface="Arial" panose="020B0604020202020204" pitchFamily="34" charset="0"/>
            </a:endParaRPr>
          </a:p>
          <a:p>
            <a:pPr marL="342900" lvl="0" indent="-342900">
              <a:buFont typeface="Times New Roman" panose="02020603050405020304" pitchFamily="18" charset="0"/>
              <a:buChar char="-"/>
            </a:pPr>
            <a:r>
              <a:rPr lang="en-GB" sz="1800" dirty="0">
                <a:latin typeface="Times New Roman" panose="02020603050405020304" pitchFamily="18" charset="0"/>
                <a:ea typeface="Times New Roman" panose="02020603050405020304" pitchFamily="18" charset="0"/>
              </a:rPr>
              <a:t>I</a:t>
            </a:r>
            <a:r>
              <a:rPr lang="en-GB" sz="1800" dirty="0">
                <a:effectLst/>
                <a:latin typeface="Times New Roman" panose="02020603050405020304" pitchFamily="18" charset="0"/>
                <a:ea typeface="Times New Roman" panose="02020603050405020304" pitchFamily="18" charset="0"/>
              </a:rPr>
              <a:t>nformation about 5 ongoing conflict mitigation projects:  </a:t>
            </a:r>
            <a:r>
              <a:rPr lang="en-GB" sz="1800" u="sng" dirty="0">
                <a:effectLst/>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Conflict </a:t>
            </a:r>
            <a:r>
              <a:rPr lang="en-GB" sz="1800" u="sng" dirty="0">
                <a:solidFill>
                  <a:srgbClr val="0000FF"/>
                </a:solidFill>
                <a:effectLst/>
                <a:latin typeface="Times New Roman" panose="02020603050405020304"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Mitigation - Wildlife Trust of India (wti.org.in)</a:t>
            </a:r>
            <a:endParaRPr lang="en-GB" sz="1800" u="sng" dirty="0">
              <a:solidFill>
                <a:srgbClr val="FF33CC"/>
              </a:solidFill>
              <a:effectLst/>
              <a:latin typeface="Times New Roman" panose="02020603050405020304" pitchFamily="18" charset="0"/>
              <a:ea typeface="Times New Roman" panose="02020603050405020304" pitchFamily="18" charset="0"/>
            </a:endParaRPr>
          </a:p>
          <a:p>
            <a:pPr marL="0" lvl="0" indent="0">
              <a:buNone/>
            </a:pPr>
            <a:endParaRPr lang="en-GB" sz="1800" dirty="0">
              <a:effectLst/>
              <a:latin typeface="Arial" panose="020B0604020202020204" pitchFamily="34" charset="0"/>
              <a:ea typeface="Arial" panose="020B0604020202020204" pitchFamily="34" charset="0"/>
            </a:endParaRPr>
          </a:p>
          <a:p>
            <a:pPr marL="342900" lvl="0" indent="-342900">
              <a:buFont typeface="Times New Roman" panose="02020603050405020304" pitchFamily="18" charset="0"/>
              <a:buChar char="-"/>
            </a:pPr>
            <a:r>
              <a:rPr lang="en-GB" sz="1800" b="1" dirty="0">
                <a:solidFill>
                  <a:srgbClr val="FF33CC"/>
                </a:solidFill>
                <a:effectLst/>
                <a:latin typeface="Times New Roman" panose="02020603050405020304" pitchFamily="18" charset="0"/>
                <a:ea typeface="Times New Roman" panose="02020603050405020304" pitchFamily="18" charset="0"/>
              </a:rPr>
              <a:t>An innovation from Chennai: </a:t>
            </a:r>
            <a:r>
              <a:rPr lang="en-GB" sz="1800" u="sng" dirty="0">
                <a:solidFill>
                  <a:srgbClr val="FF33CC"/>
                </a:solidFill>
                <a:effectLst/>
                <a:latin typeface="Times New Roman" panose="02020603050405020304" pitchFamily="18" charset="0"/>
                <a:ea typeface="Arial" panose="020B0604020202020204" pitchFamily="34" charset="0"/>
                <a:hlinkClick r:id="rId6"/>
              </a:rPr>
              <a:t>Chennai Start-Up's AI Solution For Human-Animal Conflict (youtube.com)</a:t>
            </a:r>
            <a:endParaRPr lang="en-GB" sz="1800" dirty="0">
              <a:effectLst/>
              <a:latin typeface="Arial" panose="020B0604020202020204" pitchFamily="34" charset="0"/>
              <a:ea typeface="Arial" panose="020B0604020202020204" pitchFamily="34" charset="0"/>
            </a:endParaRPr>
          </a:p>
          <a:p>
            <a:pPr marL="342900" lvl="0" indent="-342900" rtl="0">
              <a:buFont typeface="Times New Roman" panose="02020603050405020304" pitchFamily="18" charset="0"/>
              <a:buChar char="-"/>
            </a:pPr>
            <a:endParaRPr lang="en-GB" sz="1800" dirty="0">
              <a:effectLst/>
              <a:latin typeface="Arial" panose="020B0604020202020204" pitchFamily="34" charset="0"/>
              <a:ea typeface="Arial" panose="020B0604020202020204" pitchFamily="34" charset="0"/>
            </a:endParaRPr>
          </a:p>
          <a:p>
            <a:endParaRPr lang="en-GB" dirty="0"/>
          </a:p>
        </p:txBody>
      </p:sp>
      <p:sp>
        <p:nvSpPr>
          <p:cNvPr id="5" name="Slide Number Placeholder 4">
            <a:extLst>
              <a:ext uri="{FF2B5EF4-FFF2-40B4-BE49-F238E27FC236}">
                <a16:creationId xmlns:a16="http://schemas.microsoft.com/office/drawing/2014/main" id="{61C49835-6F41-440B-97C4-D0FD28A450E6}"/>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13</a:t>
            </a:fld>
            <a:endParaRPr lang="en-GB">
              <a:solidFill>
                <a:prstClr val="black">
                  <a:tint val="75000"/>
                </a:prstClr>
              </a:solidFill>
            </a:endParaRPr>
          </a:p>
        </p:txBody>
      </p:sp>
    </p:spTree>
    <p:extLst>
      <p:ext uri="{BB962C8B-B14F-4D97-AF65-F5344CB8AC3E}">
        <p14:creationId xmlns:p14="http://schemas.microsoft.com/office/powerpoint/2010/main" val="22062643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60D05-3BDE-D502-E5D2-33C3C3DF566C}"/>
              </a:ext>
            </a:extLst>
          </p:cNvPr>
          <p:cNvSpPr>
            <a:spLocks noGrp="1"/>
          </p:cNvSpPr>
          <p:nvPr>
            <p:ph type="title"/>
          </p:nvPr>
        </p:nvSpPr>
        <p:spPr>
          <a:xfrm>
            <a:off x="107504" y="136523"/>
            <a:ext cx="9036496" cy="700189"/>
          </a:xfrm>
        </p:spPr>
        <p:txBody>
          <a:bodyPr>
            <a:normAutofit fontScale="90000"/>
          </a:bodyPr>
          <a:lstStyle/>
          <a:p>
            <a:pPr algn="l"/>
            <a:r>
              <a:rPr lang="en-GB" dirty="0"/>
              <a:t>Some solutions already exist – regenerative farming</a:t>
            </a:r>
          </a:p>
        </p:txBody>
      </p:sp>
      <p:sp>
        <p:nvSpPr>
          <p:cNvPr id="3" name="Content Placeholder 2">
            <a:extLst>
              <a:ext uri="{FF2B5EF4-FFF2-40B4-BE49-F238E27FC236}">
                <a16:creationId xmlns:a16="http://schemas.microsoft.com/office/drawing/2014/main" id="{7BB76C82-CF9E-5427-2E8B-23F917F20FCB}"/>
              </a:ext>
            </a:extLst>
          </p:cNvPr>
          <p:cNvSpPr>
            <a:spLocks noGrp="1"/>
          </p:cNvSpPr>
          <p:nvPr>
            <p:ph idx="1"/>
          </p:nvPr>
        </p:nvSpPr>
        <p:spPr>
          <a:xfrm>
            <a:off x="0" y="836712"/>
            <a:ext cx="9144000" cy="5400600"/>
          </a:xfrm>
        </p:spPr>
        <p:txBody>
          <a:bodyPr>
            <a:normAutofit/>
          </a:bodyPr>
          <a:lstStyle/>
          <a:p>
            <a:pPr marL="0" indent="0">
              <a:buNone/>
            </a:pPr>
            <a:r>
              <a:rPr lang="en-GB" sz="1800" dirty="0">
                <a:effectLst/>
                <a:latin typeface="Times New Roman" panose="02020603050405020304" pitchFamily="18" charset="0"/>
                <a:ea typeface="Arial" panose="020B0604020202020204" pitchFamily="34" charset="0"/>
              </a:rPr>
              <a:t>‘First everyone must improve their sustainable agricultural techniques (which are well known), put them into practice and understand that there may be solutions that do not require killing of individuals. The farmers and all of us, need to understand both the intrinsic and the instrumental value of having elephants around, and also use up to date regenerative agriculture to bring them higher net yields where they already cultivate. They must employ </a:t>
            </a:r>
            <a:r>
              <a:rPr lang="en-GB" sz="1800" dirty="0" err="1">
                <a:effectLst/>
                <a:latin typeface="Times New Roman" panose="02020603050405020304" pitchFamily="18" charset="0"/>
                <a:ea typeface="Arial" panose="020B0604020202020204" pitchFamily="34" charset="0"/>
              </a:rPr>
              <a:t>Agro</a:t>
            </a:r>
            <a:r>
              <a:rPr lang="en-GB" sz="1800" dirty="0">
                <a:effectLst/>
                <a:latin typeface="Times New Roman" panose="02020603050405020304" pitchFamily="18" charset="0"/>
                <a:ea typeface="Arial" panose="020B0604020202020204" pitchFamily="34" charset="0"/>
              </a:rPr>
              <a:t>-forestry</a:t>
            </a:r>
            <a:r>
              <a:rPr lang="en-GB" sz="1800" b="1" dirty="0">
                <a:effectLst/>
                <a:latin typeface="Times New Roman" panose="02020603050405020304" pitchFamily="18" charset="0"/>
                <a:ea typeface="Arial" panose="020B0604020202020204" pitchFamily="34" charset="0"/>
              </a:rPr>
              <a:t> </a:t>
            </a:r>
            <a:r>
              <a:rPr lang="en-GB" sz="1800" dirty="0">
                <a:effectLst/>
                <a:latin typeface="Times New Roman" panose="02020603050405020304" pitchFamily="18" charset="0"/>
                <a:ea typeface="Arial" panose="020B0604020202020204" pitchFamily="34" charset="0"/>
              </a:rPr>
              <a:t>to ensure they have sustainable wood and the ecology that goes with it, and the number and type of stock that they graze must be controlled so their stock thrives without causing species to disappear’ (</a:t>
            </a:r>
            <a:r>
              <a:rPr lang="en-GB" sz="1800" dirty="0">
                <a:latin typeface="Times New Roman" panose="02020603050405020304" pitchFamily="18" charset="0"/>
                <a:ea typeface="Arial" panose="020B0604020202020204" pitchFamily="34" charset="0"/>
              </a:rPr>
              <a:t>Kiley-Worthington, 2022,</a:t>
            </a:r>
            <a:r>
              <a:rPr lang="en-GB" sz="1800" dirty="0">
                <a:effectLst/>
                <a:latin typeface="Times New Roman" panose="02020603050405020304" pitchFamily="18" charset="0"/>
                <a:ea typeface="Arial" panose="020B0604020202020204" pitchFamily="34" charset="0"/>
              </a:rPr>
              <a:t> p.100). </a:t>
            </a:r>
            <a:endParaRPr lang="en-GB" sz="1800" dirty="0">
              <a:latin typeface="Times New Roman" panose="02020603050405020304" pitchFamily="18" charset="0"/>
              <a:ea typeface="Arial" panose="020B0604020202020204" pitchFamily="34" charset="0"/>
            </a:endParaRPr>
          </a:p>
          <a:p>
            <a:pPr marL="0" indent="0">
              <a:buNone/>
            </a:pPr>
            <a:endParaRPr lang="en-GB" sz="1800" i="1" dirty="0"/>
          </a:p>
          <a:p>
            <a:pPr marL="0" indent="0">
              <a:buNone/>
            </a:pPr>
            <a:r>
              <a:rPr lang="en-GB" sz="1800" i="1" dirty="0"/>
              <a:t>Integrated policies: </a:t>
            </a:r>
          </a:p>
          <a:p>
            <a:r>
              <a:rPr lang="en-GB" sz="1800" dirty="0">
                <a:latin typeface="Times New Roman" panose="02020603050405020304" pitchFamily="18" charset="0"/>
                <a:ea typeface="Arial" panose="020B0604020202020204" pitchFamily="34" charset="0"/>
              </a:rPr>
              <a:t>For example, </a:t>
            </a:r>
            <a:r>
              <a:rPr lang="en-GB" sz="1800" dirty="0">
                <a:effectLst/>
                <a:latin typeface="Times New Roman" panose="02020603050405020304" pitchFamily="18" charset="0"/>
                <a:ea typeface="Arial" panose="020B0604020202020204" pitchFamily="34" charset="0"/>
              </a:rPr>
              <a:t>population policies need to be considered in the light of sustainable development issues, land use, &amp; employment factors.</a:t>
            </a:r>
          </a:p>
          <a:p>
            <a:r>
              <a:rPr lang="en-GB" sz="1800" dirty="0">
                <a:latin typeface="Times New Roman" panose="02020603050405020304" pitchFamily="18" charset="0"/>
                <a:ea typeface="Arial" panose="020B0604020202020204" pitchFamily="34" charset="0"/>
              </a:rPr>
              <a:t>C</a:t>
            </a:r>
            <a:r>
              <a:rPr lang="en-GB" sz="1800" dirty="0">
                <a:effectLst/>
                <a:latin typeface="Times New Roman" panose="02020603050405020304" pitchFamily="18" charset="0"/>
                <a:ea typeface="Arial" panose="020B0604020202020204" pitchFamily="34" charset="0"/>
              </a:rPr>
              <a:t>onsideration of social &amp; economic obstacles, e.g., lack of sufficient jobs for growing populations. </a:t>
            </a:r>
          </a:p>
          <a:p>
            <a:r>
              <a:rPr lang="en-GB" sz="1800" dirty="0">
                <a:effectLst/>
                <a:latin typeface="Times New Roman" panose="02020603050405020304" pitchFamily="18" charset="0"/>
                <a:ea typeface="Arial" panose="020B0604020202020204" pitchFamily="34" charset="0"/>
              </a:rPr>
              <a:t>See further </a:t>
            </a:r>
            <a:r>
              <a:rPr lang="en-GB" sz="1800" u="sng" dirty="0">
                <a:effectLst/>
                <a:latin typeface="Times New Roman" panose="02020603050405020304" pitchFamily="18" charset="0"/>
                <a:ea typeface="Arial" panose="020B0604020202020204" pitchFamily="34" charset="0"/>
              </a:rPr>
              <a:t>weareallmammals.org</a:t>
            </a:r>
            <a:r>
              <a:rPr lang="en-GB" sz="1800" dirty="0">
                <a:effectLst/>
                <a:latin typeface="Times New Roman" panose="02020603050405020304" pitchFamily="18" charset="0"/>
                <a:ea typeface="Arial" panose="020B0604020202020204" pitchFamily="34" charset="0"/>
              </a:rPr>
              <a:t>, a charity that provides expertise on sustainable solutions to conservation. </a:t>
            </a:r>
          </a:p>
          <a:p>
            <a:endParaRPr lang="en-GB" dirty="0"/>
          </a:p>
          <a:p>
            <a:endParaRPr lang="en-GB" dirty="0"/>
          </a:p>
        </p:txBody>
      </p:sp>
      <p:sp>
        <p:nvSpPr>
          <p:cNvPr id="5" name="Slide Number Placeholder 4">
            <a:extLst>
              <a:ext uri="{FF2B5EF4-FFF2-40B4-BE49-F238E27FC236}">
                <a16:creationId xmlns:a16="http://schemas.microsoft.com/office/drawing/2014/main" id="{C1570E94-EBC0-117C-79DC-48CD52E9E0D3}"/>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14</a:t>
            </a:fld>
            <a:endParaRPr lang="en-GB">
              <a:solidFill>
                <a:prstClr val="black">
                  <a:tint val="75000"/>
                </a:prstClr>
              </a:solidFill>
            </a:endParaRPr>
          </a:p>
        </p:txBody>
      </p:sp>
    </p:spTree>
    <p:extLst>
      <p:ext uri="{BB962C8B-B14F-4D97-AF65-F5344CB8AC3E}">
        <p14:creationId xmlns:p14="http://schemas.microsoft.com/office/powerpoint/2010/main" val="29452971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831E6CF-5E81-B80B-64F6-127E05066C63}"/>
              </a:ext>
            </a:extLst>
          </p:cNvPr>
          <p:cNvSpPr>
            <a:spLocks noGrp="1"/>
          </p:cNvSpPr>
          <p:nvPr>
            <p:ph type="body" idx="1"/>
          </p:nvPr>
        </p:nvSpPr>
        <p:spPr>
          <a:xfrm>
            <a:off x="457199" y="1772815"/>
            <a:ext cx="3538737" cy="648073"/>
          </a:xfrm>
        </p:spPr>
        <p:txBody>
          <a:bodyPr>
            <a:normAutofit/>
          </a:bodyPr>
          <a:lstStyle/>
          <a:p>
            <a:r>
              <a:rPr lang="en-GB" sz="1600" dirty="0"/>
              <a:t>Hummingbird project, Mumbai</a:t>
            </a:r>
          </a:p>
        </p:txBody>
      </p:sp>
      <p:sp>
        <p:nvSpPr>
          <p:cNvPr id="5" name="Text Placeholder 4">
            <a:extLst>
              <a:ext uri="{FF2B5EF4-FFF2-40B4-BE49-F238E27FC236}">
                <a16:creationId xmlns:a16="http://schemas.microsoft.com/office/drawing/2014/main" id="{1F09D925-F25F-A101-0D78-71BAD9B47F6C}"/>
              </a:ext>
            </a:extLst>
          </p:cNvPr>
          <p:cNvSpPr>
            <a:spLocks noGrp="1"/>
          </p:cNvSpPr>
          <p:nvPr>
            <p:ph type="body" sz="quarter" idx="3"/>
          </p:nvPr>
        </p:nvSpPr>
        <p:spPr>
          <a:xfrm>
            <a:off x="5580112" y="2060848"/>
            <a:ext cx="3106689" cy="400110"/>
          </a:xfrm>
        </p:spPr>
        <p:txBody>
          <a:bodyPr>
            <a:normAutofit/>
          </a:bodyPr>
          <a:lstStyle/>
          <a:p>
            <a:r>
              <a:rPr lang="en-GB" sz="1600" i="1" dirty="0"/>
              <a:t>All that Breathes</a:t>
            </a:r>
          </a:p>
        </p:txBody>
      </p:sp>
      <p:pic>
        <p:nvPicPr>
          <p:cNvPr id="7170" name="Picture 2" descr="No photo description available.">
            <a:extLst>
              <a:ext uri="{FF2B5EF4-FFF2-40B4-BE49-F238E27FC236}">
                <a16:creationId xmlns:a16="http://schemas.microsoft.com/office/drawing/2014/main" id="{EAF2E1CD-0292-9803-3D14-01C682087409}"/>
              </a:ext>
            </a:extLst>
          </p:cNvPr>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504035" y="2420888"/>
            <a:ext cx="3059854" cy="2976414"/>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All That Breathes (2022) - IMDb">
            <a:extLst>
              <a:ext uri="{FF2B5EF4-FFF2-40B4-BE49-F238E27FC236}">
                <a16:creationId xmlns:a16="http://schemas.microsoft.com/office/drawing/2014/main" id="{6D4EAE6D-E105-5560-04A3-198D7B77BAEE}"/>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bwMode="auto">
          <a:xfrm>
            <a:off x="5580112" y="2460958"/>
            <a:ext cx="2448272" cy="292278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64743A6-A096-E9D3-1C93-D3A3B85E7851}"/>
              </a:ext>
            </a:extLst>
          </p:cNvPr>
          <p:cNvSpPr txBox="1"/>
          <p:nvPr/>
        </p:nvSpPr>
        <p:spPr>
          <a:xfrm>
            <a:off x="539552" y="5517232"/>
            <a:ext cx="3312368" cy="230832"/>
          </a:xfrm>
          <a:prstGeom prst="rect">
            <a:avLst/>
          </a:prstGeom>
          <a:noFill/>
        </p:spPr>
        <p:txBody>
          <a:bodyPr wrap="square" rtlCol="0">
            <a:spAutoFit/>
          </a:bodyPr>
          <a:lstStyle/>
          <a:p>
            <a:r>
              <a:rPr lang="en-GB" sz="900" dirty="0"/>
              <a:t>Image accessed 8/6/24, from Facebook page of the project.</a:t>
            </a:r>
          </a:p>
        </p:txBody>
      </p:sp>
      <p:sp>
        <p:nvSpPr>
          <p:cNvPr id="8" name="TextBox 7">
            <a:extLst>
              <a:ext uri="{FF2B5EF4-FFF2-40B4-BE49-F238E27FC236}">
                <a16:creationId xmlns:a16="http://schemas.microsoft.com/office/drawing/2014/main" id="{303FBD57-458F-848E-7FC9-71F33A6EA133}"/>
              </a:ext>
            </a:extLst>
          </p:cNvPr>
          <p:cNvSpPr txBox="1"/>
          <p:nvPr/>
        </p:nvSpPr>
        <p:spPr>
          <a:xfrm>
            <a:off x="5580112" y="5397302"/>
            <a:ext cx="3563888" cy="400110"/>
          </a:xfrm>
          <a:prstGeom prst="rect">
            <a:avLst/>
          </a:prstGeom>
          <a:noFill/>
        </p:spPr>
        <p:txBody>
          <a:bodyPr wrap="square" rtlCol="0">
            <a:spAutoFit/>
          </a:bodyPr>
          <a:lstStyle/>
          <a:p>
            <a:r>
              <a:rPr lang="en-GB" sz="1000" dirty="0"/>
              <a:t>No credit, image used above for education purposes, accessed </a:t>
            </a:r>
            <a:r>
              <a:rPr lang="en-GB" sz="1000" dirty="0">
                <a:hlinkClick r:id="rId4"/>
              </a:rPr>
              <a:t>All That Breathes</a:t>
            </a:r>
            <a:r>
              <a:rPr lang="en-GB" sz="1000" dirty="0"/>
              <a:t>, 2023, </a:t>
            </a:r>
            <a:r>
              <a:rPr lang="en-GB" sz="1000" dirty="0" err="1"/>
              <a:t>Kiterabbit</a:t>
            </a:r>
            <a:r>
              <a:rPr lang="en-GB" sz="1000" dirty="0"/>
              <a:t> Films. </a:t>
            </a:r>
          </a:p>
        </p:txBody>
      </p:sp>
      <p:sp>
        <p:nvSpPr>
          <p:cNvPr id="9" name="Slide Number Placeholder 8">
            <a:extLst>
              <a:ext uri="{FF2B5EF4-FFF2-40B4-BE49-F238E27FC236}">
                <a16:creationId xmlns:a16="http://schemas.microsoft.com/office/drawing/2014/main" id="{3590E532-7990-AA39-9551-C1A99CCFCE02}"/>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15</a:t>
            </a:fld>
            <a:endParaRPr lang="en-GB">
              <a:solidFill>
                <a:prstClr val="black">
                  <a:tint val="75000"/>
                </a:prstClr>
              </a:solidFill>
            </a:endParaRPr>
          </a:p>
        </p:txBody>
      </p:sp>
      <p:sp>
        <p:nvSpPr>
          <p:cNvPr id="6" name="TextBox 5">
            <a:extLst>
              <a:ext uri="{FF2B5EF4-FFF2-40B4-BE49-F238E27FC236}">
                <a16:creationId xmlns:a16="http://schemas.microsoft.com/office/drawing/2014/main" id="{C54A3016-D286-B4A0-6B2B-4223ABB9072D}"/>
              </a:ext>
            </a:extLst>
          </p:cNvPr>
          <p:cNvSpPr txBox="1"/>
          <p:nvPr/>
        </p:nvSpPr>
        <p:spPr>
          <a:xfrm>
            <a:off x="179512" y="432932"/>
            <a:ext cx="2736304" cy="1200329"/>
          </a:xfrm>
          <a:prstGeom prst="rect">
            <a:avLst/>
          </a:prstGeom>
          <a:noFill/>
        </p:spPr>
        <p:txBody>
          <a:bodyPr wrap="square" rtlCol="0">
            <a:spAutoFit/>
          </a:bodyPr>
          <a:lstStyle/>
          <a:p>
            <a:pPr marL="285750" indent="-285750">
              <a:buFont typeface="Arial" panose="020B0604020202020204" pitchFamily="34" charset="0"/>
              <a:buChar char="•"/>
            </a:pPr>
            <a:r>
              <a:rPr lang="en-GB" dirty="0"/>
              <a:t>Balcony netting to stop birds roosting</a:t>
            </a:r>
          </a:p>
          <a:p>
            <a:pPr marL="285750" indent="-285750">
              <a:buFont typeface="Arial" panose="020B0604020202020204" pitchFamily="34" charset="0"/>
              <a:buChar char="•"/>
            </a:pPr>
            <a:r>
              <a:rPr lang="en-GB" dirty="0"/>
              <a:t>Small green spaces</a:t>
            </a:r>
          </a:p>
          <a:p>
            <a:pPr marL="285750" indent="-285750">
              <a:buFont typeface="Arial" panose="020B0604020202020204" pitchFamily="34" charset="0"/>
              <a:buChar char="•"/>
            </a:pPr>
            <a:r>
              <a:rPr lang="en-GB" dirty="0"/>
              <a:t>Water bowls</a:t>
            </a:r>
          </a:p>
        </p:txBody>
      </p:sp>
      <p:pic>
        <p:nvPicPr>
          <p:cNvPr id="1030" name="Picture 6" descr="Flowering plant Butterfly pea covered the grills of balcony of a house.  Dhaka, Bangladesh Stock Photo - Alamy">
            <a:extLst>
              <a:ext uri="{FF2B5EF4-FFF2-40B4-BE49-F238E27FC236}">
                <a16:creationId xmlns:a16="http://schemas.microsoft.com/office/drawing/2014/main" id="{B3246960-DCA6-F011-5F2B-81A75675F924}"/>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699792" y="346293"/>
            <a:ext cx="1872208" cy="1527285"/>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59794D20-87A9-E9EC-6546-7BD0A0EEA568}"/>
              </a:ext>
            </a:extLst>
          </p:cNvPr>
          <p:cNvSpPr txBox="1"/>
          <p:nvPr/>
        </p:nvSpPr>
        <p:spPr>
          <a:xfrm>
            <a:off x="5400600" y="415417"/>
            <a:ext cx="3286200" cy="1754326"/>
          </a:xfrm>
          <a:prstGeom prst="rect">
            <a:avLst/>
          </a:prstGeom>
          <a:noFill/>
        </p:spPr>
        <p:txBody>
          <a:bodyPr wrap="square" rtlCol="0">
            <a:spAutoFit/>
          </a:bodyPr>
          <a:lstStyle/>
          <a:p>
            <a:r>
              <a:rPr lang="en-GB" b="1" dirty="0"/>
              <a:t>Education</a:t>
            </a:r>
            <a:r>
              <a:rPr lang="en-GB" dirty="0"/>
              <a:t>: example: </a:t>
            </a:r>
          </a:p>
          <a:p>
            <a:r>
              <a:rPr lang="en-GB" dirty="0"/>
              <a:t>St </a:t>
            </a:r>
            <a:r>
              <a:rPr lang="en-GB" dirty="0" err="1"/>
              <a:t>Berchmans</a:t>
            </a:r>
            <a:r>
              <a:rPr lang="en-GB" dirty="0"/>
              <a:t> College, Kerala, India: first ever UG programme on Animal Studies and Literature</a:t>
            </a:r>
          </a:p>
          <a:p>
            <a:endParaRPr lang="en-GB" dirty="0"/>
          </a:p>
        </p:txBody>
      </p:sp>
    </p:spTree>
    <p:extLst>
      <p:ext uri="{BB962C8B-B14F-4D97-AF65-F5344CB8AC3E}">
        <p14:creationId xmlns:p14="http://schemas.microsoft.com/office/powerpoint/2010/main" val="39287165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77637F-2909-00CB-2CC0-838CE050A6F8}"/>
              </a:ext>
            </a:extLst>
          </p:cNvPr>
          <p:cNvSpPr>
            <a:spLocks noGrp="1"/>
          </p:cNvSpPr>
          <p:nvPr>
            <p:ph idx="1"/>
          </p:nvPr>
        </p:nvSpPr>
        <p:spPr>
          <a:xfrm>
            <a:off x="457200" y="692696"/>
            <a:ext cx="8229600" cy="4824537"/>
          </a:xfrm>
        </p:spPr>
        <p:txBody>
          <a:bodyPr/>
          <a:lstStyle/>
          <a:p>
            <a:pPr marL="0" indent="0">
              <a:buNone/>
            </a:pPr>
            <a:r>
              <a:rPr lang="en-GB" dirty="0"/>
              <a:t>UK: conflicts mainly from intensification - transition to regenerative farming</a:t>
            </a:r>
          </a:p>
          <a:p>
            <a:pPr marL="0" indent="0">
              <a:buNone/>
            </a:pPr>
            <a:endParaRPr lang="en-GB" sz="1800" dirty="0">
              <a:latin typeface="Times New Roman" panose="02020603050405020304" pitchFamily="18" charset="0"/>
              <a:ea typeface="Times New Roman" panose="02020603050405020304" pitchFamily="18" charset="0"/>
            </a:endParaRPr>
          </a:p>
          <a:p>
            <a:pPr marL="0" indent="0">
              <a:buNone/>
            </a:pPr>
            <a:r>
              <a:rPr lang="en-GB" dirty="0">
                <a:effectLst/>
                <a:latin typeface="Times New Roman" panose="02020603050405020304" pitchFamily="18" charset="0"/>
                <a:ea typeface="Times New Roman" panose="02020603050405020304" pitchFamily="18" charset="0"/>
              </a:rPr>
              <a:t>‘</a:t>
            </a:r>
            <a:r>
              <a:rPr lang="en-GB" dirty="0">
                <a:latin typeface="Times New Roman" panose="02020603050405020304" pitchFamily="18" charset="0"/>
                <a:ea typeface="Times New Roman" panose="02020603050405020304" pitchFamily="18" charset="0"/>
              </a:rPr>
              <a:t>[I]</a:t>
            </a:r>
            <a:r>
              <a:rPr lang="en-GB" dirty="0">
                <a:effectLst/>
                <a:highlight>
                  <a:srgbClr val="FFFFFF"/>
                </a:highlight>
                <a:latin typeface="Times New Roman" panose="02020603050405020304" pitchFamily="18" charset="0"/>
                <a:ea typeface="Arial" panose="020B0604020202020204" pitchFamily="34" charset="0"/>
              </a:rPr>
              <a:t>ntensification brings more risk – the financial reward can be fragile. Dairy farming is now largely tied to a business model that requires high levels of borrowing to pay for the new sheds, equipment and technology necessary to run larger, high-yielding milking herds. These systems need high fuel, feed and fertiliser inputs to maintain yields sufficient to fulfil their dairy contracts and generate the returns to repay their bank loans’ </a:t>
            </a:r>
          </a:p>
          <a:p>
            <a:pPr marL="0" indent="0">
              <a:buNone/>
            </a:pPr>
            <a:r>
              <a:rPr lang="en-GB" dirty="0">
                <a:effectLst/>
                <a:highlight>
                  <a:srgbClr val="FFFFFF"/>
                </a:highlight>
                <a:latin typeface="Times New Roman" panose="02020603050405020304" pitchFamily="18" charset="0"/>
                <a:ea typeface="Arial" panose="020B0604020202020204" pitchFamily="34" charset="0"/>
              </a:rPr>
              <a:t>(Soil Association, 16 Feb. 2024). </a:t>
            </a:r>
            <a:endParaRPr lang="en-GB" dirty="0"/>
          </a:p>
        </p:txBody>
      </p:sp>
      <p:sp>
        <p:nvSpPr>
          <p:cNvPr id="5" name="Slide Number Placeholder 4">
            <a:extLst>
              <a:ext uri="{FF2B5EF4-FFF2-40B4-BE49-F238E27FC236}">
                <a16:creationId xmlns:a16="http://schemas.microsoft.com/office/drawing/2014/main" id="{9E6D98F8-0100-827B-D34A-4F2F0302301C}"/>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16</a:t>
            </a:fld>
            <a:endParaRPr lang="en-GB">
              <a:solidFill>
                <a:prstClr val="black">
                  <a:tint val="75000"/>
                </a:prstClr>
              </a:solidFill>
            </a:endParaRPr>
          </a:p>
        </p:txBody>
      </p:sp>
    </p:spTree>
    <p:extLst>
      <p:ext uri="{BB962C8B-B14F-4D97-AF65-F5344CB8AC3E}">
        <p14:creationId xmlns:p14="http://schemas.microsoft.com/office/powerpoint/2010/main" val="18044747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D05E5D-93F6-6ACF-1340-F0D2249A9589}"/>
              </a:ext>
            </a:extLst>
          </p:cNvPr>
          <p:cNvSpPr>
            <a:spLocks noGrp="1"/>
          </p:cNvSpPr>
          <p:nvPr>
            <p:ph idx="1"/>
          </p:nvPr>
        </p:nvSpPr>
        <p:spPr/>
        <p:txBody>
          <a:bodyPr/>
          <a:lstStyle/>
          <a:p>
            <a:pPr marL="0" indent="0" algn="ctr">
              <a:buNone/>
            </a:pPr>
            <a:r>
              <a:rPr lang="en-GB" b="1" u="sng" dirty="0"/>
              <a:t>THANK YOU FOR LISTENING!</a:t>
            </a:r>
          </a:p>
          <a:p>
            <a:pPr marL="0" indent="0" algn="ctr">
              <a:buNone/>
            </a:pPr>
            <a:endParaRPr lang="en-GB" dirty="0"/>
          </a:p>
        </p:txBody>
      </p:sp>
      <p:sp>
        <p:nvSpPr>
          <p:cNvPr id="5" name="Slide Number Placeholder 4">
            <a:extLst>
              <a:ext uri="{FF2B5EF4-FFF2-40B4-BE49-F238E27FC236}">
                <a16:creationId xmlns:a16="http://schemas.microsoft.com/office/drawing/2014/main" id="{92F8AA67-FAEF-579B-37FF-E6439BEB332F}"/>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17</a:t>
            </a:fld>
            <a:endParaRPr lang="en-GB">
              <a:solidFill>
                <a:prstClr val="black">
                  <a:tint val="75000"/>
                </a:prstClr>
              </a:solidFill>
            </a:endParaRPr>
          </a:p>
        </p:txBody>
      </p:sp>
    </p:spTree>
    <p:extLst>
      <p:ext uri="{BB962C8B-B14F-4D97-AF65-F5344CB8AC3E}">
        <p14:creationId xmlns:p14="http://schemas.microsoft.com/office/powerpoint/2010/main" val="1175008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FE2C1-8D1E-6B0E-1F23-45046EF4A50B}"/>
              </a:ext>
            </a:extLst>
          </p:cNvPr>
          <p:cNvSpPr>
            <a:spLocks noGrp="1"/>
          </p:cNvSpPr>
          <p:nvPr>
            <p:ph type="title"/>
          </p:nvPr>
        </p:nvSpPr>
        <p:spPr>
          <a:xfrm>
            <a:off x="457200" y="136523"/>
            <a:ext cx="8229600" cy="628181"/>
          </a:xfrm>
        </p:spPr>
        <p:txBody>
          <a:bodyPr>
            <a:normAutofit/>
          </a:bodyPr>
          <a:lstStyle/>
          <a:p>
            <a:r>
              <a:rPr lang="en-GB" dirty="0"/>
              <a:t>References* </a:t>
            </a:r>
          </a:p>
        </p:txBody>
      </p:sp>
      <p:sp>
        <p:nvSpPr>
          <p:cNvPr id="3" name="Content Placeholder 2">
            <a:extLst>
              <a:ext uri="{FF2B5EF4-FFF2-40B4-BE49-F238E27FC236}">
                <a16:creationId xmlns:a16="http://schemas.microsoft.com/office/drawing/2014/main" id="{75D34ABD-4C94-89FE-0252-751035F5CEAB}"/>
              </a:ext>
            </a:extLst>
          </p:cNvPr>
          <p:cNvSpPr>
            <a:spLocks noGrp="1"/>
          </p:cNvSpPr>
          <p:nvPr>
            <p:ph idx="1"/>
          </p:nvPr>
        </p:nvSpPr>
        <p:spPr>
          <a:xfrm>
            <a:off x="0" y="836712"/>
            <a:ext cx="9144000" cy="5184576"/>
          </a:xfrm>
        </p:spPr>
        <p:txBody>
          <a:bodyPr>
            <a:normAutofit fontScale="25000" lnSpcReduction="20000"/>
          </a:bodyPr>
          <a:lstStyle/>
          <a:p>
            <a:endParaRPr lang="en-GB" sz="1800" spc="10" dirty="0">
              <a:effectLst/>
              <a:latin typeface="Times New Roman" panose="02020603050405020304" pitchFamily="18" charset="0"/>
              <a:ea typeface="Times New Roman" panose="02020603050405020304" pitchFamily="18" charset="0"/>
            </a:endParaRPr>
          </a:p>
          <a:p>
            <a:pPr>
              <a:lnSpc>
                <a:spcPct val="120000"/>
              </a:lnSpc>
            </a:pPr>
            <a:r>
              <a:rPr lang="en-GB" sz="4000" dirty="0">
                <a:effectLst/>
                <a:latin typeface="Times New Roman" panose="02020603050405020304" pitchFamily="18" charset="0"/>
                <a:ea typeface="Times New Roman" panose="02020603050405020304" pitchFamily="18" charset="0"/>
              </a:rPr>
              <a:t>Attfield, Robin (2023), </a:t>
            </a:r>
            <a:r>
              <a:rPr lang="en-GB" sz="4000" i="1" dirty="0">
                <a:effectLst/>
                <a:latin typeface="Times New Roman" panose="02020603050405020304" pitchFamily="18" charset="0"/>
                <a:ea typeface="Times New Roman" panose="02020603050405020304" pitchFamily="18" charset="0"/>
              </a:rPr>
              <a:t>Applied Ethics: An Introduction</a:t>
            </a:r>
            <a:r>
              <a:rPr lang="en-GB" sz="4000" dirty="0">
                <a:effectLst/>
                <a:latin typeface="Times New Roman" panose="02020603050405020304" pitchFamily="18" charset="0"/>
                <a:ea typeface="Times New Roman" panose="02020603050405020304" pitchFamily="18" charset="0"/>
              </a:rPr>
              <a:t> (Cambridge, UK, and Hoboken, NJ: Polity). </a:t>
            </a:r>
          </a:p>
          <a:p>
            <a:pPr>
              <a:lnSpc>
                <a:spcPct val="115000"/>
              </a:lnSpc>
            </a:pPr>
            <a:r>
              <a:rPr lang="en-GB" sz="4000" dirty="0">
                <a:effectLst/>
                <a:latin typeface="Times New Roman" panose="02020603050405020304" pitchFamily="18" charset="0"/>
                <a:ea typeface="Times New Roman" panose="02020603050405020304" pitchFamily="18" charset="0"/>
              </a:rPr>
              <a:t>Boudreau, Diane, Melissa McDaniel, Erin Sprout, and Andrew Turgeon (Feb. 2023, ‘Environmental Refugee’, </a:t>
            </a:r>
            <a:r>
              <a:rPr lang="en-GB" sz="4000" i="1" dirty="0">
                <a:effectLst/>
                <a:latin typeface="Times New Roman" panose="02020603050405020304" pitchFamily="18" charset="0"/>
                <a:ea typeface="Times New Roman" panose="02020603050405020304" pitchFamily="18" charset="0"/>
              </a:rPr>
              <a:t>National Geographic</a:t>
            </a:r>
            <a:r>
              <a:rPr lang="en-GB" sz="4000" dirty="0">
                <a:effectLst/>
                <a:latin typeface="Times New Roman" panose="02020603050405020304" pitchFamily="18" charset="0"/>
                <a:ea typeface="Times New Roman" panose="02020603050405020304" pitchFamily="18" charset="0"/>
              </a:rPr>
              <a:t>, online at: </a:t>
            </a:r>
            <a:r>
              <a:rPr lang="en-GB" sz="4000" u="sng" dirty="0">
                <a:solidFill>
                  <a:srgbClr val="0000FF"/>
                </a:solidFill>
                <a:effectLst/>
                <a:latin typeface="Times New Roman" panose="02020603050405020304" pitchFamily="18" charset="0"/>
                <a:ea typeface="Times New Roman" panose="02020603050405020304" pitchFamily="18" charset="0"/>
                <a:hlinkClick r:id="rId2"/>
              </a:rPr>
              <a:t>Environmental Refugee (nationalgeographic.org)</a:t>
            </a:r>
            <a:r>
              <a:rPr lang="en-GB" sz="4000" dirty="0">
                <a:effectLst/>
                <a:latin typeface="Times New Roman" panose="02020603050405020304" pitchFamily="18" charset="0"/>
                <a:ea typeface="Times New Roman" panose="02020603050405020304" pitchFamily="18" charset="0"/>
              </a:rPr>
              <a:t>. Accessed on 16 May 2023 (</a:t>
            </a:r>
            <a:r>
              <a:rPr lang="en-GB" sz="4000" dirty="0" err="1">
                <a:effectLst/>
                <a:latin typeface="Times New Roman" panose="02020603050405020304" pitchFamily="18" charset="0"/>
                <a:ea typeface="Times New Roman" panose="02020603050405020304" pitchFamily="18" charset="0"/>
              </a:rPr>
              <a:t>n.p.</a:t>
            </a:r>
            <a:r>
              <a:rPr lang="en-GB" sz="4000" dirty="0">
                <a:effectLst/>
                <a:latin typeface="Times New Roman" panose="02020603050405020304" pitchFamily="18" charset="0"/>
                <a:ea typeface="Times New Roman" panose="02020603050405020304" pitchFamily="18" charset="0"/>
              </a:rPr>
              <a:t>). </a:t>
            </a:r>
            <a:endParaRPr lang="en-GB" sz="4000" dirty="0">
              <a:effectLst/>
              <a:latin typeface="Arial" panose="020B0604020202020204" pitchFamily="34" charset="0"/>
              <a:ea typeface="Arial" panose="020B0604020202020204" pitchFamily="34" charset="0"/>
            </a:endParaRPr>
          </a:p>
          <a:p>
            <a:pPr>
              <a:lnSpc>
                <a:spcPct val="120000"/>
              </a:lnSpc>
            </a:pPr>
            <a:r>
              <a:rPr lang="en-GB" sz="4000" dirty="0">
                <a:effectLst/>
                <a:latin typeface="Times New Roman" panose="02020603050405020304" pitchFamily="18" charset="0"/>
                <a:ea typeface="Arial" panose="020B0604020202020204" pitchFamily="34" charset="0"/>
              </a:rPr>
              <a:t>HBO, </a:t>
            </a:r>
            <a:r>
              <a:rPr lang="en-GB" sz="4000" i="1" dirty="0">
                <a:effectLst/>
                <a:latin typeface="Times New Roman" panose="02020603050405020304" pitchFamily="18" charset="0"/>
                <a:ea typeface="Arial" panose="020B0604020202020204" pitchFamily="34" charset="0"/>
              </a:rPr>
              <a:t>All That Breathes</a:t>
            </a:r>
            <a:r>
              <a:rPr lang="en-GB" sz="4000" dirty="0">
                <a:effectLst/>
                <a:latin typeface="Times New Roman" panose="02020603050405020304" pitchFamily="18" charset="0"/>
                <a:ea typeface="Arial" panose="020B0604020202020204" pitchFamily="34" charset="0"/>
              </a:rPr>
              <a:t>, 2023, film documentary, </a:t>
            </a:r>
            <a:r>
              <a:rPr lang="en-GB" sz="4000" u="sng" dirty="0">
                <a:solidFill>
                  <a:srgbClr val="0000FF"/>
                </a:solidFill>
                <a:effectLst/>
                <a:latin typeface="Times New Roman" panose="02020603050405020304" pitchFamily="18" charset="0"/>
                <a:ea typeface="Arial" panose="020B0604020202020204" pitchFamily="34" charset="0"/>
                <a:hlinkClick r:id="rId3"/>
              </a:rPr>
              <a:t>All That Breathes</a:t>
            </a:r>
            <a:r>
              <a:rPr lang="en-GB" sz="4000" dirty="0">
                <a:effectLst/>
                <a:latin typeface="Times New Roman" panose="02020603050405020304" pitchFamily="18" charset="0"/>
                <a:ea typeface="Arial" panose="020B0604020202020204" pitchFamily="34" charset="0"/>
              </a:rPr>
              <a:t>. (Academy Award Nominee). </a:t>
            </a:r>
            <a:endParaRPr lang="en-GB" sz="4000" dirty="0">
              <a:effectLst/>
              <a:latin typeface="Arial" panose="020B0604020202020204" pitchFamily="34" charset="0"/>
              <a:ea typeface="Arial" panose="020B0604020202020204" pitchFamily="34" charset="0"/>
            </a:endParaRPr>
          </a:p>
          <a:p>
            <a:pPr>
              <a:lnSpc>
                <a:spcPct val="120000"/>
              </a:lnSpc>
            </a:pPr>
            <a:r>
              <a:rPr lang="en-GB" sz="4000" dirty="0">
                <a:effectLst/>
                <a:latin typeface="Times New Roman" panose="02020603050405020304" pitchFamily="18" charset="0"/>
                <a:ea typeface="Arial" panose="020B0604020202020204" pitchFamily="34" charset="0"/>
              </a:rPr>
              <a:t>Indian Animal Studies Collective, </a:t>
            </a:r>
            <a:r>
              <a:rPr lang="en-GB" sz="4000" u="sng" dirty="0">
                <a:solidFill>
                  <a:srgbClr val="0000FF"/>
                </a:solidFill>
                <a:effectLst/>
                <a:latin typeface="Times New Roman" panose="02020603050405020304" pitchFamily="18" charset="0"/>
                <a:ea typeface="Arial" panose="020B0604020202020204" pitchFamily="34" charset="0"/>
                <a:hlinkClick r:id="rId4"/>
              </a:rPr>
              <a:t>Indian Animal Studies Collective</a:t>
            </a:r>
            <a:r>
              <a:rPr lang="en-GB" sz="4000" dirty="0">
                <a:effectLst/>
                <a:latin typeface="Times New Roman" panose="02020603050405020304" pitchFamily="18" charset="0"/>
                <a:ea typeface="Arial" panose="020B0604020202020204" pitchFamily="34" charset="0"/>
              </a:rPr>
              <a:t>, see discussion of ’50 years of Project Tiger: Conservation, Conflict, Critique’. </a:t>
            </a:r>
            <a:endParaRPr lang="en-GB" sz="4000" dirty="0">
              <a:effectLst/>
              <a:latin typeface="Arial" panose="020B0604020202020204" pitchFamily="34" charset="0"/>
              <a:ea typeface="Arial" panose="020B0604020202020204" pitchFamily="34" charset="0"/>
            </a:endParaRPr>
          </a:p>
          <a:p>
            <a:pPr>
              <a:lnSpc>
                <a:spcPct val="120000"/>
              </a:lnSpc>
            </a:pPr>
            <a:r>
              <a:rPr lang="en-GB" sz="4000" dirty="0">
                <a:effectLst/>
                <a:latin typeface="Times New Roman" panose="02020603050405020304" pitchFamily="18" charset="0"/>
                <a:ea typeface="Times New Roman" panose="02020603050405020304" pitchFamily="18" charset="0"/>
              </a:rPr>
              <a:t>Kiley-Worthington, M. (2022), ‘Conflicts between Wildlife Conservation, Animal Welfare and Human Interests, and Ways Forward’, </a:t>
            </a:r>
            <a:r>
              <a:rPr lang="en-GB" sz="4000" i="1" dirty="0">
                <a:effectLst/>
                <a:latin typeface="Times New Roman" panose="02020603050405020304" pitchFamily="18" charset="0"/>
                <a:ea typeface="Times New Roman" panose="02020603050405020304" pitchFamily="18" charset="0"/>
              </a:rPr>
              <a:t>Acta Scientific Veterinary Sciences</a:t>
            </a:r>
            <a:r>
              <a:rPr lang="en-GB" sz="4000" dirty="0">
                <a:effectLst/>
                <a:latin typeface="Times New Roman" panose="02020603050405020304" pitchFamily="18" charset="0"/>
                <a:ea typeface="Times New Roman" panose="02020603050405020304" pitchFamily="18" charset="0"/>
              </a:rPr>
              <a:t> (4:10), 95-101. </a:t>
            </a:r>
            <a:endParaRPr lang="en-GB" sz="4000" dirty="0">
              <a:latin typeface="Arial" panose="020B0604020202020204" pitchFamily="34" charset="0"/>
              <a:ea typeface="Times New Roman" panose="02020603050405020304" pitchFamily="18" charset="0"/>
            </a:endParaRPr>
          </a:p>
          <a:p>
            <a:pPr>
              <a:lnSpc>
                <a:spcPct val="120000"/>
              </a:lnSpc>
            </a:pPr>
            <a:r>
              <a:rPr lang="en-GB" sz="4000" dirty="0">
                <a:effectLst/>
                <a:latin typeface="Times New Roman" panose="02020603050405020304" pitchFamily="18" charset="0"/>
                <a:ea typeface="Times New Roman" panose="02020603050405020304" pitchFamily="18" charset="0"/>
              </a:rPr>
              <a:t> </a:t>
            </a:r>
            <a:r>
              <a:rPr lang="en-GB" sz="4000" dirty="0" err="1">
                <a:solidFill>
                  <a:srgbClr val="000000"/>
                </a:solidFill>
                <a:effectLst/>
                <a:highlight>
                  <a:srgbClr val="FFFFFF"/>
                </a:highlight>
                <a:latin typeface="Times New Roman" panose="02020603050405020304" pitchFamily="18" charset="0"/>
                <a:ea typeface="Arial" panose="020B0604020202020204" pitchFamily="34" charset="0"/>
              </a:rPr>
              <a:t>Meijboom</a:t>
            </a:r>
            <a:r>
              <a:rPr lang="en-GB" sz="4000" dirty="0">
                <a:solidFill>
                  <a:srgbClr val="000000"/>
                </a:solidFill>
                <a:effectLst/>
                <a:highlight>
                  <a:srgbClr val="FFFFFF"/>
                </a:highlight>
                <a:latin typeface="Times New Roman" panose="02020603050405020304" pitchFamily="18" charset="0"/>
                <a:ea typeface="Arial" panose="020B0604020202020204" pitchFamily="34" charset="0"/>
              </a:rPr>
              <a:t>, F., J. </a:t>
            </a:r>
            <a:r>
              <a:rPr lang="en-GB" sz="4000" dirty="0" err="1">
                <a:solidFill>
                  <a:srgbClr val="000000"/>
                </a:solidFill>
                <a:effectLst/>
                <a:highlight>
                  <a:srgbClr val="FFFFFF"/>
                </a:highlight>
                <a:latin typeface="Times New Roman" panose="02020603050405020304" pitchFamily="18" charset="0"/>
                <a:ea typeface="Arial" panose="020B0604020202020204" pitchFamily="34" charset="0"/>
              </a:rPr>
              <a:t>Staman</a:t>
            </a:r>
            <a:r>
              <a:rPr lang="en-GB" sz="4000" dirty="0">
                <a:solidFill>
                  <a:srgbClr val="000000"/>
                </a:solidFill>
                <a:effectLst/>
                <a:highlight>
                  <a:srgbClr val="FFFFFF"/>
                </a:highlight>
                <a:latin typeface="Times New Roman" panose="02020603050405020304" pitchFamily="18" charset="0"/>
                <a:ea typeface="Arial" panose="020B0604020202020204" pitchFamily="34" charset="0"/>
              </a:rPr>
              <a:t>, and R. </a:t>
            </a:r>
            <a:r>
              <a:rPr lang="en-GB" sz="4000" dirty="0" err="1">
                <a:solidFill>
                  <a:srgbClr val="000000"/>
                </a:solidFill>
                <a:effectLst/>
                <a:highlight>
                  <a:srgbClr val="FFFFFF"/>
                </a:highlight>
                <a:latin typeface="Times New Roman" panose="02020603050405020304" pitchFamily="18" charset="0"/>
                <a:ea typeface="Arial" panose="020B0604020202020204" pitchFamily="34" charset="0"/>
              </a:rPr>
              <a:t>Pothoven</a:t>
            </a:r>
            <a:r>
              <a:rPr lang="en-GB" sz="4000" dirty="0">
                <a:solidFill>
                  <a:srgbClr val="000000"/>
                </a:solidFill>
                <a:effectLst/>
                <a:highlight>
                  <a:srgbClr val="FFFFFF"/>
                </a:highlight>
                <a:latin typeface="Times New Roman" panose="02020603050405020304" pitchFamily="18" charset="0"/>
                <a:ea typeface="Arial" panose="020B0604020202020204" pitchFamily="34" charset="0"/>
              </a:rPr>
              <a:t>, ‘From Blind Spot to Crucial Concept: On the Role of Animal Welfare in Food System Changes towards Circular Agriculture’, </a:t>
            </a:r>
            <a:r>
              <a:rPr lang="en-GB" sz="4000" i="1" dirty="0">
                <a:solidFill>
                  <a:srgbClr val="000000"/>
                </a:solidFill>
                <a:effectLst/>
                <a:highlight>
                  <a:srgbClr val="FFFFFF"/>
                </a:highlight>
                <a:latin typeface="Times New Roman" panose="02020603050405020304" pitchFamily="18" charset="0"/>
                <a:ea typeface="Arial" panose="020B0604020202020204" pitchFamily="34" charset="0"/>
              </a:rPr>
              <a:t>Journal of Agricultural and Environmental Ethics,</a:t>
            </a:r>
            <a:r>
              <a:rPr lang="en-GB" sz="4000" dirty="0">
                <a:solidFill>
                  <a:srgbClr val="000000"/>
                </a:solidFill>
                <a:effectLst/>
                <a:highlight>
                  <a:srgbClr val="FFFFFF"/>
                </a:highlight>
                <a:latin typeface="Times New Roman" panose="02020603050405020304" pitchFamily="18" charset="0"/>
                <a:ea typeface="Arial" panose="020B0604020202020204" pitchFamily="34" charset="0"/>
              </a:rPr>
              <a:t> 36 (3), 2023.</a:t>
            </a:r>
            <a:endParaRPr lang="en-GB" sz="4000" dirty="0">
              <a:effectLst/>
              <a:latin typeface="Arial" panose="020B0604020202020204" pitchFamily="34" charset="0"/>
              <a:ea typeface="Arial" panose="020B0604020202020204" pitchFamily="34" charset="0"/>
            </a:endParaRPr>
          </a:p>
          <a:p>
            <a:pPr>
              <a:lnSpc>
                <a:spcPct val="120000"/>
              </a:lnSpc>
            </a:pPr>
            <a:r>
              <a:rPr lang="en-GB" sz="4000" dirty="0">
                <a:solidFill>
                  <a:srgbClr val="000000"/>
                </a:solidFill>
                <a:effectLst/>
                <a:highlight>
                  <a:srgbClr val="FFFFFF"/>
                </a:highlight>
                <a:latin typeface="Times New Roman" panose="02020603050405020304" pitchFamily="18" charset="0"/>
                <a:ea typeface="Arial" panose="020B0604020202020204" pitchFamily="34" charset="0"/>
              </a:rPr>
              <a:t>National Trust, ‘Farming in Wales’, </a:t>
            </a:r>
            <a:r>
              <a:rPr lang="en-GB" sz="4000" dirty="0" err="1">
                <a:solidFill>
                  <a:srgbClr val="000000"/>
                </a:solidFill>
                <a:effectLst/>
                <a:highlight>
                  <a:srgbClr val="FFFFFF"/>
                </a:highlight>
                <a:latin typeface="Times New Roman" panose="02020603050405020304" pitchFamily="18" charset="0"/>
                <a:ea typeface="Arial" panose="020B0604020202020204" pitchFamily="34" charset="0"/>
              </a:rPr>
              <a:t>n.p.</a:t>
            </a:r>
            <a:r>
              <a:rPr lang="en-GB" sz="4000" dirty="0">
                <a:solidFill>
                  <a:srgbClr val="000000"/>
                </a:solidFill>
                <a:effectLst/>
                <a:highlight>
                  <a:srgbClr val="FFFFFF"/>
                </a:highlight>
                <a:latin typeface="Times New Roman" panose="02020603050405020304" pitchFamily="18" charset="0"/>
                <a:ea typeface="Arial" panose="020B0604020202020204" pitchFamily="34" charset="0"/>
              </a:rPr>
              <a:t>, online at: </a:t>
            </a:r>
            <a:r>
              <a:rPr lang="en-GB" sz="4000" u="sng" dirty="0">
                <a:solidFill>
                  <a:srgbClr val="0000FF"/>
                </a:solidFill>
                <a:effectLst/>
                <a:latin typeface="Times New Roman" panose="02020603050405020304" pitchFamily="18" charset="0"/>
                <a:ea typeface="Arial" panose="020B0604020202020204" pitchFamily="34" charset="0"/>
                <a:hlinkClick r:id="rId5"/>
              </a:rPr>
              <a:t>Farming in Wales | National Trust</a:t>
            </a:r>
            <a:r>
              <a:rPr lang="en-GB" sz="4000" dirty="0">
                <a:effectLst/>
                <a:latin typeface="Times New Roman" panose="02020603050405020304" pitchFamily="18" charset="0"/>
                <a:ea typeface="Arial" panose="020B0604020202020204" pitchFamily="34" charset="0"/>
              </a:rPr>
              <a:t>, accessed 8/6/24. </a:t>
            </a:r>
            <a:endParaRPr lang="en-GB" sz="4000" dirty="0">
              <a:effectLst/>
              <a:latin typeface="Arial" panose="020B0604020202020204" pitchFamily="34" charset="0"/>
              <a:ea typeface="Arial" panose="020B0604020202020204" pitchFamily="34" charset="0"/>
            </a:endParaRPr>
          </a:p>
          <a:p>
            <a:pPr>
              <a:lnSpc>
                <a:spcPct val="120000"/>
              </a:lnSpc>
            </a:pPr>
            <a:r>
              <a:rPr lang="en-GB" sz="4000" dirty="0">
                <a:effectLst/>
                <a:latin typeface="Times New Roman" panose="02020603050405020304" pitchFamily="18" charset="0"/>
                <a:ea typeface="Arial" panose="020B0604020202020204" pitchFamily="34" charset="0"/>
              </a:rPr>
              <a:t>Nature-friendly farming network, </a:t>
            </a:r>
            <a:r>
              <a:rPr lang="en-GB" sz="4000" u="sng" dirty="0">
                <a:solidFill>
                  <a:srgbClr val="0000FF"/>
                </a:solidFill>
                <a:effectLst/>
                <a:latin typeface="Times New Roman" panose="02020603050405020304" pitchFamily="18" charset="0"/>
                <a:ea typeface="Arial" panose="020B0604020202020204" pitchFamily="34" charset="0"/>
                <a:hlinkClick r:id="rId6"/>
              </a:rPr>
              <a:t>Home | Nature Friendly Farming Network, NFFN</a:t>
            </a:r>
            <a:endParaRPr lang="en-GB" sz="4000" dirty="0">
              <a:effectLst/>
              <a:latin typeface="Arial" panose="020B0604020202020204" pitchFamily="34" charset="0"/>
              <a:ea typeface="Arial" panose="020B0604020202020204" pitchFamily="34" charset="0"/>
            </a:endParaRPr>
          </a:p>
          <a:p>
            <a:pPr>
              <a:lnSpc>
                <a:spcPct val="120000"/>
              </a:lnSpc>
            </a:pPr>
            <a:r>
              <a:rPr lang="en-GB" sz="4000" spc="10" dirty="0">
                <a:effectLst/>
                <a:latin typeface="Times New Roman" panose="02020603050405020304" pitchFamily="18" charset="0"/>
                <a:ea typeface="Times New Roman" panose="02020603050405020304" pitchFamily="18" charset="0"/>
              </a:rPr>
              <a:t>Hannah Ritchie (2023) - “How many animals are factory-farmed?” Published online at OurWorldInData.org. Retrieved from: 'https://ourworldindata.org/how-many-animals-are-factory-farmed' [Online Resource]</a:t>
            </a:r>
          </a:p>
          <a:p>
            <a:pPr>
              <a:lnSpc>
                <a:spcPct val="120000"/>
              </a:lnSpc>
            </a:pPr>
            <a:r>
              <a:rPr lang="en-GB" sz="4000" dirty="0">
                <a:solidFill>
                  <a:srgbClr val="000000"/>
                </a:solidFill>
                <a:effectLst/>
                <a:highlight>
                  <a:srgbClr val="FFFFFF"/>
                </a:highlight>
                <a:latin typeface="Times New Roman" panose="02020603050405020304" pitchFamily="18" charset="0"/>
                <a:ea typeface="Times New Roman" panose="02020603050405020304" pitchFamily="18" charset="0"/>
              </a:rPr>
              <a:t>Soil Association, ‘ </a:t>
            </a:r>
            <a:r>
              <a:rPr lang="en-GB" sz="4000" dirty="0">
                <a:solidFill>
                  <a:srgbClr val="000000"/>
                </a:solidFill>
                <a:effectLst/>
                <a:highlight>
                  <a:srgbClr val="FFFFFF"/>
                </a:highlight>
                <a:latin typeface="Times New Roman" panose="02020603050405020304" pitchFamily="18" charset="0"/>
              </a:rPr>
              <a:t>Can the Sustainable Farming Scheme (SFS) deliver for farmers in Wales?’, </a:t>
            </a:r>
            <a:r>
              <a:rPr lang="en-GB" sz="4000" dirty="0">
                <a:solidFill>
                  <a:srgbClr val="000000"/>
                </a:solidFill>
                <a:effectLst/>
                <a:highlight>
                  <a:srgbClr val="FFFFFF"/>
                </a:highlight>
                <a:latin typeface="Times New Roman" panose="02020603050405020304" pitchFamily="18" charset="0"/>
                <a:ea typeface="Times New Roman" panose="02020603050405020304" pitchFamily="18" charset="0"/>
              </a:rPr>
              <a:t>16 Feb 2024,</a:t>
            </a:r>
            <a:r>
              <a:rPr lang="en-GB" sz="4000" dirty="0">
                <a:solidFill>
                  <a:srgbClr val="000000"/>
                </a:solidFill>
                <a:effectLst/>
                <a:highlight>
                  <a:srgbClr val="FFFFFF"/>
                </a:highlight>
                <a:latin typeface="Times New Roman" panose="02020603050405020304" pitchFamily="18" charset="0"/>
              </a:rPr>
              <a:t> </a:t>
            </a:r>
            <a:r>
              <a:rPr lang="en-GB" sz="4000" u="sng" dirty="0">
                <a:solidFill>
                  <a:srgbClr val="000000"/>
                </a:solidFill>
                <a:effectLst/>
                <a:highlight>
                  <a:srgbClr val="FFFFFF"/>
                </a:highlight>
                <a:latin typeface="Times New Roman" panose="02020603050405020304" pitchFamily="18" charset="0"/>
                <a:hlinkClick r:id="rId7"/>
              </a:rPr>
              <a:t>Can the Sustainable Farming Scheme (SFS) deliver for farmers and the environment in Wales? (soilassociation.org</a:t>
            </a:r>
            <a:r>
              <a:rPr lang="en-GB" sz="4000" b="1" u="sng" dirty="0">
                <a:solidFill>
                  <a:srgbClr val="000000"/>
                </a:solidFill>
                <a:effectLst/>
                <a:highlight>
                  <a:srgbClr val="FFFFFF"/>
                </a:highlight>
                <a:latin typeface="Times New Roman" panose="02020603050405020304" pitchFamily="18" charset="0"/>
                <a:hlinkClick r:id="rId7"/>
              </a:rPr>
              <a:t>)</a:t>
            </a:r>
            <a:r>
              <a:rPr lang="en-GB" sz="4000" b="1" dirty="0">
                <a:solidFill>
                  <a:srgbClr val="000000"/>
                </a:solidFill>
                <a:effectLst/>
                <a:highlight>
                  <a:srgbClr val="FFFFFF"/>
                </a:highlight>
                <a:latin typeface="Times New Roman" panose="02020603050405020304" pitchFamily="18" charset="0"/>
              </a:rPr>
              <a:t>, </a:t>
            </a:r>
            <a:r>
              <a:rPr lang="en-GB" sz="4000" dirty="0">
                <a:solidFill>
                  <a:srgbClr val="000000"/>
                </a:solidFill>
                <a:effectLst/>
                <a:highlight>
                  <a:srgbClr val="FFFFFF"/>
                </a:highlight>
                <a:latin typeface="Times New Roman" panose="02020603050405020304" pitchFamily="18" charset="0"/>
              </a:rPr>
              <a:t>accessed 9/6/24</a:t>
            </a:r>
            <a:r>
              <a:rPr lang="en-GB" sz="4000" dirty="0">
                <a:solidFill>
                  <a:srgbClr val="000000"/>
                </a:solidFill>
                <a:highlight>
                  <a:srgbClr val="FFFFFF"/>
                </a:highlight>
                <a:latin typeface="Arial" panose="020B0604020202020204" pitchFamily="34" charset="0"/>
              </a:rPr>
              <a:t>.</a:t>
            </a:r>
            <a:endParaRPr lang="en-GB" sz="4000" dirty="0">
              <a:effectLst/>
              <a:latin typeface="Arial" panose="020B0604020202020204" pitchFamily="34" charset="0"/>
              <a:ea typeface="Arial" panose="020B0604020202020204" pitchFamily="34" charset="0"/>
            </a:endParaRPr>
          </a:p>
          <a:p>
            <a:pPr>
              <a:lnSpc>
                <a:spcPct val="120000"/>
              </a:lnSpc>
            </a:pPr>
            <a:r>
              <a:rPr lang="en-GB" sz="4000" dirty="0">
                <a:solidFill>
                  <a:srgbClr val="000000"/>
                </a:solidFill>
                <a:effectLst/>
                <a:highlight>
                  <a:srgbClr val="FFFFFF"/>
                </a:highlight>
                <a:latin typeface="Times New Roman" panose="02020603050405020304" pitchFamily="18" charset="0"/>
                <a:ea typeface="Arial" panose="020B0604020202020204" pitchFamily="34" charset="0"/>
              </a:rPr>
              <a:t>UN, FAO (Food and Agricultural Organization of the United Nations), ‘Tracking progress on food and agriculture-related SDG indicators 2023’ (Rome, 2023). Accessed at: </a:t>
            </a:r>
            <a:r>
              <a:rPr lang="en-GB" sz="4000" u="sng" dirty="0">
                <a:solidFill>
                  <a:srgbClr val="000000"/>
                </a:solidFill>
                <a:effectLst/>
                <a:highlight>
                  <a:srgbClr val="FFFFFF"/>
                </a:highlight>
                <a:latin typeface="Times New Roman" panose="02020603050405020304" pitchFamily="18" charset="0"/>
                <a:ea typeface="Arial" panose="020B0604020202020204" pitchFamily="34" charset="0"/>
                <a:hlinkClick r:id="rId8"/>
              </a:rPr>
              <a:t>https://doi.org/10.4060/cc7088e</a:t>
            </a:r>
            <a:r>
              <a:rPr lang="en-GB" sz="4000" dirty="0">
                <a:solidFill>
                  <a:srgbClr val="000000"/>
                </a:solidFill>
                <a:effectLst/>
                <a:highlight>
                  <a:srgbClr val="FFFFFF"/>
                </a:highlight>
                <a:latin typeface="Times New Roman" panose="02020603050405020304" pitchFamily="18" charset="0"/>
                <a:ea typeface="Arial" panose="020B0604020202020204" pitchFamily="34" charset="0"/>
              </a:rPr>
              <a:t>. Accessed 13/3/24. </a:t>
            </a:r>
          </a:p>
          <a:p>
            <a:pPr>
              <a:lnSpc>
                <a:spcPct val="120000"/>
              </a:lnSpc>
            </a:pPr>
            <a:r>
              <a:rPr lang="en-GB" sz="4000" dirty="0">
                <a:effectLst/>
                <a:latin typeface="Times New Roman" panose="02020603050405020304" pitchFamily="18" charset="0"/>
                <a:ea typeface="Times New Roman" panose="02020603050405020304" pitchFamily="18" charset="0"/>
              </a:rPr>
              <a:t>UN, Food and Agricultural Organization of the United Nations (FAO), </a:t>
            </a:r>
            <a:r>
              <a:rPr lang="en-GB" sz="4000" i="1" dirty="0">
                <a:effectLst/>
                <a:latin typeface="Times New Roman" panose="02020603050405020304" pitchFamily="18" charset="0"/>
                <a:ea typeface="Times New Roman" panose="02020603050405020304" pitchFamily="18" charset="0"/>
              </a:rPr>
              <a:t>Stallholder Farmers in India: Food Security and Agricultural Policy</a:t>
            </a:r>
            <a:r>
              <a:rPr lang="en-GB" sz="4000" dirty="0">
                <a:effectLst/>
                <a:latin typeface="Times New Roman" panose="02020603050405020304" pitchFamily="18" charset="0"/>
                <a:ea typeface="Times New Roman" panose="02020603050405020304" pitchFamily="18" charset="0"/>
              </a:rPr>
              <a:t>, Regional Office for Asia and the Pacific, Bangkok, Thailand (FAO 2002). </a:t>
            </a:r>
            <a:r>
              <a:rPr lang="en-GB" sz="4000" u="sng" dirty="0">
                <a:solidFill>
                  <a:srgbClr val="0000FF"/>
                </a:solidFill>
                <a:effectLst/>
                <a:latin typeface="Times New Roman" panose="02020603050405020304" pitchFamily="18" charset="0"/>
                <a:ea typeface="Arial" panose="020B0604020202020204" pitchFamily="34" charset="0"/>
                <a:hlinkClick r:id="rId9"/>
              </a:rPr>
              <a:t>2002/03 (fao.org)</a:t>
            </a:r>
            <a:r>
              <a:rPr lang="en-GB" sz="4000" u="sng" dirty="0">
                <a:solidFill>
                  <a:srgbClr val="0000FF"/>
                </a:solidFill>
                <a:effectLst/>
                <a:latin typeface="Times New Roman" panose="02020603050405020304" pitchFamily="18" charset="0"/>
                <a:ea typeface="Arial" panose="020B0604020202020204" pitchFamily="34" charset="0"/>
              </a:rPr>
              <a:t>.</a:t>
            </a:r>
          </a:p>
          <a:p>
            <a:pPr>
              <a:lnSpc>
                <a:spcPct val="115000"/>
              </a:lnSpc>
            </a:pPr>
            <a:r>
              <a:rPr lang="en-GB" sz="4000" dirty="0">
                <a:effectLst/>
                <a:latin typeface="Times New Roman" panose="02020603050405020304" pitchFamily="18" charset="0"/>
                <a:ea typeface="Times New Roman" panose="02020603050405020304" pitchFamily="18" charset="0"/>
              </a:rPr>
              <a:t>We Are All Mammals, Charitable Organisation,  see: </a:t>
            </a:r>
            <a:r>
              <a:rPr lang="en-GB" sz="4000" u="sng" dirty="0">
                <a:solidFill>
                  <a:srgbClr val="0000FF"/>
                </a:solidFill>
                <a:effectLst/>
                <a:latin typeface="Times New Roman" panose="02020603050405020304" pitchFamily="18" charset="0"/>
                <a:ea typeface="Times New Roman" panose="02020603050405020304" pitchFamily="18" charset="0"/>
                <a:hlinkClick r:id="rId10"/>
              </a:rPr>
              <a:t>We Are All Mammals</a:t>
            </a:r>
            <a:r>
              <a:rPr lang="en-GB" sz="4000" dirty="0">
                <a:effectLst/>
                <a:latin typeface="Times New Roman" panose="02020603050405020304" pitchFamily="18" charset="0"/>
                <a:ea typeface="Times New Roman" panose="02020603050405020304" pitchFamily="18" charset="0"/>
              </a:rPr>
              <a:t>. Accessed on 25 Jan. 2024. </a:t>
            </a:r>
            <a:endParaRPr lang="en-GB" sz="4000" dirty="0">
              <a:effectLst/>
              <a:latin typeface="Arial" panose="020B0604020202020204" pitchFamily="34" charset="0"/>
              <a:ea typeface="Arial" panose="020B0604020202020204" pitchFamily="34" charset="0"/>
            </a:endParaRPr>
          </a:p>
          <a:p>
            <a:pPr>
              <a:lnSpc>
                <a:spcPct val="120000"/>
              </a:lnSpc>
            </a:pPr>
            <a:r>
              <a:rPr lang="en-GB" sz="4000" dirty="0">
                <a:effectLst/>
                <a:latin typeface="Times New Roman" panose="02020603050405020304" pitchFamily="18" charset="0"/>
                <a:ea typeface="Times New Roman" panose="02020603050405020304" pitchFamily="18" charset="0"/>
              </a:rPr>
              <a:t>WWF (2022), </a:t>
            </a:r>
            <a:r>
              <a:rPr lang="en-GB" sz="4000" i="1" dirty="0">
                <a:effectLst/>
                <a:latin typeface="Times New Roman" panose="02020603050405020304" pitchFamily="18" charset="0"/>
                <a:ea typeface="Times New Roman" panose="02020603050405020304" pitchFamily="18" charset="0"/>
              </a:rPr>
              <a:t>Living Planet Report 2022: Building a Nature Positive Society</a:t>
            </a:r>
            <a:r>
              <a:rPr lang="en-GB" sz="4000" dirty="0">
                <a:effectLst/>
                <a:latin typeface="Times New Roman" panose="02020603050405020304" pitchFamily="18" charset="0"/>
                <a:ea typeface="Times New Roman" panose="02020603050405020304" pitchFamily="18" charset="0"/>
              </a:rPr>
              <a:t>, edited by R.E.A Almond, M. </a:t>
            </a:r>
            <a:r>
              <a:rPr lang="en-GB" sz="4000" dirty="0" err="1">
                <a:effectLst/>
                <a:latin typeface="Times New Roman" panose="02020603050405020304" pitchFamily="18" charset="0"/>
                <a:ea typeface="Times New Roman" panose="02020603050405020304" pitchFamily="18" charset="0"/>
              </a:rPr>
              <a:t>Grooten</a:t>
            </a:r>
            <a:r>
              <a:rPr lang="en-GB" sz="4000" dirty="0">
                <a:effectLst/>
                <a:latin typeface="Times New Roman" panose="02020603050405020304" pitchFamily="18" charset="0"/>
                <a:ea typeface="Times New Roman" panose="02020603050405020304" pitchFamily="18" charset="0"/>
              </a:rPr>
              <a:t>, D. </a:t>
            </a:r>
            <a:r>
              <a:rPr lang="en-GB" sz="4000" dirty="0" err="1">
                <a:effectLst/>
                <a:latin typeface="Times New Roman" panose="02020603050405020304" pitchFamily="18" charset="0"/>
                <a:ea typeface="Times New Roman" panose="02020603050405020304" pitchFamily="18" charset="0"/>
              </a:rPr>
              <a:t>Juffe</a:t>
            </a:r>
            <a:r>
              <a:rPr lang="en-GB" sz="4000" dirty="0">
                <a:effectLst/>
                <a:latin typeface="Times New Roman" panose="02020603050405020304" pitchFamily="18" charset="0"/>
                <a:ea typeface="Times New Roman" panose="02020603050405020304" pitchFamily="18" charset="0"/>
              </a:rPr>
              <a:t> </a:t>
            </a:r>
            <a:r>
              <a:rPr lang="en-GB" sz="4000" dirty="0" err="1">
                <a:effectLst/>
                <a:latin typeface="Times New Roman" panose="02020603050405020304" pitchFamily="18" charset="0"/>
                <a:ea typeface="Times New Roman" panose="02020603050405020304" pitchFamily="18" charset="0"/>
              </a:rPr>
              <a:t>Bignoli</a:t>
            </a:r>
            <a:r>
              <a:rPr lang="en-GB" sz="4000" dirty="0">
                <a:effectLst/>
                <a:latin typeface="Times New Roman" panose="02020603050405020304" pitchFamily="18" charset="0"/>
                <a:ea typeface="Times New Roman" panose="02020603050405020304" pitchFamily="18" charset="0"/>
              </a:rPr>
              <a:t>, and T. Petersen (WWF: Gland, Switzerland). Accessible at: </a:t>
            </a:r>
            <a:r>
              <a:rPr lang="en-GB" sz="4000" u="sng" dirty="0">
                <a:solidFill>
                  <a:srgbClr val="0000FF"/>
                </a:solidFill>
                <a:effectLst/>
                <a:latin typeface="Times New Roman" panose="02020603050405020304" pitchFamily="18" charset="0"/>
                <a:ea typeface="Times New Roman" panose="02020603050405020304" pitchFamily="18" charset="0"/>
                <a:hlinkClick r:id="rId11"/>
              </a:rPr>
              <a:t>Living Planet Report 2022 | WWF</a:t>
            </a:r>
            <a:r>
              <a:rPr lang="en-GB" sz="4000" dirty="0">
                <a:effectLst/>
                <a:latin typeface="Times New Roman" panose="02020603050405020304" pitchFamily="18" charset="0"/>
                <a:ea typeface="Times New Roman" panose="02020603050405020304" pitchFamily="18" charset="0"/>
              </a:rPr>
              <a:t>. Accessed on 23 Aug. 2023. </a:t>
            </a:r>
            <a:endParaRPr lang="en-GB" sz="4000" dirty="0">
              <a:effectLst/>
              <a:latin typeface="Arial" panose="020B0604020202020204" pitchFamily="34" charset="0"/>
              <a:ea typeface="Arial" panose="020B0604020202020204" pitchFamily="34" charset="0"/>
            </a:endParaRPr>
          </a:p>
          <a:p>
            <a:pPr>
              <a:lnSpc>
                <a:spcPct val="120000"/>
              </a:lnSpc>
            </a:pPr>
            <a:r>
              <a:rPr lang="en-GB" sz="4000" dirty="0">
                <a:effectLst/>
                <a:latin typeface="Times New Roman" panose="02020603050405020304" pitchFamily="18" charset="0"/>
                <a:ea typeface="Times New Roman" panose="02020603050405020304" pitchFamily="18" charset="0"/>
              </a:rPr>
              <a:t>Zoological Society of London (ZSL) and WWF (2023), Living Plant Index (LPI), online at: </a:t>
            </a:r>
            <a:r>
              <a:rPr lang="en-GB" sz="4000" u="sng" dirty="0">
                <a:solidFill>
                  <a:srgbClr val="0000FF"/>
                </a:solidFill>
                <a:effectLst/>
                <a:latin typeface="Times New Roman" panose="02020603050405020304" pitchFamily="18" charset="0"/>
                <a:ea typeface="Arial" panose="020B0604020202020204" pitchFamily="34" charset="0"/>
                <a:hlinkClick r:id="rId12"/>
              </a:rPr>
              <a:t>https://www.livingplanetindex.org</a:t>
            </a:r>
            <a:r>
              <a:rPr lang="en-GB" sz="4000" dirty="0">
                <a:effectLst/>
                <a:latin typeface="Times New Roman" panose="02020603050405020304" pitchFamily="18" charset="0"/>
                <a:ea typeface="Arial" panose="020B0604020202020204" pitchFamily="34" charset="0"/>
              </a:rPr>
              <a:t>. Accessed on 16 May 2023. </a:t>
            </a:r>
          </a:p>
          <a:p>
            <a:pPr marL="0" indent="0">
              <a:lnSpc>
                <a:spcPct val="120000"/>
              </a:lnSpc>
              <a:buNone/>
            </a:pPr>
            <a:endParaRPr lang="en-GB" sz="4000" dirty="0">
              <a:latin typeface="Times New Roman" panose="02020603050405020304" pitchFamily="18" charset="0"/>
              <a:ea typeface="Arial" panose="020B0604020202020204" pitchFamily="34" charset="0"/>
            </a:endParaRPr>
          </a:p>
          <a:p>
            <a:pPr marL="0" indent="0">
              <a:lnSpc>
                <a:spcPct val="120000"/>
              </a:lnSpc>
              <a:buNone/>
            </a:pPr>
            <a:r>
              <a:rPr lang="en-GB" sz="4000" i="1" dirty="0">
                <a:latin typeface="Times New Roman" panose="02020603050405020304" pitchFamily="18" charset="0"/>
                <a:ea typeface="Arial" panose="020B0604020202020204" pitchFamily="34" charset="0"/>
              </a:rPr>
              <a:t>Image references provided in-texts*. See further references, slide 1. </a:t>
            </a:r>
            <a:endParaRPr lang="en-GB" sz="4000" i="1" dirty="0">
              <a:effectLst/>
              <a:latin typeface="Arial" panose="020B0604020202020204" pitchFamily="34" charset="0"/>
              <a:ea typeface="Arial" panose="020B0604020202020204" pitchFamily="34" charset="0"/>
            </a:endParaRPr>
          </a:p>
          <a:p>
            <a:pPr marL="0" indent="0">
              <a:lnSpc>
                <a:spcPct val="120000"/>
              </a:lnSpc>
              <a:buNone/>
            </a:pPr>
            <a:endParaRPr lang="en-GB" sz="3600" dirty="0">
              <a:effectLst/>
              <a:latin typeface="Arial" panose="020B0604020202020204" pitchFamily="34" charset="0"/>
              <a:ea typeface="Arial" panose="020B0604020202020204" pitchFamily="34" charset="0"/>
            </a:endParaRPr>
          </a:p>
          <a:p>
            <a:endParaRPr lang="en-GB" dirty="0"/>
          </a:p>
        </p:txBody>
      </p:sp>
      <p:sp>
        <p:nvSpPr>
          <p:cNvPr id="6" name="Slide Number Placeholder 5">
            <a:extLst>
              <a:ext uri="{FF2B5EF4-FFF2-40B4-BE49-F238E27FC236}">
                <a16:creationId xmlns:a16="http://schemas.microsoft.com/office/drawing/2014/main" id="{552C460A-F899-8098-CC73-68ADDA24C548}"/>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18</a:t>
            </a:fld>
            <a:endParaRPr lang="en-GB">
              <a:solidFill>
                <a:prstClr val="black">
                  <a:tint val="75000"/>
                </a:prstClr>
              </a:solidFill>
            </a:endParaRPr>
          </a:p>
        </p:txBody>
      </p:sp>
    </p:spTree>
    <p:extLst>
      <p:ext uri="{BB962C8B-B14F-4D97-AF65-F5344CB8AC3E}">
        <p14:creationId xmlns:p14="http://schemas.microsoft.com/office/powerpoint/2010/main" val="267742310"/>
      </p:ext>
    </p:extLst>
  </p:cSld>
  <p:clrMapOvr>
    <a:masterClrMapping/>
  </p:clrMapOvr>
</p:sld>
</file>

<file path=ppt/theme/theme1.xml><?xml version="1.0" encoding="utf-8"?>
<a:theme xmlns:a="http://schemas.openxmlformats.org/drawingml/2006/main" name="1_Custom Design">
  <a:themeElements>
    <a:clrScheme name="UWTSD">
      <a:dk1>
        <a:srgbClr val="1A6888"/>
      </a:dk1>
      <a:lt1>
        <a:srgbClr val="555555"/>
      </a:lt1>
      <a:dk2>
        <a:srgbClr val="FFFFFF"/>
      </a:dk2>
      <a:lt2>
        <a:srgbClr val="FFFFFF"/>
      </a:lt2>
      <a:accent1>
        <a:srgbClr val="26ABCE"/>
      </a:accent1>
      <a:accent2>
        <a:srgbClr val="118DB5"/>
      </a:accent2>
      <a:accent3>
        <a:srgbClr val="1A6888"/>
      </a:accent3>
      <a:accent4>
        <a:srgbClr val="19455E"/>
      </a:accent4>
      <a:accent5>
        <a:srgbClr val="FFFFFF"/>
      </a:accent5>
      <a:accent6>
        <a:srgbClr val="FFFFFF"/>
      </a:accent6>
      <a:hlink>
        <a:srgbClr val="FFFFFF"/>
      </a:hlink>
      <a:folHlink>
        <a:srgbClr val="FFFFFF"/>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01155a8fcdf8072eea97715944ea3d84">
  <xsd:schema xmlns:xsd="http://www.w3.org/2001/XMLSchema" xmlns:xs="http://www.w3.org/2001/XMLSchema" xmlns:p="http://schemas.microsoft.com/office/2006/metadata/properties" xmlns:ns2="303dbf9b-b85b-46a0-94f1-894078c07ecd" targetNamespace="http://schemas.microsoft.com/office/2006/metadata/properties" ma:root="true" ma:fieldsID="f60d8c41df2d54b37b748a3da9bbc2a0"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3F7E1A4D-29DB-447C-8201-DF1B692C6E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purl.org/dc/dcmitype/"/>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303dbf9b-b85b-46a0-94f1-894078c07ecd"/>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
  <TotalTime>0</TotalTime>
  <Words>1925</Words>
  <Application>Microsoft Office PowerPoint</Application>
  <PresentationFormat>On-screen Show (4:3)</PresentationFormat>
  <Paragraphs>140</Paragraphs>
  <Slides>18</Slides>
  <Notes>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18</vt:i4>
      </vt:variant>
    </vt:vector>
  </HeadingPairs>
  <TitlesOfParts>
    <vt:vector size="28" baseType="lpstr">
      <vt:lpstr>Myriad Pro</vt:lpstr>
      <vt:lpstr>Arial</vt:lpstr>
      <vt:lpstr>Calibri</vt:lpstr>
      <vt:lpstr>Fira Sans</vt:lpstr>
      <vt:lpstr>Lato</vt:lpstr>
      <vt:lpstr>Roboto</vt:lpstr>
      <vt:lpstr>Times New Roman</vt:lpstr>
      <vt:lpstr>Work Sans</vt:lpstr>
      <vt:lpstr>1_Custom Design</vt:lpstr>
      <vt:lpstr>1_20140311PresentationUWTSDTemplate</vt:lpstr>
      <vt:lpstr>                             </vt:lpstr>
      <vt:lpstr>1. Introduction </vt:lpstr>
      <vt:lpstr>2. SDGs, food production &amp; the ‘blind spot’*</vt:lpstr>
      <vt:lpstr>PowerPoint Presentation</vt:lpstr>
      <vt:lpstr>3. The current global situation: factory farming</vt:lpstr>
      <vt:lpstr>‘More than three-quarters of global agricultural land is used for livestock, despite meat and dairy making up a much smaller share of the world's protein and calories’ (Ritchie &amp; Roser, 2024).  </vt:lpstr>
      <vt:lpstr>4. Responsible consumption and production – moving forward </vt:lpstr>
      <vt:lpstr>India  </vt:lpstr>
      <vt:lpstr>5. Sustainable food production  </vt:lpstr>
      <vt:lpstr>6. Addressing misconceptions: discounting</vt:lpstr>
      <vt:lpstr>7. Interconnecting issues</vt:lpstr>
      <vt:lpstr>8. Conflicts of interests</vt:lpstr>
      <vt:lpstr>PowerPoint Presentation</vt:lpstr>
      <vt:lpstr>Some solutions already exist – regenerative farming</vt:lpstr>
      <vt:lpstr>PowerPoint Presentation</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Rebekah Humphreys</cp:lastModifiedBy>
  <cp:revision>581</cp:revision>
  <cp:lastPrinted>2024-06-10T08:33:49Z</cp:lastPrinted>
  <dcterms:created xsi:type="dcterms:W3CDTF">2015-04-14T15:21:28Z</dcterms:created>
  <dcterms:modified xsi:type="dcterms:W3CDTF">2025-02-26T10:31:52Z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