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3"/>
  </p:notesMasterIdLst>
  <p:sldIdLst>
    <p:sldId id="256" r:id="rId2"/>
    <p:sldId id="257" r:id="rId3"/>
    <p:sldId id="258" r:id="rId4"/>
    <p:sldId id="276" r:id="rId5"/>
    <p:sldId id="259" r:id="rId6"/>
    <p:sldId id="277" r:id="rId7"/>
    <p:sldId id="279" r:id="rId8"/>
    <p:sldId id="260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91" r:id="rId19"/>
    <p:sldId id="290" r:id="rId20"/>
    <p:sldId id="292" r:id="rId21"/>
    <p:sldId id="293" r:id="rId22"/>
    <p:sldId id="289" r:id="rId23"/>
    <p:sldId id="262" r:id="rId24"/>
    <p:sldId id="261" r:id="rId25"/>
    <p:sldId id="263" r:id="rId26"/>
    <p:sldId id="264" r:id="rId27"/>
    <p:sldId id="265" r:id="rId28"/>
    <p:sldId id="266" r:id="rId29"/>
    <p:sldId id="267" r:id="rId30"/>
    <p:sldId id="268" r:id="rId31"/>
    <p:sldId id="269" r:id="rId32"/>
    <p:sldId id="270" r:id="rId33"/>
    <p:sldId id="271" r:id="rId34"/>
    <p:sldId id="272" r:id="rId35"/>
    <p:sldId id="273" r:id="rId36"/>
    <p:sldId id="274" r:id="rId37"/>
    <p:sldId id="275" r:id="rId38"/>
    <p:sldId id="294" r:id="rId39"/>
    <p:sldId id="296" r:id="rId40"/>
    <p:sldId id="295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17" r:id="rId49"/>
    <p:sldId id="318" r:id="rId50"/>
    <p:sldId id="319" r:id="rId51"/>
    <p:sldId id="320" r:id="rId5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385B06-628F-4505-9E16-84E60115D9B0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8939B7-3BD2-4112-B471-99A5D94C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78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E652659-F35F-F641-331D-CAC1AF0D66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87A0B1-BDE9-4CCA-9EC3-4BC557E09874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B41DFAEE-C2E6-956F-B6CA-72458967E61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5A7826AE-00A4-1A70-7B03-1CBA9CEF5E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CEF70474-67BF-B93F-B56E-41AC5F4BFA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7DEC13-5EAD-4582-810F-2E3C90DCA9DD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305900F1-9A4B-3368-237A-E3D03212889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0BC62249-CFF8-3209-6278-7551815A5B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F9184EB-5155-767A-E5B2-A08B8F2193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64C2FE-FC64-4DE0-854C-8DC1C0636A8A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DBC2ED48-63D2-43C1-91F2-E8DDC10C063C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04FF1FA-9931-4520-4859-05392A6B7E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03E9CA4-D164-413E-F417-726403229F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3ED1E4-2526-4660-AF91-502A9B712BCB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42CAD29F-DE46-4CC1-AC69-D8ED1567329C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C248E4B-FF58-A94E-D61C-71A1F9FFCB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CAF110D-113E-A1E0-C171-EA4C099BA7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B4DACC-8253-405D-83E7-C4F11BABFBF7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91AE9DC8-363A-49AA-B026-290901143902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5650463-37FB-F147-EAFA-2C22217FBD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6D3015C-CC03-1F06-1002-70DEA660F5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9BFF61-310C-43E7-BE43-F3C2845FC292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7F556766-9776-1E14-6B46-FECF0C8E44B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EB827E83-BA07-D7B5-80E2-23E45D9EFC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8D87B6A-9959-3F6E-ABE4-8E8D5511B0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52B7D6-8066-4A4C-99B1-2E952146EF8E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28534DD0-2436-1BB6-4372-A60E9EB98ABC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05FF3FEF-167E-2915-DDA0-E61E61D5E1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6C4BB81C-29A7-1997-CCCE-FFFB429D53C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740C7-4C76-4F81-A1A5-7AE4EC15D160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8893F761-AF8B-165A-DDDE-DFB47489A9B0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8C567E46-271D-7340-34AC-92B807A0CA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CA2B8C0-F8FE-BEB9-7168-F6CAC8E832E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0A7D7E6-7DAA-4294-A179-002AA01138A9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555D4B66-1891-2189-1D1C-ECA890033E52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EF86519-DBE2-059A-C4D4-22E3BA7672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E812787-B4F3-1CBC-E646-1C55EAC9BD5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8FD88A-1402-46A3-B103-4D374F307319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72ED5CA4-9248-C55A-B4F2-1C918F90A9A2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E3F90B10-413C-DFB0-92C0-EC72AF9ECA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EB047C40-FEEE-326D-B14C-6BFF449325B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9950D9-C606-4306-9235-16961525DCF3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7C3CF17C-90AF-F0C7-C66D-2B85DFBE6B0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15AEAFBE-8106-1B3F-310B-7DAE30474D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89C2046-857E-8860-F2F1-7784B55AF6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4C04F8-DEC6-4582-993E-82E04E430CEE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6CCC3E9E-9D49-DF1E-C6E0-FEB6EE9A5221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AC2F110-F32C-B767-BAF3-0BE017A4AD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C05DBD2F-01DC-1EAA-8845-48AF92023F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FA1B5C-E1BD-443B-890E-88D8162606CB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AED2EB64-4154-099E-6587-E9279F1D98D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B01A3696-7D8F-C500-C2BB-2692064352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159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93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44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573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244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50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149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011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64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13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915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0617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2600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599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987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4387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248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603A6F3-A6DB-466D-BF1E-8C31ED3CE608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25A55AB7-925E-41C2-AE90-4B855AE38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140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m/" TargetMode="Externa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C3F6C-4D85-132A-4FF5-EE2F156EE5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Advice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736BC8-1C6D-114E-9ABB-75F813AF91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Systematic Literature Task. </a:t>
            </a:r>
          </a:p>
        </p:txBody>
      </p:sp>
    </p:spTree>
    <p:extLst>
      <p:ext uri="{BB962C8B-B14F-4D97-AF65-F5344CB8AC3E}">
        <p14:creationId xmlns:p14="http://schemas.microsoft.com/office/powerpoint/2010/main" val="660639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4A281-071B-5C92-E2EE-4EE939EB0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D4462-ADE1-7154-A68D-BE06F7F0C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discuss the importance of literature reviews in research. </a:t>
            </a:r>
          </a:p>
          <a:p>
            <a:endParaRPr lang="en-GB" dirty="0"/>
          </a:p>
          <a:p>
            <a:r>
              <a:rPr lang="en-GB" dirty="0"/>
              <a:t>To discuss the different types of literature reviews used in Psychology and Mental Health. </a:t>
            </a:r>
          </a:p>
          <a:p>
            <a:endParaRPr lang="en-GB" dirty="0"/>
          </a:p>
          <a:p>
            <a:r>
              <a:rPr lang="en-GB" dirty="0"/>
              <a:t>To go into more detail on the systematic literature review. </a:t>
            </a:r>
          </a:p>
          <a:p>
            <a:endParaRPr lang="en-GB" dirty="0"/>
          </a:p>
          <a:p>
            <a:r>
              <a:rPr lang="en-GB" dirty="0"/>
              <a:t>To discuss how to write up a systematic literature review. </a:t>
            </a:r>
          </a:p>
        </p:txBody>
      </p:sp>
    </p:spTree>
    <p:extLst>
      <p:ext uri="{BB962C8B-B14F-4D97-AF65-F5344CB8AC3E}">
        <p14:creationId xmlns:p14="http://schemas.microsoft.com/office/powerpoint/2010/main" val="2624757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95ED6-6861-0FF9-FF8D-31AD54F84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Literature Reviews.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1B81B-5F1C-BE27-FCB6-3258443EE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Systematic Reviews</a:t>
            </a:r>
          </a:p>
          <a:p>
            <a:pPr lvl="1"/>
            <a:r>
              <a:rPr lang="en-GB" dirty="0"/>
              <a:t>Use explicit and rigorous methods to identify, critically appraise and synthesise relevant studies. </a:t>
            </a:r>
          </a:p>
          <a:p>
            <a:endParaRPr lang="en-GB" dirty="0"/>
          </a:p>
          <a:p>
            <a:r>
              <a:rPr lang="en-GB" dirty="0"/>
              <a:t>Narrative Reviews</a:t>
            </a:r>
          </a:p>
          <a:p>
            <a:pPr lvl="1"/>
            <a:r>
              <a:rPr lang="en-GB" dirty="0"/>
              <a:t>Summaries of research that lack explicit descriptions of systematic methods</a:t>
            </a:r>
          </a:p>
          <a:p>
            <a:endParaRPr lang="en-GB" dirty="0"/>
          </a:p>
          <a:p>
            <a:r>
              <a:rPr lang="en-GB" dirty="0"/>
              <a:t>Meta-Analysis</a:t>
            </a:r>
          </a:p>
          <a:p>
            <a:pPr lvl="1"/>
            <a:r>
              <a:rPr lang="en-GB" dirty="0"/>
              <a:t>Quantitative review using statistical analysis. </a:t>
            </a:r>
          </a:p>
        </p:txBody>
      </p:sp>
    </p:spTree>
    <p:extLst>
      <p:ext uri="{BB962C8B-B14F-4D97-AF65-F5344CB8AC3E}">
        <p14:creationId xmlns:p14="http://schemas.microsoft.com/office/powerpoint/2010/main" val="2363955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4D6B77F-7AC4-D7E5-F147-CE31DF26D2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is a Systematic Review?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32476FAF-5F93-7CA3-97C2-0008D8D9F9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“A review that is conducted according to clearly stated, scientific research methods, and is designed to minimize biases and errors inherent to traditional, narrative reviews.”</a:t>
            </a:r>
          </a:p>
          <a:p>
            <a:endParaRPr lang="en-US" altLang="en-US" dirty="0"/>
          </a:p>
          <a:p>
            <a:pPr>
              <a:buFontTx/>
              <a:buNone/>
            </a:pPr>
            <a:r>
              <a:rPr lang="en-US" altLang="en-US" dirty="0" err="1"/>
              <a:t>Zvi</a:t>
            </a:r>
            <a:r>
              <a:rPr lang="en-US" altLang="en-US" dirty="0"/>
              <a:t>, M and Chung. K.C. (2007).  Systematic Reviews: A Primer for Plastic Surgery Research. </a:t>
            </a:r>
            <a:r>
              <a:rPr lang="en-US" altLang="en-US" i="1" dirty="0"/>
              <a:t>PRS Journal</a:t>
            </a:r>
            <a:r>
              <a:rPr lang="en-US" altLang="en-US" dirty="0"/>
              <a:t>. 120 (8).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58C9F-9911-C8BE-F83B-6527E39B0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Mulrow (1994)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C5CCE-503D-0169-D1E9-FE38F6702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“Through </a:t>
            </a:r>
            <a:r>
              <a:rPr lang="en-GB" b="1" dirty="0"/>
              <a:t>critical </a:t>
            </a:r>
            <a:r>
              <a:rPr lang="en-GB" dirty="0"/>
              <a:t>exploration, </a:t>
            </a:r>
            <a:r>
              <a:rPr lang="en-GB" b="1" dirty="0"/>
              <a:t>evaluation</a:t>
            </a:r>
            <a:r>
              <a:rPr lang="en-GB" dirty="0"/>
              <a:t> and </a:t>
            </a:r>
            <a:r>
              <a:rPr lang="en-GB" b="1" dirty="0"/>
              <a:t>synthesis</a:t>
            </a:r>
            <a:r>
              <a:rPr lang="en-GB" dirty="0"/>
              <a:t> the </a:t>
            </a:r>
            <a:r>
              <a:rPr lang="en-GB" b="1" dirty="0"/>
              <a:t>systematic</a:t>
            </a:r>
            <a:r>
              <a:rPr lang="en-GB" dirty="0"/>
              <a:t> review separates the insignificant, unsound or redundant deadwood in the literature from the salient and critical studies that are worthy of reflection”. </a:t>
            </a:r>
          </a:p>
        </p:txBody>
      </p:sp>
    </p:spTree>
    <p:extLst>
      <p:ext uri="{BB962C8B-B14F-4D97-AF65-F5344CB8AC3E}">
        <p14:creationId xmlns:p14="http://schemas.microsoft.com/office/powerpoint/2010/main" val="3058158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153A3E5-F8C9-8D8E-D802-B690E549B1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is the significance of Systematic Reviews?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F9F2502-2BE1-E5DC-BA08-B6135E17A0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49460" y="2422125"/>
            <a:ext cx="7772400" cy="4227513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 dirty="0"/>
              <a:t>The large amount of medical literature requires researchers to rely on systematic reviews in order to make an informed decision.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 dirty="0"/>
          </a:p>
          <a:p>
            <a:pPr>
              <a:lnSpc>
                <a:spcPct val="105000"/>
              </a:lnSpc>
            </a:pPr>
            <a:r>
              <a:rPr lang="en-US" altLang="en-US" sz="2000" dirty="0"/>
              <a:t>Systematic Reviews minimize bias. “A systematic review is a more scientific method of summarizing literature because specific protocols are used to determine which studies will be included in the review.”</a:t>
            </a:r>
            <a:r>
              <a:rPr lang="en-US" altLang="en-US" sz="3200" dirty="0"/>
              <a:t> </a:t>
            </a:r>
            <a:endParaRPr lang="en-US" altLang="en-US" sz="1400" dirty="0"/>
          </a:p>
          <a:p>
            <a:pPr>
              <a:lnSpc>
                <a:spcPct val="105000"/>
              </a:lnSpc>
              <a:buFontTx/>
              <a:buNone/>
            </a:pPr>
            <a:r>
              <a:rPr lang="en-US" altLang="en-US" sz="3200" dirty="0"/>
              <a:t>	</a:t>
            </a:r>
            <a:r>
              <a:rPr lang="en-US" altLang="en-US" sz="1200" dirty="0"/>
              <a:t>Chung et al (2006)</a:t>
            </a:r>
            <a:endParaRPr lang="en-US" alt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3A0098F5-5BF5-40B6-8F8A-328AA6EAB4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Why are Systematic Reviews Necessary?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FFE001B-0735-2569-E583-878EDFB81A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altLang="en-US" sz="2000" dirty="0"/>
              <a:t>“The volume of published material makes it impractical for an individual to remain up to date. This is further complicated when individual studies report conflicting conclusions, a problem that is prevalent when small patient samples and retrospective designs are used.”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 dirty="0"/>
          </a:p>
          <a:p>
            <a:pPr>
              <a:lnSpc>
                <a:spcPct val="120000"/>
              </a:lnSpc>
              <a:buFontTx/>
              <a:buNone/>
            </a:pPr>
            <a:r>
              <a:rPr lang="en-US" altLang="en-US" sz="1000" dirty="0"/>
              <a:t>        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en-US" altLang="en-US" sz="3600" dirty="0"/>
              <a:t>Margaliot, </a:t>
            </a:r>
            <a:r>
              <a:rPr lang="en-US" altLang="en-US" sz="3600" dirty="0" err="1"/>
              <a:t>Zvi</a:t>
            </a:r>
            <a:r>
              <a:rPr lang="en-US" altLang="en-US" sz="3600" dirty="0"/>
              <a:t>, M. and Chung, K.C. (2007) Systematic Reviews: A Primer for Plastic Surgery Research. </a:t>
            </a:r>
            <a:r>
              <a:rPr lang="en-US" altLang="en-US" sz="3600" i="1" dirty="0"/>
              <a:t>PRS Journal</a:t>
            </a:r>
            <a:r>
              <a:rPr lang="en-US" altLang="en-US" sz="3600" dirty="0"/>
              <a:t>. 120(7). p.1834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D1EE-7E7A-F7A9-4462-2D398D801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systematic about it…..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9F25E-4BB9-585C-24D8-01BC4F429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Key word search</a:t>
            </a:r>
          </a:p>
          <a:p>
            <a:endParaRPr lang="en-GB" dirty="0"/>
          </a:p>
          <a:p>
            <a:r>
              <a:rPr lang="en-GB" dirty="0"/>
              <a:t>Searching Method</a:t>
            </a:r>
          </a:p>
          <a:p>
            <a:endParaRPr lang="en-GB" dirty="0"/>
          </a:p>
          <a:p>
            <a:r>
              <a:rPr lang="en-GB" dirty="0"/>
              <a:t>Criteria for including / excluding references</a:t>
            </a:r>
          </a:p>
          <a:p>
            <a:endParaRPr lang="en-GB" dirty="0"/>
          </a:p>
          <a:p>
            <a:r>
              <a:rPr lang="en-GB" dirty="0"/>
              <a:t>Clear structure in appraising the evidence</a:t>
            </a:r>
          </a:p>
          <a:p>
            <a:endParaRPr lang="en-GB" dirty="0"/>
          </a:p>
          <a:p>
            <a:r>
              <a:rPr lang="en-GB" dirty="0"/>
              <a:t>Explicit discussion of limitations. </a:t>
            </a:r>
          </a:p>
        </p:txBody>
      </p:sp>
    </p:spTree>
    <p:extLst>
      <p:ext uri="{BB962C8B-B14F-4D97-AF65-F5344CB8AC3E}">
        <p14:creationId xmlns:p14="http://schemas.microsoft.com/office/powerpoint/2010/main" val="3376714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02372AEE-05E9-4C65-A0B3-A2E9499E41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Key Characteristics of Systematic Reviews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C03B178-7268-CCF6-0A95-85E99B822E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US" altLang="en-US" sz="2000"/>
              <a:t>Clearly stated title and objectives 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strategy to search for relevant studies (unpublished and published)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Explicit and justified criteria for the inclusion or exclusion of any study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Clear presentation of characteristics of each study included and an analysis of methodological quality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list of all studies excluded and justification for exclusion</a:t>
            </a:r>
            <a:endParaRPr lang="en-US" altLang="en-US"/>
          </a:p>
          <a:p>
            <a:pPr>
              <a:buFontTx/>
              <a:buNone/>
            </a:pPr>
            <a:r>
              <a:rPr lang="en-US" altLang="en-US" sz="1200"/>
              <a:t>        </a:t>
            </a:r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 </a:t>
            </a:r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0B5D4CD-192B-8745-B304-FAFF73B3F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Characteristics of Systematic Reviews (cont.)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ED8D61D-576C-50B6-0FF7-A3276C8D16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Clear analysis of the results of the eligible studies</a:t>
            </a:r>
          </a:p>
          <a:p>
            <a:pPr marL="457200" lvl="1" indent="0">
              <a:buNone/>
            </a:pPr>
            <a:br>
              <a:rPr lang="en-US" altLang="en-US" dirty="0"/>
            </a:br>
            <a:endParaRPr lang="en-US" altLang="en-US" dirty="0"/>
          </a:p>
          <a:p>
            <a:r>
              <a:rPr lang="en-US" altLang="en-US" sz="2400" dirty="0"/>
              <a:t>Structured report of the review clearly stating the aims, describing the methods and materials and reporting the results</a:t>
            </a:r>
          </a:p>
          <a:p>
            <a:endParaRPr lang="en-US" altLang="en-US" sz="2400" dirty="0"/>
          </a:p>
          <a:p>
            <a:pPr>
              <a:buFontTx/>
              <a:buNone/>
            </a:pPr>
            <a:r>
              <a:rPr lang="en-US" altLang="en-US" sz="1200" dirty="0"/>
              <a:t>        Linda N. </a:t>
            </a:r>
            <a:r>
              <a:rPr lang="en-US" altLang="en-US" sz="1200" dirty="0" err="1"/>
              <a:t>Meurer</a:t>
            </a:r>
            <a:r>
              <a:rPr lang="en-US" altLang="en-US" sz="1200" dirty="0"/>
              <a:t>, MD, MPH Department of Family and Community Medicine. “Systematic Synthesis of the Literature: Introduction to Meta-analysis”. </a:t>
            </a:r>
            <a:r>
              <a:rPr lang="en-US" altLang="en-US" sz="1000" dirty="0"/>
              <a:t>Power Point Presentation.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F44B048-1EFF-DEDA-A28D-78A589B6F0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Focus of the Question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C826CC1D-2FAB-36C2-B596-76FD9831EC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The structured question will determine the inclusion and exclusion criteria:</a:t>
            </a:r>
          </a:p>
          <a:p>
            <a:pPr lvl="1"/>
            <a:r>
              <a:rPr lang="en-US" altLang="en-US"/>
              <a:t>What is the population of interest?</a:t>
            </a:r>
          </a:p>
          <a:p>
            <a:pPr lvl="1"/>
            <a:r>
              <a:rPr lang="en-US" altLang="en-US"/>
              <a:t>What are the interventions?</a:t>
            </a:r>
          </a:p>
          <a:p>
            <a:pPr lvl="1"/>
            <a:r>
              <a:rPr lang="en-US" altLang="en-US"/>
              <a:t>What are the outcomes of interest?</a:t>
            </a:r>
          </a:p>
          <a:p>
            <a:pPr lvl="1"/>
            <a:r>
              <a:rPr lang="en-US" altLang="en-US"/>
              <a:t>What study designs are appropriate?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A50E1D10-72D9-D6BB-0617-8C7F79A46B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Inclusion/Exclusion Criteria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8B70768-1887-244A-D91E-3B00CD01DF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30000"/>
              </a:lnSpc>
            </a:pPr>
            <a:r>
              <a:rPr lang="en-US" altLang="en-US" sz="2400" dirty="0"/>
              <a:t>“Once the study question is formalized, the authors must compose a comprehensive list of inclusion and exclusion criteria.”</a:t>
            </a:r>
          </a:p>
          <a:p>
            <a:pPr>
              <a:lnSpc>
                <a:spcPct val="130000"/>
              </a:lnSpc>
            </a:pPr>
            <a:r>
              <a:rPr lang="en-US" altLang="en-US" sz="2400" dirty="0"/>
              <a:t>“To avoid selection bias, inclusion and exclusion criteria should be agreed upon and formalized before data extraction and analysis.” </a:t>
            </a:r>
            <a:endParaRPr lang="en-US" altLang="en-US" sz="1200" dirty="0"/>
          </a:p>
          <a:p>
            <a:pPr>
              <a:lnSpc>
                <a:spcPct val="130000"/>
              </a:lnSpc>
            </a:pPr>
            <a:endParaRPr lang="en-US" altLang="en-US" sz="1200" dirty="0"/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Zvi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M. and Chung, K.C. (2007) Systematic Reviews: A Primer for Plastic Surgery Research. </a:t>
            </a:r>
            <a:r>
              <a:rPr kumimoji="0" lang="en-US" altLang="en-US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PRS Journal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120(7). p.1836</a:t>
            </a:r>
          </a:p>
          <a:p>
            <a:endParaRPr lang="en-US" alt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9FF37516-9341-E6FC-8AAF-7A61C08831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F8D48BF-2C2D-3810-34A4-1DC7A107BB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“A comprehensive and reproducible literature search is the foundation of a systematic review.” </a:t>
            </a:r>
            <a:endParaRPr lang="en-US" altLang="en-US" sz="1200" dirty="0"/>
          </a:p>
          <a:p>
            <a:endParaRPr lang="en-US" altLang="en-US" sz="1200" dirty="0"/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Zvi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M. and Chung, K.C. (2007) Systematic Reviews: A Primer for Plastic Surgery Research. </a:t>
            </a:r>
            <a:r>
              <a:rPr kumimoji="0" lang="en-US" altLang="en-US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PRS Journal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120(7). p.1837</a:t>
            </a:r>
          </a:p>
          <a:p>
            <a:pPr>
              <a:buFontTx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22F3962C-4C0C-C86C-0F6A-40E5F70C94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 Challenges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3E4FCD50-632E-72E7-F7FB-AD14956192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US" altLang="en-US" sz="1800" b="1" dirty="0"/>
              <a:t>Database Bias</a:t>
            </a:r>
            <a:r>
              <a:rPr lang="en-US" altLang="en-US" sz="1800" dirty="0"/>
              <a:t> - “No single database is likely to contain all published studies on a given subject.”</a:t>
            </a:r>
          </a:p>
          <a:p>
            <a:pPr>
              <a:lnSpc>
                <a:spcPct val="150000"/>
              </a:lnSpc>
            </a:pPr>
            <a:r>
              <a:rPr lang="en-US" altLang="en-US" sz="1800" b="1" dirty="0"/>
              <a:t>Publication Bias</a:t>
            </a:r>
            <a:r>
              <a:rPr lang="en-US" altLang="en-US" sz="1800" dirty="0"/>
              <a:t> - selective publication of articles that show positive treatment of effects and statistical significance.</a:t>
            </a:r>
          </a:p>
          <a:p>
            <a:pPr lvl="1">
              <a:lnSpc>
                <a:spcPct val="150000"/>
              </a:lnSpc>
            </a:pPr>
            <a:r>
              <a:rPr lang="en-US" altLang="en-US" sz="1800" dirty="0"/>
              <a:t>Hence, it is important to search for unpublished studies through a manual search of conference proceedings, correspondence with experts, and a search of clinical trials registries.</a:t>
            </a:r>
          </a:p>
          <a:p>
            <a:pPr lvl="1">
              <a:lnSpc>
                <a:spcPct val="150000"/>
              </a:lnSpc>
            </a:pPr>
            <a:endParaRPr lang="en-US" alt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Zvi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M. and Chung, K.C. (2007) Systematic Reviews: A Primer for Plastic Surgery Research. </a:t>
            </a:r>
            <a:r>
              <a:rPr kumimoji="0" lang="en-US" altLang="en-US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PRS Journal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120(7). p.1837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8206B823-41EC-FD9B-3856-4F54CCCFEE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Review Challenges (cont.)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86EA7344-B3D8-F52B-8E57-2765F09836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b="1"/>
              <a:t>English-language bias</a:t>
            </a:r>
            <a:r>
              <a:rPr lang="en-US" altLang="en-US"/>
              <a:t> - </a:t>
            </a:r>
            <a:r>
              <a:rPr lang="en-US" altLang="en-US" sz="2400"/>
              <a:t>occurs when reviewers exclude papers published in languages other than English</a:t>
            </a:r>
            <a:endParaRPr lang="en-US" altLang="en-US"/>
          </a:p>
          <a:p>
            <a:pPr>
              <a:lnSpc>
                <a:spcPct val="120000"/>
              </a:lnSpc>
            </a:pPr>
            <a:r>
              <a:rPr lang="en-US" altLang="en-US" b="1"/>
              <a:t>Citation bias</a:t>
            </a:r>
            <a:r>
              <a:rPr lang="en-US" altLang="en-US"/>
              <a:t> - </a:t>
            </a:r>
            <a:r>
              <a:rPr lang="en-US" altLang="en-US" sz="2400"/>
              <a:t>occurs when studies with significant or positive results are referenced in other publications, compared with studies with inconclusive or negative findings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7B9FE22F-6889-DABC-3156-C50EEC9FEE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4881A3D-EB6E-0AC3-5A20-2D701581A8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“The list of data to be extracted should be agreed upon a priori consensus during the design stage of the study.”</a:t>
            </a:r>
            <a:endParaRPr lang="en-US" altLang="en-US" sz="1000" dirty="0"/>
          </a:p>
          <a:p>
            <a:endParaRPr lang="en-US" altLang="en-US" sz="1000" dirty="0"/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Zvi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M. and Chung, K.C. (2007) Systematic Reviews: A Primer for Plastic Surgery Research. </a:t>
            </a:r>
            <a:r>
              <a:rPr kumimoji="0" lang="en-US" altLang="en-US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PRS Journal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120(7). p.1839</a:t>
            </a:r>
          </a:p>
          <a:p>
            <a:pPr>
              <a:buFontTx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E78C931F-656E-A83F-9F94-27A9F72FB9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8D6087B3-5329-8F11-1C05-F9E274FB31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Collected data includes:</a:t>
            </a:r>
          </a:p>
          <a:p>
            <a:pPr lvl="1"/>
            <a:r>
              <a:rPr lang="en-US" altLang="en-US"/>
              <a:t>Study characteristics</a:t>
            </a:r>
          </a:p>
          <a:p>
            <a:pPr lvl="1"/>
            <a:r>
              <a:rPr lang="en-US" altLang="en-US"/>
              <a:t>Sample demographics</a:t>
            </a:r>
          </a:p>
          <a:p>
            <a:pPr lvl="1"/>
            <a:r>
              <a:rPr lang="en-US" altLang="en-US"/>
              <a:t>Outcome data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1C72FAFE-86C0-7A4A-3F5E-779164881B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Quality Assessment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8C0CE00F-8D35-C388-11A4-1D03D63EF4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“The </a:t>
            </a:r>
            <a:r>
              <a:rPr lang="en-US" altLang="en-US" u="sng" dirty="0"/>
              <a:t>validity</a:t>
            </a:r>
            <a:r>
              <a:rPr lang="en-US" altLang="en-US" dirty="0"/>
              <a:t> of a systematic review ultimately depends on the scientific method of the retrieved studies and the reporting of data.”</a:t>
            </a:r>
            <a:endParaRPr lang="en-US" altLang="en-US" sz="1200" dirty="0"/>
          </a:p>
          <a:p>
            <a:endParaRPr lang="en-US" altLang="en-US" sz="1200" dirty="0"/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Zvi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M. and Chung, K.C. (2007) Systematic Reviews: A Primer for Plastic Surgery Research. </a:t>
            </a:r>
            <a:r>
              <a:rPr kumimoji="0" lang="en-US" altLang="en-US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PRS Journal</a:t>
            </a:r>
            <a:r>
              <a:rPr kumimoji="0" lang="en-US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120(7). p.1839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49035-FCEA-5B8A-6851-2653F2C66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So….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73844-0FC8-0FB0-921F-EC976732D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rigorous and transparent process is needed when selecting eligible articles.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160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594B643-B504-4746-F733-DA68627E2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tools to use to increase validity.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348482-1845-C997-01F5-88898B5EE4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Quantitative Studies.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AB0C65-E499-3406-F2CA-F2720E56E6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JADED Scores. </a:t>
            </a:r>
          </a:p>
          <a:p>
            <a:r>
              <a:rPr lang="en-GB" dirty="0"/>
              <a:t>Chalmers Scores</a:t>
            </a:r>
          </a:p>
          <a:p>
            <a:r>
              <a:rPr lang="en-GB" dirty="0"/>
              <a:t>Internal Reliability Scores</a:t>
            </a:r>
          </a:p>
          <a:p>
            <a:r>
              <a:rPr lang="en-GB" dirty="0"/>
              <a:t>AACODS (on Moodle)</a:t>
            </a:r>
          </a:p>
          <a:p>
            <a:r>
              <a:rPr lang="en-GB" dirty="0"/>
              <a:t>PRISMA-P (on Moodle)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B9302F-6476-0C16-F316-8F1F416D33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Qualitative Studies.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6442857-144F-BBC4-5850-7466E0D6DA3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AACODS (on Moodle)</a:t>
            </a:r>
          </a:p>
          <a:p>
            <a:r>
              <a:rPr lang="en-GB" dirty="0"/>
              <a:t>PRISMA-P (on Moodle)</a:t>
            </a:r>
          </a:p>
          <a:p>
            <a:r>
              <a:rPr lang="en-GB" dirty="0"/>
              <a:t>COREQ (Qualitative only – on Moodle). </a:t>
            </a:r>
          </a:p>
        </p:txBody>
      </p:sp>
    </p:spTree>
    <p:extLst>
      <p:ext uri="{BB962C8B-B14F-4D97-AF65-F5344CB8AC3E}">
        <p14:creationId xmlns:p14="http://schemas.microsoft.com/office/powerpoint/2010/main" val="10902290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AD3ABE1-7D88-79F2-98D2-4916D071D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COREQ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F5F55C3-D566-8976-B8A3-C4697D0AB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32 Item Check List across 3 Domains. </a:t>
            </a:r>
          </a:p>
          <a:p>
            <a:endParaRPr lang="en-GB" dirty="0"/>
          </a:p>
          <a:p>
            <a:r>
              <a:rPr lang="en-GB" dirty="0"/>
              <a:t>Domain 1 – Research Team and Reflexivity</a:t>
            </a:r>
          </a:p>
          <a:p>
            <a:endParaRPr lang="en-GB" dirty="0"/>
          </a:p>
          <a:p>
            <a:r>
              <a:rPr lang="en-GB" dirty="0"/>
              <a:t>Domain 2 – Study Design. </a:t>
            </a:r>
          </a:p>
          <a:p>
            <a:endParaRPr lang="en-GB" dirty="0"/>
          </a:p>
          <a:p>
            <a:r>
              <a:rPr lang="en-GB" dirty="0"/>
              <a:t>Domain 3 – Analysis and Findings.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790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AED770-2321-CA02-5157-600DBDB79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of  Systematic Literature Review – Write up.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F16FC2-EA19-4DD7-68A9-FB13982A7D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9917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10F23-F982-CECA-902A-F04C79AE6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of a 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61C9B-47B0-799D-98EC-36EE13D12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Abstract. </a:t>
            </a:r>
          </a:p>
          <a:p>
            <a:endParaRPr lang="en-GB" dirty="0"/>
          </a:p>
          <a:p>
            <a:r>
              <a:rPr lang="en-GB" dirty="0"/>
              <a:t>In many ways this is similar to an abstract for a report. </a:t>
            </a:r>
          </a:p>
          <a:p>
            <a:endParaRPr lang="en-GB" dirty="0"/>
          </a:p>
          <a:p>
            <a:r>
              <a:rPr lang="en-GB" dirty="0"/>
              <a:t>You provide background (you can include citations). </a:t>
            </a:r>
          </a:p>
          <a:p>
            <a:endParaRPr lang="en-GB" dirty="0"/>
          </a:p>
          <a:p>
            <a:r>
              <a:rPr lang="en-GB" dirty="0"/>
              <a:t>You explain the methods and process (e.g. how you pool the resources, what was the final pool etc). </a:t>
            </a:r>
          </a:p>
          <a:p>
            <a:endParaRPr lang="en-GB" dirty="0"/>
          </a:p>
          <a:p>
            <a:r>
              <a:rPr lang="en-GB" dirty="0"/>
              <a:t>Brief notation of themes that have merged. </a:t>
            </a:r>
          </a:p>
          <a:p>
            <a:endParaRPr lang="en-GB" dirty="0"/>
          </a:p>
          <a:p>
            <a:r>
              <a:rPr lang="en-GB" dirty="0"/>
              <a:t>Conclusion. </a:t>
            </a:r>
          </a:p>
        </p:txBody>
      </p:sp>
    </p:spTree>
    <p:extLst>
      <p:ext uri="{BB962C8B-B14F-4D97-AF65-F5344CB8AC3E}">
        <p14:creationId xmlns:p14="http://schemas.microsoft.com/office/powerpoint/2010/main" val="22321135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B5B9E-F761-D318-0625-E9AF06767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11B01-76B1-82C4-3D13-3DDBAF93D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Typically much briefer than an introduction section of a primary data collection journal. </a:t>
            </a:r>
          </a:p>
          <a:p>
            <a:endParaRPr lang="en-GB" dirty="0"/>
          </a:p>
          <a:p>
            <a:r>
              <a:rPr lang="en-GB" dirty="0"/>
              <a:t>Focusing on the aims and objectives. </a:t>
            </a:r>
          </a:p>
          <a:p>
            <a:endParaRPr lang="en-GB" dirty="0"/>
          </a:p>
          <a:p>
            <a:r>
              <a:rPr lang="en-GB" dirty="0"/>
              <a:t>Rationale</a:t>
            </a:r>
          </a:p>
          <a:p>
            <a:endParaRPr lang="en-GB" dirty="0"/>
          </a:p>
          <a:p>
            <a:r>
              <a:rPr lang="en-GB" dirty="0"/>
              <a:t>Yes, you can use wider reading in this section. </a:t>
            </a:r>
          </a:p>
        </p:txBody>
      </p:sp>
    </p:spTree>
    <p:extLst>
      <p:ext uri="{BB962C8B-B14F-4D97-AF65-F5344CB8AC3E}">
        <p14:creationId xmlns:p14="http://schemas.microsoft.com/office/powerpoint/2010/main" val="42653840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77522-D52F-4584-8C68-FCC5144CF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2C5CA-6DFE-1B72-2ADA-A470CF201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1. The search process. </a:t>
            </a:r>
          </a:p>
          <a:p>
            <a:endParaRPr lang="en-GB" dirty="0"/>
          </a:p>
          <a:p>
            <a:r>
              <a:rPr lang="en-GB" dirty="0"/>
              <a:t>Start this by BREIFLY re-stating the aim of the systematic review. </a:t>
            </a:r>
          </a:p>
          <a:p>
            <a:endParaRPr lang="en-GB" dirty="0"/>
          </a:p>
          <a:p>
            <a:r>
              <a:rPr lang="en-GB" dirty="0"/>
              <a:t>Then discuss how you went about searching the topic. </a:t>
            </a:r>
          </a:p>
          <a:p>
            <a:pPr lvl="1"/>
            <a:r>
              <a:rPr lang="en-GB" dirty="0"/>
              <a:t>Be prescriptive (lots of detail). </a:t>
            </a:r>
          </a:p>
          <a:p>
            <a:pPr lvl="1"/>
            <a:r>
              <a:rPr lang="en-GB" dirty="0"/>
              <a:t>What search engines used, what were your key words and why. </a:t>
            </a:r>
          </a:p>
          <a:p>
            <a:endParaRPr lang="en-GB" dirty="0"/>
          </a:p>
          <a:p>
            <a:r>
              <a:rPr lang="en-GB" dirty="0"/>
              <a:t>A Table of the Search Process is good. </a:t>
            </a:r>
          </a:p>
        </p:txBody>
      </p:sp>
    </p:spTree>
    <p:extLst>
      <p:ext uri="{BB962C8B-B14F-4D97-AF65-F5344CB8AC3E}">
        <p14:creationId xmlns:p14="http://schemas.microsoft.com/office/powerpoint/2010/main" val="31046708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972AF-B54A-38FE-92EF-76117A254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Table of Search Terms.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45366-A0F7-FD54-BC32-D895DEDAD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D7018F-F789-EAEB-5A33-7FD91E774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362" y="1978090"/>
            <a:ext cx="7742591" cy="4494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0617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390FD-C4E1-A134-6152-D48A6C77E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E8BF4-F817-E0CF-013E-FAA8E991B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2. Inclusion / Exclusion Criteria. </a:t>
            </a:r>
          </a:p>
          <a:p>
            <a:endParaRPr lang="en-GB" dirty="0"/>
          </a:p>
          <a:p>
            <a:r>
              <a:rPr lang="en-GB" dirty="0"/>
              <a:t>So what did the database searches include (and why). </a:t>
            </a:r>
          </a:p>
          <a:p>
            <a:endParaRPr lang="en-GB" dirty="0"/>
          </a:p>
          <a:p>
            <a:r>
              <a:rPr lang="en-GB" dirty="0"/>
              <a:t>What about the dates? Did you limit it too only recent research and why? </a:t>
            </a:r>
          </a:p>
          <a:p>
            <a:endParaRPr lang="en-GB" dirty="0"/>
          </a:p>
          <a:p>
            <a:r>
              <a:rPr lang="en-GB" dirty="0"/>
              <a:t>Qualitative Research Only?</a:t>
            </a:r>
          </a:p>
          <a:p>
            <a:endParaRPr lang="en-GB" dirty="0"/>
          </a:p>
          <a:p>
            <a:r>
              <a:rPr lang="en-GB" dirty="0"/>
              <a:t>What about Exclusion Criteria?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8590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2B845-EAD5-B298-B251-2B5CBD9BF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E06C8-CC51-C64A-39DB-EEA896B563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3. Quality Assessment. </a:t>
            </a:r>
          </a:p>
          <a:p>
            <a:endParaRPr lang="en-GB" dirty="0"/>
          </a:p>
          <a:p>
            <a:r>
              <a:rPr lang="en-GB" dirty="0"/>
              <a:t>Important section – what other qualities do you need to consider after the initial inclusion and exclusion. </a:t>
            </a:r>
          </a:p>
          <a:p>
            <a:endParaRPr lang="en-GB" dirty="0"/>
          </a:p>
          <a:p>
            <a:r>
              <a:rPr lang="en-GB" dirty="0"/>
              <a:t>E.g. Sample Size</a:t>
            </a:r>
          </a:p>
          <a:p>
            <a:r>
              <a:rPr lang="en-GB" dirty="0"/>
              <a:t>Reliability check (for quantitative data)</a:t>
            </a:r>
          </a:p>
          <a:p>
            <a:r>
              <a:rPr lang="en-GB" dirty="0"/>
              <a:t>Country of data. </a:t>
            </a:r>
          </a:p>
          <a:p>
            <a:r>
              <a:rPr lang="en-GB" dirty="0"/>
              <a:t>Checking through Abstract to see how closely it matches the specific area. </a:t>
            </a:r>
          </a:p>
          <a:p>
            <a:pPr lvl="1"/>
            <a:r>
              <a:rPr lang="en-GB" dirty="0"/>
              <a:t>E.g. Specific Mental Health type? Ages of Participants etc?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3287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BC5C0-6E6D-F598-C476-59B8885D1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– Next Step – Summary Table.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AFA550-D544-C1C0-613E-9A52DF680A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694436" cy="4351338"/>
          </a:xfrm>
        </p:spPr>
      </p:pic>
    </p:spTree>
    <p:extLst>
      <p:ext uri="{BB962C8B-B14F-4D97-AF65-F5344CB8AC3E}">
        <p14:creationId xmlns:p14="http://schemas.microsoft.com/office/powerpoint/2010/main" val="8415214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EDC06-6C93-C0D9-E972-6153DE711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E8696-B33F-F058-3BEB-9ABD8E4CF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635674-7CA6-9C42-C305-018B7BCF59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972" y="1604301"/>
            <a:ext cx="10310326" cy="462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2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A1232-A61C-08B9-1B43-63EDB6B1A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43C7B-8CF7-CD76-F603-6F94163F0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560A7C-B38F-5A41-3EEE-0B06DA36A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214" y="1825625"/>
            <a:ext cx="10643586" cy="481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5385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D68A0-A9A6-C316-AD9F-643117486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B09B3-ED00-9F64-67E5-E6BB78A8E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CD36F2-4E16-2189-F633-D15BE4758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725915"/>
            <a:ext cx="9710737" cy="44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6715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8EB4B-128B-6D92-EDEE-398F994D6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/ Discussion.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416AD-8F78-EAF7-E3A6-A22F62959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with an overview of the review (keep it brief). </a:t>
            </a:r>
          </a:p>
          <a:p>
            <a:endParaRPr lang="en-GB" dirty="0"/>
          </a:p>
          <a:p>
            <a:r>
              <a:rPr lang="en-GB" dirty="0"/>
              <a:t>Then an overview of the qualitative themes – in a table format – as noted below (Please note this is hypothetical).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A6F6D01-EEC4-C812-6D62-8176607E9C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3602337"/>
              </p:ext>
            </p:extLst>
          </p:nvPr>
        </p:nvGraphicFramePr>
        <p:xfrm>
          <a:off x="838200" y="3740050"/>
          <a:ext cx="10191564" cy="29270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38313">
                  <a:extLst>
                    <a:ext uri="{9D8B030D-6E8A-4147-A177-3AD203B41FA5}">
                      <a16:colId xmlns:a16="http://schemas.microsoft.com/office/drawing/2014/main" val="777886611"/>
                    </a:ext>
                  </a:extLst>
                </a:gridCol>
                <a:gridCol w="2038313">
                  <a:extLst>
                    <a:ext uri="{9D8B030D-6E8A-4147-A177-3AD203B41FA5}">
                      <a16:colId xmlns:a16="http://schemas.microsoft.com/office/drawing/2014/main" val="3524616593"/>
                    </a:ext>
                  </a:extLst>
                </a:gridCol>
                <a:gridCol w="2038313">
                  <a:extLst>
                    <a:ext uri="{9D8B030D-6E8A-4147-A177-3AD203B41FA5}">
                      <a16:colId xmlns:a16="http://schemas.microsoft.com/office/drawing/2014/main" val="425233936"/>
                    </a:ext>
                  </a:extLst>
                </a:gridCol>
                <a:gridCol w="2657970">
                  <a:extLst>
                    <a:ext uri="{9D8B030D-6E8A-4147-A177-3AD203B41FA5}">
                      <a16:colId xmlns:a16="http://schemas.microsoft.com/office/drawing/2014/main" val="1088828240"/>
                    </a:ext>
                  </a:extLst>
                </a:gridCol>
                <a:gridCol w="1418655">
                  <a:extLst>
                    <a:ext uri="{9D8B030D-6E8A-4147-A177-3AD203B41FA5}">
                      <a16:colId xmlns:a16="http://schemas.microsoft.com/office/drawing/2014/main" val="258059417"/>
                    </a:ext>
                  </a:extLst>
                </a:gridCol>
              </a:tblGrid>
              <a:tr h="585416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Authors and Date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Aim and Focus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Sample and Approach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u="sng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Selected 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Themes / Findings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Comments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4708013"/>
                  </a:ext>
                </a:extLst>
              </a:tr>
              <a:tr h="2341664">
                <a:tc>
                  <a:txBody>
                    <a:bodyPr/>
                    <a:lstStyle/>
                    <a:p>
                      <a:r>
                        <a:rPr lang="en-GB" sz="1600" dirty="0"/>
                        <a:t>Jones (2024)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Exploring Parental Attitudes to ADHD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6 Parents of children with ADHD in a Focus Group.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Main Theme 1 – Barriers</a:t>
                      </a:r>
                    </a:p>
                    <a:p>
                      <a:r>
                        <a:rPr lang="en-GB" sz="1600" dirty="0"/>
                        <a:t>     Sub Theme 1 – Stigma</a:t>
                      </a:r>
                    </a:p>
                    <a:p>
                      <a:r>
                        <a:rPr lang="en-GB" sz="1600" dirty="0"/>
                        <a:t>      Sub Theme 2 – Parental Fatigue.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Main Theme 2 – Support. </a:t>
                      </a:r>
                    </a:p>
                    <a:p>
                      <a:r>
                        <a:rPr lang="en-GB" sz="1600" dirty="0"/>
                        <a:t>      Sub Theme 1 – Family</a:t>
                      </a:r>
                    </a:p>
                    <a:p>
                      <a:r>
                        <a:rPr lang="en-GB" sz="1600" dirty="0"/>
                        <a:t>       Sub Theme 2 – Teachers.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120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23948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0D0C-7BD2-03E7-0A05-A29FB34F8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/ Discussion.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3E7CC-2A43-3281-3788-043205D3D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Deeper discussion of the selected themes.</a:t>
            </a:r>
          </a:p>
          <a:p>
            <a:endParaRPr lang="en-GB" dirty="0"/>
          </a:p>
          <a:p>
            <a:r>
              <a:rPr lang="en-GB" dirty="0"/>
              <a:t>Use subheadings – can make up your own theme names. </a:t>
            </a:r>
          </a:p>
          <a:p>
            <a:endParaRPr lang="en-GB" dirty="0"/>
          </a:p>
          <a:p>
            <a:r>
              <a:rPr lang="en-GB" dirty="0"/>
              <a:t>Focus on themes that are similar across multiple studies would be advised. </a:t>
            </a:r>
          </a:p>
          <a:p>
            <a:endParaRPr lang="en-GB" dirty="0"/>
          </a:p>
          <a:p>
            <a:r>
              <a:rPr lang="en-GB" dirty="0"/>
              <a:t>However, if there is an interesting “outlier” of the theme, this can be also noted. </a:t>
            </a:r>
          </a:p>
          <a:p>
            <a:endParaRPr lang="en-GB" dirty="0"/>
          </a:p>
          <a:p>
            <a:r>
              <a:rPr lang="en-GB" dirty="0"/>
              <a:t>Remember subheadings – should be linked around third table (if not exactly the same).  </a:t>
            </a:r>
          </a:p>
        </p:txBody>
      </p:sp>
    </p:spTree>
    <p:extLst>
      <p:ext uri="{BB962C8B-B14F-4D97-AF65-F5344CB8AC3E}">
        <p14:creationId xmlns:p14="http://schemas.microsoft.com/office/powerpoint/2010/main" val="40058589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2983A-F4AB-6A47-E161-A1AA2EB6C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/ Discussion.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3C976-ADBC-6C35-CEB8-0D65F66AB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do not need to include any quotes from participants of the studies (it is not expected). </a:t>
            </a:r>
          </a:p>
          <a:p>
            <a:endParaRPr lang="en-GB" dirty="0"/>
          </a:p>
          <a:p>
            <a:r>
              <a:rPr lang="en-GB" dirty="0"/>
              <a:t>Evaluative in tone and yes citations should be used. </a:t>
            </a:r>
          </a:p>
          <a:p>
            <a:endParaRPr lang="en-GB" dirty="0"/>
          </a:p>
          <a:p>
            <a:r>
              <a:rPr lang="en-GB" dirty="0"/>
              <a:t>Good coverage of ALL of the papers covered at the end. </a:t>
            </a:r>
          </a:p>
          <a:p>
            <a:endParaRPr lang="en-GB" dirty="0"/>
          </a:p>
          <a:p>
            <a:r>
              <a:rPr lang="en-GB" dirty="0"/>
              <a:t>Conclusion (new subheading). </a:t>
            </a:r>
          </a:p>
          <a:p>
            <a:pPr lvl="1"/>
            <a:r>
              <a:rPr lang="en-GB" dirty="0"/>
              <a:t>This can also include some limitations of the papers reviewed. </a:t>
            </a:r>
          </a:p>
        </p:txBody>
      </p:sp>
    </p:spTree>
    <p:extLst>
      <p:ext uri="{BB962C8B-B14F-4D97-AF65-F5344CB8AC3E}">
        <p14:creationId xmlns:p14="http://schemas.microsoft.com/office/powerpoint/2010/main" val="41715819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43056-6CC3-DAF7-2140-EE024D5CA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77E48-0B8F-5F81-BCB9-70B425F0AC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Following the Conclusion is the reference list. </a:t>
            </a:r>
          </a:p>
          <a:p>
            <a:endParaRPr lang="en-GB" dirty="0"/>
          </a:p>
          <a:p>
            <a:r>
              <a:rPr lang="en-GB" dirty="0"/>
              <a:t>APA version 7 in alphabetical order. </a:t>
            </a:r>
          </a:p>
          <a:p>
            <a:endParaRPr lang="en-GB" dirty="0"/>
          </a:p>
          <a:p>
            <a:r>
              <a:rPr lang="en-GB" dirty="0"/>
              <a:t>There should not be anything in the appendices. </a:t>
            </a:r>
          </a:p>
        </p:txBody>
      </p:sp>
    </p:spTree>
    <p:extLst>
      <p:ext uri="{BB962C8B-B14F-4D97-AF65-F5344CB8AC3E}">
        <p14:creationId xmlns:p14="http://schemas.microsoft.com/office/powerpoint/2010/main" val="18930497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F6F7E-B18C-DCCC-2BE9-60F69CAA8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Count.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683D5-EA25-5477-D022-D75D4EEDB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4,000 – Total – Tables NOT counting towards the word count. </a:t>
            </a:r>
          </a:p>
          <a:p>
            <a:endParaRPr lang="en-GB" dirty="0"/>
          </a:p>
          <a:p>
            <a:r>
              <a:rPr lang="en-GB" dirty="0"/>
              <a:t>Abstract – 150-200 words. </a:t>
            </a:r>
          </a:p>
          <a:p>
            <a:r>
              <a:rPr lang="en-GB" dirty="0"/>
              <a:t>Introduction – 600 words. </a:t>
            </a:r>
          </a:p>
          <a:p>
            <a:r>
              <a:rPr lang="en-GB" dirty="0"/>
              <a:t>Methods (all subsections but not including tables) – 1, 200</a:t>
            </a:r>
          </a:p>
          <a:p>
            <a:r>
              <a:rPr lang="en-GB" dirty="0"/>
              <a:t>Results / Discussion AND Conclusion (all sections but not including tables) – 2000</a:t>
            </a:r>
          </a:p>
          <a:p>
            <a:endParaRPr lang="en-GB" dirty="0"/>
          </a:p>
          <a:p>
            <a:r>
              <a:rPr lang="en-GB" dirty="0"/>
              <a:t>Please note this is a guideline.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9467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D5C2D7-7F91-7177-2F00-9B1FFA4555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guide to Literature Searching.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39718A7-CBFC-CA2A-5558-6CE6F61B13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810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The UWTSD Library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578101"/>
            <a:ext cx="7408333" cy="3763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When using the library catalogue, you have an option to search ALL stock by title or keyword in the advance search area.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Title search = limits to words in the title.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Keyword search = words relating to the topic of book not necessarily in title.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/>
              <a:t>http://www.uwtsd.ac.uk/library</a:t>
            </a:r>
          </a:p>
        </p:txBody>
      </p:sp>
    </p:spTree>
    <p:extLst>
      <p:ext uri="{BB962C8B-B14F-4D97-AF65-F5344CB8AC3E}">
        <p14:creationId xmlns:p14="http://schemas.microsoft.com/office/powerpoint/2010/main" val="1905707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8D41E-B842-2060-9D7F-08800064E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E9DAA-96E4-BDDC-0004-C202FD444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88B4DD-FB79-53E5-7C82-9FCD5EDF1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559" y="473707"/>
            <a:ext cx="11415600" cy="5910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4363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7D293-2263-F7A6-F31A-698683003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24702-AFA6-C8FF-7942-998791F39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F1BFFD-A6C4-A577-3C1E-AD2C28AD2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4287"/>
            <a:ext cx="12192000" cy="673371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9BB40FC-E8E3-ABD8-F26C-C9720D8226E4}"/>
              </a:ext>
            </a:extLst>
          </p:cNvPr>
          <p:cNvSpPr/>
          <p:nvPr/>
        </p:nvSpPr>
        <p:spPr>
          <a:xfrm>
            <a:off x="2148396" y="5051394"/>
            <a:ext cx="1970843" cy="54153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072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8FA2B-062D-5E02-396C-2BFEBBDC8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0F3B4-EA5E-2BAA-7DD2-534EC05B7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14F0C2-F0B6-7B36-A560-079F5F8C81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8575"/>
            <a:ext cx="12192000" cy="660942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CD7D68F-CCE2-5FC3-8683-CD7228FD1046}"/>
              </a:ext>
            </a:extLst>
          </p:cNvPr>
          <p:cNvSpPr/>
          <p:nvPr/>
        </p:nvSpPr>
        <p:spPr>
          <a:xfrm>
            <a:off x="5255581" y="284085"/>
            <a:ext cx="683580" cy="80786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1934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5872-6421-2F62-71A9-666A3BF32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85AE1-2DA8-6C4C-4E45-B6889F8DA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B64932-1491-EE9C-E338-95DE246036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12" y="214604"/>
            <a:ext cx="11838279" cy="6280107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F46D6C2-4213-EF2F-98D6-7B0EE136E2B5}"/>
              </a:ext>
            </a:extLst>
          </p:cNvPr>
          <p:cNvSpPr/>
          <p:nvPr/>
        </p:nvSpPr>
        <p:spPr>
          <a:xfrm>
            <a:off x="391886" y="2687216"/>
            <a:ext cx="1259632" cy="363894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458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29194-959A-AB4E-62B1-DE1327815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088A0-0716-9126-9886-250268756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C4870-D226-D813-4F9F-56206EBE4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9168"/>
            <a:ext cx="12192000" cy="578498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485E5F2F-EBA7-0C9B-AB43-3FEE85315046}"/>
              </a:ext>
            </a:extLst>
          </p:cNvPr>
          <p:cNvSpPr/>
          <p:nvPr/>
        </p:nvSpPr>
        <p:spPr>
          <a:xfrm>
            <a:off x="2211387" y="4609322"/>
            <a:ext cx="3508278" cy="60649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3614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82570-CF1E-58A6-A0BB-A2439D335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I have to go through all 110 Databases?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2A3BC-12BD-075D-8A2E-29D6DCDA0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No….. There are a description of what types of journal articles / publication the data set will contain. </a:t>
            </a:r>
          </a:p>
          <a:p>
            <a:endParaRPr lang="en-GB" dirty="0"/>
          </a:p>
          <a:p>
            <a:r>
              <a:rPr lang="en-GB" dirty="0"/>
              <a:t>Whilst you can read it – you do not need to look at a database for architecture for this assignment. </a:t>
            </a:r>
          </a:p>
          <a:p>
            <a:endParaRPr lang="en-GB" dirty="0"/>
          </a:p>
          <a:p>
            <a:r>
              <a:rPr lang="en-GB" dirty="0"/>
              <a:t>So what are the useful data bases? </a:t>
            </a:r>
          </a:p>
        </p:txBody>
      </p:sp>
    </p:spTree>
    <p:extLst>
      <p:ext uri="{BB962C8B-B14F-4D97-AF65-F5344CB8AC3E}">
        <p14:creationId xmlns:p14="http://schemas.microsoft.com/office/powerpoint/2010/main" val="27235000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E5A04-A346-E1DF-CBA5-596ED6197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Databases linked to Psychology /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D6B54-CC87-725A-3E6A-69BA667FD3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ScienceDirect **</a:t>
            </a:r>
          </a:p>
          <a:p>
            <a:r>
              <a:rPr lang="en-GB" dirty="0"/>
              <a:t>JSTOR **</a:t>
            </a:r>
          </a:p>
          <a:p>
            <a:r>
              <a:rPr lang="en-GB" dirty="0" err="1"/>
              <a:t>PsychInfo</a:t>
            </a:r>
            <a:r>
              <a:rPr lang="en-GB" dirty="0"/>
              <a:t> **</a:t>
            </a:r>
          </a:p>
          <a:p>
            <a:r>
              <a:rPr lang="en-GB" dirty="0"/>
              <a:t>Psych Articles **</a:t>
            </a:r>
          </a:p>
          <a:p>
            <a:r>
              <a:rPr lang="en-GB" dirty="0"/>
              <a:t>EBSCO **</a:t>
            </a:r>
          </a:p>
          <a:p>
            <a:r>
              <a:rPr lang="en-GB" dirty="0"/>
              <a:t>APA </a:t>
            </a:r>
            <a:r>
              <a:rPr lang="en-GB" dirty="0" err="1"/>
              <a:t>PsychBooks</a:t>
            </a:r>
            <a:r>
              <a:rPr lang="en-GB" dirty="0"/>
              <a:t> ** (although a lot of text books)</a:t>
            </a:r>
          </a:p>
          <a:p>
            <a:r>
              <a:rPr lang="en-GB" dirty="0" err="1"/>
              <a:t>Proquest</a:t>
            </a:r>
            <a:r>
              <a:rPr lang="en-GB" dirty="0"/>
              <a:t> **</a:t>
            </a:r>
          </a:p>
          <a:p>
            <a:r>
              <a:rPr lang="en-GB" dirty="0" err="1"/>
              <a:t>PsychSource</a:t>
            </a:r>
            <a:endParaRPr lang="en-GB" dirty="0"/>
          </a:p>
          <a:p>
            <a:r>
              <a:rPr lang="en-GB" dirty="0"/>
              <a:t>ISI</a:t>
            </a:r>
          </a:p>
          <a:p>
            <a:r>
              <a:rPr lang="en-GB" dirty="0"/>
              <a:t>Web of Knowledge</a:t>
            </a:r>
          </a:p>
          <a:p>
            <a:r>
              <a:rPr lang="en-GB" dirty="0" err="1"/>
              <a:t>Swetswise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6EB2F5-BC17-7236-C01C-58632050CD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** Currently available in UWTSD Online Library. </a:t>
            </a:r>
          </a:p>
        </p:txBody>
      </p:sp>
    </p:spTree>
    <p:extLst>
      <p:ext uri="{BB962C8B-B14F-4D97-AF65-F5344CB8AC3E}">
        <p14:creationId xmlns:p14="http://schemas.microsoft.com/office/powerpoint/2010/main" val="17056328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64C63-D290-E11E-80A7-DB867BCC8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There is also Google Scholar..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C12336-962E-60CB-33D1-C5421A7F7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https://scholar.google.com/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9129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Google Scholar – Standing on the Shoulder of Giants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" y="2183362"/>
            <a:ext cx="12090400" cy="4674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4938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18248-E108-50EF-CC1B-FF9502F4B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 Key word searching on Google Scholar.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B30E80-3CB3-B582-3272-66CAC53FCF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4954" y="2631233"/>
            <a:ext cx="10331030" cy="2567880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A3DBFC59-53E7-9C93-AAF6-D3CA32CEC009}"/>
              </a:ext>
            </a:extLst>
          </p:cNvPr>
          <p:cNvSpPr/>
          <p:nvPr/>
        </p:nvSpPr>
        <p:spPr>
          <a:xfrm>
            <a:off x="1464906" y="3256384"/>
            <a:ext cx="317241" cy="363894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41620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A0F02-10F7-CD85-9EB9-88584DCC6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DBBE6-66B5-2510-372C-CC51F38F3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9918DC-13BF-E850-9ED9-E839E77636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535" y="2282825"/>
            <a:ext cx="9246636" cy="405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14661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90A66-16C8-8CC1-FAB9-469BD2C3E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F2930-3B29-FE42-DE94-062D47BAF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there are any questions about the library resources, then do not hesitate to contact via the forum. </a:t>
            </a:r>
          </a:p>
        </p:txBody>
      </p:sp>
    </p:spTree>
    <p:extLst>
      <p:ext uri="{BB962C8B-B14F-4D97-AF65-F5344CB8AC3E}">
        <p14:creationId xmlns:p14="http://schemas.microsoft.com/office/powerpoint/2010/main" val="39930278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2268</TotalTime>
  <Words>1938</Words>
  <Application>Microsoft Office PowerPoint</Application>
  <PresentationFormat>Widescreen</PresentationFormat>
  <Paragraphs>268</Paragraphs>
  <Slides>51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6" baseType="lpstr">
      <vt:lpstr>Aptos</vt:lpstr>
      <vt:lpstr>Arial</vt:lpstr>
      <vt:lpstr>Century Gothic</vt:lpstr>
      <vt:lpstr>Wingdings 3</vt:lpstr>
      <vt:lpstr>Ion Boardroom</vt:lpstr>
      <vt:lpstr>Assignment Advice</vt:lpstr>
      <vt:lpstr>Aims of the Session</vt:lpstr>
      <vt:lpstr>Types of Literature Reviews. </vt:lpstr>
      <vt:lpstr>What is a Systematic Review?</vt:lpstr>
      <vt:lpstr>Mulrow (1994) </vt:lpstr>
      <vt:lpstr>What is the significance of Systematic Reviews?</vt:lpstr>
      <vt:lpstr>Why are Systematic Reviews Necessary?</vt:lpstr>
      <vt:lpstr>What is systematic about it….. </vt:lpstr>
      <vt:lpstr>Key Characteristics of Systematic Reviews</vt:lpstr>
      <vt:lpstr>Characteristics of Systematic Reviews (cont.)</vt:lpstr>
      <vt:lpstr>Focus of the Question</vt:lpstr>
      <vt:lpstr>Inclusion/Exclusion Criteria</vt:lpstr>
      <vt:lpstr>Literature Search</vt:lpstr>
      <vt:lpstr>Literature Search Challenges</vt:lpstr>
      <vt:lpstr>Literature Review Challenges (cont.)</vt:lpstr>
      <vt:lpstr>Data Collection</vt:lpstr>
      <vt:lpstr>Data Collection (cont.)</vt:lpstr>
      <vt:lpstr>Quality Assessment</vt:lpstr>
      <vt:lpstr>So…. </vt:lpstr>
      <vt:lpstr>Objective tools to use to increase validity. </vt:lpstr>
      <vt:lpstr>COREQ</vt:lpstr>
      <vt:lpstr>Stages of  Systematic Literature Review – Write up. </vt:lpstr>
      <vt:lpstr>Stages of a Systematic Review</vt:lpstr>
      <vt:lpstr>Introduction. </vt:lpstr>
      <vt:lpstr>Methods. </vt:lpstr>
      <vt:lpstr>Example Table of Search Terms. </vt:lpstr>
      <vt:lpstr>Methods. </vt:lpstr>
      <vt:lpstr>Methods</vt:lpstr>
      <vt:lpstr>Methods – Next Step – Summary Table. </vt:lpstr>
      <vt:lpstr>PowerPoint Presentation</vt:lpstr>
      <vt:lpstr>PowerPoint Presentation</vt:lpstr>
      <vt:lpstr>PowerPoint Presentation</vt:lpstr>
      <vt:lpstr>Results / Discussion. </vt:lpstr>
      <vt:lpstr>Results / Discussion. </vt:lpstr>
      <vt:lpstr>Results / Discussion. </vt:lpstr>
      <vt:lpstr>Reference List. </vt:lpstr>
      <vt:lpstr>Word Count. </vt:lpstr>
      <vt:lpstr>A guide to Literature Searching. </vt:lpstr>
      <vt:lpstr>The UWTSD Library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 I have to go through all 110 Databases? </vt:lpstr>
      <vt:lpstr>Useful Databases linked to Psychology / Mental Health</vt:lpstr>
      <vt:lpstr>There is also Google Scholar.. </vt:lpstr>
      <vt:lpstr>Google Scholar – Standing on the Shoulder of Giants</vt:lpstr>
      <vt:lpstr>Advance Key word searching on Google Scholar.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Advice</dc:title>
  <dc:creator>Stuart Jones</dc:creator>
  <cp:lastModifiedBy>Stuart Jones</cp:lastModifiedBy>
  <cp:revision>16</cp:revision>
  <dcterms:created xsi:type="dcterms:W3CDTF">2024-04-10T13:00:04Z</dcterms:created>
  <dcterms:modified xsi:type="dcterms:W3CDTF">2024-04-15T14:07:27Z</dcterms:modified>
</cp:coreProperties>
</file>