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 id="2147483759" r:id="rId8"/>
  </p:sldMasterIdLst>
  <p:notesMasterIdLst>
    <p:notesMasterId r:id="rId39"/>
  </p:notesMasterIdLst>
  <p:sldIdLst>
    <p:sldId id="363" r:id="rId9"/>
    <p:sldId id="380" r:id="rId10"/>
    <p:sldId id="374" r:id="rId11"/>
    <p:sldId id="377" r:id="rId12"/>
    <p:sldId id="367" r:id="rId13"/>
    <p:sldId id="314" r:id="rId14"/>
    <p:sldId id="315" r:id="rId15"/>
    <p:sldId id="375" r:id="rId16"/>
    <p:sldId id="376" r:id="rId17"/>
    <p:sldId id="379" r:id="rId18"/>
    <p:sldId id="316" r:id="rId19"/>
    <p:sldId id="335" r:id="rId20"/>
    <p:sldId id="364" r:id="rId21"/>
    <p:sldId id="366" r:id="rId22"/>
    <p:sldId id="365" r:id="rId23"/>
    <p:sldId id="372" r:id="rId24"/>
    <p:sldId id="373" r:id="rId25"/>
    <p:sldId id="362" r:id="rId26"/>
    <p:sldId id="353" r:id="rId27"/>
    <p:sldId id="319" r:id="rId28"/>
    <p:sldId id="369" r:id="rId29"/>
    <p:sldId id="371" r:id="rId30"/>
    <p:sldId id="320" r:id="rId31"/>
    <p:sldId id="357" r:id="rId32"/>
    <p:sldId id="271" r:id="rId33"/>
    <p:sldId id="273" r:id="rId34"/>
    <p:sldId id="328" r:id="rId35"/>
    <p:sldId id="329" r:id="rId36"/>
    <p:sldId id="378" r:id="rId37"/>
    <p:sldId id="368" r:id="rId3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Mellor" initials="LM" lastIdx="1" clrIdx="0">
    <p:extLst>
      <p:ext uri="{19B8F6BF-5375-455C-9EA6-DF929625EA0E}">
        <p15:presenceInfo xmlns:p15="http://schemas.microsoft.com/office/powerpoint/2012/main" userId="71831be4c23a743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52"/>
    <a:srgbClr val="520D5D"/>
    <a:srgbClr val="58595B"/>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67215" autoAdjust="0"/>
  </p:normalViewPr>
  <p:slideViewPr>
    <p:cSldViewPr snapToGrid="0">
      <p:cViewPr varScale="1">
        <p:scale>
          <a:sx n="76" d="100"/>
          <a:sy n="76" d="100"/>
        </p:scale>
        <p:origin x="2496" y="96"/>
      </p:cViewPr>
      <p:guideLst>
        <p:guide orient="horz" pos="2160"/>
        <p:guide pos="2880"/>
      </p:guideLst>
    </p:cSldViewPr>
  </p:slideViewPr>
  <p:notesTextViewPr>
    <p:cViewPr>
      <p:scale>
        <a:sx n="1" d="1"/>
        <a:sy n="1" d="1"/>
      </p:scale>
      <p:origin x="0" y="0"/>
    </p:cViewPr>
  </p:notesTextViewPr>
  <p:sorterViewPr>
    <p:cViewPr varScale="1">
      <p:scale>
        <a:sx n="1" d="1"/>
        <a:sy n="1" d="1"/>
      </p:scale>
      <p:origin x="0" y="-756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commentAuthors" Target="commentAuthor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9" cy="489004"/>
          </a:xfrm>
          <a:prstGeom prst="rect">
            <a:avLst/>
          </a:prstGeom>
        </p:spPr>
        <p:txBody>
          <a:bodyPr vert="horz" lIns="89629" tIns="44815" rIns="89629" bIns="44815" rtlCol="0"/>
          <a:lstStyle>
            <a:lvl1pPr algn="l">
              <a:defRPr sz="1200"/>
            </a:lvl1pPr>
          </a:lstStyle>
          <a:p>
            <a:endParaRPr lang="en-GB"/>
          </a:p>
        </p:txBody>
      </p:sp>
      <p:sp>
        <p:nvSpPr>
          <p:cNvPr id="3" name="Date Placeholder 2"/>
          <p:cNvSpPr>
            <a:spLocks noGrp="1"/>
          </p:cNvSpPr>
          <p:nvPr>
            <p:ph type="dt" idx="1"/>
          </p:nvPr>
        </p:nvSpPr>
        <p:spPr>
          <a:xfrm>
            <a:off x="3777596" y="0"/>
            <a:ext cx="2889939" cy="489004"/>
          </a:xfrm>
          <a:prstGeom prst="rect">
            <a:avLst/>
          </a:prstGeom>
        </p:spPr>
        <p:txBody>
          <a:bodyPr vert="horz" lIns="89629" tIns="44815" rIns="89629" bIns="44815" rtlCol="0"/>
          <a:lstStyle>
            <a:lvl1pPr algn="r">
              <a:defRPr sz="1200"/>
            </a:lvl1pPr>
          </a:lstStyle>
          <a:p>
            <a:fld id="{FE37F355-09C7-4EA5-ACB3-A81CA4FE86C7}" type="datetimeFigureOut">
              <a:rPr lang="en-GB" smtClean="0"/>
              <a:t>27/11/2019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629" tIns="44815" rIns="89629" bIns="44815" rtlCol="0" anchor="ctr"/>
          <a:lstStyle/>
          <a:p>
            <a:endParaRPr lang="en-GB"/>
          </a:p>
        </p:txBody>
      </p:sp>
      <p:sp>
        <p:nvSpPr>
          <p:cNvPr id="5" name="Notes Placeholder 4"/>
          <p:cNvSpPr>
            <a:spLocks noGrp="1"/>
          </p:cNvSpPr>
          <p:nvPr>
            <p:ph type="body" sz="quarter" idx="3"/>
          </p:nvPr>
        </p:nvSpPr>
        <p:spPr>
          <a:xfrm>
            <a:off x="666909" y="4693813"/>
            <a:ext cx="5335270" cy="3840392"/>
          </a:xfrm>
          <a:prstGeom prst="rect">
            <a:avLst/>
          </a:prstGeom>
        </p:spPr>
        <p:txBody>
          <a:bodyPr vert="horz" lIns="89629" tIns="44815" rIns="89629" bIns="4481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597"/>
            <a:ext cx="2889939" cy="489004"/>
          </a:xfrm>
          <a:prstGeom prst="rect">
            <a:avLst/>
          </a:prstGeom>
        </p:spPr>
        <p:txBody>
          <a:bodyPr vert="horz" lIns="89629" tIns="44815" rIns="89629" bIns="44815" rtlCol="0" anchor="b"/>
          <a:lstStyle>
            <a:lvl1pPr algn="l">
              <a:defRPr sz="1200"/>
            </a:lvl1pPr>
          </a:lstStyle>
          <a:p>
            <a:endParaRPr lang="en-GB"/>
          </a:p>
        </p:txBody>
      </p:sp>
      <p:sp>
        <p:nvSpPr>
          <p:cNvPr id="7" name="Slide Number Placeholder 6"/>
          <p:cNvSpPr>
            <a:spLocks noGrp="1"/>
          </p:cNvSpPr>
          <p:nvPr>
            <p:ph type="sldNum" sz="quarter" idx="5"/>
          </p:nvPr>
        </p:nvSpPr>
        <p:spPr>
          <a:xfrm>
            <a:off x="3777596" y="9264597"/>
            <a:ext cx="2889939" cy="489004"/>
          </a:xfrm>
          <a:prstGeom prst="rect">
            <a:avLst/>
          </a:prstGeom>
        </p:spPr>
        <p:txBody>
          <a:bodyPr vert="horz" lIns="89629" tIns="44815" rIns="89629" bIns="44815" rtlCol="0" anchor="b"/>
          <a:lstStyle>
            <a:lvl1pPr algn="r">
              <a:defRPr sz="1200"/>
            </a:lvl1pPr>
          </a:lstStyle>
          <a:p>
            <a:fld id="{7236F6D8-446F-4F0D-BDE8-00FE928D2402}" type="slidenum">
              <a:rPr lang="en-GB" smtClean="0"/>
              <a:t>‹#›</a:t>
            </a:fld>
            <a:endParaRPr lang="en-GB"/>
          </a:p>
        </p:txBody>
      </p:sp>
    </p:spTree>
    <p:extLst>
      <p:ext uri="{BB962C8B-B14F-4D97-AF65-F5344CB8AC3E}">
        <p14:creationId xmlns:p14="http://schemas.microsoft.com/office/powerpoint/2010/main" val="4272812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www.ibe.org.uk/list-of-publications/47/47" TargetMode="External"/><Relationship Id="rId3" Type="http://schemas.openxmlformats.org/officeDocument/2006/relationships/hyperlink" Target="http://www.cipd.co.uk/knowledge/strategy/governance/factsheet/" TargetMode="External"/><Relationship Id="rId7" Type="http://schemas.openxmlformats.org/officeDocument/2006/relationships/hyperlink" Target="https://peopleprofession.cipd.org/profession-map/core-behaviours/ethical-practice"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peopleprofession.cipd.org/profession-map/core-purpose/principles-led" TargetMode="External"/><Relationship Id="rId5" Type="http://schemas.openxmlformats.org/officeDocument/2006/relationships/hyperlink" Target="http://www.cipd.co.uk/knowledge/culture/ethics/workplace-decisions-report/" TargetMode="External"/><Relationship Id="rId4" Type="http://schemas.openxmlformats.org/officeDocument/2006/relationships/hyperlink" Target="http://www.cipd.co.uk/knowledge/strategy/corporate-responsibility/factsheet/"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a:t>
            </a:fld>
            <a:endParaRPr lang="en-GB"/>
          </a:p>
        </p:txBody>
      </p:sp>
    </p:spTree>
    <p:extLst>
      <p:ext uri="{BB962C8B-B14F-4D97-AF65-F5344CB8AC3E}">
        <p14:creationId xmlns:p14="http://schemas.microsoft.com/office/powerpoint/2010/main" val="153350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2</a:t>
            </a:fld>
            <a:endParaRPr lang="en-GB"/>
          </a:p>
        </p:txBody>
      </p:sp>
    </p:spTree>
    <p:extLst>
      <p:ext uri="{BB962C8B-B14F-4D97-AF65-F5344CB8AC3E}">
        <p14:creationId xmlns:p14="http://schemas.microsoft.com/office/powerpoint/2010/main" val="1587944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areas are you not confident of?</a:t>
            </a:r>
          </a:p>
          <a:p>
            <a:endParaRPr lang="en-GB" dirty="0"/>
          </a:p>
          <a:p>
            <a:r>
              <a:rPr lang="en-GB" dirty="0"/>
              <a:t>Quick Quiz together. </a:t>
            </a:r>
          </a:p>
        </p:txBody>
      </p:sp>
      <p:sp>
        <p:nvSpPr>
          <p:cNvPr id="4" name="Slide Number Placeholder 3"/>
          <p:cNvSpPr>
            <a:spLocks noGrp="1"/>
          </p:cNvSpPr>
          <p:nvPr>
            <p:ph type="sldNum" sz="quarter" idx="5"/>
          </p:nvPr>
        </p:nvSpPr>
        <p:spPr/>
        <p:txBody>
          <a:bodyPr/>
          <a:lstStyle/>
          <a:p>
            <a:fld id="{7236F6D8-446F-4F0D-BDE8-00FE928D2402}" type="slidenum">
              <a:rPr lang="en-GB" smtClean="0"/>
              <a:t>3</a:t>
            </a:fld>
            <a:endParaRPr lang="en-GB"/>
          </a:p>
        </p:txBody>
      </p:sp>
    </p:spTree>
    <p:extLst>
      <p:ext uri="{BB962C8B-B14F-4D97-AF65-F5344CB8AC3E}">
        <p14:creationId xmlns:p14="http://schemas.microsoft.com/office/powerpoint/2010/main" val="1657096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4</a:t>
            </a:fld>
            <a:endParaRPr lang="en-GB"/>
          </a:p>
        </p:txBody>
      </p:sp>
    </p:spTree>
    <p:extLst>
      <p:ext uri="{BB962C8B-B14F-4D97-AF65-F5344CB8AC3E}">
        <p14:creationId xmlns:p14="http://schemas.microsoft.com/office/powerpoint/2010/main" val="1506813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5</a:t>
            </a:fld>
            <a:endParaRPr lang="en-GB"/>
          </a:p>
        </p:txBody>
      </p:sp>
    </p:spTree>
    <p:extLst>
      <p:ext uri="{BB962C8B-B14F-4D97-AF65-F5344CB8AC3E}">
        <p14:creationId xmlns:p14="http://schemas.microsoft.com/office/powerpoint/2010/main" val="2620046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6</a:t>
            </a:fld>
            <a:endParaRPr lang="en-GB"/>
          </a:p>
        </p:txBody>
      </p:sp>
    </p:spTree>
    <p:extLst>
      <p:ext uri="{BB962C8B-B14F-4D97-AF65-F5344CB8AC3E}">
        <p14:creationId xmlns:p14="http://schemas.microsoft.com/office/powerpoint/2010/main" val="18447655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7</a:t>
            </a:fld>
            <a:endParaRPr lang="en-GB"/>
          </a:p>
        </p:txBody>
      </p:sp>
    </p:spTree>
    <p:extLst>
      <p:ext uri="{BB962C8B-B14F-4D97-AF65-F5344CB8AC3E}">
        <p14:creationId xmlns:p14="http://schemas.microsoft.com/office/powerpoint/2010/main" val="38853578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get professional and unprofessional managers. </a:t>
            </a:r>
          </a:p>
          <a:p>
            <a:r>
              <a:rPr lang="en-GB" dirty="0"/>
              <a:t>Is it still appropriate to focus on knowledge when there is so much change? CIPD changed to emphasise values/principles, as well as knowledge as we will not always know the answers. </a:t>
            </a:r>
          </a:p>
        </p:txBody>
      </p:sp>
      <p:sp>
        <p:nvSpPr>
          <p:cNvPr id="4" name="Slide Number Placeholder 3"/>
          <p:cNvSpPr>
            <a:spLocks noGrp="1"/>
          </p:cNvSpPr>
          <p:nvPr>
            <p:ph type="sldNum" sz="quarter" idx="5"/>
          </p:nvPr>
        </p:nvSpPr>
        <p:spPr/>
        <p:txBody>
          <a:bodyPr/>
          <a:lstStyle/>
          <a:p>
            <a:fld id="{7236F6D8-446F-4F0D-BDE8-00FE928D2402}" type="slidenum">
              <a:rPr lang="en-GB" smtClean="0"/>
              <a:t>8</a:t>
            </a:fld>
            <a:endParaRPr lang="en-GB"/>
          </a:p>
        </p:txBody>
      </p:sp>
    </p:spTree>
    <p:extLst>
      <p:ext uri="{BB962C8B-B14F-4D97-AF65-F5344CB8AC3E}">
        <p14:creationId xmlns:p14="http://schemas.microsoft.com/office/powerpoint/2010/main" val="2509226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Ability to manage self (skills, knowledge and behaviours), work with others, upwards (senior managers) and across (line managers). </a:t>
            </a:r>
          </a:p>
        </p:txBody>
      </p:sp>
      <p:sp>
        <p:nvSpPr>
          <p:cNvPr id="4" name="Slide Number Placeholder 3"/>
          <p:cNvSpPr>
            <a:spLocks noGrp="1"/>
          </p:cNvSpPr>
          <p:nvPr>
            <p:ph type="sldNum" sz="quarter" idx="5"/>
          </p:nvPr>
        </p:nvSpPr>
        <p:spPr/>
        <p:txBody>
          <a:bodyPr/>
          <a:lstStyle/>
          <a:p>
            <a:fld id="{7236F6D8-446F-4F0D-BDE8-00FE928D2402}" type="slidenum">
              <a:rPr lang="en-GB" smtClean="0"/>
              <a:t>9</a:t>
            </a:fld>
            <a:endParaRPr lang="en-GB"/>
          </a:p>
        </p:txBody>
      </p:sp>
    </p:spTree>
    <p:extLst>
      <p:ext uri="{BB962C8B-B14F-4D97-AF65-F5344CB8AC3E}">
        <p14:creationId xmlns:p14="http://schemas.microsoft.com/office/powerpoint/2010/main" val="3118038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10</a:t>
            </a:fld>
            <a:endParaRPr lang="en-GB"/>
          </a:p>
        </p:txBody>
      </p:sp>
    </p:spTree>
    <p:extLst>
      <p:ext uri="{BB962C8B-B14F-4D97-AF65-F5344CB8AC3E}">
        <p14:creationId xmlns:p14="http://schemas.microsoft.com/office/powerpoint/2010/main" val="3644372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4074" indent="-224074">
              <a:buAutoNum type="arabicPeriod"/>
            </a:pPr>
            <a:r>
              <a:rPr lang="en-GB" dirty="0"/>
              <a:t>Members shall:</a:t>
            </a:r>
          </a:p>
          <a:p>
            <a:r>
              <a:rPr lang="en-GB" dirty="0"/>
              <a:t>Maintain professional knowledge and competence</a:t>
            </a:r>
          </a:p>
          <a:p>
            <a:r>
              <a:rPr lang="en-GB" dirty="0"/>
              <a:t>Ensure that they provide a professional, up-to-date and insightful service</a:t>
            </a:r>
          </a:p>
          <a:p>
            <a:r>
              <a:rPr lang="en-GB" dirty="0"/>
              <a:t>Accept responsibility for their own professional actions and decisions</a:t>
            </a:r>
          </a:p>
          <a:p>
            <a:endParaRPr lang="en-GB" dirty="0"/>
          </a:p>
          <a:p>
            <a:r>
              <a:rPr lang="en-GB" dirty="0"/>
              <a:t>2. Members shall:</a:t>
            </a:r>
          </a:p>
          <a:p>
            <a:r>
              <a:rPr lang="en-GB" dirty="0"/>
              <a:t>Establish, maintain and develop business relationships based on confidence, trust and respect</a:t>
            </a:r>
          </a:p>
          <a:p>
            <a:r>
              <a:rPr lang="en-GB" dirty="0"/>
              <a:t>Exhibit and defend professional and personal integrity and honesty at all times</a:t>
            </a:r>
          </a:p>
          <a:p>
            <a:r>
              <a:rPr lang="en-GB" dirty="0"/>
              <a:t>Demonstrate sensitivity for the customers, practices, culture and personal beliefs of others</a:t>
            </a:r>
          </a:p>
          <a:p>
            <a:r>
              <a:rPr lang="en-GB" dirty="0"/>
              <a:t>Advance employment and business practices that promote equality of opportunity, diversity and inclusion and support human rights and dignity</a:t>
            </a:r>
          </a:p>
          <a:p>
            <a:r>
              <a:rPr lang="en-GB" dirty="0"/>
              <a:t>Safeguard all confidential, commercially sensitive and personal data acquired as a result of business relationships and not use it for personal advantage or the benefit or detriment of third parties</a:t>
            </a:r>
          </a:p>
          <a:p>
            <a:endParaRPr lang="en-GB" dirty="0"/>
          </a:p>
          <a:p>
            <a:endParaRPr lang="en-GB" dirty="0"/>
          </a:p>
          <a:p>
            <a:r>
              <a:rPr lang="en-GB" dirty="0"/>
              <a:t>3. Members shall:</a:t>
            </a:r>
          </a:p>
          <a:p>
            <a:r>
              <a:rPr lang="en-GB" dirty="0"/>
              <a:t>Always act in a way which supports and upholds the reputation of the profession</a:t>
            </a:r>
          </a:p>
          <a:p>
            <a:r>
              <a:rPr lang="en-GB" dirty="0"/>
              <a:t>Comply with prevailing laws and not encourage, assist or collude with others who may be engaged in unlawful conduct</a:t>
            </a:r>
          </a:p>
          <a:p>
            <a:r>
              <a:rPr lang="en-GB" dirty="0"/>
              <a:t>Exhibit personal leadership as a role model for maintaining the highest standards of ethical conduct</a:t>
            </a:r>
          </a:p>
          <a:p>
            <a:endParaRPr lang="en-GB" dirty="0"/>
          </a:p>
          <a:p>
            <a:r>
              <a:rPr lang="en-GB" dirty="0"/>
              <a:t>4. Members shall:</a:t>
            </a:r>
          </a:p>
          <a:p>
            <a:r>
              <a:rPr lang="en-GB" dirty="0"/>
              <a:t>Demonstrate and promote fair and reasonable standards in the treatment of people who are operating within their sphere of influence</a:t>
            </a:r>
          </a:p>
          <a:p>
            <a:r>
              <a:rPr lang="en-GB" dirty="0"/>
              <a:t>Challenge others if they suspect unlawful or unethical conduct or behaviour</a:t>
            </a:r>
          </a:p>
          <a:p>
            <a:r>
              <a:rPr lang="en-GB" dirty="0"/>
              <a:t>Promote appropriate people management and development practices to influence and enable the achievement of business objectives</a:t>
            </a:r>
          </a:p>
          <a:p>
            <a:endParaRPr lang="en-GB" dirty="0"/>
          </a:p>
          <a:p>
            <a:endParaRPr lang="en-GB" dirty="0"/>
          </a:p>
          <a:p>
            <a:endParaRPr lang="en-GB" dirty="0"/>
          </a:p>
          <a:p>
            <a:endParaRPr lang="en-GB" dirty="0"/>
          </a:p>
          <a:p>
            <a:pPr marL="224074" indent="-224074">
              <a:buAutoNum type="arabicPeriod"/>
            </a:pPr>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11</a:t>
            </a:fld>
            <a:endParaRPr lang="en-GB"/>
          </a:p>
        </p:txBody>
      </p:sp>
    </p:spTree>
    <p:extLst>
      <p:ext uri="{BB962C8B-B14F-4D97-AF65-F5344CB8AC3E}">
        <p14:creationId xmlns:p14="http://schemas.microsoft.com/office/powerpoint/2010/main" val="1985447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12</a:t>
            </a:fld>
            <a:endParaRPr lang="en-GB"/>
          </a:p>
        </p:txBody>
      </p:sp>
    </p:spTree>
    <p:extLst>
      <p:ext uri="{BB962C8B-B14F-4D97-AF65-F5344CB8AC3E}">
        <p14:creationId xmlns:p14="http://schemas.microsoft.com/office/powerpoint/2010/main" val="1253432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CIPD (2019):</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Ethical practice is the application of ethical values in organisational behaviour. It applies in all aspects of organisational conduct, including </a:t>
            </a:r>
            <a:r>
              <a:rPr lang="en-GB" sz="1200" b="1" i="0" u="sng" kern="1200" dirty="0">
                <a:solidFill>
                  <a:schemeClr val="tx1"/>
                </a:solidFill>
                <a:effectLst/>
                <a:latin typeface="+mn-lt"/>
                <a:ea typeface="+mn-ea"/>
                <a:cs typeface="+mn-cs"/>
                <a:hlinkClick r:id="rId3" tooltip="Corporate governance factsheet"/>
              </a:rPr>
              <a:t>corporate governance</a:t>
            </a:r>
            <a:r>
              <a:rPr lang="en-GB" sz="1200" b="1" i="0" u="none" strike="noStrike" kern="1200" dirty="0">
                <a:solidFill>
                  <a:schemeClr val="tx1"/>
                </a:solidFill>
                <a:effectLst/>
                <a:latin typeface="+mn-lt"/>
                <a:ea typeface="+mn-ea"/>
                <a:cs typeface="+mn-cs"/>
              </a:rPr>
              <a:t>, employment practices, sales techniques, stakeholder relations, accounting practices, and issues of product and </a:t>
            </a:r>
            <a:r>
              <a:rPr lang="en-GB" sz="1200" b="1" i="0" u="sng" kern="1200" dirty="0">
                <a:solidFill>
                  <a:schemeClr val="tx1"/>
                </a:solidFill>
                <a:effectLst/>
                <a:latin typeface="+mn-lt"/>
                <a:ea typeface="+mn-ea"/>
                <a:cs typeface="+mn-cs"/>
                <a:hlinkClick r:id="rId4" tooltip="Corporate responsibility factsheet"/>
              </a:rPr>
              <a:t>corporate responsibility</a:t>
            </a:r>
            <a:r>
              <a:rPr lang="en-GB" sz="1200" b="1" i="0" u="none" strike="noStrike" kern="1200" dirty="0">
                <a:solidFill>
                  <a:schemeClr val="tx1"/>
                </a:solidFill>
                <a:effectLst/>
                <a:latin typeface="+mn-lt"/>
                <a:ea typeface="+mn-ea"/>
                <a:cs typeface="+mn-cs"/>
              </a:rPr>
              <a:t>. It’s about the discretionary decisions that organisations and the people who work for them make in day-to-day situations. Are colleagues treated with dignity and respect? Are customers treated fairly? Are suppliers paid on time? Does the organisation acknowledge its responsibilities to wider society?</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Our </a:t>
            </a:r>
            <a:r>
              <a:rPr lang="en-GB" sz="1200" b="1" i="0" u="sng" kern="1200" dirty="0">
                <a:solidFill>
                  <a:schemeClr val="tx1"/>
                </a:solidFill>
                <a:effectLst/>
                <a:latin typeface="+mn-lt"/>
                <a:ea typeface="+mn-ea"/>
                <a:cs typeface="+mn-cs"/>
                <a:hlinkClick r:id="rId5" tooltip="Perspectives on ethical workplace decision-making"/>
              </a:rPr>
              <a:t>Ethical-decision making</a:t>
            </a:r>
            <a:r>
              <a:rPr lang="en-GB" sz="1200" b="1" i="0" u="none" strike="noStrike" kern="1200" dirty="0">
                <a:solidFill>
                  <a:schemeClr val="tx1"/>
                </a:solidFill>
                <a:effectLst/>
                <a:latin typeface="+mn-lt"/>
                <a:ea typeface="+mn-ea"/>
                <a:cs typeface="+mn-cs"/>
              </a:rPr>
              <a:t> research informed our </a:t>
            </a:r>
            <a:r>
              <a:rPr lang="en-GB" sz="1200" b="1" i="0" u="sng" kern="1200" dirty="0">
                <a:solidFill>
                  <a:schemeClr val="tx1"/>
                </a:solidFill>
                <a:effectLst/>
                <a:latin typeface="+mn-lt"/>
                <a:ea typeface="+mn-ea"/>
                <a:cs typeface="+mn-cs"/>
                <a:hlinkClick r:id="rId6" tooltip="Our professional values - Principles-led"/>
              </a:rPr>
              <a:t>principles for the profession</a:t>
            </a:r>
            <a:r>
              <a:rPr lang="en-GB" sz="1200" b="1" i="0" u="none" strike="noStrike" kern="1200" dirty="0">
                <a:solidFill>
                  <a:schemeClr val="tx1"/>
                </a:solidFill>
                <a:effectLst/>
                <a:latin typeface="+mn-lt"/>
                <a:ea typeface="+mn-ea"/>
                <a:cs typeface="+mn-cs"/>
              </a:rPr>
              <a:t>. They are designed to guide practitioners’ decision-making in any given context and when faced with unexpected situations. The principles represent higher-level value judgements which go beyond prescriptive rules, signalling what an individual should take into account when deciding how to act. Our </a:t>
            </a:r>
            <a:r>
              <a:rPr lang="en-GB" sz="1200" b="1" i="0" u="sng" kern="1200" dirty="0">
                <a:solidFill>
                  <a:schemeClr val="tx1"/>
                </a:solidFill>
                <a:effectLst/>
                <a:latin typeface="+mn-lt"/>
                <a:ea typeface="+mn-ea"/>
                <a:cs typeface="+mn-cs"/>
                <a:hlinkClick r:id="rId7" tooltip="New Profession Map - ethical practice"/>
              </a:rPr>
              <a:t>new Profession Map</a:t>
            </a:r>
            <a:r>
              <a:rPr lang="en-GB" sz="1200" b="1" i="0" u="none" strike="noStrike" kern="1200" dirty="0">
                <a:solidFill>
                  <a:schemeClr val="tx1"/>
                </a:solidFill>
                <a:effectLst/>
                <a:latin typeface="+mn-lt"/>
                <a:ea typeface="+mn-ea"/>
                <a:cs typeface="+mn-cs"/>
              </a:rPr>
              <a:t> has ethical practice as a core behaviour.</a:t>
            </a: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Organisations should ‘do the right thing’ because it is the right thing to do. </a:t>
            </a:r>
            <a:r>
              <a:rPr lang="en-GB" sz="1200" b="1" i="0" u="sng" strike="noStrike" kern="1200" dirty="0">
                <a:solidFill>
                  <a:schemeClr val="tx1"/>
                </a:solidFill>
                <a:effectLst/>
                <a:latin typeface="+mn-lt"/>
                <a:ea typeface="+mn-ea"/>
                <a:cs typeface="+mn-cs"/>
                <a:hlinkClick r:id="rId8" tooltip="Institute of Business Ethics (IBE) publications"/>
              </a:rPr>
              <a:t>The Institute of Business Ethics' research</a:t>
            </a:r>
            <a:r>
              <a:rPr lang="en-GB" sz="1200" b="1" i="0" u="none" strike="noStrike" kern="1200" dirty="0">
                <a:solidFill>
                  <a:schemeClr val="tx1"/>
                </a:solidFill>
                <a:effectLst/>
                <a:latin typeface="+mn-lt"/>
                <a:ea typeface="+mn-ea"/>
                <a:cs typeface="+mn-cs"/>
              </a:rPr>
              <a:t> supports this view, and demonstrates the benefits to organisations when they take their ethical values seriously:</a:t>
            </a:r>
          </a:p>
          <a:p>
            <a:r>
              <a:rPr lang="en-GB" sz="1200" b="1" i="0" u="none" strike="noStrike" kern="1200" dirty="0">
                <a:solidFill>
                  <a:schemeClr val="tx1"/>
                </a:solidFill>
                <a:effectLst/>
                <a:latin typeface="+mn-lt"/>
                <a:ea typeface="+mn-ea"/>
                <a:cs typeface="+mn-cs"/>
              </a:rPr>
              <a:t>An open culture improves morale.</a:t>
            </a:r>
          </a:p>
          <a:p>
            <a:r>
              <a:rPr lang="en-GB" sz="1200" b="1" i="0" u="none" strike="noStrike" kern="1200" dirty="0">
                <a:solidFill>
                  <a:schemeClr val="tx1"/>
                </a:solidFill>
                <a:effectLst/>
                <a:latin typeface="+mn-lt"/>
                <a:ea typeface="+mn-ea"/>
                <a:cs typeface="+mn-cs"/>
              </a:rPr>
              <a:t>Good relations with customers lead to an enhanced reputation.</a:t>
            </a:r>
          </a:p>
          <a:p>
            <a:r>
              <a:rPr lang="en-GB" sz="1200" b="1" i="0" u="none" strike="noStrike" kern="1200" dirty="0">
                <a:solidFill>
                  <a:schemeClr val="tx1"/>
                </a:solidFill>
                <a:effectLst/>
                <a:latin typeface="+mn-lt"/>
                <a:ea typeface="+mn-ea"/>
                <a:cs typeface="+mn-cs"/>
              </a:rPr>
              <a:t>Ethical companies outperform their peers financially in the long term.</a:t>
            </a:r>
          </a:p>
          <a:p>
            <a:r>
              <a:rPr lang="en-GB" sz="1200" b="1" i="0" u="none" strike="noStrike" kern="1200" dirty="0">
                <a:solidFill>
                  <a:schemeClr val="tx1"/>
                </a:solidFill>
                <a:effectLst/>
                <a:latin typeface="+mn-lt"/>
                <a:ea typeface="+mn-ea"/>
                <a:cs typeface="+mn-cs"/>
              </a:rPr>
              <a:t>Reputations are based not only on an organisation’s delivery of its products and services, but on how it values its relationships with its staff and stakeholders, and how it establishes responsibility and accountability towards them. Demonstrable ethical practice is not only an effective insurance policy, mitigating risk; it gives organisations a competitive advantage. The success of any organisation depends on trustful relationships with employees, customers, suppliers and the community.</a:t>
            </a:r>
          </a:p>
          <a:p>
            <a:r>
              <a:rPr lang="en-GB" sz="1200" b="1" i="0" u="none" strike="noStrike" kern="1200" dirty="0">
                <a:solidFill>
                  <a:schemeClr val="tx1"/>
                </a:solidFill>
                <a:effectLst/>
                <a:latin typeface="+mn-lt"/>
                <a:ea typeface="+mn-ea"/>
                <a:cs typeface="+mn-cs"/>
              </a:rPr>
              <a:t>Serious risks can occur when an organisation’s culture is at odds with its stated ethical values. The ‘say/do gap’ – where leaders say one thing but do another – is harmful to their credibility and leaves workers cynical and disengaged. As a result, the organisation is susceptible to ethical lapses and damage to its reputation. Leaders should be clear on what the organisation’s ethical values are and set expectations with employees so that they reflect these values in their behaviours.</a:t>
            </a:r>
          </a:p>
          <a:p>
            <a:endParaRPr lang="en-GB" dirty="0"/>
          </a:p>
        </p:txBody>
      </p:sp>
      <p:sp>
        <p:nvSpPr>
          <p:cNvPr id="4" name="Slide Number Placeholder 3"/>
          <p:cNvSpPr>
            <a:spLocks noGrp="1"/>
          </p:cNvSpPr>
          <p:nvPr>
            <p:ph type="sldNum" sz="quarter" idx="10"/>
          </p:nvPr>
        </p:nvSpPr>
        <p:spPr/>
        <p:txBody>
          <a:bodyPr/>
          <a:lstStyle/>
          <a:p>
            <a:fld id="{7236F6D8-446F-4F0D-BDE8-00FE928D2402}" type="slidenum">
              <a:rPr lang="en-GB" smtClean="0"/>
              <a:t>13</a:t>
            </a:fld>
            <a:endParaRPr lang="en-GB"/>
          </a:p>
        </p:txBody>
      </p:sp>
    </p:spTree>
    <p:extLst>
      <p:ext uri="{BB962C8B-B14F-4D97-AF65-F5344CB8AC3E}">
        <p14:creationId xmlns:p14="http://schemas.microsoft.com/office/powerpoint/2010/main" val="2337879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14</a:t>
            </a:fld>
            <a:endParaRPr lang="en-GB"/>
          </a:p>
        </p:txBody>
      </p:sp>
    </p:spTree>
    <p:extLst>
      <p:ext uri="{BB962C8B-B14F-4D97-AF65-F5344CB8AC3E}">
        <p14:creationId xmlns:p14="http://schemas.microsoft.com/office/powerpoint/2010/main" val="938483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15</a:t>
            </a:fld>
            <a:endParaRPr lang="en-GB"/>
          </a:p>
        </p:txBody>
      </p:sp>
    </p:spTree>
    <p:extLst>
      <p:ext uri="{BB962C8B-B14F-4D97-AF65-F5344CB8AC3E}">
        <p14:creationId xmlns:p14="http://schemas.microsoft.com/office/powerpoint/2010/main" val="11602141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16</a:t>
            </a:fld>
            <a:endParaRPr lang="en-GB"/>
          </a:p>
        </p:txBody>
      </p:sp>
    </p:spTree>
    <p:extLst>
      <p:ext uri="{BB962C8B-B14F-4D97-AF65-F5344CB8AC3E}">
        <p14:creationId xmlns:p14="http://schemas.microsoft.com/office/powerpoint/2010/main" val="12283841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17</a:t>
            </a:fld>
            <a:endParaRPr lang="en-GB"/>
          </a:p>
        </p:txBody>
      </p:sp>
    </p:spTree>
    <p:extLst>
      <p:ext uri="{BB962C8B-B14F-4D97-AF65-F5344CB8AC3E}">
        <p14:creationId xmlns:p14="http://schemas.microsoft.com/office/powerpoint/2010/main" val="31502346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18</a:t>
            </a:fld>
            <a:endParaRPr lang="en-GB"/>
          </a:p>
        </p:txBody>
      </p:sp>
    </p:spTree>
    <p:extLst>
      <p:ext uri="{BB962C8B-B14F-4D97-AF65-F5344CB8AC3E}">
        <p14:creationId xmlns:p14="http://schemas.microsoft.com/office/powerpoint/2010/main" val="20195517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means of continuously improving your knowledge, skills and abilities</a:t>
            </a:r>
          </a:p>
          <a:p>
            <a:r>
              <a:rPr lang="en-GB" dirty="0"/>
              <a:t>Some professional associations (e.g. Law Society) require engagement with CPD on an annual basis</a:t>
            </a:r>
          </a:p>
          <a:p>
            <a:r>
              <a:rPr lang="en-GB" dirty="0"/>
              <a:t>Continuous change in the external environment enhances the importance of CPD activity</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19</a:t>
            </a:fld>
            <a:endParaRPr lang="en-GB"/>
          </a:p>
        </p:txBody>
      </p:sp>
    </p:spTree>
    <p:extLst>
      <p:ext uri="{BB962C8B-B14F-4D97-AF65-F5344CB8AC3E}">
        <p14:creationId xmlns:p14="http://schemas.microsoft.com/office/powerpoint/2010/main" val="19756074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20</a:t>
            </a:fld>
            <a:endParaRPr lang="en-GB"/>
          </a:p>
        </p:txBody>
      </p:sp>
    </p:spTree>
    <p:extLst>
      <p:ext uri="{BB962C8B-B14F-4D97-AF65-F5344CB8AC3E}">
        <p14:creationId xmlns:p14="http://schemas.microsoft.com/office/powerpoint/2010/main" val="2454946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58595B"/>
                </a:solidFill>
                <a:latin typeface="&amp;quot"/>
              </a:rPr>
              <a:t>Identify: Understand where you've come from, where you are and where you want to be.</a:t>
            </a:r>
          </a:p>
          <a:p>
            <a:r>
              <a:rPr lang="en-GB" sz="1200" b="1" dirty="0">
                <a:solidFill>
                  <a:srgbClr val="58595B"/>
                </a:solidFill>
                <a:latin typeface="&amp;quot"/>
              </a:rPr>
              <a:t>Plan: Plan how you can get to where you want to be, with clear outcomes and milestone to track progress.</a:t>
            </a:r>
          </a:p>
          <a:p>
            <a:r>
              <a:rPr lang="en-GB" sz="1200" b="1" dirty="0">
                <a:solidFill>
                  <a:srgbClr val="58595B"/>
                </a:solidFill>
                <a:latin typeface="&amp;quot"/>
              </a:rPr>
              <a:t>Act: Act upon your plan, and be open to learning experiences.</a:t>
            </a:r>
          </a:p>
          <a:p>
            <a:r>
              <a:rPr lang="en-GB" sz="1200" b="1" dirty="0">
                <a:solidFill>
                  <a:srgbClr val="58595B"/>
                </a:solidFill>
                <a:latin typeface="&amp;quot"/>
              </a:rPr>
              <a:t>Reflect: Make the most of your day-to-day learning by routinely reflecting upon experience.</a:t>
            </a:r>
          </a:p>
          <a:p>
            <a:r>
              <a:rPr lang="en-GB" sz="1200" b="1" dirty="0">
                <a:solidFill>
                  <a:srgbClr val="58595B"/>
                </a:solidFill>
                <a:latin typeface="&amp;quot"/>
              </a:rPr>
              <a:t>Apply: Create opportunities where you can translate theory into practice and put your learning to work.</a:t>
            </a:r>
          </a:p>
          <a:p>
            <a:r>
              <a:rPr lang="en-GB" sz="1200" b="1" dirty="0">
                <a:solidFill>
                  <a:srgbClr val="58595B"/>
                </a:solidFill>
                <a:latin typeface="&amp;quot"/>
              </a:rPr>
              <a:t>Share: Share your learning in communities of practice to generate greater insight and benefit from the support of your community.</a:t>
            </a:r>
          </a:p>
          <a:p>
            <a:r>
              <a:rPr lang="en-GB" sz="1200" b="1" dirty="0">
                <a:solidFill>
                  <a:srgbClr val="58595B"/>
                </a:solidFill>
                <a:latin typeface="&amp;quot"/>
              </a:rPr>
              <a:t>Impact: Measure the overall impact your learning has had on the work you do</a:t>
            </a:r>
            <a:endParaRPr lang="en-GB" dirty="0"/>
          </a:p>
        </p:txBody>
      </p:sp>
      <p:sp>
        <p:nvSpPr>
          <p:cNvPr id="4" name="Slide Number Placeholder 3"/>
          <p:cNvSpPr>
            <a:spLocks noGrp="1"/>
          </p:cNvSpPr>
          <p:nvPr>
            <p:ph type="sldNum" sz="quarter" idx="10"/>
          </p:nvPr>
        </p:nvSpPr>
        <p:spPr/>
        <p:txBody>
          <a:bodyPr/>
          <a:lstStyle/>
          <a:p>
            <a:fld id="{7236F6D8-446F-4F0D-BDE8-00FE928D2402}" type="slidenum">
              <a:rPr lang="en-GB" smtClean="0"/>
              <a:t>21</a:t>
            </a:fld>
            <a:endParaRPr lang="en-GB"/>
          </a:p>
        </p:txBody>
      </p:sp>
    </p:spTree>
    <p:extLst>
      <p:ext uri="{BB962C8B-B14F-4D97-AF65-F5344CB8AC3E}">
        <p14:creationId xmlns:p14="http://schemas.microsoft.com/office/powerpoint/2010/main" val="24521650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22</a:t>
            </a:fld>
            <a:endParaRPr lang="en-GB"/>
          </a:p>
        </p:txBody>
      </p:sp>
    </p:spTree>
    <p:extLst>
      <p:ext uri="{BB962C8B-B14F-4D97-AF65-F5344CB8AC3E}">
        <p14:creationId xmlns:p14="http://schemas.microsoft.com/office/powerpoint/2010/main" val="23309158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23</a:t>
            </a:fld>
            <a:endParaRPr lang="en-GB"/>
          </a:p>
        </p:txBody>
      </p:sp>
    </p:spTree>
    <p:extLst>
      <p:ext uri="{BB962C8B-B14F-4D97-AF65-F5344CB8AC3E}">
        <p14:creationId xmlns:p14="http://schemas.microsoft.com/office/powerpoint/2010/main" val="35096844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24</a:t>
            </a:fld>
            <a:endParaRPr lang="en-GB"/>
          </a:p>
        </p:txBody>
      </p:sp>
    </p:spTree>
    <p:extLst>
      <p:ext uri="{BB962C8B-B14F-4D97-AF65-F5344CB8AC3E}">
        <p14:creationId xmlns:p14="http://schemas.microsoft.com/office/powerpoint/2010/main" val="30720537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a:t>
            </a:r>
            <a:r>
              <a:rPr lang="en-GB" baseline="0" dirty="0"/>
              <a:t> - </a:t>
            </a:r>
            <a:r>
              <a:rPr lang="en-GB" dirty="0"/>
              <a:t>Work at the moment isn’t working for people. Survey asked – what do you miss the most about work? Top answer – nothing. </a:t>
            </a:r>
          </a:p>
          <a:p>
            <a:r>
              <a:rPr lang="en-GB" dirty="0"/>
              <a:t>We spend most of our lives working – it needs to be meaningful and good for us. </a:t>
            </a:r>
          </a:p>
        </p:txBody>
      </p:sp>
      <p:sp>
        <p:nvSpPr>
          <p:cNvPr id="4" name="Slide Number Placeholder 3"/>
          <p:cNvSpPr>
            <a:spLocks noGrp="1"/>
          </p:cNvSpPr>
          <p:nvPr>
            <p:ph type="sldNum" sz="quarter" idx="5"/>
          </p:nvPr>
        </p:nvSpPr>
        <p:spPr/>
        <p:txBody>
          <a:bodyPr/>
          <a:lstStyle/>
          <a:p>
            <a:fld id="{2E77DE39-8C43-41EA-A72F-BA87F309D135}" type="slidenum">
              <a:rPr lang="en-GB" smtClean="0"/>
              <a:t>25</a:t>
            </a:fld>
            <a:endParaRPr lang="en-GB"/>
          </a:p>
        </p:txBody>
      </p:sp>
    </p:spTree>
    <p:extLst>
      <p:ext uri="{BB962C8B-B14F-4D97-AF65-F5344CB8AC3E}">
        <p14:creationId xmlns:p14="http://schemas.microsoft.com/office/powerpoint/2010/main" val="10670904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26</a:t>
            </a:fld>
            <a:endParaRPr lang="en-GB"/>
          </a:p>
        </p:txBody>
      </p:sp>
    </p:spTree>
    <p:extLst>
      <p:ext uri="{BB962C8B-B14F-4D97-AF65-F5344CB8AC3E}">
        <p14:creationId xmlns:p14="http://schemas.microsoft.com/office/powerpoint/2010/main" val="4663030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27</a:t>
            </a:fld>
            <a:endParaRPr lang="en-GB"/>
          </a:p>
        </p:txBody>
      </p:sp>
    </p:spTree>
    <p:extLst>
      <p:ext uri="{BB962C8B-B14F-4D97-AF65-F5344CB8AC3E}">
        <p14:creationId xmlns:p14="http://schemas.microsoft.com/office/powerpoint/2010/main" val="18963581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36F6D8-446F-4F0D-BDE8-00FE928D2402}" type="slidenum">
              <a:rPr lang="en-GB" smtClean="0"/>
              <a:t>28</a:t>
            </a:fld>
            <a:endParaRPr lang="en-GB"/>
          </a:p>
        </p:txBody>
      </p:sp>
    </p:spTree>
    <p:extLst>
      <p:ext uri="{BB962C8B-B14F-4D97-AF65-F5344CB8AC3E}">
        <p14:creationId xmlns:p14="http://schemas.microsoft.com/office/powerpoint/2010/main" val="32981686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CIPD – One core, one specialist and one behaviour. </a:t>
            </a:r>
          </a:p>
        </p:txBody>
      </p:sp>
      <p:sp>
        <p:nvSpPr>
          <p:cNvPr id="4" name="Slide Number Placeholder 3"/>
          <p:cNvSpPr>
            <a:spLocks noGrp="1"/>
          </p:cNvSpPr>
          <p:nvPr>
            <p:ph type="sldNum" sz="quarter" idx="5"/>
          </p:nvPr>
        </p:nvSpPr>
        <p:spPr/>
        <p:txBody>
          <a:bodyPr/>
          <a:lstStyle/>
          <a:p>
            <a:fld id="{7236F6D8-446F-4F0D-BDE8-00FE928D2402}" type="slidenum">
              <a:rPr lang="en-GB" smtClean="0"/>
              <a:t>29</a:t>
            </a:fld>
            <a:endParaRPr lang="en-GB"/>
          </a:p>
        </p:txBody>
      </p:sp>
    </p:spTree>
    <p:extLst>
      <p:ext uri="{BB962C8B-B14F-4D97-AF65-F5344CB8AC3E}">
        <p14:creationId xmlns:p14="http://schemas.microsoft.com/office/powerpoint/2010/main" val="21091458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time: The importance</a:t>
            </a:r>
            <a:r>
              <a:rPr lang="en-GB" baseline="0" dirty="0"/>
              <a:t> of teamwork in today’s organisations, group dynamics, team theory and conflict resolution. </a:t>
            </a:r>
            <a:endParaRPr lang="en-GB" dirty="0"/>
          </a:p>
        </p:txBody>
      </p:sp>
      <p:sp>
        <p:nvSpPr>
          <p:cNvPr id="4" name="Slide Number Placeholder 3"/>
          <p:cNvSpPr>
            <a:spLocks noGrp="1"/>
          </p:cNvSpPr>
          <p:nvPr>
            <p:ph type="sldNum" sz="quarter" idx="10"/>
          </p:nvPr>
        </p:nvSpPr>
        <p:spPr/>
        <p:txBody>
          <a:bodyPr/>
          <a:lstStyle/>
          <a:p>
            <a:fld id="{7236F6D8-446F-4F0D-BDE8-00FE928D2402}" type="slidenum">
              <a:rPr lang="en-GB" smtClean="0"/>
              <a:t>30</a:t>
            </a:fld>
            <a:endParaRPr lang="en-GB"/>
          </a:p>
        </p:txBody>
      </p:sp>
    </p:spTree>
    <p:extLst>
      <p:ext uri="{BB962C8B-B14F-4D97-AF65-F5344CB8AC3E}">
        <p14:creationId xmlns:p14="http://schemas.microsoft.com/office/powerpoint/2010/main" val="100115942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5.xml"/><Relationship Id="rId4" Type="http://schemas.openxmlformats.org/officeDocument/2006/relationships/image" Target="../media/image1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143000" y="731520"/>
            <a:ext cx="64008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06243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94280591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60726940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03379583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84371142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8282554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41033873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33152940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8636084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35651757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12140707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11C1156-9F48-442B-9650-93B414C8510A}" type="datetimeFigureOut">
              <a:rPr lang="en-GB" smtClean="0"/>
              <a:pPr/>
              <a:t>27/11/2019</a:t>
            </a:fld>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93573376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227043736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2702402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6"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image" Target="../media/image7.png"/><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2" Type="http://schemas.openxmlformats.org/officeDocument/2006/relationships/slideLayout" Target="../slideLayouts/slideLayout32.xml"/><Relationship Id="rId16" Type="http://schemas.openxmlformats.org/officeDocument/2006/relationships/image" Target="../media/image2.png"/><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image" Target="../media/image7.png"/><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slideLayout" Target="../slideLayouts/slideLayout56.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4.xml"/><Relationship Id="rId13" Type="http://schemas.openxmlformats.org/officeDocument/2006/relationships/slideLayout" Target="../slideLayouts/slideLayout69.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slideLayout" Target="../slideLayouts/slideLayout68.xml"/><Relationship Id="rId17" Type="http://schemas.openxmlformats.org/officeDocument/2006/relationships/image" Target="../media/image2.png"/><Relationship Id="rId2" Type="http://schemas.openxmlformats.org/officeDocument/2006/relationships/slideLayout" Target="../slideLayouts/slideLayout58.xml"/><Relationship Id="rId16" Type="http://schemas.openxmlformats.org/officeDocument/2006/relationships/image" Target="../media/image1.png"/><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5" Type="http://schemas.openxmlformats.org/officeDocument/2006/relationships/image" Target="../media/image9.jpg"/><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 Id="rId14"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 id="2147483758" r:id="rId17"/>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27/11/2019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11C1156-9F48-442B-9650-93B414C8510A}" type="datetimeFigureOut">
              <a:rPr lang="en-GB" smtClean="0"/>
              <a:pPr/>
              <a:t>27/11/2019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6D0D72C-7A67-4C52-B3B9-1710A04F6D2A}" type="slidenum">
              <a:rPr lang="en-GB" smtClean="0"/>
              <a:pPr/>
              <a:t>‹#›</a:t>
            </a:fld>
            <a:endParaRPr lang="en-GB"/>
          </a:p>
        </p:txBody>
      </p:sp>
      <p:pic>
        <p:nvPicPr>
          <p:cNvPr id="7" name="Picture 6"/>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93431582"/>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 id="2147483771" r:id="rId12"/>
    <p:sldLayoutId id="214748377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8.xml"/></Relationships>
</file>

<file path=ppt/slides/_rels/slide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58.xml"/><Relationship Id="rId5" Type="http://schemas.openxmlformats.org/officeDocument/2006/relationships/image" Target="../media/image16.jpg"/><Relationship Id="rId4" Type="http://schemas.openxmlformats.org/officeDocument/2006/relationships/image" Target="../media/image15.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8.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KtGipKcJ_CQ&amp;index=4&amp;list=PLxgZABW7qme_XmdIM_8jECeD_LgH82ftd" TargetMode="External"/><Relationship Id="rId2" Type="http://schemas.openxmlformats.org/officeDocument/2006/relationships/notesSlide" Target="../notesSlides/notesSlide12.xml"/><Relationship Id="rId1" Type="http://schemas.openxmlformats.org/officeDocument/2006/relationships/slideLayout" Target="../slideLayouts/slideLayout5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8.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63.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6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3.xml"/></Relationships>
</file>

<file path=ppt/slides/_rels/slide22.xml.rels><?xml version="1.0" encoding="UTF-8" standalone="yes"?>
<Relationships xmlns="http://schemas.openxmlformats.org/package/2006/relationships"><Relationship Id="rId3" Type="http://schemas.openxmlformats.org/officeDocument/2006/relationships/hyperlink" Target="https://www.cipd.co.uk/learn/cpd/cycle" TargetMode="External"/><Relationship Id="rId2" Type="http://schemas.openxmlformats.org/officeDocument/2006/relationships/notesSlide" Target="../notesSlides/notesSlide22.xml"/><Relationship Id="rId1" Type="http://schemas.openxmlformats.org/officeDocument/2006/relationships/slideLayout" Target="../slideLayouts/slideLayout5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8.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63.xml"/></Relationships>
</file>

<file path=ppt/slides/_rels/slide26.xml.rels><?xml version="1.0" encoding="UTF-8" standalone="yes"?>
<Relationships xmlns="http://schemas.openxmlformats.org/package/2006/relationships"><Relationship Id="rId3" Type="http://schemas.openxmlformats.org/officeDocument/2006/relationships/hyperlink" Target="https://peopleprofession.cipd.org/profession-map/core-purpose" TargetMode="External"/><Relationship Id="rId2" Type="http://schemas.openxmlformats.org/officeDocument/2006/relationships/notesSlide" Target="../notesSlides/notesSlide26.xml"/><Relationship Id="rId1" Type="http://schemas.openxmlformats.org/officeDocument/2006/relationships/slideLayout" Target="../slideLayouts/slideLayout58.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63.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8.xml"/><Relationship Id="rId1" Type="http://schemas.openxmlformats.org/officeDocument/2006/relationships/slideLayout" Target="../slideLayouts/slideLayout6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8.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9385-90BF-4EC1-BF5C-EACBCF0EFCAA}"/>
              </a:ext>
            </a:extLst>
          </p:cNvPr>
          <p:cNvSpPr>
            <a:spLocks noGrp="1"/>
          </p:cNvSpPr>
          <p:nvPr>
            <p:ph type="ctrTitle"/>
          </p:nvPr>
        </p:nvSpPr>
        <p:spPr>
          <a:xfrm>
            <a:off x="685800" y="1383289"/>
            <a:ext cx="7772400" cy="2387600"/>
          </a:xfrm>
        </p:spPr>
        <p:txBody>
          <a:bodyPr>
            <a:normAutofit fontScale="90000"/>
          </a:bodyPr>
          <a:lstStyle/>
          <a:p>
            <a:r>
              <a:rPr lang="en-GB" dirty="0"/>
              <a:t>Developing Professional Practice </a:t>
            </a:r>
            <a:br>
              <a:rPr lang="en-GB" dirty="0"/>
            </a:br>
            <a:br>
              <a:rPr lang="en-GB" dirty="0"/>
            </a:br>
            <a:r>
              <a:rPr lang="en-GB" dirty="0"/>
              <a:t>BMBM5005</a:t>
            </a:r>
          </a:p>
        </p:txBody>
      </p:sp>
      <p:sp>
        <p:nvSpPr>
          <p:cNvPr id="3" name="Subtitle 2">
            <a:extLst>
              <a:ext uri="{FF2B5EF4-FFF2-40B4-BE49-F238E27FC236}">
                <a16:creationId xmlns:a16="http://schemas.microsoft.com/office/drawing/2014/main" id="{9DD6F812-A009-45A3-B64A-7AABC2DCCE42}"/>
              </a:ext>
            </a:extLst>
          </p:cNvPr>
          <p:cNvSpPr>
            <a:spLocks noGrp="1"/>
          </p:cNvSpPr>
          <p:nvPr>
            <p:ph type="subTitle" idx="1"/>
          </p:nvPr>
        </p:nvSpPr>
        <p:spPr>
          <a:xfrm>
            <a:off x="1143000" y="4280911"/>
            <a:ext cx="6858000" cy="1655762"/>
          </a:xfrm>
        </p:spPr>
        <p:txBody>
          <a:bodyPr/>
          <a:lstStyle/>
          <a:p>
            <a:r>
              <a:rPr lang="en-GB" dirty="0"/>
              <a:t>November 2019</a:t>
            </a:r>
          </a:p>
        </p:txBody>
      </p:sp>
    </p:spTree>
    <p:extLst>
      <p:ext uri="{BB962C8B-B14F-4D97-AF65-F5344CB8AC3E}">
        <p14:creationId xmlns:p14="http://schemas.microsoft.com/office/powerpoint/2010/main" val="1255110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7F16A-3102-47BE-A2B1-1801E42F999E}"/>
              </a:ext>
            </a:extLst>
          </p:cNvPr>
          <p:cNvSpPr>
            <a:spLocks noGrp="1"/>
          </p:cNvSpPr>
          <p:nvPr>
            <p:ph type="title"/>
          </p:nvPr>
        </p:nvSpPr>
        <p:spPr/>
        <p:txBody>
          <a:bodyPr/>
          <a:lstStyle/>
          <a:p>
            <a:r>
              <a:rPr lang="en-GB" dirty="0"/>
              <a:t>Overview of Timings </a:t>
            </a:r>
          </a:p>
        </p:txBody>
      </p:sp>
      <p:sp>
        <p:nvSpPr>
          <p:cNvPr id="3" name="Content Placeholder 2">
            <a:extLst>
              <a:ext uri="{FF2B5EF4-FFF2-40B4-BE49-F238E27FC236}">
                <a16:creationId xmlns:a16="http://schemas.microsoft.com/office/drawing/2014/main" id="{7FCD65EB-9F6B-4C06-8D09-9D745EA85E87}"/>
              </a:ext>
            </a:extLst>
          </p:cNvPr>
          <p:cNvSpPr>
            <a:spLocks noGrp="1"/>
          </p:cNvSpPr>
          <p:nvPr>
            <p:ph idx="1"/>
          </p:nvPr>
        </p:nvSpPr>
        <p:spPr/>
        <p:txBody>
          <a:bodyPr/>
          <a:lstStyle/>
          <a:p>
            <a:pPr marL="0" indent="0">
              <a:buNone/>
            </a:pPr>
            <a:r>
              <a:rPr lang="en-GB" dirty="0"/>
              <a:t>12 to13:45 – Room 501 – Professionalism and Ethics</a:t>
            </a:r>
          </a:p>
          <a:p>
            <a:pPr marL="0" indent="0">
              <a:buNone/>
            </a:pPr>
            <a:r>
              <a:rPr lang="en-GB" dirty="0"/>
              <a:t>13:45 to14:15 – Break</a:t>
            </a:r>
          </a:p>
          <a:p>
            <a:pPr marL="0" indent="0">
              <a:buNone/>
            </a:pPr>
            <a:r>
              <a:rPr lang="en-GB" dirty="0"/>
              <a:t>14:15 to 16:00 – Room ASG01 - Professional Development</a:t>
            </a:r>
          </a:p>
        </p:txBody>
      </p:sp>
    </p:spTree>
    <p:extLst>
      <p:ext uri="{BB962C8B-B14F-4D97-AF65-F5344CB8AC3E}">
        <p14:creationId xmlns:p14="http://schemas.microsoft.com/office/powerpoint/2010/main" val="2262097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38925-87D5-460B-B28C-3FD489AE8217}"/>
              </a:ext>
            </a:extLst>
          </p:cNvPr>
          <p:cNvSpPr>
            <a:spLocks noGrp="1"/>
          </p:cNvSpPr>
          <p:nvPr>
            <p:ph type="title"/>
          </p:nvPr>
        </p:nvSpPr>
        <p:spPr/>
        <p:txBody>
          <a:bodyPr/>
          <a:lstStyle/>
          <a:p>
            <a:r>
              <a:rPr lang="en-GB" dirty="0"/>
              <a:t>Assignment Two</a:t>
            </a:r>
          </a:p>
        </p:txBody>
      </p:sp>
      <p:sp>
        <p:nvSpPr>
          <p:cNvPr id="3" name="Content Placeholder 2">
            <a:extLst>
              <a:ext uri="{FF2B5EF4-FFF2-40B4-BE49-F238E27FC236}">
                <a16:creationId xmlns:a16="http://schemas.microsoft.com/office/drawing/2014/main" id="{B715F09E-77BA-4FE9-A381-C3DCC890E8AA}"/>
              </a:ext>
            </a:extLst>
          </p:cNvPr>
          <p:cNvSpPr>
            <a:spLocks noGrp="1"/>
          </p:cNvSpPr>
          <p:nvPr>
            <p:ph idx="1"/>
          </p:nvPr>
        </p:nvSpPr>
        <p:spPr/>
        <p:txBody>
          <a:bodyPr/>
          <a:lstStyle/>
          <a:p>
            <a:r>
              <a:rPr lang="en-GB" dirty="0"/>
              <a:t>By 7</a:t>
            </a:r>
            <a:r>
              <a:rPr lang="en-GB" baseline="30000" dirty="0"/>
              <a:t>th</a:t>
            </a:r>
            <a:r>
              <a:rPr lang="en-GB" dirty="0"/>
              <a:t> January 2020</a:t>
            </a:r>
          </a:p>
          <a:p>
            <a:r>
              <a:rPr lang="en-GB" dirty="0"/>
              <a:t>Portfolio-based</a:t>
            </a:r>
          </a:p>
          <a:p>
            <a:r>
              <a:rPr lang="en-GB" dirty="0"/>
              <a:t>Sessions on 26</a:t>
            </a:r>
            <a:r>
              <a:rPr lang="en-GB" baseline="30000" dirty="0"/>
              <a:t>th</a:t>
            </a:r>
            <a:r>
              <a:rPr lang="en-GB" dirty="0"/>
              <a:t> November and 3</a:t>
            </a:r>
            <a:r>
              <a:rPr lang="en-GB" baseline="30000" dirty="0"/>
              <a:t>rd</a:t>
            </a:r>
            <a:r>
              <a:rPr lang="en-GB" dirty="0"/>
              <a:t>, 10</a:t>
            </a:r>
            <a:r>
              <a:rPr lang="en-GB" baseline="30000" dirty="0"/>
              <a:t>th</a:t>
            </a:r>
            <a:r>
              <a:rPr lang="en-GB" dirty="0"/>
              <a:t> December will be based around themes of assignment</a:t>
            </a:r>
          </a:p>
          <a:p>
            <a:r>
              <a:rPr lang="en-GB" dirty="0"/>
              <a:t>After each session you can complete a section of your assignment. </a:t>
            </a:r>
          </a:p>
          <a:p>
            <a:pPr marL="0" indent="0">
              <a:buNone/>
            </a:pPr>
            <a:endParaRPr lang="en-GB" dirty="0"/>
          </a:p>
        </p:txBody>
      </p:sp>
    </p:spTree>
    <p:extLst>
      <p:ext uri="{BB962C8B-B14F-4D97-AF65-F5344CB8AC3E}">
        <p14:creationId xmlns:p14="http://schemas.microsoft.com/office/powerpoint/2010/main" val="1847600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4605B-C680-44D6-90E9-FB29A7115D18}"/>
              </a:ext>
            </a:extLst>
          </p:cNvPr>
          <p:cNvSpPr>
            <a:spLocks noGrp="1"/>
          </p:cNvSpPr>
          <p:nvPr>
            <p:ph type="title"/>
          </p:nvPr>
        </p:nvSpPr>
        <p:spPr>
          <a:xfrm>
            <a:off x="457200" y="274638"/>
            <a:ext cx="8229600" cy="614362"/>
          </a:xfrm>
        </p:spPr>
        <p:txBody>
          <a:bodyPr>
            <a:normAutofit fontScale="90000"/>
          </a:bodyPr>
          <a:lstStyle/>
          <a:p>
            <a:r>
              <a:rPr lang="en-GB" dirty="0"/>
              <a:t>Useful Books</a:t>
            </a:r>
          </a:p>
        </p:txBody>
      </p:sp>
      <p:pic>
        <p:nvPicPr>
          <p:cNvPr id="5" name="Content Placeholder 4" descr="A close up of a lizard&#10;&#10;Description automatically generated">
            <a:extLst>
              <a:ext uri="{FF2B5EF4-FFF2-40B4-BE49-F238E27FC236}">
                <a16:creationId xmlns:a16="http://schemas.microsoft.com/office/drawing/2014/main" id="{C1591703-A1CD-47B0-AF68-76C34877EBB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5901" y="1038928"/>
            <a:ext cx="2819400" cy="3469571"/>
          </a:xfrm>
        </p:spPr>
      </p:pic>
      <p:sp>
        <p:nvSpPr>
          <p:cNvPr id="6" name="TextBox 5">
            <a:extLst>
              <a:ext uri="{FF2B5EF4-FFF2-40B4-BE49-F238E27FC236}">
                <a16:creationId xmlns:a16="http://schemas.microsoft.com/office/drawing/2014/main" id="{C607F3CA-31FB-4DAD-A154-9FD783EB7F6F}"/>
              </a:ext>
            </a:extLst>
          </p:cNvPr>
          <p:cNvSpPr txBox="1"/>
          <p:nvPr/>
        </p:nvSpPr>
        <p:spPr>
          <a:xfrm>
            <a:off x="50800" y="4601748"/>
            <a:ext cx="3327400" cy="923330"/>
          </a:xfrm>
          <a:prstGeom prst="rect">
            <a:avLst/>
          </a:prstGeom>
          <a:noFill/>
        </p:spPr>
        <p:txBody>
          <a:bodyPr wrap="square" rtlCol="0">
            <a:spAutoFit/>
          </a:bodyPr>
          <a:lstStyle/>
          <a:p>
            <a:r>
              <a:rPr lang="en-GB" dirty="0"/>
              <a:t>Taylor and Woodhams (2016)</a:t>
            </a:r>
          </a:p>
          <a:p>
            <a:r>
              <a:rPr lang="en-GB" dirty="0"/>
              <a:t>Chapter 4 – Developing Professional Practice</a:t>
            </a:r>
          </a:p>
        </p:txBody>
      </p:sp>
      <p:pic>
        <p:nvPicPr>
          <p:cNvPr id="8" name="Picture 7" descr="A close up of a flower&#10;&#10;Description automatically generated">
            <a:extLst>
              <a:ext uri="{FF2B5EF4-FFF2-40B4-BE49-F238E27FC236}">
                <a16:creationId xmlns:a16="http://schemas.microsoft.com/office/drawing/2014/main" id="{AD47FF8A-A31A-4F6E-AB5A-424D24F024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78200" y="1038929"/>
            <a:ext cx="2590800" cy="3469570"/>
          </a:xfrm>
          <a:prstGeom prst="rect">
            <a:avLst/>
          </a:prstGeom>
        </p:spPr>
      </p:pic>
      <p:pic>
        <p:nvPicPr>
          <p:cNvPr id="10" name="Picture 9" descr="A screenshot of a cell phone&#10;&#10;Description automatically generated">
            <a:extLst>
              <a:ext uri="{FF2B5EF4-FFF2-40B4-BE49-F238E27FC236}">
                <a16:creationId xmlns:a16="http://schemas.microsoft.com/office/drawing/2014/main" id="{F814ACB6-9DB6-462D-96AD-AAD2DCF639E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8400" y="1038927"/>
            <a:ext cx="2438400" cy="3441231"/>
          </a:xfrm>
          <a:prstGeom prst="rect">
            <a:avLst/>
          </a:prstGeom>
        </p:spPr>
      </p:pic>
      <p:sp>
        <p:nvSpPr>
          <p:cNvPr id="11" name="TextBox 10">
            <a:extLst>
              <a:ext uri="{FF2B5EF4-FFF2-40B4-BE49-F238E27FC236}">
                <a16:creationId xmlns:a16="http://schemas.microsoft.com/office/drawing/2014/main" id="{50694F62-8DDB-4183-B8C2-687F306EB899}"/>
              </a:ext>
            </a:extLst>
          </p:cNvPr>
          <p:cNvSpPr txBox="1"/>
          <p:nvPr/>
        </p:nvSpPr>
        <p:spPr>
          <a:xfrm>
            <a:off x="3378200" y="4762500"/>
            <a:ext cx="2628900" cy="646331"/>
          </a:xfrm>
          <a:prstGeom prst="rect">
            <a:avLst/>
          </a:prstGeom>
          <a:noFill/>
        </p:spPr>
        <p:txBody>
          <a:bodyPr wrap="square" rtlCol="0">
            <a:spAutoFit/>
          </a:bodyPr>
          <a:lstStyle/>
          <a:p>
            <a:r>
              <a:rPr lang="en-GB" dirty="0"/>
              <a:t>Watson and </a:t>
            </a:r>
            <a:r>
              <a:rPr lang="en-GB" dirty="0" err="1"/>
              <a:t>Reissner</a:t>
            </a:r>
            <a:r>
              <a:rPr lang="en-GB" dirty="0"/>
              <a:t> (2014)</a:t>
            </a:r>
          </a:p>
        </p:txBody>
      </p:sp>
      <p:sp>
        <p:nvSpPr>
          <p:cNvPr id="13" name="TextBox 12">
            <a:extLst>
              <a:ext uri="{FF2B5EF4-FFF2-40B4-BE49-F238E27FC236}">
                <a16:creationId xmlns:a16="http://schemas.microsoft.com/office/drawing/2014/main" id="{0FD8F4B6-923D-4048-925E-8A5C621485DA}"/>
              </a:ext>
            </a:extLst>
          </p:cNvPr>
          <p:cNvSpPr txBox="1"/>
          <p:nvPr/>
        </p:nvSpPr>
        <p:spPr>
          <a:xfrm>
            <a:off x="6540500" y="4762500"/>
            <a:ext cx="2146300" cy="369332"/>
          </a:xfrm>
          <a:prstGeom prst="rect">
            <a:avLst/>
          </a:prstGeom>
          <a:noFill/>
        </p:spPr>
        <p:txBody>
          <a:bodyPr wrap="square" rtlCol="0">
            <a:spAutoFit/>
          </a:bodyPr>
          <a:lstStyle/>
          <a:p>
            <a:r>
              <a:rPr lang="en-GB" dirty="0"/>
              <a:t>Horn (2009)</a:t>
            </a:r>
          </a:p>
        </p:txBody>
      </p:sp>
    </p:spTree>
    <p:extLst>
      <p:ext uri="{BB962C8B-B14F-4D97-AF65-F5344CB8AC3E}">
        <p14:creationId xmlns:p14="http://schemas.microsoft.com/office/powerpoint/2010/main" val="987368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0125" y="274638"/>
            <a:ext cx="8898341" cy="1143000"/>
          </a:xfrm>
        </p:spPr>
        <p:txBody>
          <a:bodyPr>
            <a:normAutofit/>
          </a:bodyPr>
          <a:lstStyle/>
          <a:p>
            <a:r>
              <a:rPr lang="en-GB" sz="3200" dirty="0"/>
              <a:t>By the end of this Session you will understand:</a:t>
            </a:r>
          </a:p>
        </p:txBody>
      </p:sp>
      <p:sp>
        <p:nvSpPr>
          <p:cNvPr id="3" name="Content Placeholder 2"/>
          <p:cNvSpPr>
            <a:spLocks noGrp="1"/>
          </p:cNvSpPr>
          <p:nvPr>
            <p:ph idx="1"/>
          </p:nvPr>
        </p:nvSpPr>
        <p:spPr/>
        <p:txBody>
          <a:bodyPr>
            <a:normAutofit lnSpcReduction="10000"/>
          </a:bodyPr>
          <a:lstStyle/>
          <a:p>
            <a:r>
              <a:rPr lang="en-GB" dirty="0"/>
              <a:t>What it means to be a professional.</a:t>
            </a:r>
          </a:p>
          <a:p>
            <a:r>
              <a:rPr lang="en-GB" dirty="0"/>
              <a:t>The knowledge, skills and behaviours required to be a professional in your chosen field.</a:t>
            </a:r>
          </a:p>
          <a:p>
            <a:r>
              <a:rPr lang="en-GB" dirty="0"/>
              <a:t>The concept of ethical behaviour and how this relates to your profession.</a:t>
            </a:r>
          </a:p>
          <a:p>
            <a:r>
              <a:rPr lang="en-GB" dirty="0"/>
              <a:t>The concept of Continuing Professional Development. </a:t>
            </a:r>
          </a:p>
        </p:txBody>
      </p:sp>
    </p:spTree>
    <p:extLst>
      <p:ext uri="{BB962C8B-B14F-4D97-AF65-F5344CB8AC3E}">
        <p14:creationId xmlns:p14="http://schemas.microsoft.com/office/powerpoint/2010/main" val="473230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Professionalism</a:t>
            </a:r>
            <a:endParaRPr lang="en-GB" sz="4000" dirty="0"/>
          </a:p>
        </p:txBody>
      </p:sp>
      <p:sp>
        <p:nvSpPr>
          <p:cNvPr id="3" name="Content Placeholder 2"/>
          <p:cNvSpPr>
            <a:spLocks noGrp="1"/>
          </p:cNvSpPr>
          <p:nvPr>
            <p:ph idx="1"/>
          </p:nvPr>
        </p:nvSpPr>
        <p:spPr>
          <a:xfrm>
            <a:off x="457200" y="1417638"/>
            <a:ext cx="8229600" cy="4099595"/>
          </a:xfrm>
        </p:spPr>
        <p:txBody>
          <a:bodyPr>
            <a:normAutofit fontScale="85000" lnSpcReduction="20000"/>
          </a:bodyPr>
          <a:lstStyle/>
          <a:p>
            <a:pPr marL="0" indent="0">
              <a:buNone/>
            </a:pPr>
            <a:endParaRPr lang="en-GB" sz="2400" i="1" dirty="0"/>
          </a:p>
          <a:p>
            <a:pPr marL="0" indent="0">
              <a:buNone/>
            </a:pPr>
            <a:endParaRPr lang="en-GB" i="1" dirty="0"/>
          </a:p>
          <a:p>
            <a:pPr marL="0" indent="0">
              <a:buNone/>
            </a:pPr>
            <a:r>
              <a:rPr lang="en-GB" i="1" dirty="0"/>
              <a:t>A professional… ‘Makes proficient use of expert or specialist knowledge, exercises autonomous thought and judgement, and makes a voluntary commitment to a set of principles. Such a person need not be a member of an easily-defined profession or of a professional association; it is possible to work as a professional from a set of expertise and skills that is relatively unique to the individual.’</a:t>
            </a:r>
          </a:p>
          <a:p>
            <a:pPr marL="0" indent="0" algn="r">
              <a:buNone/>
            </a:pPr>
            <a:r>
              <a:rPr lang="en-GB" dirty="0"/>
              <a:t>Source: Lester (2010)</a:t>
            </a:r>
          </a:p>
          <a:p>
            <a:endParaRPr lang="en-GB" sz="2800" dirty="0"/>
          </a:p>
        </p:txBody>
      </p:sp>
    </p:spTree>
    <p:extLst>
      <p:ext uri="{BB962C8B-B14F-4D97-AF65-F5344CB8AC3E}">
        <p14:creationId xmlns:p14="http://schemas.microsoft.com/office/powerpoint/2010/main" val="1550058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A profession (rather than an occupation)</a:t>
            </a:r>
            <a:endParaRPr lang="en-GB" sz="4000" dirty="0"/>
          </a:p>
        </p:txBody>
      </p:sp>
      <p:sp>
        <p:nvSpPr>
          <p:cNvPr id="3" name="Content Placeholder 2"/>
          <p:cNvSpPr>
            <a:spLocks noGrp="1"/>
          </p:cNvSpPr>
          <p:nvPr>
            <p:ph idx="1"/>
          </p:nvPr>
        </p:nvSpPr>
        <p:spPr>
          <a:xfrm>
            <a:off x="457200" y="1417639"/>
            <a:ext cx="8229600" cy="3618386"/>
          </a:xfrm>
        </p:spPr>
        <p:txBody>
          <a:bodyPr>
            <a:normAutofit lnSpcReduction="10000"/>
          </a:bodyPr>
          <a:lstStyle/>
          <a:p>
            <a:endParaRPr lang="en-GB" dirty="0"/>
          </a:p>
          <a:p>
            <a:r>
              <a:rPr lang="en-GB" sz="3200" dirty="0"/>
              <a:t>Is based on a body of knowledge</a:t>
            </a:r>
          </a:p>
          <a:p>
            <a:r>
              <a:rPr lang="en-GB" sz="3200" dirty="0"/>
              <a:t>Its practitioners possess appropriate expertise to which they apply their knowledge and judgement</a:t>
            </a:r>
          </a:p>
          <a:p>
            <a:r>
              <a:rPr lang="en-GB" sz="3200" dirty="0"/>
              <a:t>Is underpinned by a code of conduct or ethics</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1646130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1D2EF-7B42-469D-8765-220B314D0AD7}"/>
              </a:ext>
            </a:extLst>
          </p:cNvPr>
          <p:cNvSpPr>
            <a:spLocks noGrp="1"/>
          </p:cNvSpPr>
          <p:nvPr>
            <p:ph type="title"/>
          </p:nvPr>
        </p:nvSpPr>
        <p:spPr/>
        <p:txBody>
          <a:bodyPr/>
          <a:lstStyle/>
          <a:p>
            <a:r>
              <a:rPr lang="en-GB" dirty="0"/>
              <a:t>Other definitions</a:t>
            </a:r>
          </a:p>
        </p:txBody>
      </p:sp>
      <p:sp>
        <p:nvSpPr>
          <p:cNvPr id="3" name="Content Placeholder 2">
            <a:extLst>
              <a:ext uri="{FF2B5EF4-FFF2-40B4-BE49-F238E27FC236}">
                <a16:creationId xmlns:a16="http://schemas.microsoft.com/office/drawing/2014/main" id="{969894E0-6263-40FB-97F9-0A45A4544B21}"/>
              </a:ext>
            </a:extLst>
          </p:cNvPr>
          <p:cNvSpPr>
            <a:spLocks noGrp="1"/>
          </p:cNvSpPr>
          <p:nvPr>
            <p:ph idx="1"/>
          </p:nvPr>
        </p:nvSpPr>
        <p:spPr/>
        <p:txBody>
          <a:bodyPr>
            <a:normAutofit fontScale="92500" lnSpcReduction="20000"/>
          </a:bodyPr>
          <a:lstStyle/>
          <a:p>
            <a:r>
              <a:rPr lang="en-GB" dirty="0"/>
              <a:t>Occupations that are controlled by a governing body with formal membership structures with admission criteria.</a:t>
            </a:r>
          </a:p>
          <a:p>
            <a:r>
              <a:rPr lang="en-GB" dirty="0"/>
              <a:t>Doctors/lawyers – licence to practise</a:t>
            </a:r>
          </a:p>
          <a:p>
            <a:r>
              <a:rPr lang="en-GB" dirty="0"/>
              <a:t>Focus on approach to work – high level of quality</a:t>
            </a:r>
          </a:p>
          <a:p>
            <a:r>
              <a:rPr lang="en-GB" dirty="0"/>
              <a:t>Stakeholder perspective – interests of all should be taken into account by managers when making decisions. </a:t>
            </a:r>
          </a:p>
        </p:txBody>
      </p:sp>
    </p:spTree>
    <p:extLst>
      <p:ext uri="{BB962C8B-B14F-4D97-AF65-F5344CB8AC3E}">
        <p14:creationId xmlns:p14="http://schemas.microsoft.com/office/powerpoint/2010/main" val="1900916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41851-FEBB-484D-9AF5-583C5B9CAC86}"/>
              </a:ext>
            </a:extLst>
          </p:cNvPr>
          <p:cNvSpPr>
            <a:spLocks noGrp="1"/>
          </p:cNvSpPr>
          <p:nvPr>
            <p:ph type="title"/>
          </p:nvPr>
        </p:nvSpPr>
        <p:spPr/>
        <p:txBody>
          <a:bodyPr>
            <a:normAutofit fontScale="90000"/>
          </a:bodyPr>
          <a:lstStyle/>
          <a:p>
            <a:r>
              <a:rPr lang="en-GB" dirty="0"/>
              <a:t>Four Concentric Circles of HR Professionalism</a:t>
            </a:r>
          </a:p>
        </p:txBody>
      </p:sp>
      <p:sp>
        <p:nvSpPr>
          <p:cNvPr id="3" name="Content Placeholder 2">
            <a:extLst>
              <a:ext uri="{FF2B5EF4-FFF2-40B4-BE49-F238E27FC236}">
                <a16:creationId xmlns:a16="http://schemas.microsoft.com/office/drawing/2014/main" id="{4F251F7D-EAF9-43CE-A558-8CC449BAA317}"/>
              </a:ext>
            </a:extLst>
          </p:cNvPr>
          <p:cNvSpPr>
            <a:spLocks noGrp="1"/>
          </p:cNvSpPr>
          <p:nvPr>
            <p:ph idx="1"/>
          </p:nvPr>
        </p:nvSpPr>
        <p:spPr>
          <a:xfrm>
            <a:off x="457200" y="1993899"/>
            <a:ext cx="8229600" cy="2971801"/>
          </a:xfrm>
        </p:spPr>
        <p:txBody>
          <a:bodyPr>
            <a:normAutofit/>
          </a:bodyPr>
          <a:lstStyle/>
          <a:p>
            <a:r>
              <a:rPr lang="en-GB" dirty="0"/>
              <a:t>Managing self</a:t>
            </a:r>
          </a:p>
          <a:p>
            <a:r>
              <a:rPr lang="en-GB" dirty="0"/>
              <a:t>Managing in groups/teams</a:t>
            </a:r>
          </a:p>
          <a:p>
            <a:r>
              <a:rPr lang="en-GB" dirty="0"/>
              <a:t>Managing upwards</a:t>
            </a:r>
          </a:p>
          <a:p>
            <a:r>
              <a:rPr lang="en-GB" dirty="0"/>
              <a:t>Managing across the organisation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93065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7A3BF-112B-44A8-A606-B00D0DF24DF3}"/>
              </a:ext>
            </a:extLst>
          </p:cNvPr>
          <p:cNvSpPr>
            <a:spLocks noGrp="1"/>
          </p:cNvSpPr>
          <p:nvPr>
            <p:ph type="title"/>
          </p:nvPr>
        </p:nvSpPr>
        <p:spPr/>
        <p:txBody>
          <a:bodyPr/>
          <a:lstStyle/>
          <a:p>
            <a:r>
              <a:rPr lang="en-GB" dirty="0"/>
              <a:t>Activity –  20 minutes</a:t>
            </a:r>
          </a:p>
        </p:txBody>
      </p:sp>
      <p:sp>
        <p:nvSpPr>
          <p:cNvPr id="3" name="Content Placeholder 2">
            <a:extLst>
              <a:ext uri="{FF2B5EF4-FFF2-40B4-BE49-F238E27FC236}">
                <a16:creationId xmlns:a16="http://schemas.microsoft.com/office/drawing/2014/main" id="{88674A4D-BA02-4CFC-9BB3-DE02C62E9265}"/>
              </a:ext>
            </a:extLst>
          </p:cNvPr>
          <p:cNvSpPr>
            <a:spLocks noGrp="1"/>
          </p:cNvSpPr>
          <p:nvPr>
            <p:ph idx="1"/>
          </p:nvPr>
        </p:nvSpPr>
        <p:spPr/>
        <p:txBody>
          <a:bodyPr/>
          <a:lstStyle/>
          <a:p>
            <a:r>
              <a:rPr lang="en-GB" dirty="0"/>
              <a:t>Are managers ‘professionals’?</a:t>
            </a:r>
          </a:p>
          <a:p>
            <a:r>
              <a:rPr lang="en-GB" dirty="0"/>
              <a:t>Write down the arguments for and against, using references to support your points. </a:t>
            </a:r>
          </a:p>
        </p:txBody>
      </p:sp>
    </p:spTree>
    <p:extLst>
      <p:ext uri="{BB962C8B-B14F-4D97-AF65-F5344CB8AC3E}">
        <p14:creationId xmlns:p14="http://schemas.microsoft.com/office/powerpoint/2010/main" val="1462670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Codes of conduct and ethics</a:t>
            </a:r>
            <a:endParaRPr lang="en-GB" sz="4000" dirty="0"/>
          </a:p>
        </p:txBody>
      </p:sp>
      <p:sp>
        <p:nvSpPr>
          <p:cNvPr id="3" name="Content Placeholder 2"/>
          <p:cNvSpPr>
            <a:spLocks noGrp="1"/>
          </p:cNvSpPr>
          <p:nvPr>
            <p:ph idx="1"/>
          </p:nvPr>
        </p:nvSpPr>
        <p:spPr/>
        <p:txBody>
          <a:bodyPr>
            <a:normAutofit fontScale="92500" lnSpcReduction="20000"/>
          </a:bodyPr>
          <a:lstStyle/>
          <a:p>
            <a:endParaRPr lang="en-GB" dirty="0"/>
          </a:p>
          <a:p>
            <a:r>
              <a:rPr lang="en-GB" sz="2800" dirty="0"/>
              <a:t>Appropriate conduct and adherence to ethical standards are common to all definitions of professionalism</a:t>
            </a:r>
          </a:p>
          <a:p>
            <a:r>
              <a:rPr lang="en-GB" sz="2800" dirty="0"/>
              <a:t>The CIPD code of professional conduct covers:</a:t>
            </a:r>
          </a:p>
          <a:p>
            <a:pPr marL="914400" lvl="1" indent="-457200">
              <a:buFont typeface="+mj-lt"/>
              <a:buAutoNum type="arabicPeriod"/>
            </a:pPr>
            <a:r>
              <a:rPr lang="en-GB" sz="2400" dirty="0"/>
              <a:t>Professional competence and behaviour</a:t>
            </a:r>
          </a:p>
          <a:p>
            <a:pPr marL="914400" lvl="1" indent="-457200">
              <a:buFont typeface="+mj-lt"/>
              <a:buAutoNum type="arabicPeriod"/>
            </a:pPr>
            <a:r>
              <a:rPr lang="en-GB" sz="2400" dirty="0"/>
              <a:t>Ethical standards and integrity</a:t>
            </a:r>
          </a:p>
          <a:p>
            <a:pPr marL="914400" lvl="1" indent="-457200">
              <a:buFont typeface="+mj-lt"/>
              <a:buAutoNum type="arabicPeriod"/>
            </a:pPr>
            <a:r>
              <a:rPr lang="en-GB" sz="2400" dirty="0"/>
              <a:t>Representation of the profession</a:t>
            </a:r>
          </a:p>
          <a:p>
            <a:pPr marL="914400" lvl="1" indent="-457200">
              <a:buFont typeface="+mj-lt"/>
              <a:buAutoNum type="arabicPeriod"/>
            </a:pPr>
            <a:r>
              <a:rPr lang="en-GB" sz="2400" dirty="0"/>
              <a:t>Stewardship</a:t>
            </a:r>
          </a:p>
          <a:p>
            <a:pPr marL="0" indent="0" algn="r">
              <a:buNone/>
            </a:pPr>
            <a:r>
              <a:rPr lang="en-GB" sz="2400" dirty="0"/>
              <a:t>Source: CIPD (2015)</a:t>
            </a:r>
          </a:p>
        </p:txBody>
      </p:sp>
    </p:spTree>
    <p:extLst>
      <p:ext uri="{BB962C8B-B14F-4D97-AF65-F5344CB8AC3E}">
        <p14:creationId xmlns:p14="http://schemas.microsoft.com/office/powerpoint/2010/main" val="194917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2F721-048C-4EED-9BFF-929ED20D5627}"/>
              </a:ext>
            </a:extLst>
          </p:cNvPr>
          <p:cNvSpPr>
            <a:spLocks noGrp="1"/>
          </p:cNvSpPr>
          <p:nvPr>
            <p:ph type="title"/>
          </p:nvPr>
        </p:nvSpPr>
        <p:spPr>
          <a:xfrm>
            <a:off x="552867" y="360333"/>
            <a:ext cx="7886700" cy="2852737"/>
          </a:xfrm>
        </p:spPr>
        <p:txBody>
          <a:bodyPr/>
          <a:lstStyle/>
          <a:p>
            <a:r>
              <a:rPr lang="en-GB" dirty="0"/>
              <a:t>Video – ethical approach</a:t>
            </a:r>
          </a:p>
        </p:txBody>
      </p:sp>
      <p:sp>
        <p:nvSpPr>
          <p:cNvPr id="3" name="Text Placeholder 2">
            <a:extLst>
              <a:ext uri="{FF2B5EF4-FFF2-40B4-BE49-F238E27FC236}">
                <a16:creationId xmlns:a16="http://schemas.microsoft.com/office/drawing/2014/main" id="{7593C575-A98B-4640-AE50-2700B5888DBE}"/>
              </a:ext>
            </a:extLst>
          </p:cNvPr>
          <p:cNvSpPr>
            <a:spLocks noGrp="1"/>
          </p:cNvSpPr>
          <p:nvPr>
            <p:ph type="body" idx="1"/>
          </p:nvPr>
        </p:nvSpPr>
        <p:spPr/>
        <p:txBody>
          <a:bodyPr/>
          <a:lstStyle/>
          <a:p>
            <a:r>
              <a:rPr lang="en-GB" dirty="0">
                <a:hlinkClick r:id="rId3"/>
              </a:rPr>
              <a:t>https://www.youtube.com/watch?v=KtGipKcJ_CQ&amp;index=4&amp;list=PLxgZABW7qme_XmdIM_8jECeD_LgH82ftd</a:t>
            </a:r>
            <a:endParaRPr lang="en-GB" dirty="0"/>
          </a:p>
          <a:p>
            <a:endParaRPr lang="en-GB" dirty="0"/>
          </a:p>
        </p:txBody>
      </p:sp>
    </p:spTree>
    <p:extLst>
      <p:ext uri="{BB962C8B-B14F-4D97-AF65-F5344CB8AC3E}">
        <p14:creationId xmlns:p14="http://schemas.microsoft.com/office/powerpoint/2010/main" val="605768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478"/>
            <a:ext cx="8229600" cy="1050877"/>
          </a:xfrm>
        </p:spPr>
        <p:txBody>
          <a:bodyPr/>
          <a:lstStyle/>
          <a:p>
            <a:r>
              <a:rPr lang="en-GB" dirty="0"/>
              <a:t>CIPD Viewpoint</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a:t>
            </a:r>
            <a:r>
              <a:rPr lang="en-GB" i="1" dirty="0"/>
              <a:t>Internally, establishing a culture of ethical practice improves morale and reduces risks that arise from unethical practice. On a macro level, reputable ethical practice not only contributes towards good relations with customers, but has proven to impact financial performance.</a:t>
            </a:r>
            <a:r>
              <a:rPr lang="en-GB" dirty="0"/>
              <a:t>'</a:t>
            </a:r>
          </a:p>
          <a:p>
            <a:pPr marL="0" indent="0">
              <a:buNone/>
            </a:pPr>
            <a:endParaRPr lang="en-GB" b="1" dirty="0"/>
          </a:p>
          <a:p>
            <a:pPr marL="0" indent="0">
              <a:buNone/>
            </a:pPr>
            <a:r>
              <a:rPr lang="en-GB" b="1" dirty="0"/>
              <a:t>Tina Russell, Professional Conduct Manager, CIPD</a:t>
            </a:r>
          </a:p>
          <a:p>
            <a:endParaRPr lang="en-GB" dirty="0"/>
          </a:p>
        </p:txBody>
      </p:sp>
    </p:spTree>
    <p:extLst>
      <p:ext uri="{BB962C8B-B14F-4D97-AF65-F5344CB8AC3E}">
        <p14:creationId xmlns:p14="http://schemas.microsoft.com/office/powerpoint/2010/main" val="2554842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72955" y="382137"/>
            <a:ext cx="8748215" cy="5186150"/>
          </a:xfrm>
          <a:prstGeom prst="rect">
            <a:avLst/>
          </a:prstGeom>
        </p:spPr>
      </p:pic>
    </p:spTree>
    <p:extLst>
      <p:ext uri="{BB962C8B-B14F-4D97-AF65-F5344CB8AC3E}">
        <p14:creationId xmlns:p14="http://schemas.microsoft.com/office/powerpoint/2010/main" val="2969888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32012" y="341194"/>
            <a:ext cx="8911987" cy="5227093"/>
          </a:xfrm>
          <a:prstGeom prst="rect">
            <a:avLst/>
          </a:prstGeom>
        </p:spPr>
      </p:pic>
    </p:spTree>
    <p:extLst>
      <p:ext uri="{BB962C8B-B14F-4D97-AF65-F5344CB8AC3E}">
        <p14:creationId xmlns:p14="http://schemas.microsoft.com/office/powerpoint/2010/main" val="592178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23331"/>
            <a:ext cx="8229600" cy="2129051"/>
          </a:xfrm>
        </p:spPr>
        <p:txBody>
          <a:bodyPr>
            <a:normAutofit fontScale="90000"/>
          </a:bodyPr>
          <a:lstStyle/>
          <a:p>
            <a:r>
              <a:rPr lang="en-GB" dirty="0"/>
              <a:t>‘Doing the Right thing because it’s the Right thing to do’</a:t>
            </a:r>
            <a:br>
              <a:rPr lang="en-GB" dirty="0"/>
            </a:br>
            <a:br>
              <a:rPr lang="en-GB" dirty="0"/>
            </a:br>
            <a:r>
              <a:rPr lang="en-GB" dirty="0"/>
              <a:t>Activity – 30 </a:t>
            </a:r>
            <a:r>
              <a:rPr lang="en-GB" dirty="0" err="1"/>
              <a:t>mins</a:t>
            </a:r>
            <a:endParaRPr lang="en-GB" dirty="0"/>
          </a:p>
        </p:txBody>
      </p:sp>
      <p:sp>
        <p:nvSpPr>
          <p:cNvPr id="3" name="Content Placeholder 2"/>
          <p:cNvSpPr>
            <a:spLocks noGrp="1"/>
          </p:cNvSpPr>
          <p:nvPr>
            <p:ph idx="1"/>
          </p:nvPr>
        </p:nvSpPr>
        <p:spPr>
          <a:xfrm>
            <a:off x="457200" y="3169693"/>
            <a:ext cx="8229600" cy="2129051"/>
          </a:xfrm>
        </p:spPr>
        <p:txBody>
          <a:bodyPr/>
          <a:lstStyle/>
          <a:p>
            <a:r>
              <a:rPr lang="en-GB" dirty="0"/>
              <a:t>Read the list of ethical dilemmas.</a:t>
            </a:r>
          </a:p>
          <a:p>
            <a:r>
              <a:rPr lang="en-GB" dirty="0"/>
              <a:t>As a group of 3, decide on a course of action.</a:t>
            </a:r>
          </a:p>
        </p:txBody>
      </p:sp>
    </p:spTree>
    <p:extLst>
      <p:ext uri="{BB962C8B-B14F-4D97-AF65-F5344CB8AC3E}">
        <p14:creationId xmlns:p14="http://schemas.microsoft.com/office/powerpoint/2010/main" val="1923499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3C269-EDE0-45E0-930F-4B8088637F90}"/>
              </a:ext>
            </a:extLst>
          </p:cNvPr>
          <p:cNvSpPr>
            <a:spLocks noGrp="1"/>
          </p:cNvSpPr>
          <p:nvPr>
            <p:ph type="title"/>
          </p:nvPr>
        </p:nvSpPr>
        <p:spPr>
          <a:xfrm>
            <a:off x="177800" y="274638"/>
            <a:ext cx="8813800" cy="1143000"/>
          </a:xfrm>
        </p:spPr>
        <p:txBody>
          <a:bodyPr>
            <a:normAutofit fontScale="90000"/>
          </a:bodyPr>
          <a:lstStyle/>
          <a:p>
            <a:r>
              <a:rPr lang="en-GB" dirty="0"/>
              <a:t>Code of Conduct Activity (30 minutes)</a:t>
            </a:r>
          </a:p>
        </p:txBody>
      </p:sp>
      <p:sp>
        <p:nvSpPr>
          <p:cNvPr id="3" name="Content Placeholder 2">
            <a:extLst>
              <a:ext uri="{FF2B5EF4-FFF2-40B4-BE49-F238E27FC236}">
                <a16:creationId xmlns:a16="http://schemas.microsoft.com/office/drawing/2014/main" id="{F73D359B-2914-4EF4-9958-86D0C5518449}"/>
              </a:ext>
            </a:extLst>
          </p:cNvPr>
          <p:cNvSpPr>
            <a:spLocks noGrp="1"/>
          </p:cNvSpPr>
          <p:nvPr>
            <p:ph idx="1"/>
          </p:nvPr>
        </p:nvSpPr>
        <p:spPr/>
        <p:txBody>
          <a:bodyPr/>
          <a:lstStyle/>
          <a:p>
            <a:r>
              <a:rPr lang="en-GB" dirty="0"/>
              <a:t>Locate your profession’s Code of Conduct and prepare a summary for the rest of the group, focussing on those aspects that are unique to your profession. </a:t>
            </a:r>
          </a:p>
          <a:p>
            <a:r>
              <a:rPr lang="en-GB" dirty="0"/>
              <a:t>How would you ensure that you adhered to this code?</a:t>
            </a:r>
          </a:p>
        </p:txBody>
      </p:sp>
    </p:spTree>
    <p:extLst>
      <p:ext uri="{BB962C8B-B14F-4D97-AF65-F5344CB8AC3E}">
        <p14:creationId xmlns:p14="http://schemas.microsoft.com/office/powerpoint/2010/main" val="607051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42062"/>
            <a:ext cx="7886700" cy="1231200"/>
          </a:xfrm>
        </p:spPr>
        <p:txBody>
          <a:bodyPr>
            <a:normAutofit fontScale="90000"/>
          </a:bodyPr>
          <a:lstStyle/>
          <a:p>
            <a:r>
              <a:rPr lang="en-GB" sz="4000" b="1" dirty="0"/>
              <a:t>CPD – Continuing Professional Development</a:t>
            </a:r>
            <a:endParaRPr lang="en-GB" sz="4000" dirty="0"/>
          </a:p>
        </p:txBody>
      </p:sp>
      <p:sp>
        <p:nvSpPr>
          <p:cNvPr id="3" name="Content Placeholder 2"/>
          <p:cNvSpPr>
            <a:spLocks noGrp="1"/>
          </p:cNvSpPr>
          <p:nvPr>
            <p:ph idx="1"/>
          </p:nvPr>
        </p:nvSpPr>
        <p:spPr>
          <a:xfrm>
            <a:off x="628650" y="1571353"/>
            <a:ext cx="7886700" cy="4267309"/>
          </a:xfrm>
        </p:spPr>
        <p:txBody>
          <a:bodyPr>
            <a:normAutofit fontScale="85000" lnSpcReduction="10000"/>
          </a:bodyPr>
          <a:lstStyle/>
          <a:p>
            <a:r>
              <a:rPr lang="en-GB" dirty="0"/>
              <a:t>In a changing environment it is important that professionals keep their skills, knowledge and abilities up to date via engagement with CPD</a:t>
            </a:r>
          </a:p>
          <a:p>
            <a:r>
              <a:rPr lang="en-GB" dirty="0"/>
              <a:t>The CIPD HR Profession Map can assist you in identifying your areas of strength and weakness</a:t>
            </a:r>
          </a:p>
          <a:p>
            <a:r>
              <a:rPr lang="en-GB" dirty="0"/>
              <a:t>It is important that we take a planned and considered approach to CPD</a:t>
            </a:r>
          </a:p>
          <a:p>
            <a:r>
              <a:rPr lang="en-GB" dirty="0"/>
              <a:t>We may encounter barriers to our CPD practice and must understand how these can be overcome</a:t>
            </a:r>
          </a:p>
          <a:p>
            <a:pPr marL="0" indent="0">
              <a:buNone/>
            </a:pPr>
            <a:endParaRPr lang="en-GB" dirty="0"/>
          </a:p>
        </p:txBody>
      </p:sp>
    </p:spTree>
    <p:extLst>
      <p:ext uri="{BB962C8B-B14F-4D97-AF65-F5344CB8AC3E}">
        <p14:creationId xmlns:p14="http://schemas.microsoft.com/office/powerpoint/2010/main" val="19513457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What is CPD?</a:t>
            </a:r>
          </a:p>
        </p:txBody>
      </p:sp>
      <p:sp>
        <p:nvSpPr>
          <p:cNvPr id="3" name="Content Placeholder 2"/>
          <p:cNvSpPr>
            <a:spLocks noGrp="1"/>
          </p:cNvSpPr>
          <p:nvPr>
            <p:ph idx="1"/>
          </p:nvPr>
        </p:nvSpPr>
        <p:spPr>
          <a:xfrm>
            <a:off x="457200" y="1310185"/>
            <a:ext cx="8229600" cy="4207048"/>
          </a:xfrm>
        </p:spPr>
        <p:txBody>
          <a:bodyPr>
            <a:normAutofit fontScale="92500" lnSpcReduction="20000"/>
          </a:bodyPr>
          <a:lstStyle/>
          <a:p>
            <a:pPr marL="0" indent="0">
              <a:buNone/>
            </a:pPr>
            <a:endParaRPr lang="en-GB" i="1" dirty="0"/>
          </a:p>
          <a:p>
            <a:pPr marL="0" indent="0">
              <a:buNone/>
            </a:pPr>
            <a:endParaRPr lang="en-GB" i="1" dirty="0"/>
          </a:p>
          <a:p>
            <a:pPr marL="0" indent="0">
              <a:buNone/>
            </a:pPr>
            <a:r>
              <a:rPr lang="en-GB" i="1" dirty="0"/>
              <a:t>“the maintenance and enhancement of the knowledge, expertise and competence of professionals throughout their careers according to a plan formulated with regard to the need of the professional, the employer, the profession and society”</a:t>
            </a:r>
          </a:p>
          <a:p>
            <a:pPr marL="0" indent="0">
              <a:buNone/>
            </a:pPr>
            <a:endParaRPr lang="en-GB" dirty="0"/>
          </a:p>
          <a:p>
            <a:pPr marL="0" indent="0" algn="r">
              <a:buNone/>
            </a:pPr>
            <a:r>
              <a:rPr lang="en-GB" dirty="0"/>
              <a:t>Source: Madden and Mitchell (1993) p12</a:t>
            </a:r>
          </a:p>
        </p:txBody>
      </p:sp>
    </p:spTree>
    <p:extLst>
      <p:ext uri="{BB962C8B-B14F-4D97-AF65-F5344CB8AC3E}">
        <p14:creationId xmlns:p14="http://schemas.microsoft.com/office/powerpoint/2010/main" val="513353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91570"/>
          </a:xfrm>
        </p:spPr>
        <p:txBody>
          <a:bodyPr>
            <a:normAutofit/>
          </a:bodyPr>
          <a:lstStyle/>
          <a:p>
            <a:r>
              <a:rPr lang="en-GB" sz="4000" b="1" dirty="0"/>
              <a:t>Sources of CPD</a:t>
            </a:r>
          </a:p>
        </p:txBody>
      </p:sp>
      <p:sp>
        <p:nvSpPr>
          <p:cNvPr id="3" name="Content Placeholder 2"/>
          <p:cNvSpPr>
            <a:spLocks noGrp="1"/>
          </p:cNvSpPr>
          <p:nvPr>
            <p:ph idx="1"/>
          </p:nvPr>
        </p:nvSpPr>
        <p:spPr>
          <a:xfrm>
            <a:off x="457200" y="900752"/>
            <a:ext cx="8229600" cy="4735773"/>
          </a:xfrm>
        </p:spPr>
        <p:txBody>
          <a:bodyPr>
            <a:noAutofit/>
          </a:bodyPr>
          <a:lstStyle/>
          <a:p>
            <a:r>
              <a:rPr lang="en-GB" sz="2400" dirty="0"/>
              <a:t>Formal study (e.g. CIPD programmes)</a:t>
            </a:r>
          </a:p>
          <a:p>
            <a:r>
              <a:rPr lang="en-GB" sz="2400" dirty="0"/>
              <a:t>Vocational training</a:t>
            </a:r>
          </a:p>
          <a:p>
            <a:r>
              <a:rPr lang="en-GB" sz="2400" dirty="0"/>
              <a:t>Seminars (e.g. employment law update sessions)</a:t>
            </a:r>
          </a:p>
          <a:p>
            <a:r>
              <a:rPr lang="en-GB" sz="2400" dirty="0"/>
              <a:t>CIPD branch events and conferences</a:t>
            </a:r>
          </a:p>
          <a:p>
            <a:r>
              <a:rPr lang="en-GB" sz="2400" dirty="0"/>
              <a:t>Sector / industry events</a:t>
            </a:r>
          </a:p>
          <a:p>
            <a:r>
              <a:rPr lang="en-GB" sz="2400" dirty="0"/>
              <a:t>Literature (e.g. academic/professional journals)</a:t>
            </a:r>
          </a:p>
          <a:p>
            <a:r>
              <a:rPr lang="en-GB" sz="2400" dirty="0"/>
              <a:t>Networking events – breakfast clubs</a:t>
            </a:r>
          </a:p>
          <a:p>
            <a:r>
              <a:rPr lang="en-GB" sz="2400" dirty="0"/>
              <a:t>Work shadowing</a:t>
            </a:r>
          </a:p>
          <a:p>
            <a:r>
              <a:rPr lang="en-GB" sz="2400" dirty="0"/>
              <a:t>Coaching and mentoring at work</a:t>
            </a:r>
          </a:p>
        </p:txBody>
      </p:sp>
    </p:spTree>
    <p:extLst>
      <p:ext uri="{BB962C8B-B14F-4D97-AF65-F5344CB8AC3E}">
        <p14:creationId xmlns:p14="http://schemas.microsoft.com/office/powerpoint/2010/main" val="10921758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382137" y="335846"/>
            <a:ext cx="8488908" cy="4585871"/>
          </a:xfrm>
          <a:prstGeom prst="rect">
            <a:avLst/>
          </a:prstGeom>
        </p:spPr>
        <p:txBody>
          <a:bodyPr wrap="square">
            <a:spAutoFit/>
          </a:bodyPr>
          <a:lstStyle/>
          <a:p>
            <a:pPr algn="ctr"/>
            <a:r>
              <a:rPr lang="en-GB" sz="3600" b="1" dirty="0">
                <a:solidFill>
                  <a:srgbClr val="58595B"/>
                </a:solidFill>
                <a:latin typeface="&amp;quot"/>
              </a:rPr>
              <a:t>Stages of the CPD cycle</a:t>
            </a:r>
          </a:p>
          <a:p>
            <a:endParaRPr lang="en-GB" sz="3200" b="1" dirty="0">
              <a:solidFill>
                <a:srgbClr val="58595B"/>
              </a:solidFill>
              <a:latin typeface="&amp;quot"/>
            </a:endParaRPr>
          </a:p>
          <a:p>
            <a:pPr algn="ctr"/>
            <a:r>
              <a:rPr lang="en-GB" sz="3200" b="1" dirty="0">
                <a:solidFill>
                  <a:srgbClr val="58595B"/>
                </a:solidFill>
                <a:latin typeface="&amp;quot"/>
              </a:rPr>
              <a:t>Identify</a:t>
            </a:r>
          </a:p>
          <a:p>
            <a:pPr algn="ctr"/>
            <a:r>
              <a:rPr lang="en-GB" sz="3200" b="1" dirty="0">
                <a:solidFill>
                  <a:srgbClr val="58595B"/>
                </a:solidFill>
                <a:latin typeface="&amp;quot"/>
              </a:rPr>
              <a:t>Plan </a:t>
            </a:r>
          </a:p>
          <a:p>
            <a:pPr algn="ctr"/>
            <a:r>
              <a:rPr lang="en-GB" sz="3200" b="1" dirty="0">
                <a:solidFill>
                  <a:srgbClr val="58595B"/>
                </a:solidFill>
                <a:latin typeface="&amp;quot"/>
              </a:rPr>
              <a:t>Act </a:t>
            </a:r>
          </a:p>
          <a:p>
            <a:pPr algn="ctr"/>
            <a:r>
              <a:rPr lang="en-GB" sz="3200" b="1" dirty="0">
                <a:solidFill>
                  <a:srgbClr val="58595B"/>
                </a:solidFill>
                <a:latin typeface="&amp;quot"/>
              </a:rPr>
              <a:t>Reflect </a:t>
            </a:r>
          </a:p>
          <a:p>
            <a:pPr algn="ctr"/>
            <a:r>
              <a:rPr lang="en-GB" sz="3200" b="1" dirty="0">
                <a:solidFill>
                  <a:srgbClr val="58595B"/>
                </a:solidFill>
                <a:latin typeface="&amp;quot"/>
              </a:rPr>
              <a:t>Apply </a:t>
            </a:r>
          </a:p>
          <a:p>
            <a:pPr algn="ctr"/>
            <a:r>
              <a:rPr lang="en-GB" sz="3200" b="1" dirty="0">
                <a:solidFill>
                  <a:srgbClr val="58595B"/>
                </a:solidFill>
                <a:latin typeface="&amp;quot"/>
              </a:rPr>
              <a:t>Share</a:t>
            </a:r>
          </a:p>
          <a:p>
            <a:pPr algn="ctr"/>
            <a:r>
              <a:rPr lang="en-GB" sz="3200" b="1" dirty="0">
                <a:solidFill>
                  <a:srgbClr val="58595B"/>
                </a:solidFill>
                <a:latin typeface="&amp;quot"/>
              </a:rPr>
              <a:t>Impact</a:t>
            </a:r>
            <a:endParaRPr lang="en-GB" sz="3200" b="1" i="0" u="none" strike="noStrike" dirty="0">
              <a:solidFill>
                <a:srgbClr val="58595B"/>
              </a:solidFill>
              <a:effectLst/>
              <a:latin typeface="&amp;quot"/>
            </a:endParaRPr>
          </a:p>
        </p:txBody>
      </p:sp>
    </p:spTree>
    <p:extLst>
      <p:ext uri="{BB962C8B-B14F-4D97-AF65-F5344CB8AC3E}">
        <p14:creationId xmlns:p14="http://schemas.microsoft.com/office/powerpoint/2010/main" val="19548241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CPD Video</a:t>
            </a:r>
          </a:p>
        </p:txBody>
      </p:sp>
      <p:sp>
        <p:nvSpPr>
          <p:cNvPr id="3" name="Content Placeholder 2"/>
          <p:cNvSpPr>
            <a:spLocks noGrp="1"/>
          </p:cNvSpPr>
          <p:nvPr>
            <p:ph idx="1"/>
          </p:nvPr>
        </p:nvSpPr>
        <p:spPr/>
        <p:txBody>
          <a:bodyPr/>
          <a:lstStyle/>
          <a:p>
            <a:r>
              <a:rPr lang="en-GB" dirty="0">
                <a:hlinkClick r:id="rId3"/>
              </a:rPr>
              <a:t>https://www.cipd.co.uk/learn/cpd/cycle</a:t>
            </a:r>
            <a:endParaRPr lang="en-GB" dirty="0"/>
          </a:p>
          <a:p>
            <a:endParaRPr lang="en-GB" dirty="0"/>
          </a:p>
          <a:p>
            <a:endParaRPr lang="en-GB" dirty="0"/>
          </a:p>
        </p:txBody>
      </p:sp>
    </p:spTree>
    <p:extLst>
      <p:ext uri="{BB962C8B-B14F-4D97-AF65-F5344CB8AC3E}">
        <p14:creationId xmlns:p14="http://schemas.microsoft.com/office/powerpoint/2010/main" val="32575029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Reflective Practice</a:t>
            </a:r>
          </a:p>
        </p:txBody>
      </p:sp>
      <p:sp>
        <p:nvSpPr>
          <p:cNvPr id="3" name="Content Placeholder 2"/>
          <p:cNvSpPr>
            <a:spLocks noGrp="1"/>
          </p:cNvSpPr>
          <p:nvPr>
            <p:ph idx="1"/>
          </p:nvPr>
        </p:nvSpPr>
        <p:spPr/>
        <p:txBody>
          <a:bodyPr>
            <a:normAutofit fontScale="85000" lnSpcReduction="10000"/>
          </a:bodyPr>
          <a:lstStyle/>
          <a:p>
            <a:endParaRPr lang="en-GB" sz="2800" dirty="0"/>
          </a:p>
          <a:p>
            <a:r>
              <a:rPr lang="en-GB" dirty="0"/>
              <a:t>CPD is built on a foundation of reflective practice</a:t>
            </a:r>
          </a:p>
          <a:p>
            <a:r>
              <a:rPr lang="en-GB" dirty="0" err="1"/>
              <a:t>Schön</a:t>
            </a:r>
            <a:r>
              <a:rPr lang="en-GB" dirty="0"/>
              <a:t> (1983) argued that ‘reflection in action distinguishes the truly outstanding professional’</a:t>
            </a:r>
          </a:p>
          <a:p>
            <a:r>
              <a:rPr lang="en-GB" dirty="0"/>
              <a:t>Reflecting on our own learning enables us to link our development activity with practical outcomes</a:t>
            </a:r>
          </a:p>
          <a:p>
            <a:r>
              <a:rPr lang="en-GB" dirty="0"/>
              <a:t>We must reflect on how we learn best, i.e. through private study, networking, formal courses, mentoring etc.</a:t>
            </a:r>
          </a:p>
        </p:txBody>
      </p:sp>
    </p:spTree>
    <p:extLst>
      <p:ext uri="{BB962C8B-B14F-4D97-AF65-F5344CB8AC3E}">
        <p14:creationId xmlns:p14="http://schemas.microsoft.com/office/powerpoint/2010/main" val="2728002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5534"/>
            <a:ext cx="8229600" cy="805218"/>
          </a:xfrm>
        </p:spPr>
        <p:txBody>
          <a:bodyPr>
            <a:normAutofit/>
          </a:bodyPr>
          <a:lstStyle/>
          <a:p>
            <a:r>
              <a:rPr lang="en-GB" sz="4000" b="1" dirty="0"/>
              <a:t>Embedding Reflective Practice</a:t>
            </a:r>
          </a:p>
        </p:txBody>
      </p:sp>
      <p:sp>
        <p:nvSpPr>
          <p:cNvPr id="3" name="Content Placeholder 2"/>
          <p:cNvSpPr>
            <a:spLocks noGrp="1"/>
          </p:cNvSpPr>
          <p:nvPr>
            <p:ph idx="1"/>
          </p:nvPr>
        </p:nvSpPr>
        <p:spPr>
          <a:xfrm>
            <a:off x="628649" y="1037230"/>
            <a:ext cx="7990417" cy="5115834"/>
          </a:xfrm>
        </p:spPr>
        <p:txBody>
          <a:bodyPr>
            <a:noAutofit/>
          </a:bodyPr>
          <a:lstStyle/>
          <a:p>
            <a:r>
              <a:rPr lang="en-GB" sz="2400" dirty="0"/>
              <a:t>A key tool which is useful in reflective practice is the ‘learning log’</a:t>
            </a:r>
          </a:p>
          <a:p>
            <a:r>
              <a:rPr lang="en-GB" sz="2400" dirty="0"/>
              <a:t>A learning log is more than a diary or list of activities, it requires a structured approach to the recording and analysis of learning events</a:t>
            </a:r>
          </a:p>
          <a:p>
            <a:r>
              <a:rPr lang="en-GB" sz="2400" dirty="0"/>
              <a:t>Different approaches can (and should) be taken</a:t>
            </a:r>
          </a:p>
          <a:p>
            <a:r>
              <a:rPr lang="en-GB" sz="2400" dirty="0"/>
              <a:t>A learning log might be structured as follows:</a:t>
            </a:r>
          </a:p>
          <a:p>
            <a:pPr lvl="1"/>
            <a:r>
              <a:rPr lang="en-GB" sz="2400" dirty="0"/>
              <a:t>learning experience</a:t>
            </a:r>
          </a:p>
          <a:p>
            <a:pPr lvl="1"/>
            <a:r>
              <a:rPr lang="en-GB" sz="2400" dirty="0"/>
              <a:t>conclusions</a:t>
            </a:r>
          </a:p>
          <a:p>
            <a:pPr lvl="1"/>
            <a:r>
              <a:rPr lang="en-GB" sz="2400" dirty="0"/>
              <a:t>actions</a:t>
            </a:r>
          </a:p>
          <a:p>
            <a:pPr lvl="1"/>
            <a:r>
              <a:rPr lang="en-GB" sz="2400" dirty="0"/>
              <a:t>deadline</a:t>
            </a:r>
          </a:p>
        </p:txBody>
      </p:sp>
    </p:spTree>
    <p:extLst>
      <p:ext uri="{BB962C8B-B14F-4D97-AF65-F5344CB8AC3E}">
        <p14:creationId xmlns:p14="http://schemas.microsoft.com/office/powerpoint/2010/main" val="73411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22153" y="1109176"/>
            <a:ext cx="8899695" cy="4639648"/>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6242179" y="3429001"/>
            <a:ext cx="2470280" cy="715581"/>
          </a:xfrm>
          <a:prstGeom prst="rect">
            <a:avLst/>
          </a:prstGeom>
          <a:solidFill>
            <a:schemeClr val="accent1">
              <a:lumMod val="20000"/>
              <a:lumOff val="80000"/>
            </a:schemeClr>
          </a:solidFill>
        </p:spPr>
        <p:txBody>
          <a:bodyPr wrap="square" rtlCol="0">
            <a:spAutoFit/>
          </a:bodyPr>
          <a:lstStyle/>
          <a:p>
            <a:r>
              <a:rPr lang="en-GB" sz="1350" dirty="0"/>
              <a:t>Values -  Principles-led, evidence-based and outcomes-driven </a:t>
            </a:r>
          </a:p>
        </p:txBody>
      </p:sp>
      <p:sp>
        <p:nvSpPr>
          <p:cNvPr id="4" name="TextBox 3">
            <a:extLst>
              <a:ext uri="{FF2B5EF4-FFF2-40B4-BE49-F238E27FC236}">
                <a16:creationId xmlns:a16="http://schemas.microsoft.com/office/drawing/2014/main" id="{981A1B1F-8506-44A9-AFB0-F6E8EECEA285}"/>
              </a:ext>
            </a:extLst>
          </p:cNvPr>
          <p:cNvSpPr txBox="1"/>
          <p:nvPr/>
        </p:nvSpPr>
        <p:spPr>
          <a:xfrm>
            <a:off x="533400" y="228600"/>
            <a:ext cx="8179059" cy="584775"/>
          </a:xfrm>
          <a:prstGeom prst="rect">
            <a:avLst/>
          </a:prstGeom>
          <a:noFill/>
        </p:spPr>
        <p:txBody>
          <a:bodyPr wrap="square" rtlCol="0">
            <a:spAutoFit/>
          </a:bodyPr>
          <a:lstStyle/>
          <a:p>
            <a:r>
              <a:rPr lang="en-GB" sz="3200" dirty="0"/>
              <a:t>CIPD’s Profession Map (2018)</a:t>
            </a:r>
          </a:p>
        </p:txBody>
      </p:sp>
    </p:spTree>
    <p:extLst>
      <p:ext uri="{BB962C8B-B14F-4D97-AF65-F5344CB8AC3E}">
        <p14:creationId xmlns:p14="http://schemas.microsoft.com/office/powerpoint/2010/main" val="9818775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8E66-F7F0-4123-9552-68FC6855F372}"/>
              </a:ext>
            </a:extLst>
          </p:cNvPr>
          <p:cNvSpPr>
            <a:spLocks noGrp="1"/>
          </p:cNvSpPr>
          <p:nvPr>
            <p:ph type="title"/>
          </p:nvPr>
        </p:nvSpPr>
        <p:spPr/>
        <p:txBody>
          <a:bodyPr>
            <a:normAutofit/>
          </a:bodyPr>
          <a:lstStyle/>
          <a:p>
            <a:r>
              <a:rPr lang="en-GB" dirty="0"/>
              <a:t>New CIPD 2018 Profession Map</a:t>
            </a:r>
          </a:p>
        </p:txBody>
      </p:sp>
      <p:sp>
        <p:nvSpPr>
          <p:cNvPr id="3" name="Content Placeholder 2">
            <a:extLst>
              <a:ext uri="{FF2B5EF4-FFF2-40B4-BE49-F238E27FC236}">
                <a16:creationId xmlns:a16="http://schemas.microsoft.com/office/drawing/2014/main" id="{00B5FF31-D983-41C1-86AD-137286C66F1C}"/>
              </a:ext>
            </a:extLst>
          </p:cNvPr>
          <p:cNvSpPr>
            <a:spLocks noGrp="1"/>
          </p:cNvSpPr>
          <p:nvPr>
            <p:ph idx="1"/>
          </p:nvPr>
        </p:nvSpPr>
        <p:spPr/>
        <p:txBody>
          <a:bodyPr/>
          <a:lstStyle/>
          <a:p>
            <a:pPr marL="0" indent="0">
              <a:buNone/>
            </a:pPr>
            <a:r>
              <a:rPr lang="en-GB" dirty="0"/>
              <a:t>Link to video:</a:t>
            </a:r>
          </a:p>
          <a:p>
            <a:r>
              <a:rPr lang="en-GB" dirty="0">
                <a:hlinkClick r:id="rId3"/>
              </a:rPr>
              <a:t>https://peopleprofession.cipd.org/profession-map/core-purpose</a:t>
            </a:r>
            <a:endParaRPr lang="en-GB" dirty="0"/>
          </a:p>
          <a:p>
            <a:endParaRPr lang="en-GB" dirty="0"/>
          </a:p>
          <a:p>
            <a:endParaRPr lang="en-GB" dirty="0"/>
          </a:p>
        </p:txBody>
      </p:sp>
    </p:spTree>
    <p:extLst>
      <p:ext uri="{BB962C8B-B14F-4D97-AF65-F5344CB8AC3E}">
        <p14:creationId xmlns:p14="http://schemas.microsoft.com/office/powerpoint/2010/main" val="3254810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6974DE-EC66-40C0-8965-97D5510CC3D7}"/>
              </a:ext>
            </a:extLst>
          </p:cNvPr>
          <p:cNvPicPr>
            <a:picLocks noChangeAspect="1"/>
          </p:cNvPicPr>
          <p:nvPr/>
        </p:nvPicPr>
        <p:blipFill>
          <a:blip r:embed="rId3"/>
          <a:stretch>
            <a:fillRect/>
          </a:stretch>
        </p:blipFill>
        <p:spPr>
          <a:xfrm>
            <a:off x="1342242" y="560068"/>
            <a:ext cx="6822374" cy="4645664"/>
          </a:xfrm>
          <a:prstGeom prst="rect">
            <a:avLst/>
          </a:prstGeom>
          <a:solidFill>
            <a:schemeClr val="accent1">
              <a:lumMod val="40000"/>
              <a:lumOff val="60000"/>
            </a:schemeClr>
          </a:solidFill>
        </p:spPr>
      </p:pic>
    </p:spTree>
    <p:extLst>
      <p:ext uri="{BB962C8B-B14F-4D97-AF65-F5344CB8AC3E}">
        <p14:creationId xmlns:p14="http://schemas.microsoft.com/office/powerpoint/2010/main" val="32717730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FEC5E60-2E47-4FAF-93BC-20E28D5D84DC}"/>
              </a:ext>
            </a:extLst>
          </p:cNvPr>
          <p:cNvPicPr>
            <a:picLocks noChangeAspect="1"/>
          </p:cNvPicPr>
          <p:nvPr/>
        </p:nvPicPr>
        <p:blipFill>
          <a:blip r:embed="rId3"/>
          <a:stretch>
            <a:fillRect/>
          </a:stretch>
        </p:blipFill>
        <p:spPr>
          <a:xfrm>
            <a:off x="1178718" y="475456"/>
            <a:ext cx="6786563" cy="4814888"/>
          </a:xfrm>
          <a:prstGeom prst="rect">
            <a:avLst/>
          </a:prstGeom>
          <a:solidFill>
            <a:schemeClr val="accent1">
              <a:lumMod val="40000"/>
              <a:lumOff val="60000"/>
            </a:schemeClr>
          </a:solidFill>
        </p:spPr>
      </p:pic>
    </p:spTree>
    <p:extLst>
      <p:ext uri="{BB962C8B-B14F-4D97-AF65-F5344CB8AC3E}">
        <p14:creationId xmlns:p14="http://schemas.microsoft.com/office/powerpoint/2010/main" val="19435633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F91BA-33E3-43A7-AEAE-199803084C89}"/>
              </a:ext>
            </a:extLst>
          </p:cNvPr>
          <p:cNvSpPr>
            <a:spLocks noGrp="1"/>
          </p:cNvSpPr>
          <p:nvPr>
            <p:ph type="title"/>
          </p:nvPr>
        </p:nvSpPr>
        <p:spPr>
          <a:xfrm>
            <a:off x="457200" y="152400"/>
            <a:ext cx="8229600" cy="711200"/>
          </a:xfrm>
        </p:spPr>
        <p:txBody>
          <a:bodyPr>
            <a:normAutofit fontScale="90000"/>
          </a:bodyPr>
          <a:lstStyle/>
          <a:p>
            <a:r>
              <a:rPr lang="en-GB" dirty="0"/>
              <a:t>Development Planning Activity</a:t>
            </a:r>
          </a:p>
        </p:txBody>
      </p:sp>
      <p:sp>
        <p:nvSpPr>
          <p:cNvPr id="3" name="Content Placeholder 2">
            <a:extLst>
              <a:ext uri="{FF2B5EF4-FFF2-40B4-BE49-F238E27FC236}">
                <a16:creationId xmlns:a16="http://schemas.microsoft.com/office/drawing/2014/main" id="{39BA1F4C-BDB6-4252-93CC-AD161B1891DD}"/>
              </a:ext>
            </a:extLst>
          </p:cNvPr>
          <p:cNvSpPr>
            <a:spLocks noGrp="1"/>
          </p:cNvSpPr>
          <p:nvPr>
            <p:ph idx="1"/>
          </p:nvPr>
        </p:nvSpPr>
        <p:spPr>
          <a:xfrm>
            <a:off x="457200" y="1282700"/>
            <a:ext cx="8229600" cy="4234533"/>
          </a:xfrm>
        </p:spPr>
        <p:txBody>
          <a:bodyPr>
            <a:normAutofit fontScale="92500" lnSpcReduction="10000"/>
          </a:bodyPr>
          <a:lstStyle/>
          <a:p>
            <a:pPr marL="971550" lvl="1" indent="-514350">
              <a:buAutoNum type="arabicPeriod"/>
            </a:pPr>
            <a:r>
              <a:rPr lang="en-GB" dirty="0"/>
              <a:t>Locate the professional standards applicable to your profession or use the CIPD standards supplied.</a:t>
            </a:r>
          </a:p>
          <a:p>
            <a:pPr marL="971550" lvl="1" indent="-514350">
              <a:buAutoNum type="arabicPeriod"/>
            </a:pPr>
            <a:r>
              <a:rPr lang="en-GB" dirty="0"/>
              <a:t>Undertake a self-assessment of one area of your practice to identify your professional development needs in that area and options to address these.</a:t>
            </a:r>
            <a:endParaRPr lang="en-GB" sz="1800" dirty="0"/>
          </a:p>
          <a:p>
            <a:pPr marL="971550" lvl="1" indent="-514350">
              <a:buFont typeface="+mj-lt"/>
              <a:buAutoNum type="arabicPeriod"/>
            </a:pPr>
            <a:r>
              <a:rPr lang="en-GB" dirty="0"/>
              <a:t>Produce a professional development plan (PDP) plan to meet your professional development needs which includes a </a:t>
            </a:r>
            <a:r>
              <a:rPr lang="en-GB" u="sng" dirty="0"/>
              <a:t>justification</a:t>
            </a:r>
            <a:r>
              <a:rPr lang="en-GB" dirty="0"/>
              <a:t> of the option(s) chosen.</a:t>
            </a:r>
            <a:endParaRPr lang="en-GB" sz="1800" dirty="0"/>
          </a:p>
          <a:p>
            <a:endParaRPr lang="en-GB" dirty="0"/>
          </a:p>
        </p:txBody>
      </p:sp>
    </p:spTree>
    <p:extLst>
      <p:ext uri="{BB962C8B-B14F-4D97-AF65-F5344CB8AC3E}">
        <p14:creationId xmlns:p14="http://schemas.microsoft.com/office/powerpoint/2010/main" val="20132131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0125" y="274638"/>
            <a:ext cx="8898341" cy="1143000"/>
          </a:xfrm>
        </p:spPr>
        <p:txBody>
          <a:bodyPr>
            <a:normAutofit/>
          </a:bodyPr>
          <a:lstStyle/>
          <a:p>
            <a:r>
              <a:rPr lang="en-GB" sz="3200" dirty="0"/>
              <a:t>In summary, you should now understand:</a:t>
            </a:r>
          </a:p>
        </p:txBody>
      </p:sp>
      <p:sp>
        <p:nvSpPr>
          <p:cNvPr id="3" name="Content Placeholder 2"/>
          <p:cNvSpPr>
            <a:spLocks noGrp="1"/>
          </p:cNvSpPr>
          <p:nvPr>
            <p:ph idx="1"/>
          </p:nvPr>
        </p:nvSpPr>
        <p:spPr/>
        <p:txBody>
          <a:bodyPr>
            <a:normAutofit lnSpcReduction="10000"/>
          </a:bodyPr>
          <a:lstStyle/>
          <a:p>
            <a:r>
              <a:rPr lang="en-GB" dirty="0"/>
              <a:t>What it means to be a professional.</a:t>
            </a:r>
          </a:p>
          <a:p>
            <a:r>
              <a:rPr lang="en-GB" dirty="0"/>
              <a:t>The knowledge, skills and behaviours required to be a professional in your chosen field.</a:t>
            </a:r>
          </a:p>
          <a:p>
            <a:r>
              <a:rPr lang="en-GB" dirty="0"/>
              <a:t>The concept of ethical behaviour and how this relates to your profession.</a:t>
            </a:r>
          </a:p>
          <a:p>
            <a:r>
              <a:rPr lang="en-GB" dirty="0"/>
              <a:t>The concept of Continuing Professional Development. </a:t>
            </a:r>
          </a:p>
        </p:txBody>
      </p:sp>
    </p:spTree>
    <p:extLst>
      <p:ext uri="{BB962C8B-B14F-4D97-AF65-F5344CB8AC3E}">
        <p14:creationId xmlns:p14="http://schemas.microsoft.com/office/powerpoint/2010/main" val="3249628916"/>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3.xml><?xml version="1.0" encoding="utf-8"?>
<ds:datastoreItem xmlns:ds="http://schemas.openxmlformats.org/officeDocument/2006/customXml" ds:itemID="{501A996E-8F35-4EE5-A18E-4DB6ABEAD384}">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microsoft.com/sharepoint/v3"/>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1126</TotalTime>
  <Words>2063</Words>
  <Application>Microsoft Office PowerPoint</Application>
  <PresentationFormat>On-screen Show (4:3)</PresentationFormat>
  <Paragraphs>214</Paragraphs>
  <Slides>30</Slides>
  <Notes>30</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30</vt:i4>
      </vt:variant>
    </vt:vector>
  </HeadingPairs>
  <TitlesOfParts>
    <vt:vector size="39" baseType="lpstr">
      <vt:lpstr>&amp;quot</vt:lpstr>
      <vt:lpstr>Arial</vt:lpstr>
      <vt:lpstr>Calibri</vt:lpstr>
      <vt:lpstr>Myriad Pro</vt:lpstr>
      <vt:lpstr>CIPD WhiteDottedPattern</vt:lpstr>
      <vt:lpstr>CIPD PurpleDottedPattern</vt:lpstr>
      <vt:lpstr>CIPD SlateDottedPattern</vt:lpstr>
      <vt:lpstr>CIPD WhitePlain</vt:lpstr>
      <vt:lpstr>UWTSD</vt:lpstr>
      <vt:lpstr>Developing Professional Practice   BMBM5005</vt:lpstr>
      <vt:lpstr>Overview of Timings </vt:lpstr>
      <vt:lpstr>Assignment Two</vt:lpstr>
      <vt:lpstr>Useful Books</vt:lpstr>
      <vt:lpstr>By the end of this Session you will understand:</vt:lpstr>
      <vt:lpstr>Professionalism</vt:lpstr>
      <vt:lpstr>A profession (rather than an occupation)</vt:lpstr>
      <vt:lpstr>Other definitions</vt:lpstr>
      <vt:lpstr>Four Concentric Circles of HR Professionalism</vt:lpstr>
      <vt:lpstr>Activity –  20 minutes</vt:lpstr>
      <vt:lpstr>Codes of conduct and ethics</vt:lpstr>
      <vt:lpstr>Video – ethical approach</vt:lpstr>
      <vt:lpstr>CIPD Viewpoint</vt:lpstr>
      <vt:lpstr>PowerPoint Presentation</vt:lpstr>
      <vt:lpstr>PowerPoint Presentation</vt:lpstr>
      <vt:lpstr>‘Doing the Right thing because it’s the Right thing to do’  Activity – 30 mins</vt:lpstr>
      <vt:lpstr>Code of Conduct Activity (30 minutes)</vt:lpstr>
      <vt:lpstr>CPD – Continuing Professional Development</vt:lpstr>
      <vt:lpstr>What is CPD?</vt:lpstr>
      <vt:lpstr>Sources of CPD</vt:lpstr>
      <vt:lpstr>PowerPoint Presentation</vt:lpstr>
      <vt:lpstr>CPD Video</vt:lpstr>
      <vt:lpstr>Reflective Practice</vt:lpstr>
      <vt:lpstr>Embedding Reflective Practice</vt:lpstr>
      <vt:lpstr>PowerPoint Presentation</vt:lpstr>
      <vt:lpstr>New CIPD 2018 Profession Map</vt:lpstr>
      <vt:lpstr>PowerPoint Presentation</vt:lpstr>
      <vt:lpstr>PowerPoint Presentation</vt:lpstr>
      <vt:lpstr>Development Planning Activity</vt:lpstr>
      <vt:lpstr>In summary, you should now understand: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Studying Human Resource Management</dc:title>
  <dc:creator>Julie Thomas</dc:creator>
  <cp:lastModifiedBy>Julie Thomas</cp:lastModifiedBy>
  <cp:revision>63</cp:revision>
  <cp:lastPrinted>2019-11-26T09:49:11Z</cp:lastPrinted>
  <dcterms:created xsi:type="dcterms:W3CDTF">2018-10-11T15:27:55Z</dcterms:created>
  <dcterms:modified xsi:type="dcterms:W3CDTF">2019-11-27T18:26:10Z</dcterms:modified>
</cp:coreProperties>
</file>