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2" r:id="rId1"/>
  </p:sldMasterIdLst>
  <p:sldIdLst>
    <p:sldId id="257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68" d="100"/>
          <a:sy n="68" d="100"/>
        </p:scale>
        <p:origin x="48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E38AD5-3712-4541-B0AA-E49ADE9210C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159584E-3AAF-4E81-930F-DC428BB1FA9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96DC2E2-45C0-4F22-A28B-DD2DE49323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0C0817-A112-4847-8014-A94B7D2A4EA3}" type="datetime1">
              <a:rPr lang="en-US" smtClean="0"/>
              <a:t>9/20/2019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24258BF-87C3-46B8-AF71-972F2590B1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93F588D-9D19-48F5-9CAB-325AB0A9D7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5133816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C6E222-AED2-43E4-9FD6-3195CE59C7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9863DA-C59C-4DF1-B11E-7E7C3F9F136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3F8E106-5B69-4DCB-8B27-55E9C1E363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9/20/2019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C193CF2-EA5C-4F7F-AEA2-D985F98C40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256E8BA-2B86-4FF9-9E85-1F75065945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53888202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F27402-7C83-41C3-A6E4-479968F9D5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FC0392C-2720-4C2A-9E07-EF6C2034FF5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AD36E81-A560-41E3-8729-32010A52E1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9/20/2019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5462181-740A-4D11-ACD4-7F93F22B53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22BB3A3-3CB4-41E6-AAF4-2053714A3C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20272551"/>
      </p:ext>
    </p:extLst>
  </p:cSld>
  <p:clrMapOvr>
    <a:masterClrMapping/>
  </p:clrMapOvr>
  <p:hf sldNum="0" hdr="0" ft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6CD5F1-9BA4-4508-B9F6-42BE836D2C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45EC19-754F-4DFB-B750-6EC8BA8F271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53F668E-7F5A-483F-9A62-7F01501960C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5C436BF-94A4-4E34-A17D-09DBB413B81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9/20/2019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2DFFFC5-ABBB-473C-99C7-9F598EBF8C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5D37D71-550C-45A1-AD32-05B9A9D601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43821333"/>
      </p:ext>
    </p:extLst>
  </p:cSld>
  <p:clrMapOvr>
    <a:masterClrMapping/>
  </p:clrMapOvr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58EED5-AC46-4F50-A146-F7F4328B1E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06FB025-B32E-41DE-AC0A-BF7FEC601DB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845EC4F-7DB7-4DCB-B9D8-0A280A8611E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7676219-43A4-471D-B695-B013B63C90A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C831547-42C4-4CD3-A648-9834675CA79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15FF55F-F3BF-4298-BD4E-BD0715887D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9/20/2019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295C96D-E224-4922-9C3F-030A34D64A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D7EB0EA-0183-4DB0-8C6F-5B253F7279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42203653"/>
      </p:ext>
    </p:extLst>
  </p:cSld>
  <p:clrMapOvr>
    <a:masterClrMapping/>
  </p:clrMapOvr>
  <p:hf sldNum="0"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456E91-19A2-4464-BA6F-9FFD147E0C9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30C8C92-24B8-4D1B-B235-E7F25676275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9/20/2019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3830CAC-A643-487C-9206-E918CC6A16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535CCE1-C150-408A-BEEB-D0B312F2B2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92945"/>
      </p:ext>
    </p:extLst>
  </p:cSld>
  <p:clrMapOvr>
    <a:masterClrMapping/>
  </p:clrMapOvr>
  <p:hf sldNum="0" hdr="0" ft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F7E3403-CA06-44F7-8CCD-15B0DA131D1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9/20/2019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E8A87F3-EF93-4C01-8DD0-0891928CE0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B7449C2-658C-451C-A7D8-4C6520F080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96652798"/>
      </p:ext>
    </p:extLst>
  </p:cSld>
  <p:clrMapOvr>
    <a:masterClrMapping/>
  </p:clrMapOvr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7A7984-6F42-44A0-A270-754AB089B8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D699C4-27E3-407E-A4F4-D6261C53B75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17F60A4-1CED-4F77-82CC-7C33D8C8E42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77B1968-E3DE-45C5-921D-F61A6C437B9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9/20/2019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AB11C70-4D20-49F5-8573-F3720F7B52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F442F15-776A-4475-B8EA-8EF9EFAEBC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56919252"/>
      </p:ext>
    </p:extLst>
  </p:cSld>
  <p:clrMapOvr>
    <a:masterClrMapping/>
  </p:clrMapOvr>
  <p:hf sldNum="0" hdr="0" ft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80DB34-DE22-4288-B7DF-7E14BC47C1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DCBE335-0EA6-48D5-BD71-6694E2A4D9C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8FB7C7F-1256-429B-A6AB-FAACDC8EF1E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6E821EA-10AB-4AA6-A3CB-CC98CF10E6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9/20/2019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F54C2D4-D235-4947-8EDB-DCEFE1D055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53919F1-2563-4FE9-87D1-1799EA57FD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55389319"/>
      </p:ext>
    </p:extLst>
  </p:cSld>
  <p:clrMapOvr>
    <a:masterClrMapping/>
  </p:clrMapOvr>
  <p:hf sldNum="0"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29AFD5-DCCD-45AF-ACDF-93B2D1463C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F57D78D-EAF4-4DF2-ACDF-304F305688F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C583824-BF68-469F-BF59-EA66AF6F5C6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9/20/2019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15E1029-1D28-4602-8DAB-CB326E3153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A4F6DB8-56EB-4B63-BD34-532ACAC640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54174986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CF48CB0-7182-4CEE-8B55-733B59BA3C7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FEA277A-4690-409E-A513-9B0A2CEBD97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12B3E77-C334-46B1-AFD2-3EAF68397B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9/20/2019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C0BBEAD-B59C-45CD-A2BC-BE210FFA56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9874105-A64C-4E5D-A0BA-89A0A60106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42703688"/>
      </p:ext>
    </p:extLst>
  </p:cSld>
  <p:clrMapOvr>
    <a:masterClrMapping/>
  </p:clrMapOvr>
  <p:hf sldNum="0" hdr="0" ftr="0" dt="0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BE4FF8C-64C3-4F13-BA38-7156EA7EDA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B055337-526E-4FF2-8639-FC01616EB18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613DFCC-65BC-4B5E-B8F1-CF70E93C358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6FA2B21-3FCD-4721-B95C-427943F61125}" type="datetime1">
              <a:rPr lang="en-US" smtClean="0"/>
              <a:t>9/20/2019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B049A24-7486-4EFE-939E-D22E75B2653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5DA79FF-B9F9-46E4-AD5F-8664197A411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89619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  <p:sldLayoutId id="2147483694" r:id="rId2"/>
    <p:sldLayoutId id="2147483695" r:id="rId3"/>
    <p:sldLayoutId id="2147483696" r:id="rId4"/>
    <p:sldLayoutId id="2147483697" r:id="rId5"/>
    <p:sldLayoutId id="2147483698" r:id="rId6"/>
    <p:sldLayoutId id="2147483699" r:id="rId7"/>
    <p:sldLayoutId id="2147483700" r:id="rId8"/>
    <p:sldLayoutId id="2147483701" r:id="rId9"/>
    <p:sldLayoutId id="2147483702" r:id="rId10"/>
    <p:sldLayoutId id="2147483703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TextBox 16">
            <a:extLst>
              <a:ext uri="{FF2B5EF4-FFF2-40B4-BE49-F238E27FC236}">
                <a16:creationId xmlns:a16="http://schemas.microsoft.com/office/drawing/2014/main" id="{573F1DE5-2E54-4697-9501-CFE3A37639F1}"/>
              </a:ext>
            </a:extLst>
          </p:cNvPr>
          <p:cNvSpPr txBox="1"/>
          <p:nvPr/>
        </p:nvSpPr>
        <p:spPr>
          <a:xfrm>
            <a:off x="5933893" y="2631971"/>
            <a:ext cx="5390599" cy="1200329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F56F5174-31D9-4DBB-AAB7-A1FD7BDB13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5614875" cy="6858000"/>
          </a:xfrm>
          <a:prstGeom prst="rect">
            <a:avLst/>
          </a:prstGeom>
          <a:gradFill>
            <a:gsLst>
              <a:gs pos="0">
                <a:schemeClr val="accent1">
                  <a:lumMod val="100000"/>
                  <a:alpha val="82000"/>
                </a:schemeClr>
              </a:gs>
              <a:gs pos="25000">
                <a:schemeClr val="accent1">
                  <a:alpha val="60000"/>
                </a:schemeClr>
              </a:gs>
              <a:gs pos="94000">
                <a:schemeClr val="bg2">
                  <a:lumMod val="75000"/>
                </a:schemeClr>
              </a:gs>
              <a:gs pos="100000">
                <a:schemeClr val="bg2">
                  <a:lumMod val="7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4" name="Picture 33">
            <a:extLst>
              <a:ext uri="{FF2B5EF4-FFF2-40B4-BE49-F238E27FC236}">
                <a16:creationId xmlns:a16="http://schemas.microsoft.com/office/drawing/2014/main" id="{AE113210-7872-481A-ADE6-3A05CCAF5E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6" name="Freeform 62">
            <a:extLst>
              <a:ext uri="{FF2B5EF4-FFF2-40B4-BE49-F238E27FC236}">
                <a16:creationId xmlns:a16="http://schemas.microsoft.com/office/drawing/2014/main" id="{F9A95BEE-6BB1-4A28-A8E6-A34B2E42EF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38619"/>
            <a:ext cx="5000438" cy="5400962"/>
          </a:xfrm>
          <a:custGeom>
            <a:avLst/>
            <a:gdLst>
              <a:gd name="connsiteX0" fmla="*/ 2299956 w 5000438"/>
              <a:gd name="connsiteY0" fmla="*/ 0 h 5400962"/>
              <a:gd name="connsiteX1" fmla="*/ 5000438 w 5000438"/>
              <a:gd name="connsiteY1" fmla="*/ 2700481 h 5400962"/>
              <a:gd name="connsiteX2" fmla="*/ 2299956 w 5000438"/>
              <a:gd name="connsiteY2" fmla="*/ 5400962 h 5400962"/>
              <a:gd name="connsiteX3" fmla="*/ 60675 w 5000438"/>
              <a:gd name="connsiteY3" fmla="*/ 4210346 h 5400962"/>
              <a:gd name="connsiteX4" fmla="*/ 0 w 5000438"/>
              <a:gd name="connsiteY4" fmla="*/ 4110472 h 5400962"/>
              <a:gd name="connsiteX5" fmla="*/ 0 w 5000438"/>
              <a:gd name="connsiteY5" fmla="*/ 1290491 h 5400962"/>
              <a:gd name="connsiteX6" fmla="*/ 60675 w 5000438"/>
              <a:gd name="connsiteY6" fmla="*/ 1190617 h 5400962"/>
              <a:gd name="connsiteX7" fmla="*/ 2299956 w 5000438"/>
              <a:gd name="connsiteY7" fmla="*/ 0 h 54009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000438" h="5400962">
                <a:moveTo>
                  <a:pt x="2299956" y="0"/>
                </a:moveTo>
                <a:cubicBezTo>
                  <a:pt x="3791390" y="0"/>
                  <a:pt x="5000438" y="1209047"/>
                  <a:pt x="5000438" y="2700481"/>
                </a:cubicBezTo>
                <a:cubicBezTo>
                  <a:pt x="5000438" y="4191915"/>
                  <a:pt x="3791390" y="5400962"/>
                  <a:pt x="2299956" y="5400962"/>
                </a:cubicBezTo>
                <a:cubicBezTo>
                  <a:pt x="1367810" y="5400962"/>
                  <a:pt x="545971" y="4928678"/>
                  <a:pt x="60675" y="4210346"/>
                </a:cubicBezTo>
                <a:lnTo>
                  <a:pt x="0" y="4110472"/>
                </a:lnTo>
                <a:lnTo>
                  <a:pt x="0" y="1290491"/>
                </a:lnTo>
                <a:lnTo>
                  <a:pt x="60675" y="1190617"/>
                </a:lnTo>
                <a:cubicBezTo>
                  <a:pt x="545971" y="472284"/>
                  <a:pt x="1367810" y="0"/>
                  <a:pt x="2299956" y="0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11" name="Content Placeholder 10">
            <a:extLst>
              <a:ext uri="{FF2B5EF4-FFF2-40B4-BE49-F238E27FC236}">
                <a16:creationId xmlns:a16="http://schemas.microsoft.com/office/drawing/2014/main" id="{7ED7C6AB-1D32-42B6-AF0E-0241B8EE7214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281" r="21943" b="-2"/>
          <a:stretch/>
        </p:blipFill>
        <p:spPr>
          <a:xfrm>
            <a:off x="0" y="907231"/>
            <a:ext cx="4838021" cy="5063738"/>
          </a:xfrm>
          <a:custGeom>
            <a:avLst/>
            <a:gdLst>
              <a:gd name="connsiteX0" fmla="*/ 2306172 w 4838041"/>
              <a:gd name="connsiteY0" fmla="*/ 0 h 5063738"/>
              <a:gd name="connsiteX1" fmla="*/ 4838041 w 4838041"/>
              <a:gd name="connsiteY1" fmla="*/ 2531869 h 5063738"/>
              <a:gd name="connsiteX2" fmla="*/ 2306172 w 4838041"/>
              <a:gd name="connsiteY2" fmla="*/ 5063738 h 5063738"/>
              <a:gd name="connsiteX3" fmla="*/ 79886 w 4838041"/>
              <a:gd name="connsiteY3" fmla="*/ 3738709 h 5063738"/>
              <a:gd name="connsiteX4" fmla="*/ 0 w 4838041"/>
              <a:gd name="connsiteY4" fmla="*/ 3572876 h 5063738"/>
              <a:gd name="connsiteX5" fmla="*/ 0 w 4838041"/>
              <a:gd name="connsiteY5" fmla="*/ 1490863 h 5063738"/>
              <a:gd name="connsiteX6" fmla="*/ 79886 w 4838041"/>
              <a:gd name="connsiteY6" fmla="*/ 1325030 h 5063738"/>
              <a:gd name="connsiteX7" fmla="*/ 2306172 w 4838041"/>
              <a:gd name="connsiteY7" fmla="*/ 0 h 50637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838041" h="5063738">
                <a:moveTo>
                  <a:pt x="2306172" y="0"/>
                </a:moveTo>
                <a:cubicBezTo>
                  <a:pt x="3704485" y="0"/>
                  <a:pt x="4838041" y="1133556"/>
                  <a:pt x="4838041" y="2531869"/>
                </a:cubicBezTo>
                <a:cubicBezTo>
                  <a:pt x="4838041" y="3930182"/>
                  <a:pt x="3704485" y="5063738"/>
                  <a:pt x="2306172" y="5063738"/>
                </a:cubicBezTo>
                <a:cubicBezTo>
                  <a:pt x="1344832" y="5063738"/>
                  <a:pt x="508631" y="4527956"/>
                  <a:pt x="79886" y="3738709"/>
                </a:cubicBezTo>
                <a:lnTo>
                  <a:pt x="0" y="3572876"/>
                </a:lnTo>
                <a:lnTo>
                  <a:pt x="0" y="1490863"/>
                </a:lnTo>
                <a:lnTo>
                  <a:pt x="79886" y="1325030"/>
                </a:lnTo>
                <a:cubicBezTo>
                  <a:pt x="508631" y="535783"/>
                  <a:pt x="1344832" y="0"/>
                  <a:pt x="2306172" y="0"/>
                </a:cubicBezTo>
                <a:close/>
              </a:path>
            </a:pathLst>
          </a:custGeom>
          <a:effectLst>
            <a:softEdge rad="0"/>
          </a:effectLst>
        </p:spPr>
      </p:pic>
      <p:sp>
        <p:nvSpPr>
          <p:cNvPr id="29" name="Content Placeholder 28">
            <a:extLst>
              <a:ext uri="{FF2B5EF4-FFF2-40B4-BE49-F238E27FC236}">
                <a16:creationId xmlns:a16="http://schemas.microsoft.com/office/drawing/2014/main" id="{C0752650-CC48-4C82-9DB4-3B56ABA71BE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82016" y="4131994"/>
            <a:ext cx="6861299" cy="2631971"/>
          </a:xfrm>
        </p:spPr>
        <p:txBody>
          <a:bodyPr anchor="ctr">
            <a:normAutofit/>
          </a:bodyPr>
          <a:lstStyle/>
          <a:p>
            <a:pPr marL="0" indent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</a:rPr>
              <a:t>Previous teaching experiences</a:t>
            </a:r>
            <a:r>
              <a:rPr lang="en-US" sz="2000" dirty="0">
                <a:solidFill>
                  <a:srgbClr val="000000"/>
                </a:solidFill>
              </a:rPr>
              <a:t>:</a:t>
            </a:r>
          </a:p>
          <a:p>
            <a:pPr>
              <a:lnSpc>
                <a:spcPct val="100000"/>
              </a:lnSpc>
            </a:pPr>
            <a:r>
              <a:rPr lang="en-US" sz="2000" dirty="0">
                <a:solidFill>
                  <a:srgbClr val="000000"/>
                </a:solidFill>
              </a:rPr>
              <a:t>English as a foreign language (EFL) Teacher in Hanoi Feb. 2017-May.2018</a:t>
            </a:r>
          </a:p>
          <a:p>
            <a:pPr>
              <a:lnSpc>
                <a:spcPct val="100000"/>
              </a:lnSpc>
            </a:pPr>
            <a:r>
              <a:rPr lang="en-US" sz="2000" dirty="0">
                <a:solidFill>
                  <a:srgbClr val="000000"/>
                </a:solidFill>
              </a:rPr>
              <a:t>Year 3 / 4 Teaching Assistant at </a:t>
            </a:r>
            <a:r>
              <a:rPr lang="en-US" sz="2000" dirty="0" err="1">
                <a:solidFill>
                  <a:srgbClr val="000000"/>
                </a:solidFill>
              </a:rPr>
              <a:t>Allensbank</a:t>
            </a:r>
            <a:r>
              <a:rPr lang="en-US" sz="2000" dirty="0">
                <a:solidFill>
                  <a:srgbClr val="000000"/>
                </a:solidFill>
              </a:rPr>
              <a:t> Primary School Dec. 2018-June 2019</a:t>
            </a:r>
          </a:p>
          <a:p>
            <a:pPr>
              <a:lnSpc>
                <a:spcPct val="100000"/>
              </a:lnSpc>
            </a:pPr>
            <a:r>
              <a:rPr lang="en-US" sz="2000" dirty="0">
                <a:solidFill>
                  <a:srgbClr val="000000"/>
                </a:solidFill>
              </a:rPr>
              <a:t>EFL Teacher at Capitol School of English Summer School July and August 2019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7186077A-2CEB-4F5A-82CF-8F05BEE2C77B}"/>
              </a:ext>
            </a:extLst>
          </p:cNvPr>
          <p:cNvSpPr txBox="1"/>
          <p:nvPr/>
        </p:nvSpPr>
        <p:spPr>
          <a:xfrm>
            <a:off x="5765081" y="94035"/>
            <a:ext cx="5390599" cy="1200329"/>
          </a:xfrm>
          <a:prstGeom prst="rect">
            <a:avLst/>
          </a:prstGeom>
          <a:ln w="76200"/>
          <a:effectLst>
            <a:softEdge rad="31750"/>
          </a:effectLst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b="1" dirty="0"/>
              <a:t>Hannah James </a:t>
            </a:r>
          </a:p>
          <a:p>
            <a:pPr algn="ctr"/>
            <a:r>
              <a:rPr lang="en-GB" b="1" dirty="0"/>
              <a:t>First Class Honours in English Literature and History</a:t>
            </a:r>
          </a:p>
          <a:p>
            <a:pPr algn="ctr"/>
            <a:r>
              <a:rPr lang="en-GB" b="1" dirty="0"/>
              <a:t>B2 German</a:t>
            </a:r>
          </a:p>
          <a:p>
            <a:pPr algn="ctr"/>
            <a:r>
              <a:rPr lang="en-GB" b="1" dirty="0" err="1"/>
              <a:t>Rwy’n</a:t>
            </a:r>
            <a:r>
              <a:rPr lang="en-GB" b="1" dirty="0"/>
              <a:t> </a:t>
            </a:r>
            <a:r>
              <a:rPr lang="en-GB" b="1" dirty="0" err="1"/>
              <a:t>dysgu</a:t>
            </a:r>
            <a:r>
              <a:rPr lang="en-GB" b="1" dirty="0"/>
              <a:t> </a:t>
            </a:r>
            <a:r>
              <a:rPr lang="en-GB" b="1" dirty="0" err="1"/>
              <a:t>sut</a:t>
            </a:r>
            <a:r>
              <a:rPr lang="en-GB" b="1" dirty="0"/>
              <a:t> i </a:t>
            </a:r>
            <a:r>
              <a:rPr lang="en-GB" b="1" dirty="0" err="1"/>
              <a:t>siarad</a:t>
            </a:r>
            <a:r>
              <a:rPr lang="en-GB" b="1" dirty="0"/>
              <a:t> </a:t>
            </a:r>
            <a:r>
              <a:rPr lang="en-GB" b="1" dirty="0" err="1"/>
              <a:t>Cymraeg</a:t>
            </a:r>
            <a:endParaRPr lang="en-GB" b="1" dirty="0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C49D193B-EE08-466E-AD0E-7E194950C47D}"/>
              </a:ext>
            </a:extLst>
          </p:cNvPr>
          <p:cNvSpPr txBox="1"/>
          <p:nvPr/>
        </p:nvSpPr>
        <p:spPr>
          <a:xfrm>
            <a:off x="5277327" y="1520743"/>
            <a:ext cx="7074182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/>
              <a:t>Why do I want to be a teacher?</a:t>
            </a:r>
          </a:p>
          <a:p>
            <a:endParaRPr lang="en-GB" sz="2000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I believe in education as a vehicle for </a:t>
            </a:r>
            <a:r>
              <a:rPr lang="en-GB" sz="2000" dirty="0">
                <a:solidFill>
                  <a:srgbClr val="7030A0"/>
                </a:solidFill>
              </a:rPr>
              <a:t>social justice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Teaching is a </a:t>
            </a:r>
            <a:r>
              <a:rPr lang="en-GB" sz="2000" dirty="0">
                <a:solidFill>
                  <a:srgbClr val="7030A0"/>
                </a:solidFill>
              </a:rPr>
              <a:t>highly creative and challenging </a:t>
            </a:r>
            <a:r>
              <a:rPr lang="en-GB" sz="2000" dirty="0"/>
              <a:t>profession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I am dedicated to sharing my passion for </a:t>
            </a:r>
            <a:r>
              <a:rPr lang="en-GB" sz="2000" dirty="0">
                <a:solidFill>
                  <a:srgbClr val="7030A0"/>
                </a:solidFill>
              </a:rPr>
              <a:t>life long learning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I have strong </a:t>
            </a:r>
            <a:r>
              <a:rPr lang="en-GB" sz="2000" dirty="0">
                <a:solidFill>
                  <a:srgbClr val="7030A0"/>
                </a:solidFill>
              </a:rPr>
              <a:t>communication skills </a:t>
            </a:r>
            <a:r>
              <a:rPr lang="en-GB" sz="2000" dirty="0"/>
              <a:t>to reach students and parents alike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I am </a:t>
            </a:r>
            <a:r>
              <a:rPr lang="en-GB" sz="2000" dirty="0">
                <a:solidFill>
                  <a:srgbClr val="7030A0"/>
                </a:solidFill>
              </a:rPr>
              <a:t>motivated</a:t>
            </a:r>
            <a:r>
              <a:rPr lang="en-GB" sz="2000" dirty="0"/>
              <a:t> by helping others to succeed</a:t>
            </a:r>
          </a:p>
        </p:txBody>
      </p:sp>
    </p:spTree>
    <p:extLst>
      <p:ext uri="{BB962C8B-B14F-4D97-AF65-F5344CB8AC3E}">
        <p14:creationId xmlns:p14="http://schemas.microsoft.com/office/powerpoint/2010/main" val="56344630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33</TotalTime>
  <Words>122</Words>
  <Application>Microsoft Office PowerPoint</Application>
  <PresentationFormat>Widescreen</PresentationFormat>
  <Paragraphs>15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Calibri Light</vt:lpstr>
      <vt:lpstr>Office Theme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HANNAH JAMES</dc:creator>
  <cp:lastModifiedBy>HANNAH JAMES</cp:lastModifiedBy>
  <cp:revision>5</cp:revision>
  <dcterms:created xsi:type="dcterms:W3CDTF">2019-09-20T09:36:30Z</dcterms:created>
  <dcterms:modified xsi:type="dcterms:W3CDTF">2019-09-20T10:09:49Z</dcterms:modified>
</cp:coreProperties>
</file>