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</p:sldIdLst>
  <p:sldSz cx="12801600" cy="9601200" type="A3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C93FA"/>
    <a:srgbClr val="000000"/>
    <a:srgbClr val="95E5D0"/>
    <a:srgbClr val="C38BD9"/>
    <a:srgbClr val="E5E395"/>
    <a:srgbClr val="ED3296"/>
    <a:srgbClr val="32EAED"/>
    <a:srgbClr val="E595C8"/>
    <a:srgbClr val="FF7AF4"/>
    <a:srgbClr val="C532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777440-503F-7D82-B924-D9F271CD4B5A}" v="680" dt="2023-12-28T22:57:15.520"/>
    <p1510:client id="{155582A5-E04B-71A0-D25E-38FDF003EDB3}" v="6" dt="2024-01-03T16:04:56.515"/>
    <p1510:client id="{26AF6FB0-205F-DFE0-07EE-B8DE2661198E}" v="734" dt="2023-12-28T22:17:00.473"/>
    <p1510:client id="{2C84D257-FC3A-D070-F89D-52E7416A7555}" v="46" dt="2023-12-14T14:45:50.567"/>
    <p1510:client id="{37A10303-63D8-E391-735C-31649445AACC}" v="111" dt="2023-12-29T18:40:31.748"/>
    <p1510:client id="{536D45D7-7ECA-DA32-8602-74F4AEF17591}" v="4" dt="2024-01-03T15:27:57.679"/>
    <p1510:client id="{5B84370C-C14F-0157-0156-BC2195610DED}" v="10" dt="2024-01-10T21:22:02.859"/>
    <p1510:client id="{60336B3C-199F-82D8-7E08-84F486F28CF6}" v="421" dt="2023-12-14T16:11:10.803"/>
    <p1510:client id="{B9B871A8-64BC-54FD-C175-F94DC94CD953}" v="2505" dt="2023-12-28T21:13:02.728"/>
    <p1510:client id="{D161B1E9-9069-1352-8A6D-8896332B2A37}" v="1410" dt="2023-12-14T14:39:58.775"/>
    <p1510:client id="{D92FCD6B-D1E0-4F20-8E73-92F1B0B4FB86}" v="1580" dt="2023-12-11T21:31:05.278"/>
    <p1510:client id="{F2FCF0E3-8C62-59D7-FC29-E2473319F801}" v="994" dt="2023-12-16T14:03:24.749"/>
    <p1510:client id="{F7F23093-C48E-2E94-FEE2-7F88C04FBB13}" v="305" dt="2023-12-28T22:19:20.298"/>
    <p1510:client id="{FEF1FAF8-97C5-524A-6F75-D17E81FB6AAA}" v="188" dt="2023-12-30T13:23:12.4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200"/>
            </a:lvl1pPr>
            <a:lvl2pPr marL="609585" indent="0" algn="ctr">
              <a:buNone/>
              <a:defRPr sz="2667"/>
            </a:lvl2pPr>
            <a:lvl3pPr marL="1219170" indent="0" algn="ctr">
              <a:buNone/>
              <a:defRPr sz="2400"/>
            </a:lvl3pPr>
            <a:lvl4pPr marL="1828754" indent="0" algn="ctr">
              <a:buNone/>
              <a:defRPr sz="2133"/>
            </a:lvl4pPr>
            <a:lvl5pPr marL="2438339" indent="0" algn="ctr">
              <a:buNone/>
              <a:defRPr sz="2133"/>
            </a:lvl5pPr>
            <a:lvl6pPr marL="3047924" indent="0" algn="ctr">
              <a:buNone/>
              <a:defRPr sz="2133"/>
            </a:lvl6pPr>
            <a:lvl7pPr marL="3657509" indent="0" algn="ctr">
              <a:buNone/>
              <a:defRPr sz="2133"/>
            </a:lvl7pPr>
            <a:lvl8pPr marL="4267093" indent="0" algn="ctr">
              <a:buNone/>
              <a:defRPr sz="2133"/>
            </a:lvl8pPr>
            <a:lvl9pPr marL="4876678" indent="0" algn="ctr">
              <a:buNone/>
              <a:defRPr sz="2133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60844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2283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609585" indent="0">
              <a:buNone/>
              <a:defRPr sz="2667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795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3046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1120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545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836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267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267"/>
            </a:lvl1pPr>
            <a:lvl2pPr>
              <a:defRPr sz="3733"/>
            </a:lvl2pPr>
            <a:lvl3pPr>
              <a:defRPr sz="3200"/>
            </a:lvl3pPr>
            <a:lvl4pPr>
              <a:defRPr sz="2667"/>
            </a:lvl4pPr>
            <a:lvl5pPr>
              <a:defRPr sz="2667"/>
            </a:lvl5pPr>
            <a:lvl6pPr>
              <a:defRPr sz="2667"/>
            </a:lvl6pPr>
            <a:lvl7pPr>
              <a:defRPr sz="2667"/>
            </a:lvl7pPr>
            <a:lvl8pPr>
              <a:defRPr sz="2667"/>
            </a:lvl8pPr>
            <a:lvl9pPr>
              <a:defRPr sz="26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949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267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267"/>
            </a:lvl1pPr>
            <a:lvl2pPr marL="609585" indent="0">
              <a:buNone/>
              <a:defRPr sz="3733"/>
            </a:lvl2pPr>
            <a:lvl3pPr marL="1219170" indent="0">
              <a:buNone/>
              <a:defRPr sz="3200"/>
            </a:lvl3pPr>
            <a:lvl4pPr marL="1828754" indent="0">
              <a:buNone/>
              <a:defRPr sz="2667"/>
            </a:lvl4pPr>
            <a:lvl5pPr marL="2438339" indent="0">
              <a:buNone/>
              <a:defRPr sz="2667"/>
            </a:lvl5pPr>
            <a:lvl6pPr marL="3047924" indent="0">
              <a:buNone/>
              <a:defRPr sz="2667"/>
            </a:lvl6pPr>
            <a:lvl7pPr marL="3657509" indent="0">
              <a:buNone/>
              <a:defRPr sz="2667"/>
            </a:lvl7pPr>
            <a:lvl8pPr marL="4267093" indent="0">
              <a:buNone/>
              <a:defRPr sz="2667"/>
            </a:lvl8pPr>
            <a:lvl9pPr marL="4876678" indent="0">
              <a:buNone/>
              <a:defRPr sz="2667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133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2827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194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141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0C6CCD5D-3574-3C0D-2655-72EE01B7193C}"/>
              </a:ext>
            </a:extLst>
          </p:cNvPr>
          <p:cNvSpPr txBox="1"/>
          <p:nvPr/>
        </p:nvSpPr>
        <p:spPr>
          <a:xfrm>
            <a:off x="9270585" y="6617"/>
            <a:ext cx="3533107" cy="9644599"/>
          </a:xfrm>
          <a:prstGeom prst="rect">
            <a:avLst/>
          </a:prstGeom>
          <a:solidFill>
            <a:srgbClr val="C38BD9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41564" tIns="20782" rIns="41564" bIns="2078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97215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94431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91646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88861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86077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83292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0508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77723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u="sng">
                <a:ea typeface="+mn-lt"/>
                <a:cs typeface="+mn-lt"/>
              </a:rPr>
              <a:t>Sut </a:t>
            </a:r>
            <a:r>
              <a:rPr lang="en-GB" sz="1800" b="1" u="sng" err="1">
                <a:ea typeface="+mn-lt"/>
                <a:cs typeface="+mn-lt"/>
              </a:rPr>
              <a:t>mae’r</a:t>
            </a:r>
            <a:r>
              <a:rPr lang="en-GB" sz="1800" b="1" u="sng">
                <a:ea typeface="+mn-lt"/>
                <a:cs typeface="+mn-lt"/>
              </a:rPr>
              <a:t> </a:t>
            </a:r>
            <a:r>
              <a:rPr lang="en-GB" sz="1800" b="1" u="sng" err="1">
                <a:ea typeface="+mn-lt"/>
                <a:cs typeface="+mn-lt"/>
              </a:rPr>
              <a:t>ysgol</a:t>
            </a:r>
            <a:r>
              <a:rPr lang="en-GB" sz="1800" b="1" u="sng">
                <a:ea typeface="+mn-lt"/>
                <a:cs typeface="+mn-lt"/>
              </a:rPr>
              <a:t> </a:t>
            </a:r>
            <a:r>
              <a:rPr lang="en-GB" sz="1800" b="1" u="sng" err="1">
                <a:ea typeface="+mn-lt"/>
                <a:cs typeface="+mn-lt"/>
              </a:rPr>
              <a:t>yn</a:t>
            </a:r>
            <a:r>
              <a:rPr lang="en-GB" sz="1800" b="1" u="sng">
                <a:ea typeface="+mn-lt"/>
                <a:cs typeface="+mn-lt"/>
              </a:rPr>
              <a:t> </a:t>
            </a:r>
            <a:r>
              <a:rPr lang="en-GB" sz="1800" b="1" u="sng" err="1">
                <a:ea typeface="+mn-lt"/>
                <a:cs typeface="+mn-lt"/>
              </a:rPr>
              <a:t>annog</a:t>
            </a:r>
            <a:r>
              <a:rPr lang="en-GB" sz="1800" b="1" u="sng">
                <a:ea typeface="+mn-lt"/>
                <a:cs typeface="+mn-lt"/>
              </a:rPr>
              <a:t> </a:t>
            </a:r>
            <a:r>
              <a:rPr lang="en-GB" sz="1800" b="1" u="sng" err="1">
                <a:ea typeface="+mn-lt"/>
                <a:cs typeface="+mn-lt"/>
              </a:rPr>
              <a:t>teuluoedd</a:t>
            </a:r>
            <a:r>
              <a:rPr lang="en-GB" sz="1800" b="1" u="sng">
                <a:ea typeface="+mn-lt"/>
                <a:cs typeface="+mn-lt"/>
              </a:rPr>
              <a:t> </a:t>
            </a:r>
            <a:r>
              <a:rPr lang="en-GB" sz="1800" b="1" u="sng" err="1">
                <a:ea typeface="+mn-lt"/>
                <a:cs typeface="+mn-lt"/>
              </a:rPr>
              <a:t>gefnogi’r</a:t>
            </a:r>
            <a:r>
              <a:rPr lang="en-GB" sz="1800" b="1" u="sng">
                <a:ea typeface="+mn-lt"/>
                <a:cs typeface="+mn-lt"/>
              </a:rPr>
              <a:t> </a:t>
            </a:r>
            <a:r>
              <a:rPr lang="en-GB" sz="1800" b="1" u="sng" err="1">
                <a:ea typeface="+mn-lt"/>
                <a:cs typeface="+mn-lt"/>
              </a:rPr>
              <a:t>gwahanol</a:t>
            </a:r>
            <a:r>
              <a:rPr lang="en-GB" sz="1800" b="1" u="sng">
                <a:ea typeface="+mn-lt"/>
                <a:cs typeface="+mn-lt"/>
              </a:rPr>
              <a:t> </a:t>
            </a:r>
            <a:r>
              <a:rPr lang="en-GB" sz="1800" b="1" u="sng" err="1">
                <a:ea typeface="+mn-lt"/>
                <a:cs typeface="+mn-lt"/>
              </a:rPr>
              <a:t>feysydd</a:t>
            </a:r>
            <a:r>
              <a:rPr lang="en-GB" sz="1800" b="1" u="sng">
                <a:ea typeface="+mn-lt"/>
                <a:cs typeface="+mn-lt"/>
              </a:rPr>
              <a:t> </a:t>
            </a:r>
            <a:r>
              <a:rPr lang="en-GB" sz="1800" b="1" u="sng" err="1">
                <a:ea typeface="+mn-lt"/>
                <a:cs typeface="+mn-lt"/>
              </a:rPr>
              <a:t>dysgu</a:t>
            </a:r>
            <a:r>
              <a:rPr lang="en-GB" sz="1800" b="1" u="sng">
                <a:ea typeface="+mn-lt"/>
                <a:cs typeface="+mn-lt"/>
              </a:rPr>
              <a:t>?</a:t>
            </a:r>
            <a:endParaRPr lang="en-US" sz="1800" u="sng">
              <a:cs typeface="Calibri"/>
            </a:endParaRPr>
          </a:p>
          <a:p>
            <a:pPr marL="207010" indent="-207010">
              <a:buFont typeface="Arial"/>
              <a:buChar char="•"/>
            </a:pPr>
            <a:r>
              <a:rPr lang="en-GB" sz="1400" err="1">
                <a:latin typeface="Calibri"/>
                <a:ea typeface="Calibri"/>
                <a:cs typeface="Calibri"/>
              </a:rPr>
              <a:t>Helpu</a:t>
            </a:r>
            <a:r>
              <a:rPr lang="en-GB" sz="1400">
                <a:latin typeface="Calibri"/>
                <a:ea typeface="Calibri"/>
                <a:cs typeface="Calibri"/>
              </a:rPr>
              <a:t> </a:t>
            </a:r>
            <a:r>
              <a:rPr lang="en-GB" sz="1400" err="1">
                <a:latin typeface="Calibri"/>
                <a:ea typeface="Calibri"/>
                <a:cs typeface="Calibri"/>
              </a:rPr>
              <a:t>rhieni</a:t>
            </a:r>
            <a:r>
              <a:rPr lang="en-GB" sz="1400">
                <a:latin typeface="Calibri"/>
                <a:ea typeface="Calibri"/>
                <a:cs typeface="Calibri"/>
              </a:rPr>
              <a:t> er </a:t>
            </a:r>
            <a:r>
              <a:rPr lang="en-GB" sz="1400" err="1">
                <a:latin typeface="Calibri"/>
                <a:ea typeface="Calibri"/>
                <a:cs typeface="Calibri"/>
              </a:rPr>
              <a:t>mwyn</a:t>
            </a:r>
            <a:r>
              <a:rPr lang="en-GB" sz="1400">
                <a:latin typeface="Calibri"/>
                <a:ea typeface="Calibri"/>
                <a:cs typeface="Calibri"/>
              </a:rPr>
              <a:t> </a:t>
            </a:r>
            <a:r>
              <a:rPr lang="en-GB" sz="1400" err="1">
                <a:latin typeface="Calibri"/>
                <a:ea typeface="Calibri"/>
                <a:cs typeface="Calibri"/>
              </a:rPr>
              <a:t>gwneud</a:t>
            </a:r>
            <a:r>
              <a:rPr lang="en-GB" sz="1400">
                <a:latin typeface="Calibri"/>
                <a:ea typeface="Calibri"/>
                <a:cs typeface="Calibri"/>
              </a:rPr>
              <a:t> </a:t>
            </a:r>
            <a:r>
              <a:rPr lang="cy-GB" sz="1400" noProof="1">
                <a:latin typeface="Calibri"/>
                <a:ea typeface="Calibri"/>
                <a:cs typeface="Calibri"/>
              </a:rPr>
              <a:t>i nhw deimlo'n gartrefol - </a:t>
            </a:r>
            <a:r>
              <a:rPr lang="cy-GB" sz="1400" noProof="1">
                <a:solidFill>
                  <a:srgbClr val="202124"/>
                </a:solidFill>
                <a:ea typeface="+mn-lt"/>
                <a:cs typeface="+mn-lt"/>
              </a:rPr>
              <a:t>cynnal cyfarfod i’r rhieni er mwyn dangos iddynt beth fydd y plant yn ei wneud yn y dosbarth</a:t>
            </a:r>
          </a:p>
          <a:p>
            <a:pPr marL="207010" indent="-207010">
              <a:buFont typeface="Arial"/>
              <a:buChar char="•"/>
            </a:pPr>
            <a:r>
              <a:rPr lang="cy-GB" sz="1400" noProof="1">
                <a:ea typeface="+mn-lt"/>
                <a:cs typeface="+mn-lt"/>
              </a:rPr>
              <a:t>Gall uwchlwytho lluniau wythnosol neu ddyddiol ar gyfrif cyfryngau cymdeithasol yr ysgol helpu i sicrhau meddwl ac ddiweddaru y rhieni a hefyd portreadu’r hyn y mae’r plant yn ei wneud trwy gydol y diwrnod ysgol</a:t>
            </a:r>
          </a:p>
          <a:p>
            <a:pPr marL="285750" indent="-285750">
              <a:buFont typeface="Arial,Sans-Serif"/>
              <a:buChar char="•"/>
            </a:pPr>
            <a:r>
              <a:rPr lang="en-GB" sz="1400" noProof="1">
                <a:latin typeface="Calibri"/>
                <a:ea typeface="+mn-lt"/>
                <a:cs typeface="Arial"/>
              </a:rPr>
              <a:t>Noson agored –</a:t>
            </a:r>
            <a:br>
              <a:rPr lang="en-US" sz="1400"/>
            </a:br>
            <a:r>
              <a:rPr lang="en-GB" sz="1400" noProof="1">
                <a:solidFill>
                  <a:srgbClr val="202124"/>
                </a:solidFill>
                <a:latin typeface="Calibri"/>
                <a:ea typeface="+mn-lt"/>
                <a:cs typeface="Arial"/>
              </a:rPr>
              <a:t>pwrpas noson agoriadol yw gadael i’r plant a’r rhieni grwydro’r ysgol a gweld beth sydd ganddi i’w gynnig, siarad ag aelodau eraill o staff a gofyn unrhyw gwestiynau a cael atebion.</a:t>
            </a:r>
            <a:endParaRPr lang="en-GB" sz="1400" noProof="1">
              <a:latin typeface="Arial"/>
              <a:ea typeface="+mn-lt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 noProof="1">
                <a:latin typeface="Calibri"/>
                <a:ea typeface="+mn-lt"/>
                <a:cs typeface="Arial"/>
              </a:rPr>
              <a:t>Ionawr – Fe fydd yr ysgol Pontio yn cynnal noson Targedau er mwyn </a:t>
            </a:r>
            <a:r>
              <a:rPr lang="en-GB" sz="1400" noProof="1">
                <a:solidFill>
                  <a:srgbClr val="202124"/>
                </a:solidFill>
                <a:ea typeface="+mn-lt"/>
                <a:cs typeface="+mn-lt"/>
              </a:rPr>
              <a:t>cael cyfarfodydd gyda rhieni a staff i drafod cynnydd y plentyn i mewn ac allan o’r dosbarth a sut y gallant wella. Mae yna cyfle wedyn I'r rhieni gweld a gwaith y plentyn yn y dosbarth.</a:t>
            </a:r>
            <a:endParaRPr lang="en-GB" sz="1400" noProof="1">
              <a:solidFill>
                <a:srgbClr val="202124"/>
              </a:solidFill>
              <a:latin typeface="Calibri"/>
              <a:ea typeface="+mn-lt"/>
              <a:cs typeface="Calibri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 noProof="1">
                <a:latin typeface="Calibri"/>
                <a:ea typeface="+mn-lt"/>
                <a:cs typeface="Arial"/>
              </a:rPr>
              <a:t>‘Bring your parents to school week’ - </a:t>
            </a:r>
            <a:r>
              <a:rPr lang="en-GB" sz="1400" noProof="1">
                <a:ea typeface="+mn-lt"/>
                <a:cs typeface="+mn-lt"/>
              </a:rPr>
              <a:t>mae hyn yn galluogi rhieni neu warcheidwaid i ymgysylltu â chymuned yr ysgol ac ymgysylltu ag aelodau eraill o staff a rhieni</a:t>
            </a:r>
            <a:endParaRPr lang="en-US" sz="1400" noProof="1">
              <a:latin typeface="Calibri"/>
              <a:ea typeface="+mn-lt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 noProof="1">
                <a:latin typeface="Calibri"/>
                <a:ea typeface="+mn-lt"/>
                <a:cs typeface="Arial"/>
              </a:rPr>
              <a:t>Noson Rhieni – adroddiadau</a:t>
            </a:r>
          </a:p>
          <a:p>
            <a:pPr marL="285750" indent="-285750">
              <a:buFont typeface="Arial,Sans-Serif"/>
              <a:buChar char="•"/>
            </a:pPr>
            <a:r>
              <a:rPr lang="en-GB" sz="1400" noProof="1">
                <a:latin typeface="Calibri"/>
                <a:ea typeface="+mn-lt"/>
                <a:cs typeface="Arial"/>
              </a:rPr>
              <a:t>Nosweithiau hyfforddiant i rieni – hybu sgiliau darllen, Tgch – diogelwch ar y we, gwersi coginio i deuluoedd bregys</a:t>
            </a:r>
            <a:endParaRPr lang="cy-GB" sz="1400">
              <a:latin typeface="Calibri"/>
              <a:cs typeface="Calibri"/>
            </a:endParaRPr>
          </a:p>
          <a:p>
            <a:pPr marL="207010" indent="-207010">
              <a:buFont typeface="Arial"/>
              <a:buChar char="•"/>
            </a:pPr>
            <a:r>
              <a:rPr lang="cy-GB" sz="1400" noProof="1">
                <a:ea typeface="+mn-lt"/>
                <a:cs typeface="+mn-lt"/>
              </a:rPr>
              <a:t> Cynnal gwersi siarad gymraeg  - </a:t>
            </a:r>
            <a:r>
              <a:rPr lang="cy-GB" sz="1400" noProof="1">
                <a:solidFill>
                  <a:srgbClr val="202124"/>
                </a:solidFill>
                <a:ea typeface="+mn-lt"/>
                <a:cs typeface="+mn-lt"/>
              </a:rPr>
              <a:t>er mwyn annog y di-gymraeg, maent hefyd wedi creu gwefan o fewn eu hysgol ar gyfer y di-gymraeg i ymgysylltu.</a:t>
            </a:r>
          </a:p>
          <a:p>
            <a:pPr marL="207010" indent="-207010">
              <a:buFont typeface="Arial"/>
              <a:buChar char="•"/>
            </a:pPr>
            <a:r>
              <a:rPr lang="cy-GB" sz="1400" noProof="1">
                <a:solidFill>
                  <a:srgbClr val="202124"/>
                </a:solidFill>
                <a:ea typeface="+mn-lt"/>
                <a:cs typeface="+mn-lt"/>
              </a:rPr>
              <a:t>Mabolgampau - mae hyn yn annog pob plentyn a rhiant / gwarcheidwad i gymryd rhan mewn gweithgareddau chwaraeon megis rhedeg a'r ras wy a llwy neu unrhyw weithgareddau y maent yn eu mwynhau ar ddiwedd tymor yr haf ar gae chwarae'r ysgol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F0F49DB-05F9-A9C6-2535-6A9D0B1A278E}"/>
              </a:ext>
            </a:extLst>
          </p:cNvPr>
          <p:cNvSpPr txBox="1"/>
          <p:nvPr/>
        </p:nvSpPr>
        <p:spPr>
          <a:xfrm>
            <a:off x="2356" y="5140320"/>
            <a:ext cx="9272625" cy="4412397"/>
          </a:xfrm>
          <a:prstGeom prst="rect">
            <a:avLst/>
          </a:prstGeom>
          <a:solidFill>
            <a:srgbClr val="E5E395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41564" tIns="20782" rIns="41564" bIns="2078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97215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94431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91646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88861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86077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83292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0508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77723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1800" b="1" u="sng" dirty="0">
                <a:ea typeface="Calibri"/>
                <a:cs typeface="Calibri"/>
              </a:rPr>
              <a:t>Sut mae'r Ysgol yn cydweithio a rhieni a gofalwyr cyn ddechrau yn yr ysgol?  </a:t>
            </a:r>
            <a:endParaRPr lang="cy-GB" sz="1800" dirty="0">
              <a:cs typeface="Calibri" panose="020F0502020204030204"/>
            </a:endParaRPr>
          </a:p>
          <a:p>
            <a:r>
              <a:rPr lang="cy-GB" sz="1400" dirty="0">
                <a:latin typeface="Calibri"/>
                <a:ea typeface="Calibri"/>
                <a:cs typeface="Arial"/>
              </a:rPr>
              <a:t>   </a:t>
            </a:r>
            <a:r>
              <a:rPr lang="cy-GB" sz="1400" b="1" dirty="0" err="1">
                <a:latin typeface="Calibri"/>
                <a:ea typeface="Calibri"/>
                <a:cs typeface="Arial"/>
              </a:rPr>
              <a:t>Gorffenaf</a:t>
            </a:r>
            <a:r>
              <a:rPr lang="cy-GB" sz="1400" b="1" dirty="0">
                <a:latin typeface="Calibri"/>
                <a:ea typeface="Calibri"/>
                <a:cs typeface="Arial"/>
              </a:rPr>
              <a:t> </a:t>
            </a:r>
            <a:r>
              <a:rPr lang="cy-GB" sz="1400" dirty="0">
                <a:latin typeface="Calibri"/>
                <a:ea typeface="Calibri"/>
                <a:cs typeface="Arial"/>
              </a:rPr>
              <a:t>– Cyn i'r plentyn ddechrau'r ysgol cynhelir noson gwybodaeth rhieni yn yr ysgol i roi cyfle i rieni gwrdd a staff yr ysgol ac i gael atebion i unrhyw gwestiynau neu bryderon sydd ganddynt. Bydd yr ysgol hefyd yn darparu llyfrynnau gwybodaeth i'r rhieni ac yn cyflwyno gwefan yr ysgol y gellir ei defnyddio i gael mwy o wybodaeth, Yn ystod y mis hwn hefyd byddai'r plant yn cael y cyfle i fynychu 3 sesiwn 'aros a chwarae'  un a gynhelir yn ystod y diwrnod ysgol a'r lleill yn cychwyn ar ôl ysgol. </a:t>
            </a:r>
            <a:r>
              <a:rPr lang="cy-GB" sz="1400" dirty="0">
                <a:ea typeface="+mn-lt"/>
                <a:cs typeface="+mn-lt"/>
              </a:rPr>
              <a:t>Yn yr ysgol pontio bydden nhw yn cynnal cyfarfod croesawi. Bob hanner tymor cyn i'r disgyblion ddechrau, fe fydd y pennaeth ac yr athrawon yn cyflwyno gwybodaeth, yna fe fydd cyfle i'r rhieni mynd am dro o amgylch yr ysgol.</a:t>
            </a:r>
          </a:p>
          <a:p>
            <a:r>
              <a:rPr lang="cy-GB" sz="1400" b="1" dirty="0">
                <a:latin typeface="Calibri"/>
                <a:ea typeface="Calibri"/>
                <a:cs typeface="Arial"/>
              </a:rPr>
              <a:t>    Medi - </a:t>
            </a:r>
            <a:r>
              <a:rPr lang="cy-GB" sz="1400" dirty="0">
                <a:latin typeface="Calibri"/>
                <a:ea typeface="Calibri"/>
                <a:cs typeface="Arial"/>
              </a:rPr>
              <a:t> Gall dechrau ysgol fod yn gymysgedd o emosiynau i rieni'r plant. Fodd bynnag y</a:t>
            </a:r>
            <a:r>
              <a:rPr lang="cy-GB" sz="1400" dirty="0">
                <a:latin typeface="Calibri"/>
                <a:ea typeface="Calibri"/>
                <a:cs typeface="Calibri"/>
              </a:rPr>
              <a:t>n yr ysgol Pontio, wnaethant gynnal llawer o ddigwyddiadau a gweithgareddau er mwyn denu a chynnwys rhieni yng Nghymuned yr ysgol er mwyn creu sicrhad i'r rhieni. </a:t>
            </a:r>
            <a:r>
              <a:rPr lang="cy-GB" sz="1400" dirty="0">
                <a:latin typeface="Calibri"/>
                <a:ea typeface="+mn-lt"/>
                <a:cs typeface="+mn-lt"/>
              </a:rPr>
              <a:t>Gwahodd rieni i gwahanol digwyddiadau. Er enghraifft boreau coffi, noson agored / noson gosod targedau ac gwersi </a:t>
            </a:r>
            <a:r>
              <a:rPr lang="cy-GB" sz="1400" dirty="0" err="1">
                <a:latin typeface="Calibri"/>
                <a:ea typeface="+mn-lt"/>
                <a:cs typeface="+mn-lt"/>
              </a:rPr>
              <a:t>cymraeg</a:t>
            </a:r>
            <a:r>
              <a:rPr lang="cy-GB" sz="1400" dirty="0">
                <a:latin typeface="Calibri"/>
                <a:ea typeface="+mn-lt"/>
                <a:cs typeface="+mn-lt"/>
              </a:rPr>
              <a:t>.</a:t>
            </a:r>
          </a:p>
          <a:p>
            <a:pPr marL="155575" indent="-155575">
              <a:buFont typeface="Arial"/>
              <a:buChar char="•"/>
            </a:pPr>
            <a:r>
              <a:rPr lang="cy-GB" sz="1400" dirty="0">
                <a:latin typeface="Calibri"/>
                <a:cs typeface="Arial"/>
              </a:rPr>
              <a:t>Ar ôl 6 wythnos ar ôl i'r plant ddechrau yn yr ysgol cynhelir cyfarfod wyneb i wyneb gyda rhieni i trafod sut mae'r plant wedi ymgartrefi. M</a:t>
            </a:r>
            <a:r>
              <a:rPr lang="cy-GB" sz="1400" dirty="0">
                <a:ea typeface="+mn-lt"/>
                <a:cs typeface="+mn-lt"/>
              </a:rPr>
              <a:t>ae hyn yn rhoi cyfle i rieni ac athrawon drafod cynnydd y plentyn, unrhyw bryderon ac adolygiad cyffredinol.</a:t>
            </a:r>
            <a:endParaRPr lang="en-US" sz="1400" dirty="0">
              <a:latin typeface="Calibri"/>
              <a:cs typeface="Arial"/>
            </a:endParaRPr>
          </a:p>
          <a:p>
            <a:pPr marL="155575" indent="-155575">
              <a:buFont typeface="Arial"/>
              <a:buChar char="•"/>
            </a:pPr>
            <a:r>
              <a:rPr lang="cy-GB" sz="1400" dirty="0">
                <a:ea typeface="+mn-lt"/>
                <a:cs typeface="+mn-lt"/>
              </a:rPr>
              <a:t>Byddai’r ysgol yn arddangos holl waith y plant, er enghraifft gwaith celf o wahanol ddosbarthiadau yr ysgol ar y waliau o amgylch yr ysgolion er mwyn i unrhyw rieni neu ymwelwyr weld. Gall arddangosfeydd ystafell ddosbarth ac yn coridorau'r ysgol</a:t>
            </a:r>
            <a:r>
              <a:rPr lang="cy-GB" sz="1400" dirty="0">
                <a:solidFill>
                  <a:srgbClr val="000000"/>
                </a:solidFill>
                <a:ea typeface="+mn-lt"/>
                <a:cs typeface="+mn-lt"/>
              </a:rPr>
              <a:t> roi ymdeimlad o falchder a pherchnogaeth i fyfyrwyr yn eu gwaith, a all hybu eu hyder a'u hunan-barch. </a:t>
            </a:r>
            <a:r>
              <a:rPr lang="cy-GB" sz="1400" dirty="0">
                <a:solidFill>
                  <a:srgbClr val="202124"/>
                </a:solidFill>
                <a:latin typeface="Calibri"/>
                <a:ea typeface="+mn-lt"/>
                <a:cs typeface="Arial"/>
              </a:rPr>
              <a:t>Mae hyn yn rhoi ymwelwyr ac athrawon ar nosweithiau rhieni, sioeau neu ddim ond yn ymweld i weld y gwaith y mae eu plant yn ei wneud.</a:t>
            </a:r>
          </a:p>
          <a:p>
            <a:pPr marL="285750" indent="-285750">
              <a:buFont typeface="Arial"/>
              <a:buChar char="•"/>
            </a:pPr>
            <a:r>
              <a:rPr lang="cy-GB" sz="1400" dirty="0">
                <a:solidFill>
                  <a:srgbClr val="000000"/>
                </a:solidFill>
                <a:ea typeface="Calibri"/>
                <a:cs typeface="Calibri"/>
              </a:rPr>
              <a:t>Groesawi ac gwahodd y rhieni a phlant newydd i unrhyw digwyddiad sydd yn digwydd yn yr ysgol er enghraifft sioe, cyngerdd carolau neu eisteddfodau. </a:t>
            </a:r>
            <a:r>
              <a:rPr lang="cy-GB" sz="1400" dirty="0">
                <a:solidFill>
                  <a:srgbClr val="000000"/>
                </a:solidFill>
                <a:ea typeface="+mn-lt"/>
                <a:cs typeface="+mn-lt"/>
              </a:rPr>
              <a:t>B</a:t>
            </a:r>
            <a:r>
              <a:rPr lang="cy-GB" sz="1400" dirty="0">
                <a:solidFill>
                  <a:srgbClr val="202124"/>
                </a:solidFill>
                <a:ea typeface="+mn-lt"/>
                <a:cs typeface="+mn-lt"/>
              </a:rPr>
              <a:t>ydd hyn yn helpu'r rhieni a'r plant i feithrin perthynas gyflymach â'r ysgol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299C2D1-0DD9-0241-955F-4255090B7D58}"/>
              </a:ext>
            </a:extLst>
          </p:cNvPr>
          <p:cNvSpPr txBox="1"/>
          <p:nvPr/>
        </p:nvSpPr>
        <p:spPr>
          <a:xfrm>
            <a:off x="-2355" y="756306"/>
            <a:ext cx="9265354" cy="2599273"/>
          </a:xfrm>
          <a:prstGeom prst="rect">
            <a:avLst/>
          </a:prstGeom>
          <a:solidFill>
            <a:srgbClr val="ED3296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41564" tIns="20782" rIns="41564" bIns="2078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97215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94431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91646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88861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86077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83292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0508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77723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u="sng" dirty="0">
                <a:cs typeface="Calibri"/>
              </a:rPr>
              <a:t>Sut </a:t>
            </a:r>
            <a:r>
              <a:rPr lang="en-GB" sz="1800" b="1" u="sng" dirty="0" err="1">
                <a:cs typeface="Calibri"/>
              </a:rPr>
              <a:t>mae'r</a:t>
            </a:r>
            <a:r>
              <a:rPr lang="en-GB" sz="1800" b="1" u="sng" dirty="0">
                <a:cs typeface="Calibri"/>
              </a:rPr>
              <a:t> </a:t>
            </a:r>
            <a:r>
              <a:rPr lang="en-GB" sz="1800" b="1" u="sng" dirty="0" err="1">
                <a:cs typeface="Calibri"/>
              </a:rPr>
              <a:t>ysgol</a:t>
            </a:r>
            <a:r>
              <a:rPr lang="en-GB" sz="1800" b="1" u="sng" dirty="0">
                <a:cs typeface="Calibri"/>
              </a:rPr>
              <a:t> </a:t>
            </a:r>
            <a:r>
              <a:rPr lang="en-GB" sz="1800" b="1" u="sng" dirty="0" err="1">
                <a:cs typeface="Calibri"/>
              </a:rPr>
              <a:t>yn</a:t>
            </a:r>
            <a:r>
              <a:rPr lang="en-GB" sz="1800" b="1" u="sng" dirty="0">
                <a:cs typeface="Calibri"/>
              </a:rPr>
              <a:t> </a:t>
            </a:r>
            <a:r>
              <a:rPr lang="en-GB" sz="1800" b="1" u="sng" dirty="0" err="1">
                <a:cs typeface="Calibri"/>
              </a:rPr>
              <a:t>ymgysylltu</a:t>
            </a:r>
            <a:r>
              <a:rPr lang="en-GB" sz="1800" b="1" u="sng" dirty="0">
                <a:cs typeface="Calibri"/>
              </a:rPr>
              <a:t> </a:t>
            </a:r>
            <a:r>
              <a:rPr lang="en-GB" sz="1800" b="1" u="sng" dirty="0" err="1">
                <a:cs typeface="Calibri"/>
              </a:rPr>
              <a:t>gyda'r</a:t>
            </a:r>
            <a:r>
              <a:rPr lang="en-GB" sz="1800" b="1" u="sng" dirty="0">
                <a:cs typeface="Calibri"/>
              </a:rPr>
              <a:t> </a:t>
            </a:r>
            <a:r>
              <a:rPr lang="en-GB" sz="1800" b="1" u="sng" dirty="0" err="1">
                <a:cs typeface="Calibri"/>
              </a:rPr>
              <a:t>gymuned</a:t>
            </a:r>
            <a:r>
              <a:rPr lang="en-GB" sz="1800" b="1" u="sng" dirty="0">
                <a:cs typeface="Calibri"/>
              </a:rPr>
              <a:t> </a:t>
            </a:r>
            <a:r>
              <a:rPr lang="cy-GB" sz="1800" b="1" u="sng" dirty="0">
                <a:cs typeface="Calibri"/>
              </a:rPr>
              <a:t>i gefnogi'r dysgu?</a:t>
            </a:r>
            <a:endParaRPr lang="en-US" dirty="0"/>
          </a:p>
          <a:p>
            <a:r>
              <a:rPr lang="cy-GB" sz="1400" b="1" dirty="0">
                <a:cs typeface="Calibri"/>
              </a:rPr>
              <a:t>Codi arian elusennol lleol </a:t>
            </a:r>
            <a:r>
              <a:rPr lang="cy-GB" sz="1400" dirty="0">
                <a:cs typeface="Calibri"/>
              </a:rPr>
              <a:t>- mae'r ysgol yn rhoi cyfle i bob disgybl gael eu clywed trwy ganiatáu i'r cyngor ysgol sy'n cael ei rhedeg gan y ddisgyblion i drefnu digwyddiadau gwahanol er mwyn godi arian. Yn yr Ysgol Pontio fe buon nhw godi arian i fanc bwyd cymunedol lleol. Bu'r plant i gyd yn casglu'r bwyd am ychydig o wythnosau ac yna'n ei gyfrannu. Mae'r plant yn ymwneud llawer â'r broses sy'n cynnwys ei threfnu a'i rhoi mewn bag er mwyn i'r elusen fynd ag ef i ffwrdd. Mae hyn yn dysgu bob plentyn sut i bod yn garedig ac i rhoi nol i'r gymuned.</a:t>
            </a:r>
          </a:p>
          <a:p>
            <a:r>
              <a:rPr lang="cy-GB" sz="1400" b="1" dirty="0">
                <a:cs typeface="Calibri"/>
              </a:rPr>
              <a:t>Clybiau Chwaraeon</a:t>
            </a:r>
            <a:r>
              <a:rPr lang="cy-GB" sz="1400" dirty="0">
                <a:cs typeface="Calibri"/>
              </a:rPr>
              <a:t> - Allan o haelioni mae'r ysgol yn ddigon caredig i ganiatáu defnyddio'r brif neuadd ar fore Sadwrn er mwyn cynnal clwb gymnasteg i'r disgyblion iau. Mae'r clwb ar gael i blant yr ysgol ac i blant o ysgolion eraill. Mae hyn yn helpu'r plant i ymgysylltu â phlant o ysgolion eraill a creu perthynas da.</a:t>
            </a:r>
            <a:endParaRPr lang="en-US" sz="1400" dirty="0">
              <a:cs typeface="Calibri"/>
            </a:endParaRPr>
          </a:p>
          <a:p>
            <a:r>
              <a:rPr lang="cy-GB" sz="1400" dirty="0">
                <a:ea typeface="+mn-lt"/>
                <a:cs typeface="+mn-lt"/>
              </a:rPr>
              <a:t>Byddai'r ysgol hefyd yn croesawu hyfforddwr chwaraeon allanol i'r ysgol i gyflwyno opsiwn chwaraeon arbenigol neu aml-chwaraeon i bob dosbarth a gallu er mwyn datblygu a mwynhau.</a:t>
            </a:r>
            <a:endParaRPr lang="cy-GB" dirty="0"/>
          </a:p>
          <a:p>
            <a:endParaRPr lang="cy-GB" sz="818">
              <a:cs typeface="Calibri"/>
            </a:endParaRP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60C37D5E-B0DD-B0C5-B5D0-22FA10C2F4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65794" y="2817"/>
            <a:ext cx="3263015" cy="753580"/>
          </a:xfrm>
          <a:solidFill>
            <a:srgbClr val="95E5D0"/>
          </a:solidFill>
        </p:spPr>
        <p:txBody>
          <a:bodyPr vert="horz" lIns="77585" tIns="38793" rIns="77585" bIns="38793" rtlCol="0" anchor="b">
            <a:noAutofit/>
          </a:bodyPr>
          <a:lstStyle>
            <a:defPPr>
              <a:defRPr lang="en-GB"/>
            </a:defPPr>
            <a:lvl1pPr marL="0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97215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94431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91646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88861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86077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83292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80508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77723" algn="l" defTabSz="794431" rtl="0" eaLnBrk="1" latinLnBrk="0" hangingPunct="1">
              <a:defRPr sz="156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800" b="1" i="1" u="sng" err="1">
                <a:ea typeface="Calibri Light"/>
                <a:cs typeface="Calibri Light"/>
              </a:rPr>
              <a:t>Dechrau</a:t>
            </a:r>
            <a:r>
              <a:rPr lang="en-GB" sz="2800" b="1" i="1" u="sng">
                <a:ea typeface="Calibri Light"/>
                <a:cs typeface="Calibri Light"/>
              </a:rPr>
              <a:t> </a:t>
            </a:r>
            <a:r>
              <a:rPr lang="en-GB" sz="2800" b="1" i="1" u="sng" err="1">
                <a:ea typeface="Calibri Light"/>
                <a:cs typeface="Calibri Light"/>
              </a:rPr>
              <a:t>wrth</a:t>
            </a:r>
            <a:r>
              <a:rPr lang="en-GB" sz="2800" b="1" i="1" u="sng">
                <a:ea typeface="Calibri Light"/>
                <a:cs typeface="Calibri Light"/>
              </a:rPr>
              <a:t> </a:t>
            </a:r>
            <a:r>
              <a:rPr lang="en-GB" sz="2800" b="1" i="1" u="sng" err="1">
                <a:ea typeface="Calibri Light"/>
                <a:cs typeface="Calibri Light"/>
              </a:rPr>
              <a:t>fy</a:t>
            </a:r>
            <a:r>
              <a:rPr lang="en-GB" sz="2800" b="1" i="1" u="sng">
                <a:ea typeface="Calibri Light"/>
                <a:cs typeface="Calibri Light"/>
              </a:rPr>
              <a:t> </a:t>
            </a:r>
            <a:r>
              <a:rPr lang="en-GB" sz="2800" b="1" i="1" u="sng" err="1">
                <a:ea typeface="Calibri Light"/>
                <a:cs typeface="Calibri Light"/>
              </a:rPr>
              <a:t>nhraed</a:t>
            </a:r>
            <a:endParaRPr lang="en-GB" sz="2800" b="1" i="1" u="sng">
              <a:ea typeface="Calibri Light"/>
              <a:cs typeface="Calibri Light"/>
            </a:endParaRPr>
          </a:p>
        </p:txBody>
      </p:sp>
      <p:pic>
        <p:nvPicPr>
          <p:cNvPr id="11" name="Picture 10" descr="Top 5 Tips for parents with children starting school in a new language – on  raising bilingual children">
            <a:extLst>
              <a:ext uri="{FF2B5EF4-FFF2-40B4-BE49-F238E27FC236}">
                <a16:creationId xmlns:a16="http://schemas.microsoft.com/office/drawing/2014/main" id="{062A617A-054A-36DC-CBEF-F2E3716B75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699" y="14355"/>
            <a:ext cx="3287145" cy="761963"/>
          </a:xfrm>
          <a:prstGeom prst="rect">
            <a:avLst/>
          </a:prstGeom>
        </p:spPr>
      </p:pic>
      <p:pic>
        <p:nvPicPr>
          <p:cNvPr id="3" name="Picture 2" descr="School clipart Vectors &amp; Illustrations for Free Download ...">
            <a:extLst>
              <a:ext uri="{FF2B5EF4-FFF2-40B4-BE49-F238E27FC236}">
                <a16:creationId xmlns:a16="http://schemas.microsoft.com/office/drawing/2014/main" id="{735B3862-F2BC-3C40-8876-A5CD50EC84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9742" y="-4003"/>
            <a:ext cx="2588078" cy="75953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0403119-7A30-68D8-2B33-AC9D343D5252}"/>
              </a:ext>
            </a:extLst>
          </p:cNvPr>
          <p:cNvSpPr txBox="1"/>
          <p:nvPr/>
        </p:nvSpPr>
        <p:spPr>
          <a:xfrm>
            <a:off x="4314" y="3316391"/>
            <a:ext cx="9260965" cy="1877437"/>
          </a:xfrm>
          <a:prstGeom prst="rect">
            <a:avLst/>
          </a:prstGeom>
          <a:solidFill>
            <a:srgbClr val="0C93FA">
              <a:alpha val="58000"/>
            </a:srgb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 dirty="0" err="1">
                <a:cs typeface="Calibri"/>
              </a:rPr>
              <a:t>Yr</a:t>
            </a:r>
            <a:r>
              <a:rPr lang="en-GB" b="1" u="sng" dirty="0">
                <a:cs typeface="Calibri"/>
              </a:rPr>
              <a:t> Ysgol 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ea typeface="+mn-lt"/>
                <a:cs typeface="+mn-lt"/>
              </a:rPr>
              <a:t>Mae </a:t>
            </a:r>
            <a:r>
              <a:rPr lang="en-GB" sz="1400" dirty="0" err="1">
                <a:ea typeface="+mn-lt"/>
                <a:cs typeface="+mn-lt"/>
              </a:rPr>
              <a:t>yna</a:t>
            </a:r>
            <a:r>
              <a:rPr lang="en-GB" sz="1400" dirty="0">
                <a:ea typeface="+mn-lt"/>
                <a:cs typeface="+mn-lt"/>
              </a:rPr>
              <a:t> 3 </a:t>
            </a:r>
            <a:r>
              <a:rPr lang="en-GB" sz="1400" dirty="0" err="1">
                <a:ea typeface="+mn-lt"/>
                <a:cs typeface="+mn-lt"/>
              </a:rPr>
              <a:t>ysgol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gynradd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nalgylch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fy</a:t>
            </a:r>
            <a:r>
              <a:rPr lang="en-GB" sz="1400" dirty="0">
                <a:ea typeface="+mn-lt"/>
                <a:cs typeface="+mn-lt"/>
              </a:rPr>
              <a:t> </a:t>
            </a:r>
            <a:r>
              <a:rPr lang="en-GB" sz="1400" dirty="0" err="1">
                <a:ea typeface="+mn-lt"/>
                <a:cs typeface="+mn-lt"/>
              </a:rPr>
              <a:t>ysgol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bontio</a:t>
            </a:r>
            <a:r>
              <a:rPr lang="en-GB" sz="1400" dirty="0">
                <a:ea typeface="+mn-lt"/>
                <a:cs typeface="+mn-lt"/>
              </a:rPr>
              <a:t>. Mae </a:t>
            </a:r>
            <a:r>
              <a:rPr lang="en-GB" sz="1400" dirty="0" err="1">
                <a:ea typeface="+mn-lt"/>
                <a:cs typeface="+mn-lt"/>
              </a:rPr>
              <a:t>hyn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yn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fawr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gyda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gwahanol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gymunedau</a:t>
            </a:r>
            <a:r>
              <a:rPr lang="en-GB" sz="1400" dirty="0">
                <a:ea typeface="+mn-lt"/>
                <a:cs typeface="+mn-lt"/>
              </a:rPr>
              <a:t>, </a:t>
            </a:r>
            <a:r>
              <a:rPr lang="en-GB" sz="1400" dirty="0" err="1">
                <a:ea typeface="+mn-lt"/>
                <a:cs typeface="+mn-lt"/>
              </a:rPr>
              <a:t>cefndir</a:t>
            </a:r>
            <a:r>
              <a:rPr lang="en-GB" sz="1400" dirty="0">
                <a:ea typeface="+mn-lt"/>
                <a:cs typeface="+mn-lt"/>
              </a:rPr>
              <a:t> ac </a:t>
            </a:r>
            <a:r>
              <a:rPr lang="en-GB" sz="1400" dirty="0" err="1">
                <a:ea typeface="+mn-lt"/>
                <a:cs typeface="+mn-lt"/>
              </a:rPr>
              <a:t>ethnigrwydd</a:t>
            </a:r>
            <a:r>
              <a:rPr lang="en-GB" sz="1400" dirty="0">
                <a:ea typeface="+mn-lt"/>
                <a:cs typeface="+mn-lt"/>
              </a:rPr>
              <a:t>. D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aw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disgyblion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o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nifer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ardaloedd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 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gwahanol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 o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fewn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y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ddinas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Mae'r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ardal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hon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yn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ardal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economaidd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isel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a all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arwain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at rai plant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i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gael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magwraeth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anoddach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. Er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mwyn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helpu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pob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teulu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,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mae'r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ysgol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briodasol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yn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cynnig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prydau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ysgol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am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ddim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a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gofal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plant am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ddim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ar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ôl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ysgol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Saesneg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yw’r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brif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iaith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a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siaredir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gartref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gan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tua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90%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o’r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disgyblion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gyda’r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Gymraeg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yn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brif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iaith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y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lleill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.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Mae'r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ysgol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a'r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staff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yn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annog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y plant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yn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ddyddiol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i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siarad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Cymraeg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yn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y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dosbarth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,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ar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yr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iard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ac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yn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eu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cartrefi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. Gall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hyn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hefyd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arwain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at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berson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nad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yw'n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siarad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Cymraeg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gartref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i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ddechrau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 </a:t>
            </a:r>
            <a:r>
              <a:rPr lang="en-GB" sz="1400" dirty="0" err="1">
                <a:solidFill>
                  <a:srgbClr val="202124"/>
                </a:solidFill>
                <a:ea typeface="+mn-lt"/>
                <a:cs typeface="+mn-lt"/>
              </a:rPr>
              <a:t>dysgu</a:t>
            </a:r>
            <a:r>
              <a:rPr lang="en-GB" sz="1400" dirty="0">
                <a:solidFill>
                  <a:srgbClr val="202124"/>
                </a:solidFill>
                <a:ea typeface="+mn-lt"/>
                <a:cs typeface="+mn-lt"/>
              </a:rPr>
              <a:t>.</a:t>
            </a:r>
            <a:endParaRPr lang="en-GB" sz="1400" dirty="0">
              <a:solidFill>
                <a:srgbClr val="202124"/>
              </a:solidFill>
              <a:cs typeface="Calibri" panose="020F0502020204030204"/>
            </a:endParaRPr>
          </a:p>
        </p:txBody>
      </p:sp>
      <p:pic>
        <p:nvPicPr>
          <p:cNvPr id="5" name="Picture 4" descr="Classroom Clipart Images - Free Download on Freepik">
            <a:extLst>
              <a:ext uri="{FF2B5EF4-FFF2-40B4-BE49-F238E27FC236}">
                <a16:creationId xmlns:a16="http://schemas.microsoft.com/office/drawing/2014/main" id="{B1827FF6-0F95-A72D-DCC9-D62BE05A6A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19394" y="2950709"/>
            <a:ext cx="1000126" cy="727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A3 Paper (297x420 mm)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Dechrau wrth fy nhraed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51</cp:revision>
  <dcterms:created xsi:type="dcterms:W3CDTF">2023-12-11T19:38:15Z</dcterms:created>
  <dcterms:modified xsi:type="dcterms:W3CDTF">2024-01-12T18:54:20Z</dcterms:modified>
</cp:coreProperties>
</file>